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2"/>
    <p:restoredTop sz="93706"/>
  </p:normalViewPr>
  <p:slideViewPr>
    <p:cSldViewPr snapToGrid="0" snapToObjects="1">
      <p:cViewPr>
        <p:scale>
          <a:sx n="110" d="100"/>
          <a:sy n="110" d="100"/>
        </p:scale>
        <p:origin x="30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cap="none" baseline="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3/23/17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3/23/17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3/23/17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3/23/17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三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3/23/17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三栏图片">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3/23/17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smtClean="0"/>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3/23/17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3/23/17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smtClean="0"/>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3/23/17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3/23/17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3/23/17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none" baseline="0">
          <a:solidFill>
            <a:schemeClr val="tx1"/>
          </a:solidFill>
          <a:effectLst/>
          <a:latin typeface="Hiragino Sans GB W3" charset="-122"/>
          <a:ea typeface="Hiragino Sans GB W3" charset="-122"/>
          <a:cs typeface="Hiragino Sans GB W3" charset="-122"/>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Hiragino Sans GB W3" charset="-122"/>
          <a:ea typeface="Hiragino Sans GB W3" charset="-122"/>
          <a:cs typeface="Hiragino Sans GB W3" charset="-122"/>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Hiragino Sans GB W3" charset="-122"/>
          <a:ea typeface="Hiragino Sans GB W3" charset="-122"/>
          <a:cs typeface="Hiragino Sans GB W3" charset="-122"/>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Hiragino Sans GB W3" charset="-122"/>
          <a:ea typeface="Hiragino Sans GB W3" charset="-122"/>
          <a:cs typeface="Hiragino Sans GB W3" charset="-122"/>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Hiragino Sans GB W3" charset="-122"/>
          <a:ea typeface="Hiragino Sans GB W3" charset="-122"/>
          <a:cs typeface="Hiragino Sans GB W3" charset="-122"/>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Hiragino Sans GB W3" charset="-122"/>
          <a:ea typeface="Hiragino Sans GB W3" charset="-122"/>
          <a:cs typeface="Hiragino Sans GB W3" charset="-122"/>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1012" y="1300785"/>
            <a:ext cx="8689976" cy="1591005"/>
          </a:xfrm>
        </p:spPr>
        <p:txBody>
          <a:bodyPr/>
          <a:lstStyle/>
          <a:p>
            <a:r>
              <a:rPr kumimoji="1" lang="zh-CN" altLang="en-US" dirty="0" smtClean="0"/>
              <a:t>第八次学习</a:t>
            </a:r>
            <a:endParaRPr kumimoji="1" lang="zh-CN" altLang="en-US" dirty="0"/>
          </a:p>
        </p:txBody>
      </p:sp>
      <p:sp>
        <p:nvSpPr>
          <p:cNvPr id="3" name="副标题 2"/>
          <p:cNvSpPr>
            <a:spLocks noGrp="1"/>
          </p:cNvSpPr>
          <p:nvPr>
            <p:ph type="subTitle" idx="1"/>
          </p:nvPr>
        </p:nvSpPr>
        <p:spPr>
          <a:xfrm>
            <a:off x="1751012" y="3177540"/>
            <a:ext cx="8689976" cy="2080259"/>
          </a:xfrm>
        </p:spPr>
        <p:txBody>
          <a:bodyPr/>
          <a:lstStyle/>
          <a:p>
            <a:r>
              <a:rPr kumimoji="1" lang="en-US" altLang="zh-CN" dirty="0" smtClean="0"/>
              <a:t>Swift</a:t>
            </a:r>
            <a:r>
              <a:rPr kumimoji="1" lang="zh-CN" altLang="en-US" dirty="0" smtClean="0"/>
              <a:t>属性、方法</a:t>
            </a:r>
            <a:endParaRPr kumimoji="1" lang="en-US" altLang="zh-CN" dirty="0" smtClean="0"/>
          </a:p>
        </p:txBody>
      </p:sp>
    </p:spTree>
    <p:extLst>
      <p:ext uri="{BB962C8B-B14F-4D97-AF65-F5344CB8AC3E}">
        <p14:creationId xmlns:p14="http://schemas.microsoft.com/office/powerpoint/2010/main" val="114759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312516"/>
            <a:ext cx="10364451" cy="671332"/>
          </a:xfrm>
        </p:spPr>
        <p:txBody>
          <a:bodyPr/>
          <a:lstStyle/>
          <a:p>
            <a:r>
              <a:rPr kumimoji="1" lang="zh-CN" altLang="en-US" smtClean="0"/>
              <a:t>属性监视器</a:t>
            </a:r>
            <a:endParaRPr kumimoji="1" lang="zh-CN" altLang="en-US"/>
          </a:p>
        </p:txBody>
      </p:sp>
      <p:sp>
        <p:nvSpPr>
          <p:cNvPr id="3" name="内容占位符 2"/>
          <p:cNvSpPr>
            <a:spLocks noGrp="1"/>
          </p:cNvSpPr>
          <p:nvPr>
            <p:ph sz="quarter" idx="13"/>
          </p:nvPr>
        </p:nvSpPr>
        <p:spPr>
          <a:xfrm>
            <a:off x="913774" y="1099595"/>
            <a:ext cx="10363826" cy="5220181"/>
          </a:xfrm>
        </p:spPr>
        <p:txBody>
          <a:bodyPr>
            <a:normAutofit fontScale="92500" lnSpcReduction="10000"/>
          </a:bodyPr>
          <a:lstStyle/>
          <a:p>
            <a:r>
              <a:rPr lang="zh-CN" altLang="en-US" dirty="0"/>
              <a:t>属性监视器监控和响应属性值的变化</a:t>
            </a:r>
            <a:r>
              <a:rPr lang="en-US" altLang="zh-CN" dirty="0"/>
              <a:t>, </a:t>
            </a:r>
            <a:r>
              <a:rPr lang="zh-CN" altLang="en-US" dirty="0"/>
              <a:t>每次属性被设置值的时候都会调用属性监视器</a:t>
            </a:r>
            <a:r>
              <a:rPr lang="en-US" altLang="zh-CN" dirty="0"/>
              <a:t>, </a:t>
            </a:r>
            <a:r>
              <a:rPr lang="zh-CN" altLang="en-US" dirty="0"/>
              <a:t>甚至新的值和现在的值相同的时候也不例外</a:t>
            </a:r>
            <a:r>
              <a:rPr lang="en-US" altLang="zh-CN" dirty="0"/>
              <a:t>.</a:t>
            </a:r>
          </a:p>
          <a:p>
            <a:r>
              <a:rPr lang="zh-CN" altLang="en-US" dirty="0"/>
              <a:t>可以为除了延迟存储属性之外的其他存储属性添加属性监视器</a:t>
            </a:r>
            <a:r>
              <a:rPr lang="en-US" altLang="zh-CN" dirty="0"/>
              <a:t>,</a:t>
            </a:r>
            <a:r>
              <a:rPr lang="zh-CN" altLang="en-US" dirty="0"/>
              <a:t>也可以通过重载属性的</a:t>
            </a:r>
            <a:r>
              <a:rPr lang="zh-CN" altLang="en-US" dirty="0" smtClean="0"/>
              <a:t>方式为</a:t>
            </a:r>
            <a:r>
              <a:rPr lang="zh-CN" altLang="en-US" dirty="0"/>
              <a:t>继承的属性</a:t>
            </a:r>
            <a:r>
              <a:rPr lang="en-US" altLang="zh-CN" dirty="0"/>
              <a:t>(</a:t>
            </a:r>
            <a:r>
              <a:rPr lang="zh-CN" altLang="en-US" dirty="0"/>
              <a:t>包括存储属性和计算属性</a:t>
            </a:r>
            <a:r>
              <a:rPr lang="en-US" altLang="zh-CN" dirty="0"/>
              <a:t>)</a:t>
            </a:r>
            <a:r>
              <a:rPr lang="zh-CN" altLang="en-US" dirty="0"/>
              <a:t>添加属性监视器</a:t>
            </a:r>
            <a:r>
              <a:rPr lang="en-US" altLang="zh-CN" dirty="0"/>
              <a:t>.</a:t>
            </a:r>
          </a:p>
          <a:p>
            <a:r>
              <a:rPr lang="en-US" altLang="zh-CN" dirty="0"/>
              <a:t>PS: </a:t>
            </a:r>
            <a:r>
              <a:rPr lang="zh-CN" altLang="en-US" dirty="0"/>
              <a:t>不需要为无法重载的计算属性添加属性监视器</a:t>
            </a:r>
            <a:r>
              <a:rPr lang="en-US" altLang="zh-CN" dirty="0"/>
              <a:t>, </a:t>
            </a:r>
            <a:r>
              <a:rPr lang="zh-CN" altLang="en-US" dirty="0"/>
              <a:t>因为可以通过 </a:t>
            </a:r>
            <a:r>
              <a:rPr lang="en-US" altLang="zh-CN" dirty="0"/>
              <a:t>setter </a:t>
            </a:r>
            <a:r>
              <a:rPr lang="zh-CN" altLang="en-US" dirty="0"/>
              <a:t>直接监控和响应值的变化</a:t>
            </a:r>
            <a:r>
              <a:rPr lang="en-US" altLang="zh-CN" dirty="0"/>
              <a:t>.</a:t>
            </a:r>
          </a:p>
          <a:p>
            <a:r>
              <a:rPr lang="zh-CN" altLang="en-US" dirty="0"/>
              <a:t>属性监视器的添加有几种方式</a:t>
            </a:r>
            <a:r>
              <a:rPr lang="en-US" altLang="zh-CN" dirty="0"/>
              <a:t>, </a:t>
            </a:r>
            <a:r>
              <a:rPr lang="zh-CN" altLang="en-US" dirty="0"/>
              <a:t>比如</a:t>
            </a:r>
            <a:r>
              <a:rPr lang="en-US" altLang="zh-CN" dirty="0"/>
              <a:t>:</a:t>
            </a:r>
          </a:p>
          <a:p>
            <a:r>
              <a:rPr lang="en-US" altLang="zh-CN" dirty="0"/>
              <a:t>1.willSet </a:t>
            </a:r>
            <a:r>
              <a:rPr lang="zh-CN" altLang="en-US" dirty="0"/>
              <a:t>在设置新的值之前调用</a:t>
            </a:r>
          </a:p>
          <a:p>
            <a:r>
              <a:rPr lang="en-US" altLang="zh-CN" dirty="0"/>
              <a:t>2.didSet </a:t>
            </a:r>
            <a:r>
              <a:rPr lang="zh-CN" altLang="en-US" dirty="0"/>
              <a:t>在新的值被设置之后立即调用</a:t>
            </a:r>
          </a:p>
          <a:p>
            <a:r>
              <a:rPr lang="en-US" altLang="zh-CN" dirty="0"/>
              <a:t>3.willSet </a:t>
            </a:r>
            <a:r>
              <a:rPr lang="zh-CN" altLang="en-US" dirty="0"/>
              <a:t>监视器会将新的属性值作为固定参数传入</a:t>
            </a:r>
            <a:r>
              <a:rPr lang="en-US" altLang="zh-CN" dirty="0"/>
              <a:t>,</a:t>
            </a:r>
            <a:r>
              <a:rPr lang="zh-CN" altLang="en-US" dirty="0"/>
              <a:t>在 </a:t>
            </a:r>
            <a:r>
              <a:rPr lang="en-US" altLang="zh-CN" dirty="0" err="1"/>
              <a:t>willSet</a:t>
            </a:r>
            <a:r>
              <a:rPr lang="en-US" altLang="zh-CN" dirty="0"/>
              <a:t> </a:t>
            </a:r>
            <a:r>
              <a:rPr lang="zh-CN" altLang="en-US" dirty="0"/>
              <a:t>的实现代码中可以为这个参数指定一个名称</a:t>
            </a:r>
            <a:r>
              <a:rPr lang="en-US" altLang="zh-CN" dirty="0"/>
              <a:t>,</a:t>
            </a:r>
            <a:r>
              <a:rPr lang="zh-CN" altLang="en-US" dirty="0"/>
              <a:t>如果不指定则参数仍然可用</a:t>
            </a:r>
            <a:r>
              <a:rPr lang="en-US" altLang="zh-CN" dirty="0"/>
              <a:t>,</a:t>
            </a:r>
            <a:r>
              <a:rPr lang="zh-CN" altLang="en-US" dirty="0"/>
              <a:t>这时使用默认名称 </a:t>
            </a:r>
            <a:r>
              <a:rPr lang="en-US" altLang="zh-CN" dirty="0" err="1"/>
              <a:t>newValue</a:t>
            </a:r>
            <a:r>
              <a:rPr lang="en-US" altLang="zh-CN" dirty="0"/>
              <a:t> </a:t>
            </a:r>
            <a:r>
              <a:rPr lang="zh-CN" altLang="en-US" dirty="0"/>
              <a:t>表示。</a:t>
            </a:r>
          </a:p>
          <a:p>
            <a:r>
              <a:rPr lang="en-US" altLang="zh-CN" dirty="0"/>
              <a:t>PS: </a:t>
            </a:r>
            <a:r>
              <a:rPr lang="en-US" altLang="zh-CN" dirty="0" err="1"/>
              <a:t>willSet</a:t>
            </a:r>
            <a:r>
              <a:rPr lang="en-US" altLang="zh-CN" dirty="0"/>
              <a:t> </a:t>
            </a:r>
            <a:r>
              <a:rPr lang="zh-CN" altLang="en-US" dirty="0"/>
              <a:t>和 </a:t>
            </a:r>
            <a:r>
              <a:rPr lang="en-US" altLang="zh-CN" dirty="0" err="1"/>
              <a:t>didSet</a:t>
            </a:r>
            <a:r>
              <a:rPr lang="en-US" altLang="zh-CN" dirty="0"/>
              <a:t> </a:t>
            </a:r>
            <a:r>
              <a:rPr lang="zh-CN" altLang="en-US" dirty="0"/>
              <a:t>监视器在属性初始化过程中不会被调用</a:t>
            </a:r>
            <a:r>
              <a:rPr lang="en-US" altLang="zh-CN" dirty="0"/>
              <a:t>,</a:t>
            </a:r>
            <a:r>
              <a:rPr lang="zh-CN" altLang="en-US" dirty="0"/>
              <a:t>他们只会当属性的值在初始化之外的地方被设置时被调用</a:t>
            </a:r>
            <a:r>
              <a:rPr lang="en-US" altLang="zh-CN" dirty="0" smtClean="0"/>
              <a:t>.</a:t>
            </a:r>
            <a:endParaRPr lang="en-US" altLang="zh-CN" dirty="0"/>
          </a:p>
        </p:txBody>
      </p:sp>
    </p:spTree>
    <p:extLst>
      <p:ext uri="{BB962C8B-B14F-4D97-AF65-F5344CB8AC3E}">
        <p14:creationId xmlns:p14="http://schemas.microsoft.com/office/powerpoint/2010/main" val="1150450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219919"/>
            <a:ext cx="10364451" cy="659757"/>
          </a:xfrm>
        </p:spPr>
        <p:txBody>
          <a:bodyPr/>
          <a:lstStyle/>
          <a:p>
            <a:r>
              <a:rPr kumimoji="1" lang="zh-CN" altLang="en-US" dirty="0" smtClean="0"/>
              <a:t>属性监视器</a:t>
            </a:r>
            <a:endParaRPr kumimoji="1" lang="zh-CN" altLang="en-US" dirty="0"/>
          </a:p>
        </p:txBody>
      </p:sp>
      <p:sp>
        <p:nvSpPr>
          <p:cNvPr id="3" name="内容占位符 2"/>
          <p:cNvSpPr>
            <a:spLocks noGrp="1"/>
          </p:cNvSpPr>
          <p:nvPr>
            <p:ph sz="quarter" idx="13"/>
          </p:nvPr>
        </p:nvSpPr>
        <p:spPr>
          <a:xfrm>
            <a:off x="913774" y="972273"/>
            <a:ext cx="10363826" cy="5683170"/>
          </a:xfrm>
        </p:spPr>
        <p:txBody>
          <a:bodyPr>
            <a:normAutofit fontScale="85000" lnSpcReduction="20000"/>
          </a:bodyPr>
          <a:lstStyle/>
          <a:p>
            <a:pPr marL="0" indent="0">
              <a:lnSpc>
                <a:spcPct val="100000"/>
              </a:lnSpc>
              <a:buNone/>
            </a:pPr>
            <a:r>
              <a:rPr lang="is-IS" altLang="zh-CN" dirty="0"/>
              <a:t>class StepCounter {</a:t>
            </a:r>
          </a:p>
          <a:p>
            <a:pPr marL="0" indent="0">
              <a:lnSpc>
                <a:spcPct val="100000"/>
              </a:lnSpc>
              <a:buNone/>
            </a:pPr>
            <a:r>
              <a:rPr lang="is-IS" altLang="zh-CN" dirty="0"/>
              <a:t>    var totalSteps: Int = 0 {</a:t>
            </a:r>
          </a:p>
          <a:p>
            <a:pPr marL="0" indent="0">
              <a:lnSpc>
                <a:spcPct val="100000"/>
              </a:lnSpc>
              <a:buNone/>
            </a:pPr>
            <a:r>
              <a:rPr lang="is-IS" altLang="zh-CN" dirty="0"/>
              <a:t>        willSet(newTotalSteps) {</a:t>
            </a:r>
          </a:p>
          <a:p>
            <a:pPr marL="0" indent="0">
              <a:lnSpc>
                <a:spcPct val="100000"/>
              </a:lnSpc>
              <a:buNone/>
            </a:pPr>
            <a:r>
              <a:rPr lang="is-IS" altLang="zh-CN" dirty="0"/>
              <a:t>            print("About to set totalSteps to \(newTotalSteps)")</a:t>
            </a:r>
          </a:p>
          <a:p>
            <a:pPr marL="0" indent="0">
              <a:lnSpc>
                <a:spcPct val="100000"/>
              </a:lnSpc>
              <a:buNone/>
            </a:pPr>
            <a:r>
              <a:rPr lang="is-IS" altLang="zh-CN" dirty="0"/>
              <a:t>        }</a:t>
            </a:r>
          </a:p>
          <a:p>
            <a:pPr marL="0" indent="0">
              <a:lnSpc>
                <a:spcPct val="100000"/>
              </a:lnSpc>
              <a:buNone/>
            </a:pPr>
            <a:r>
              <a:rPr lang="is-IS" altLang="zh-CN" dirty="0"/>
              <a:t>        didSet {</a:t>
            </a:r>
          </a:p>
          <a:p>
            <a:pPr marL="0" indent="0">
              <a:lnSpc>
                <a:spcPct val="100000"/>
              </a:lnSpc>
              <a:buNone/>
            </a:pPr>
            <a:r>
              <a:rPr lang="is-IS" altLang="zh-CN" dirty="0"/>
              <a:t>            if totalSteps &gt; oldValue {</a:t>
            </a:r>
          </a:p>
          <a:p>
            <a:pPr marL="0" indent="0">
              <a:lnSpc>
                <a:spcPct val="100000"/>
              </a:lnSpc>
              <a:buNone/>
            </a:pPr>
            <a:r>
              <a:rPr lang="is-IS" altLang="zh-CN" dirty="0"/>
              <a:t>                print("Added \(totalSteps - oldValue) steps")</a:t>
            </a:r>
          </a:p>
          <a:p>
            <a:pPr marL="0" indent="0">
              <a:lnSpc>
                <a:spcPct val="100000"/>
              </a:lnSpc>
              <a:buNone/>
            </a:pPr>
            <a:r>
              <a:rPr lang="is-IS" altLang="zh-CN" dirty="0"/>
              <a:t>            }</a:t>
            </a:r>
          </a:p>
          <a:p>
            <a:pPr marL="0" indent="0">
              <a:lnSpc>
                <a:spcPct val="100000"/>
              </a:lnSpc>
              <a:buNone/>
            </a:pPr>
            <a:r>
              <a:rPr lang="is-IS" altLang="zh-CN" dirty="0"/>
              <a:t>        }</a:t>
            </a:r>
          </a:p>
          <a:p>
            <a:pPr marL="0" indent="0">
              <a:lnSpc>
                <a:spcPct val="100000"/>
              </a:lnSpc>
              <a:buNone/>
            </a:pPr>
            <a:r>
              <a:rPr lang="is-IS" altLang="zh-CN" dirty="0"/>
              <a:t>    }</a:t>
            </a:r>
          </a:p>
          <a:p>
            <a:pPr marL="0" indent="0">
              <a:lnSpc>
                <a:spcPct val="100000"/>
              </a:lnSpc>
              <a:buNone/>
            </a:pPr>
            <a:r>
              <a:rPr lang="is-IS" altLang="zh-CN" dirty="0" smtClean="0"/>
              <a:t>}</a:t>
            </a:r>
            <a:endParaRPr lang="is-IS" altLang="zh-CN" dirty="0"/>
          </a:p>
          <a:p>
            <a:pPr marL="0" indent="0">
              <a:lnSpc>
                <a:spcPct val="100000"/>
              </a:lnSpc>
              <a:buNone/>
            </a:pPr>
            <a:r>
              <a:rPr lang="is-IS" altLang="zh-CN" dirty="0"/>
              <a:t>let stepCounter = StepCounter()</a:t>
            </a:r>
          </a:p>
          <a:p>
            <a:pPr marL="0" indent="0">
              <a:lnSpc>
                <a:spcPct val="100000"/>
              </a:lnSpc>
              <a:buNone/>
            </a:pPr>
            <a:r>
              <a:rPr lang="is-IS" altLang="zh-CN" dirty="0"/>
              <a:t>stepCounter.totalSteps = 200</a:t>
            </a:r>
          </a:p>
          <a:p>
            <a:pPr marL="0" indent="0">
              <a:lnSpc>
                <a:spcPct val="100000"/>
              </a:lnSpc>
              <a:buNone/>
            </a:pPr>
            <a:r>
              <a:rPr lang="is-IS" altLang="zh-CN" dirty="0" smtClean="0"/>
              <a:t>stepCounter.totalSteps </a:t>
            </a:r>
            <a:r>
              <a:rPr lang="is-IS" altLang="zh-CN" dirty="0"/>
              <a:t>= 360</a:t>
            </a:r>
          </a:p>
          <a:p>
            <a:pPr marL="0" indent="0">
              <a:lnSpc>
                <a:spcPct val="100000"/>
              </a:lnSpc>
              <a:buNone/>
            </a:pPr>
            <a:r>
              <a:rPr lang="is-IS" altLang="zh-CN" dirty="0" smtClean="0"/>
              <a:t>stepCounter.totalSteps </a:t>
            </a:r>
            <a:r>
              <a:rPr lang="is-IS" altLang="zh-CN" dirty="0"/>
              <a:t>= </a:t>
            </a:r>
            <a:r>
              <a:rPr lang="is-IS" altLang="zh-CN" dirty="0" smtClean="0"/>
              <a:t>896</a:t>
            </a:r>
            <a:endParaRPr lang="is-IS" altLang="zh-CN" dirty="0"/>
          </a:p>
        </p:txBody>
      </p:sp>
    </p:spTree>
    <p:extLst>
      <p:ext uri="{BB962C8B-B14F-4D97-AF65-F5344CB8AC3E}">
        <p14:creationId xmlns:p14="http://schemas.microsoft.com/office/powerpoint/2010/main" val="1247265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8"/>
            <a:ext cx="10364451" cy="689422"/>
          </a:xfrm>
        </p:spPr>
        <p:txBody>
          <a:bodyPr/>
          <a:lstStyle/>
          <a:p>
            <a:r>
              <a:rPr kumimoji="1" lang="en-US" altLang="zh-CN" dirty="0" smtClean="0"/>
              <a:t>Swift</a:t>
            </a:r>
            <a:r>
              <a:rPr kumimoji="1" lang="zh-CN" altLang="en-US" dirty="0" smtClean="0"/>
              <a:t>方法</a:t>
            </a:r>
            <a:endParaRPr kumimoji="1" lang="zh-CN" altLang="en-US" dirty="0"/>
          </a:p>
        </p:txBody>
      </p:sp>
      <p:sp>
        <p:nvSpPr>
          <p:cNvPr id="3" name="内容占位符 2"/>
          <p:cNvSpPr>
            <a:spLocks noGrp="1"/>
          </p:cNvSpPr>
          <p:nvPr>
            <p:ph sz="quarter" idx="13"/>
          </p:nvPr>
        </p:nvSpPr>
        <p:spPr>
          <a:xfrm>
            <a:off x="913774" y="1412112"/>
            <a:ext cx="10363826" cy="4379088"/>
          </a:xfrm>
        </p:spPr>
        <p:txBody>
          <a:bodyPr/>
          <a:lstStyle/>
          <a:p>
            <a:r>
              <a:rPr lang="zh-CN" altLang="en-US" dirty="0"/>
              <a:t>在 </a:t>
            </a:r>
            <a:r>
              <a:rPr lang="en-US" altLang="zh-CN" dirty="0"/>
              <a:t>Swift </a:t>
            </a:r>
            <a:r>
              <a:rPr lang="zh-CN" altLang="en-US" dirty="0"/>
              <a:t>中特定类型的相关联功能被称为方法。在 </a:t>
            </a:r>
            <a:r>
              <a:rPr lang="en-US" altLang="zh-CN" dirty="0"/>
              <a:t>Objective C </a:t>
            </a:r>
            <a:r>
              <a:rPr lang="zh-CN" altLang="en-US" dirty="0"/>
              <a:t>中类是用来定义方法，其中作为 </a:t>
            </a:r>
            <a:r>
              <a:rPr lang="en-US" altLang="zh-CN" dirty="0"/>
              <a:t>Swift </a:t>
            </a:r>
            <a:r>
              <a:rPr lang="zh-CN" altLang="en-US" dirty="0"/>
              <a:t>语言为用户提供了灵活性，</a:t>
            </a:r>
            <a:r>
              <a:rPr lang="zh-CN" altLang="en-US" dirty="0">
                <a:solidFill>
                  <a:srgbClr val="FF0000"/>
                </a:solidFill>
              </a:rPr>
              <a:t>类，结构和枚举中可以定义使用方法</a:t>
            </a:r>
            <a:r>
              <a:rPr lang="zh-CN" altLang="en-US" dirty="0"/>
              <a:t>。</a:t>
            </a:r>
          </a:p>
          <a:p>
            <a:r>
              <a:rPr lang="zh-CN" altLang="en-US" b="1" dirty="0"/>
              <a:t>实例方法</a:t>
            </a:r>
          </a:p>
          <a:p>
            <a:r>
              <a:rPr lang="zh-CN" altLang="en-US" dirty="0"/>
              <a:t>在 </a:t>
            </a:r>
            <a:r>
              <a:rPr lang="en-US" altLang="zh-CN" dirty="0"/>
              <a:t>Swift </a:t>
            </a:r>
            <a:r>
              <a:rPr lang="zh-CN" altLang="en-US" dirty="0"/>
              <a:t>语言，类，结构和枚举实例通过实例方法访问。</a:t>
            </a:r>
          </a:p>
          <a:p>
            <a:r>
              <a:rPr lang="zh-CN" altLang="en-US" dirty="0"/>
              <a:t>实例方法提供的功能</a:t>
            </a:r>
          </a:p>
          <a:p>
            <a:r>
              <a:rPr lang="zh-CN" altLang="en-US" dirty="0"/>
              <a:t>访问和修改实例属性</a:t>
            </a:r>
          </a:p>
          <a:p>
            <a:r>
              <a:rPr lang="zh-CN" altLang="en-US" dirty="0"/>
              <a:t>函数关联实例的需要</a:t>
            </a:r>
          </a:p>
          <a:p>
            <a:r>
              <a:rPr lang="zh-CN" altLang="en-US" dirty="0"/>
              <a:t>实例方法可以写在花括号 </a:t>
            </a:r>
            <a:r>
              <a:rPr lang="en-US" altLang="zh-CN" dirty="0"/>
              <a:t>{} </a:t>
            </a:r>
            <a:r>
              <a:rPr lang="zh-CN" altLang="en-US" dirty="0"/>
              <a:t>内。它隐含的访问方法和类实例的属性。当该类型指定具体实例它调用获得访问该特定实例。</a:t>
            </a:r>
          </a:p>
          <a:p>
            <a:endParaRPr kumimoji="1" lang="zh-CN" altLang="en-US" dirty="0"/>
          </a:p>
        </p:txBody>
      </p:sp>
    </p:spTree>
    <p:extLst>
      <p:ext uri="{BB962C8B-B14F-4D97-AF65-F5344CB8AC3E}">
        <p14:creationId xmlns:p14="http://schemas.microsoft.com/office/powerpoint/2010/main" val="1197971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266218"/>
            <a:ext cx="10364451" cy="462987"/>
          </a:xfrm>
        </p:spPr>
        <p:txBody>
          <a:bodyPr>
            <a:normAutofit fontScale="90000"/>
          </a:bodyPr>
          <a:lstStyle/>
          <a:p>
            <a:r>
              <a:rPr kumimoji="1" lang="zh-CN" altLang="en-US" dirty="0" smtClean="0"/>
              <a:t>实例方法</a:t>
            </a:r>
            <a:endParaRPr kumimoji="1" lang="zh-CN" altLang="en-US" dirty="0"/>
          </a:p>
        </p:txBody>
      </p:sp>
      <p:sp>
        <p:nvSpPr>
          <p:cNvPr id="3" name="内容占位符 2"/>
          <p:cNvSpPr>
            <a:spLocks noGrp="1"/>
          </p:cNvSpPr>
          <p:nvPr>
            <p:ph sz="quarter" idx="13"/>
          </p:nvPr>
        </p:nvSpPr>
        <p:spPr>
          <a:xfrm>
            <a:off x="913774" y="729206"/>
            <a:ext cx="10363826" cy="5879938"/>
          </a:xfrm>
        </p:spPr>
        <p:txBody>
          <a:bodyPr>
            <a:normAutofit fontScale="85000" lnSpcReduction="20000"/>
          </a:bodyPr>
          <a:lstStyle/>
          <a:p>
            <a:r>
              <a:rPr lang="zh-CN" altLang="en-US" dirty="0"/>
              <a:t>实例方法是属于某个特定类、结构体或者枚举类型实例的方法</a:t>
            </a:r>
            <a:r>
              <a:rPr lang="en-US" altLang="zh-CN" dirty="0"/>
              <a:t>, </a:t>
            </a:r>
            <a:r>
              <a:rPr lang="zh-CN" altLang="en-US" dirty="0"/>
              <a:t>是用来访问</a:t>
            </a:r>
            <a:r>
              <a:rPr lang="en-US" altLang="zh-CN" dirty="0"/>
              <a:t>, </a:t>
            </a:r>
            <a:r>
              <a:rPr lang="zh-CN" altLang="en-US" dirty="0"/>
              <a:t>修改实例属性</a:t>
            </a:r>
            <a:r>
              <a:rPr lang="en-US" altLang="zh-CN" dirty="0"/>
              <a:t>, </a:t>
            </a:r>
            <a:r>
              <a:rPr lang="zh-CN" altLang="en-US" dirty="0"/>
              <a:t>也提供相应的与实例相关的功能</a:t>
            </a:r>
            <a:r>
              <a:rPr lang="en-US" altLang="zh-CN" dirty="0"/>
              <a:t>, </a:t>
            </a:r>
            <a:r>
              <a:rPr lang="zh-CN" altLang="en-US" dirty="0"/>
              <a:t>下面让我们一起来看看例子</a:t>
            </a:r>
            <a:r>
              <a:rPr lang="en-US" altLang="zh-CN" dirty="0"/>
              <a:t>:</a:t>
            </a:r>
          </a:p>
          <a:p>
            <a:r>
              <a:rPr lang="en-US" altLang="zh-CN" dirty="0"/>
              <a:t>class Counter </a:t>
            </a:r>
            <a:endParaRPr lang="en-US" altLang="zh-CN" dirty="0" smtClean="0"/>
          </a:p>
          <a:p>
            <a:r>
              <a:rPr lang="en-US" altLang="zh-CN" dirty="0" smtClean="0"/>
              <a:t>{ </a:t>
            </a:r>
            <a:r>
              <a:rPr lang="en-US" altLang="zh-CN" dirty="0" err="1"/>
              <a:t>var</a:t>
            </a:r>
            <a:r>
              <a:rPr lang="en-US" altLang="zh-CN" dirty="0"/>
              <a:t> count = 0 </a:t>
            </a:r>
            <a:endParaRPr lang="en-US" altLang="zh-CN" dirty="0" smtClean="0"/>
          </a:p>
          <a:p>
            <a:r>
              <a:rPr lang="en-US" altLang="zh-CN" dirty="0" err="1" smtClean="0"/>
              <a:t>func</a:t>
            </a:r>
            <a:r>
              <a:rPr lang="en-US" altLang="zh-CN" dirty="0" smtClean="0"/>
              <a:t> </a:t>
            </a:r>
            <a:r>
              <a:rPr lang="en-US" altLang="zh-CN" dirty="0"/>
              <a:t>increment() { </a:t>
            </a:r>
            <a:r>
              <a:rPr lang="en-US" altLang="zh-CN" dirty="0" smtClean="0"/>
              <a:t>count</a:t>
            </a:r>
            <a:r>
              <a:rPr lang="en-US" altLang="zh-CN" dirty="0" smtClean="0"/>
              <a:t>+=1</a:t>
            </a:r>
            <a:r>
              <a:rPr lang="en-US" altLang="zh-CN" dirty="0" smtClean="0"/>
              <a:t> </a:t>
            </a:r>
            <a:r>
              <a:rPr lang="en-US" altLang="zh-CN" dirty="0"/>
              <a:t>} </a:t>
            </a:r>
            <a:endParaRPr lang="en-US" altLang="zh-CN" dirty="0" smtClean="0"/>
          </a:p>
          <a:p>
            <a:r>
              <a:rPr lang="en-US" altLang="zh-CN" dirty="0" err="1" smtClean="0"/>
              <a:t>func</a:t>
            </a:r>
            <a:r>
              <a:rPr lang="en-US" altLang="zh-CN" dirty="0" smtClean="0"/>
              <a:t> </a:t>
            </a:r>
            <a:r>
              <a:rPr lang="en-US" altLang="zh-CN" dirty="0" err="1"/>
              <a:t>incrementBy</a:t>
            </a:r>
            <a:r>
              <a:rPr lang="en-US" altLang="zh-CN" dirty="0"/>
              <a:t>(amount: </a:t>
            </a:r>
            <a:r>
              <a:rPr lang="en-US" altLang="zh-CN" dirty="0" err="1"/>
              <a:t>Int</a:t>
            </a:r>
            <a:r>
              <a:rPr lang="en-US" altLang="zh-CN" dirty="0"/>
              <a:t>) { count += amount } </a:t>
            </a:r>
            <a:endParaRPr lang="en-US" altLang="zh-CN" dirty="0" smtClean="0"/>
          </a:p>
          <a:p>
            <a:r>
              <a:rPr lang="en-US" altLang="zh-CN" dirty="0" err="1" smtClean="0"/>
              <a:t>func</a:t>
            </a:r>
            <a:r>
              <a:rPr lang="en-US" altLang="zh-CN" dirty="0" smtClean="0"/>
              <a:t> </a:t>
            </a:r>
            <a:r>
              <a:rPr lang="en-US" altLang="zh-CN" dirty="0"/>
              <a:t>reset() { count = 0 } } </a:t>
            </a:r>
            <a:endParaRPr lang="en-US" altLang="zh-CN" dirty="0" smtClean="0"/>
          </a:p>
          <a:p>
            <a:r>
              <a:rPr lang="en-US" altLang="zh-CN" dirty="0" smtClean="0"/>
              <a:t>let </a:t>
            </a:r>
            <a:r>
              <a:rPr lang="en-US" altLang="zh-CN" dirty="0"/>
              <a:t>counter = Counter() </a:t>
            </a:r>
            <a:endParaRPr lang="en-US" altLang="zh-CN" dirty="0" smtClean="0"/>
          </a:p>
          <a:p>
            <a:r>
              <a:rPr lang="en-US" altLang="zh-CN" dirty="0" smtClean="0"/>
              <a:t>print(</a:t>
            </a:r>
            <a:r>
              <a:rPr lang="en-US" altLang="zh-CN" dirty="0" err="1" smtClean="0"/>
              <a:t>counter.count</a:t>
            </a:r>
            <a:r>
              <a:rPr lang="en-US" altLang="zh-CN" dirty="0"/>
              <a:t>) // </a:t>
            </a:r>
            <a:r>
              <a:rPr lang="zh-CN" altLang="en-US" dirty="0"/>
              <a:t>打印出来的结果</a:t>
            </a:r>
            <a:r>
              <a:rPr lang="en-US" altLang="zh-CN" dirty="0"/>
              <a:t>: 0 </a:t>
            </a:r>
            <a:endParaRPr lang="en-US" altLang="zh-CN" dirty="0" smtClean="0"/>
          </a:p>
          <a:p>
            <a:r>
              <a:rPr lang="en-US" altLang="zh-CN" dirty="0" err="1" smtClean="0"/>
              <a:t>counter.increment</a:t>
            </a:r>
            <a:r>
              <a:rPr lang="en-US" altLang="zh-CN" dirty="0"/>
              <a:t>() </a:t>
            </a:r>
            <a:endParaRPr lang="en-US" altLang="zh-CN" dirty="0" smtClean="0"/>
          </a:p>
          <a:p>
            <a:r>
              <a:rPr lang="en-US" altLang="zh-CN" dirty="0" smtClean="0"/>
              <a:t>print(</a:t>
            </a:r>
            <a:r>
              <a:rPr lang="en-US" altLang="zh-CN" dirty="0" err="1" smtClean="0"/>
              <a:t>counter.count</a:t>
            </a:r>
            <a:r>
              <a:rPr lang="en-US" altLang="zh-CN" dirty="0"/>
              <a:t>) // </a:t>
            </a:r>
            <a:r>
              <a:rPr lang="zh-CN" altLang="en-US" dirty="0"/>
              <a:t>打印出来的结果</a:t>
            </a:r>
            <a:r>
              <a:rPr lang="en-US" altLang="zh-CN" dirty="0"/>
              <a:t>: 1 </a:t>
            </a:r>
            <a:endParaRPr lang="en-US" altLang="zh-CN" dirty="0" smtClean="0"/>
          </a:p>
          <a:p>
            <a:r>
              <a:rPr lang="en-US" altLang="zh-CN" dirty="0" err="1" smtClean="0"/>
              <a:t>counter.incrementBy</a:t>
            </a:r>
            <a:r>
              <a:rPr lang="en-US" altLang="zh-CN" dirty="0" smtClean="0"/>
              <a:t>(5</a:t>
            </a:r>
            <a:r>
              <a:rPr lang="en-US" altLang="zh-CN" dirty="0"/>
              <a:t>) </a:t>
            </a:r>
            <a:endParaRPr lang="en-US" altLang="zh-CN" dirty="0" smtClean="0"/>
          </a:p>
          <a:p>
            <a:r>
              <a:rPr lang="en-US" altLang="zh-CN" dirty="0" smtClean="0"/>
              <a:t>print(</a:t>
            </a:r>
            <a:r>
              <a:rPr lang="en-US" altLang="zh-CN" dirty="0" err="1" smtClean="0"/>
              <a:t>counter.count</a:t>
            </a:r>
            <a:r>
              <a:rPr lang="en-US" altLang="zh-CN" dirty="0"/>
              <a:t>) // </a:t>
            </a:r>
            <a:r>
              <a:rPr lang="zh-CN" altLang="en-US" dirty="0"/>
              <a:t>打印出来的结果</a:t>
            </a:r>
            <a:r>
              <a:rPr lang="en-US" altLang="zh-CN" dirty="0"/>
              <a:t>: 6 </a:t>
            </a:r>
            <a:endParaRPr lang="en-US" altLang="zh-CN" dirty="0" smtClean="0"/>
          </a:p>
          <a:p>
            <a:r>
              <a:rPr lang="en-US" altLang="zh-CN" dirty="0" err="1" smtClean="0"/>
              <a:t>counter.reset</a:t>
            </a:r>
            <a:r>
              <a:rPr lang="en-US" altLang="zh-CN" dirty="0"/>
              <a:t>() </a:t>
            </a:r>
            <a:endParaRPr lang="en-US" altLang="zh-CN" dirty="0" smtClean="0"/>
          </a:p>
          <a:p>
            <a:r>
              <a:rPr lang="en-US" altLang="zh-CN" dirty="0" smtClean="0"/>
              <a:t>print(</a:t>
            </a:r>
            <a:r>
              <a:rPr lang="en-US" altLang="zh-CN" dirty="0" err="1" smtClean="0"/>
              <a:t>counter.count</a:t>
            </a:r>
            <a:r>
              <a:rPr lang="en-US" altLang="zh-CN" dirty="0"/>
              <a:t>) // </a:t>
            </a:r>
            <a:r>
              <a:rPr lang="zh-CN" altLang="en-US" dirty="0"/>
              <a:t>打印出来的结果</a:t>
            </a:r>
            <a:r>
              <a:rPr lang="en-US" altLang="zh-CN" dirty="0" smtClean="0"/>
              <a:t>:0</a:t>
            </a:r>
            <a:endParaRPr kumimoji="1" lang="zh-CN" altLang="en-US" dirty="0"/>
          </a:p>
        </p:txBody>
      </p:sp>
    </p:spTree>
    <p:extLst>
      <p:ext uri="{BB962C8B-B14F-4D97-AF65-F5344CB8AC3E}">
        <p14:creationId xmlns:p14="http://schemas.microsoft.com/office/powerpoint/2010/main" val="685338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243069"/>
            <a:ext cx="10364451" cy="601883"/>
          </a:xfrm>
        </p:spPr>
        <p:txBody>
          <a:bodyPr/>
          <a:lstStyle/>
          <a:p>
            <a:r>
              <a:rPr kumimoji="1" lang="zh-CN" altLang="en-US" smtClean="0"/>
              <a:t>实例方法</a:t>
            </a:r>
            <a:endParaRPr kumimoji="1" lang="zh-CN" altLang="en-US"/>
          </a:p>
        </p:txBody>
      </p:sp>
      <p:sp>
        <p:nvSpPr>
          <p:cNvPr id="3" name="内容占位符 2"/>
          <p:cNvSpPr>
            <a:spLocks noGrp="1"/>
          </p:cNvSpPr>
          <p:nvPr>
            <p:ph sz="quarter" idx="13"/>
          </p:nvPr>
        </p:nvSpPr>
        <p:spPr>
          <a:xfrm>
            <a:off x="913774" y="949124"/>
            <a:ext cx="10363826" cy="5613722"/>
          </a:xfrm>
        </p:spPr>
        <p:txBody>
          <a:bodyPr>
            <a:normAutofit/>
          </a:bodyPr>
          <a:lstStyle/>
          <a:p>
            <a:r>
              <a:rPr lang="zh-CN" altLang="en-US" dirty="0"/>
              <a:t>在方法中</a:t>
            </a:r>
            <a:r>
              <a:rPr lang="en-US" altLang="zh-CN" dirty="0"/>
              <a:t>, </a:t>
            </a:r>
            <a:r>
              <a:rPr lang="zh-CN" altLang="en-US" dirty="0"/>
              <a:t>除了有内部参数之外</a:t>
            </a:r>
            <a:r>
              <a:rPr lang="en-US" altLang="zh-CN" dirty="0"/>
              <a:t>, </a:t>
            </a:r>
            <a:r>
              <a:rPr lang="zh-CN" altLang="en-US" dirty="0"/>
              <a:t>其实还可以导入外部参数</a:t>
            </a:r>
            <a:r>
              <a:rPr lang="en-US" altLang="zh-CN" dirty="0"/>
              <a:t>, </a:t>
            </a:r>
            <a:r>
              <a:rPr lang="zh-CN" altLang="en-US" dirty="0"/>
              <a:t>当然</a:t>
            </a:r>
            <a:r>
              <a:rPr lang="en-US" altLang="zh-CN" dirty="0"/>
              <a:t>, </a:t>
            </a:r>
            <a:r>
              <a:rPr lang="zh-CN" altLang="en-US" dirty="0"/>
              <a:t>方法参数也是如此</a:t>
            </a:r>
            <a:r>
              <a:rPr lang="en-US" altLang="zh-CN" dirty="0"/>
              <a:t>, </a:t>
            </a:r>
            <a:r>
              <a:rPr lang="zh-CN" altLang="en-US" dirty="0"/>
              <a:t>但方法和函数的局部名称和外部名称的默认行为是不一样的</a:t>
            </a:r>
            <a:r>
              <a:rPr lang="en-US" altLang="zh-CN" dirty="0"/>
              <a:t>, </a:t>
            </a:r>
            <a:r>
              <a:rPr lang="zh-CN" altLang="en-US" dirty="0"/>
              <a:t>比如</a:t>
            </a:r>
            <a:r>
              <a:rPr lang="en-US" altLang="zh-CN" dirty="0" smtClean="0"/>
              <a:t>:</a:t>
            </a:r>
          </a:p>
          <a:p>
            <a:endParaRPr lang="en-US" altLang="zh-CN" dirty="0"/>
          </a:p>
          <a:p>
            <a:r>
              <a:rPr lang="en-US" altLang="zh-CN" dirty="0"/>
              <a:t>class Counter </a:t>
            </a:r>
            <a:endParaRPr lang="en-US" altLang="zh-CN" dirty="0" smtClean="0"/>
          </a:p>
          <a:p>
            <a:r>
              <a:rPr lang="en-US" altLang="zh-CN" dirty="0" smtClean="0"/>
              <a:t>{ </a:t>
            </a:r>
            <a:r>
              <a:rPr lang="en-US" altLang="zh-CN" dirty="0" err="1"/>
              <a:t>var</a:t>
            </a:r>
            <a:r>
              <a:rPr lang="en-US" altLang="zh-CN" dirty="0"/>
              <a:t> count: </a:t>
            </a:r>
            <a:r>
              <a:rPr lang="en-US" altLang="zh-CN" dirty="0" err="1"/>
              <a:t>Int</a:t>
            </a:r>
            <a:r>
              <a:rPr lang="en-US" altLang="zh-CN" dirty="0"/>
              <a:t> = 0 </a:t>
            </a:r>
            <a:endParaRPr lang="en-US" altLang="zh-CN" dirty="0" smtClean="0"/>
          </a:p>
          <a:p>
            <a:r>
              <a:rPr lang="en-US" altLang="zh-CN" dirty="0" err="1" smtClean="0"/>
              <a:t>func</a:t>
            </a:r>
            <a:r>
              <a:rPr lang="en-US" altLang="zh-CN" dirty="0" smtClean="0"/>
              <a:t> </a:t>
            </a:r>
            <a:r>
              <a:rPr lang="en-US" altLang="zh-CN" dirty="0" err="1" smtClean="0"/>
              <a:t>incrementBy</a:t>
            </a:r>
            <a:r>
              <a:rPr lang="en-US" altLang="zh-CN" dirty="0" smtClean="0"/>
              <a:t>(</a:t>
            </a:r>
            <a:r>
              <a:rPr lang="en-US" altLang="zh-CN" dirty="0" err="1" smtClean="0"/>
              <a:t>amountOut</a:t>
            </a:r>
            <a:r>
              <a:rPr lang="en-US" altLang="zh-CN" dirty="0" smtClean="0"/>
              <a:t> amount</a:t>
            </a:r>
            <a:r>
              <a:rPr lang="en-US" altLang="zh-CN" dirty="0"/>
              <a:t>: </a:t>
            </a:r>
            <a:r>
              <a:rPr lang="en-US" altLang="zh-CN" dirty="0" err="1"/>
              <a:t>Int</a:t>
            </a:r>
            <a:r>
              <a:rPr lang="en-US" altLang="zh-CN" dirty="0"/>
              <a:t>, </a:t>
            </a:r>
            <a:r>
              <a:rPr lang="en-US" altLang="zh-CN" dirty="0" err="1" smtClean="0"/>
              <a:t>numberOut</a:t>
            </a:r>
            <a:r>
              <a:rPr lang="en-US" altLang="zh-CN" dirty="0" smtClean="0"/>
              <a:t> </a:t>
            </a:r>
            <a:r>
              <a:rPr lang="en-US" altLang="zh-CN" dirty="0" err="1" smtClean="0"/>
              <a:t>numberOfTimes</a:t>
            </a:r>
            <a:r>
              <a:rPr lang="en-US" altLang="zh-CN" dirty="0"/>
              <a:t>: </a:t>
            </a:r>
            <a:r>
              <a:rPr lang="en-US" altLang="zh-CN" dirty="0" err="1"/>
              <a:t>Int</a:t>
            </a:r>
            <a:r>
              <a:rPr lang="en-US" altLang="zh-CN" dirty="0"/>
              <a:t>) </a:t>
            </a:r>
            <a:endParaRPr lang="en-US" altLang="zh-CN" dirty="0" smtClean="0"/>
          </a:p>
          <a:p>
            <a:r>
              <a:rPr lang="en-US" altLang="zh-CN" dirty="0" smtClean="0"/>
              <a:t>{ </a:t>
            </a:r>
            <a:r>
              <a:rPr lang="en-US" altLang="zh-CN" dirty="0"/>
              <a:t>count += amount * </a:t>
            </a:r>
            <a:r>
              <a:rPr lang="en-US" altLang="zh-CN" dirty="0" err="1"/>
              <a:t>numberOfTimes</a:t>
            </a:r>
            <a:r>
              <a:rPr lang="en-US" altLang="zh-CN" dirty="0"/>
              <a:t> } } </a:t>
            </a:r>
            <a:endParaRPr lang="en-US" altLang="zh-CN" dirty="0" smtClean="0"/>
          </a:p>
          <a:p>
            <a:r>
              <a:rPr lang="en-US" altLang="zh-CN" dirty="0" smtClean="0"/>
              <a:t>let </a:t>
            </a:r>
            <a:r>
              <a:rPr lang="en-US" altLang="zh-CN" dirty="0"/>
              <a:t>counter = Counter() </a:t>
            </a:r>
            <a:endParaRPr lang="en-US" altLang="zh-CN" dirty="0" smtClean="0"/>
          </a:p>
          <a:p>
            <a:r>
              <a:rPr lang="en-US" altLang="zh-CN" dirty="0" err="1" smtClean="0"/>
              <a:t>counter.incrementBy</a:t>
            </a:r>
            <a:r>
              <a:rPr lang="en-US" altLang="zh-CN" dirty="0" smtClean="0"/>
              <a:t>(amountOut:5</a:t>
            </a:r>
            <a:r>
              <a:rPr lang="en-US" altLang="zh-CN" dirty="0"/>
              <a:t>, </a:t>
            </a:r>
            <a:r>
              <a:rPr lang="en-US" altLang="zh-CN" dirty="0" err="1" smtClean="0"/>
              <a:t>numberOut</a:t>
            </a:r>
            <a:r>
              <a:rPr lang="en-US" altLang="zh-CN" dirty="0" smtClean="0"/>
              <a:t>: </a:t>
            </a:r>
            <a:r>
              <a:rPr lang="en-US" altLang="zh-CN" dirty="0"/>
              <a:t>3) </a:t>
            </a:r>
            <a:endParaRPr lang="en-US" altLang="zh-CN" dirty="0" smtClean="0"/>
          </a:p>
          <a:p>
            <a:r>
              <a:rPr lang="en-US" altLang="zh-CN" dirty="0" smtClean="0"/>
              <a:t>print(</a:t>
            </a:r>
            <a:r>
              <a:rPr lang="en-US" altLang="zh-CN" dirty="0" err="1" smtClean="0"/>
              <a:t>counter.count</a:t>
            </a:r>
            <a:r>
              <a:rPr lang="en-US" altLang="zh-CN" dirty="0"/>
              <a:t>) // </a:t>
            </a:r>
            <a:r>
              <a:rPr lang="zh-CN" altLang="en-US" dirty="0"/>
              <a:t>打印出来的结果</a:t>
            </a:r>
            <a:r>
              <a:rPr lang="en-US" altLang="zh-CN" dirty="0"/>
              <a:t>: </a:t>
            </a:r>
            <a:r>
              <a:rPr lang="en-US" altLang="zh-CN" dirty="0" smtClean="0"/>
              <a:t>15</a:t>
            </a:r>
          </a:p>
        </p:txBody>
      </p:sp>
    </p:spTree>
    <p:extLst>
      <p:ext uri="{BB962C8B-B14F-4D97-AF65-F5344CB8AC3E}">
        <p14:creationId xmlns:p14="http://schemas.microsoft.com/office/powerpoint/2010/main" val="2084771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62047"/>
            <a:ext cx="10364451" cy="671330"/>
          </a:xfrm>
        </p:spPr>
        <p:txBody>
          <a:bodyPr/>
          <a:lstStyle/>
          <a:p>
            <a:r>
              <a:rPr kumimoji="1" lang="en-US" altLang="zh-CN" dirty="0" smtClean="0"/>
              <a:t>self</a:t>
            </a:r>
            <a:r>
              <a:rPr kumimoji="1" lang="zh-CN" altLang="en-US" dirty="0" smtClean="0"/>
              <a:t>属性</a:t>
            </a:r>
            <a:endParaRPr kumimoji="1" lang="zh-CN" altLang="en-US" dirty="0"/>
          </a:p>
        </p:txBody>
      </p:sp>
      <p:sp>
        <p:nvSpPr>
          <p:cNvPr id="3" name="内容占位符 2"/>
          <p:cNvSpPr>
            <a:spLocks noGrp="1"/>
          </p:cNvSpPr>
          <p:nvPr>
            <p:ph sz="quarter" idx="13"/>
          </p:nvPr>
        </p:nvSpPr>
        <p:spPr>
          <a:xfrm>
            <a:off x="913774" y="833377"/>
            <a:ext cx="10363826" cy="5810491"/>
          </a:xfrm>
        </p:spPr>
        <p:txBody>
          <a:bodyPr>
            <a:normAutofit fontScale="92500" lnSpcReduction="20000"/>
          </a:bodyPr>
          <a:lstStyle/>
          <a:p>
            <a:r>
              <a:rPr lang="zh-CN" altLang="en-US" dirty="0"/>
              <a:t>类型的每一个实例都有一个隐含属性叫做 </a:t>
            </a:r>
            <a:r>
              <a:rPr lang="en-US" altLang="zh-CN" dirty="0"/>
              <a:t>self, self </a:t>
            </a:r>
            <a:r>
              <a:rPr lang="zh-CN" altLang="en-US" dirty="0"/>
              <a:t>完全等同于该实例本身</a:t>
            </a:r>
            <a:r>
              <a:rPr lang="en-US" altLang="zh-CN" dirty="0"/>
              <a:t>, </a:t>
            </a:r>
            <a:r>
              <a:rPr lang="zh-CN" altLang="en-US" dirty="0"/>
              <a:t>你可以在一个实例的实例方法中使用这个隐含的 </a:t>
            </a:r>
            <a:r>
              <a:rPr lang="en-US" altLang="zh-CN" dirty="0"/>
              <a:t>self </a:t>
            </a:r>
            <a:r>
              <a:rPr lang="zh-CN" altLang="en-US" dirty="0"/>
              <a:t>属性来引用当前实例</a:t>
            </a:r>
            <a:r>
              <a:rPr lang="en-US" altLang="zh-CN" dirty="0"/>
              <a:t>, </a:t>
            </a:r>
            <a:r>
              <a:rPr lang="zh-CN" altLang="en-US" dirty="0"/>
              <a:t>比如</a:t>
            </a:r>
            <a:r>
              <a:rPr lang="en-US" altLang="zh-CN" dirty="0"/>
              <a:t>:</a:t>
            </a:r>
          </a:p>
          <a:p>
            <a:r>
              <a:rPr lang="en-US" altLang="zh-CN" dirty="0" err="1"/>
              <a:t>func</a:t>
            </a:r>
            <a:r>
              <a:rPr lang="zh-CN" altLang="en-US" dirty="0"/>
              <a:t> </a:t>
            </a:r>
            <a:r>
              <a:rPr lang="en-US" altLang="zh-CN" dirty="0"/>
              <a:t>increment()</a:t>
            </a:r>
            <a:r>
              <a:rPr lang="zh-CN" altLang="en-US" dirty="0"/>
              <a:t> </a:t>
            </a:r>
            <a:r>
              <a:rPr lang="en-US" altLang="zh-CN" dirty="0"/>
              <a:t>{</a:t>
            </a:r>
            <a:r>
              <a:rPr lang="zh-CN" altLang="en-US" dirty="0"/>
              <a:t> </a:t>
            </a:r>
            <a:r>
              <a:rPr lang="en-US" altLang="zh-CN" dirty="0" err="1" smtClean="0"/>
              <a:t>self.count</a:t>
            </a:r>
            <a:r>
              <a:rPr lang="en-US" altLang="zh-CN" dirty="0" smtClean="0"/>
              <a:t>+=1</a:t>
            </a:r>
            <a:r>
              <a:rPr lang="zh-CN" altLang="en-US" dirty="0" smtClean="0"/>
              <a:t> </a:t>
            </a:r>
            <a:r>
              <a:rPr lang="en-US" altLang="zh-CN" dirty="0" smtClean="0"/>
              <a:t>}</a:t>
            </a:r>
          </a:p>
          <a:p>
            <a:r>
              <a:rPr lang="zh-CN" altLang="en-US" dirty="0" smtClean="0"/>
              <a:t>但</a:t>
            </a:r>
            <a:r>
              <a:rPr lang="zh-CN" altLang="en-US" dirty="0"/>
              <a:t>在</a:t>
            </a:r>
            <a:r>
              <a:rPr lang="en-US" altLang="zh-CN" dirty="0"/>
              <a:t>Swift</a:t>
            </a:r>
            <a:r>
              <a:rPr lang="zh-CN" altLang="en-US" dirty="0"/>
              <a:t>中</a:t>
            </a:r>
            <a:r>
              <a:rPr lang="en-US" altLang="zh-CN" dirty="0"/>
              <a:t>, </a:t>
            </a:r>
            <a:r>
              <a:rPr lang="zh-CN" altLang="en-US" dirty="0"/>
              <a:t>我们是不需要经常写</a:t>
            </a:r>
            <a:r>
              <a:rPr lang="en-US" altLang="zh-CN" dirty="0"/>
              <a:t>Self</a:t>
            </a:r>
            <a:r>
              <a:rPr lang="zh-CN" altLang="en-US" dirty="0"/>
              <a:t>的</a:t>
            </a:r>
            <a:r>
              <a:rPr lang="en-US" altLang="zh-CN" dirty="0"/>
              <a:t>, </a:t>
            </a:r>
            <a:r>
              <a:rPr lang="zh-CN" altLang="en-US" dirty="0"/>
              <a:t>因为只要在一个方法中使用一个已知</a:t>
            </a:r>
            <a:r>
              <a:rPr lang="zh-CN" altLang="en-US" dirty="0" smtClean="0"/>
              <a:t>的属性</a:t>
            </a:r>
            <a:r>
              <a:rPr lang="zh-CN" altLang="en-US" dirty="0"/>
              <a:t>或者方法名称</a:t>
            </a:r>
            <a:r>
              <a:rPr lang="en-US" altLang="zh-CN" dirty="0"/>
              <a:t>,</a:t>
            </a:r>
            <a:r>
              <a:rPr lang="zh-CN" altLang="en-US" dirty="0"/>
              <a:t>如果你没有明确的写 </a:t>
            </a:r>
            <a:r>
              <a:rPr lang="en-US" altLang="zh-CN" dirty="0"/>
              <a:t>self, </a:t>
            </a:r>
            <a:r>
              <a:rPr lang="zh-CN" altLang="en-US" dirty="0"/>
              <a:t>那么</a:t>
            </a:r>
            <a:r>
              <a:rPr lang="en-US" altLang="zh-CN" dirty="0"/>
              <a:t>Swift</a:t>
            </a:r>
            <a:r>
              <a:rPr lang="zh-CN" altLang="en-US" dirty="0"/>
              <a:t>就假定你是指当前实例的属性或者方法</a:t>
            </a:r>
            <a:r>
              <a:rPr lang="en-US" altLang="zh-CN" dirty="0"/>
              <a:t>, </a:t>
            </a:r>
            <a:r>
              <a:rPr lang="zh-CN" altLang="en-US" dirty="0"/>
              <a:t>让我们来看看例子</a:t>
            </a:r>
            <a:r>
              <a:rPr lang="en-US" altLang="zh-CN" dirty="0"/>
              <a:t>:</a:t>
            </a:r>
          </a:p>
          <a:p>
            <a:pPr marL="0" indent="0">
              <a:buNone/>
            </a:pPr>
            <a:r>
              <a:rPr lang="en-US" altLang="zh-CN" dirty="0" err="1"/>
              <a:t>struct</a:t>
            </a:r>
            <a:r>
              <a:rPr lang="en-US" altLang="zh-CN" dirty="0"/>
              <a:t> Point </a:t>
            </a:r>
            <a:endParaRPr lang="en-US" altLang="zh-CN" dirty="0" smtClean="0"/>
          </a:p>
          <a:p>
            <a:pPr marL="0" indent="0">
              <a:buNone/>
            </a:pPr>
            <a:r>
              <a:rPr lang="en-US" altLang="zh-CN" dirty="0" smtClean="0"/>
              <a:t>{ </a:t>
            </a:r>
            <a:r>
              <a:rPr lang="en-US" altLang="zh-CN" dirty="0" err="1"/>
              <a:t>var</a:t>
            </a:r>
            <a:r>
              <a:rPr lang="zh-CN" altLang="en-US" dirty="0"/>
              <a:t> </a:t>
            </a:r>
            <a:r>
              <a:rPr lang="en-US" altLang="zh-CN" dirty="0"/>
              <a:t>x=0.0,y=0.0</a:t>
            </a:r>
            <a:r>
              <a:rPr lang="zh-CN" altLang="en-US" dirty="0"/>
              <a:t> </a:t>
            </a:r>
            <a:endParaRPr lang="en-US" altLang="zh-CN" dirty="0" smtClean="0"/>
          </a:p>
          <a:p>
            <a:pPr marL="0" indent="0">
              <a:buNone/>
            </a:pPr>
            <a:r>
              <a:rPr lang="en-US" altLang="zh-CN" dirty="0" err="1" smtClean="0"/>
              <a:t>func</a:t>
            </a:r>
            <a:r>
              <a:rPr lang="en-US" altLang="zh-CN" dirty="0" smtClean="0"/>
              <a:t> </a:t>
            </a:r>
            <a:r>
              <a:rPr lang="en-US" altLang="zh-CN" dirty="0" err="1"/>
              <a:t>isToTheRightOfX</a:t>
            </a:r>
            <a:r>
              <a:rPr lang="en-US" altLang="zh-CN" dirty="0"/>
              <a:t>(x: Double) -&gt;</a:t>
            </a:r>
            <a:r>
              <a:rPr lang="zh-CN" altLang="en-US" dirty="0"/>
              <a:t> </a:t>
            </a:r>
            <a:r>
              <a:rPr lang="en-US" altLang="zh-CN" dirty="0"/>
              <a:t>Bool </a:t>
            </a:r>
            <a:endParaRPr lang="en-US" altLang="zh-CN" dirty="0" smtClean="0"/>
          </a:p>
          <a:p>
            <a:pPr marL="0" indent="0">
              <a:buNone/>
            </a:pPr>
            <a:r>
              <a:rPr lang="en-US" altLang="zh-CN" dirty="0" smtClean="0"/>
              <a:t>{ </a:t>
            </a:r>
            <a:r>
              <a:rPr lang="en-US" altLang="zh-CN" dirty="0"/>
              <a:t>return</a:t>
            </a:r>
            <a:r>
              <a:rPr lang="zh-CN" altLang="en-US" dirty="0"/>
              <a:t> </a:t>
            </a:r>
            <a:r>
              <a:rPr lang="en-US" altLang="zh-CN" dirty="0" err="1"/>
              <a:t>self.x</a:t>
            </a:r>
            <a:r>
              <a:rPr lang="en-US" altLang="zh-CN" dirty="0"/>
              <a:t> &gt; x } } </a:t>
            </a:r>
            <a:endParaRPr lang="en-US" altLang="zh-CN" dirty="0" smtClean="0"/>
          </a:p>
          <a:p>
            <a:pPr marL="0" indent="0">
              <a:buNone/>
            </a:pPr>
            <a:r>
              <a:rPr lang="en-US" altLang="zh-CN" dirty="0" smtClean="0"/>
              <a:t>let</a:t>
            </a:r>
            <a:r>
              <a:rPr lang="zh-CN" altLang="en-US" dirty="0" smtClean="0"/>
              <a:t> </a:t>
            </a:r>
            <a:r>
              <a:rPr lang="en-US" altLang="zh-CN" dirty="0" err="1"/>
              <a:t>somePoint</a:t>
            </a:r>
            <a:r>
              <a:rPr lang="en-US" altLang="zh-CN" dirty="0"/>
              <a:t> = Point(x: 4.0, y: 5.0) </a:t>
            </a:r>
            <a:endParaRPr lang="en-US" altLang="zh-CN" dirty="0" smtClean="0"/>
          </a:p>
          <a:p>
            <a:pPr marL="0" indent="0">
              <a:buNone/>
            </a:pPr>
            <a:r>
              <a:rPr lang="en-US" altLang="zh-CN" dirty="0" smtClean="0"/>
              <a:t>if</a:t>
            </a:r>
            <a:r>
              <a:rPr lang="zh-CN" altLang="en-US" dirty="0" smtClean="0"/>
              <a:t> </a:t>
            </a:r>
            <a:r>
              <a:rPr lang="en-US" altLang="zh-CN" dirty="0" err="1"/>
              <a:t>somePoint.isToTheRightOfX</a:t>
            </a:r>
            <a:r>
              <a:rPr lang="en-US" altLang="zh-CN" dirty="0"/>
              <a:t>(1.0) </a:t>
            </a:r>
            <a:endParaRPr lang="en-US" altLang="zh-CN" dirty="0" smtClean="0"/>
          </a:p>
          <a:p>
            <a:pPr marL="0" indent="0">
              <a:buNone/>
            </a:pPr>
            <a:r>
              <a:rPr lang="en-US" altLang="zh-CN" dirty="0" smtClean="0"/>
              <a:t>{ print("</a:t>
            </a:r>
            <a:r>
              <a:rPr lang="en-US" altLang="zh-CN" dirty="0"/>
              <a:t>This point is to the right of the line where x == 1.0") } </a:t>
            </a:r>
            <a:endParaRPr lang="en-US" altLang="zh-CN" dirty="0" smtClean="0"/>
          </a:p>
          <a:p>
            <a:pPr marL="0" indent="0">
              <a:buNone/>
            </a:pPr>
            <a:r>
              <a:rPr lang="en-US" altLang="zh-CN" dirty="0" smtClean="0"/>
              <a:t>//</a:t>
            </a:r>
            <a:r>
              <a:rPr lang="zh-CN" altLang="en-US" dirty="0" smtClean="0"/>
              <a:t> </a:t>
            </a:r>
            <a:r>
              <a:rPr lang="zh-CN" altLang="en-US" dirty="0"/>
              <a:t>打印出来的结果</a:t>
            </a:r>
            <a:r>
              <a:rPr lang="en-US" altLang="zh-CN" dirty="0"/>
              <a:t>: This point is</a:t>
            </a:r>
            <a:r>
              <a:rPr lang="zh-CN" altLang="en-US" dirty="0"/>
              <a:t> </a:t>
            </a:r>
            <a:r>
              <a:rPr lang="en-US" altLang="zh-CN" dirty="0"/>
              <a:t>to the right of</a:t>
            </a:r>
            <a:r>
              <a:rPr lang="zh-CN" altLang="en-US" dirty="0"/>
              <a:t> </a:t>
            </a:r>
            <a:r>
              <a:rPr lang="en-US" altLang="zh-CN" dirty="0"/>
              <a:t>the line where x == 1.0</a:t>
            </a:r>
            <a:endParaRPr kumimoji="1" lang="zh-CN" altLang="en-US" dirty="0"/>
          </a:p>
        </p:txBody>
      </p:sp>
    </p:spTree>
    <p:extLst>
      <p:ext uri="{BB962C8B-B14F-4D97-AF65-F5344CB8AC3E}">
        <p14:creationId xmlns:p14="http://schemas.microsoft.com/office/powerpoint/2010/main" val="2121285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300943"/>
            <a:ext cx="10364451" cy="891250"/>
          </a:xfrm>
        </p:spPr>
        <p:txBody>
          <a:bodyPr>
            <a:normAutofit/>
          </a:bodyPr>
          <a:lstStyle/>
          <a:p>
            <a:r>
              <a:rPr kumimoji="1" lang="zh-CN" altLang="en-US" smtClean="0"/>
              <a:t>变异方法</a:t>
            </a:r>
            <a:endParaRPr kumimoji="1" lang="zh-CN" altLang="en-US"/>
          </a:p>
        </p:txBody>
      </p:sp>
      <p:sp>
        <p:nvSpPr>
          <p:cNvPr id="3" name="内容占位符 2"/>
          <p:cNvSpPr>
            <a:spLocks noGrp="1"/>
          </p:cNvSpPr>
          <p:nvPr>
            <p:ph sz="quarter" idx="13"/>
          </p:nvPr>
        </p:nvSpPr>
        <p:spPr>
          <a:xfrm>
            <a:off x="913774" y="1192194"/>
            <a:ext cx="10363826" cy="5243330"/>
          </a:xfrm>
        </p:spPr>
        <p:txBody>
          <a:bodyPr>
            <a:normAutofit fontScale="85000" lnSpcReduction="10000"/>
          </a:bodyPr>
          <a:lstStyle/>
          <a:p>
            <a:r>
              <a:rPr lang="zh-CN" altLang="en-US" dirty="0"/>
              <a:t>在我们开发的过程中</a:t>
            </a:r>
            <a:r>
              <a:rPr lang="en-US" altLang="zh-CN" dirty="0"/>
              <a:t>, </a:t>
            </a:r>
            <a:r>
              <a:rPr lang="zh-CN" altLang="en-US" dirty="0"/>
              <a:t>我们或许有特殊的需求</a:t>
            </a:r>
            <a:r>
              <a:rPr lang="en-US" altLang="zh-CN" dirty="0"/>
              <a:t>, </a:t>
            </a:r>
            <a:r>
              <a:rPr lang="zh-CN" altLang="en-US" dirty="0"/>
              <a:t>需要</a:t>
            </a:r>
            <a:r>
              <a:rPr lang="zh-CN" altLang="en-US" dirty="0">
                <a:solidFill>
                  <a:srgbClr val="FF0000"/>
                </a:solidFill>
              </a:rPr>
              <a:t>去修改实例中的一些值类型</a:t>
            </a:r>
            <a:r>
              <a:rPr lang="en-US" altLang="zh-CN" dirty="0"/>
              <a:t>, </a:t>
            </a:r>
            <a:r>
              <a:rPr lang="zh-CN" altLang="en-US" dirty="0"/>
              <a:t>但直接修改是不可能会实现的</a:t>
            </a:r>
            <a:r>
              <a:rPr lang="en-US" altLang="zh-CN" dirty="0"/>
              <a:t>, </a:t>
            </a:r>
            <a:r>
              <a:rPr lang="zh-CN" altLang="en-US" dirty="0"/>
              <a:t>在</a:t>
            </a:r>
            <a:r>
              <a:rPr lang="en-US" altLang="zh-CN" dirty="0"/>
              <a:t>Swift</a:t>
            </a:r>
            <a:r>
              <a:rPr lang="zh-CN" altLang="en-US" dirty="0"/>
              <a:t>中需要用到一些特殊的手段</a:t>
            </a:r>
            <a:r>
              <a:rPr lang="en-US" altLang="zh-CN" dirty="0"/>
              <a:t>, </a:t>
            </a:r>
            <a:r>
              <a:rPr lang="zh-CN" altLang="en-US" dirty="0"/>
              <a:t>该方法我们称为变异方法</a:t>
            </a:r>
            <a:r>
              <a:rPr lang="en-US" altLang="zh-CN" dirty="0"/>
              <a:t>, </a:t>
            </a:r>
            <a:r>
              <a:rPr lang="zh-CN" altLang="en-US" dirty="0"/>
              <a:t>让我们一起来看看吧</a:t>
            </a:r>
            <a:r>
              <a:rPr lang="en-US" altLang="zh-CN" dirty="0"/>
              <a:t>:</a:t>
            </a:r>
          </a:p>
          <a:p>
            <a:pPr marL="0" indent="0">
              <a:buNone/>
            </a:pPr>
            <a:r>
              <a:rPr lang="en-US" altLang="zh-CN" dirty="0" err="1"/>
              <a:t>struct</a:t>
            </a:r>
            <a:r>
              <a:rPr lang="en-US" altLang="zh-CN" dirty="0"/>
              <a:t> Point </a:t>
            </a:r>
            <a:endParaRPr lang="en-US" altLang="zh-CN" dirty="0" smtClean="0"/>
          </a:p>
          <a:p>
            <a:pPr marL="0" indent="0">
              <a:buNone/>
            </a:pPr>
            <a:r>
              <a:rPr lang="en-US" altLang="zh-CN" dirty="0" smtClean="0"/>
              <a:t>{ </a:t>
            </a:r>
            <a:r>
              <a:rPr lang="en-US" altLang="zh-CN" dirty="0" err="1"/>
              <a:t>var</a:t>
            </a:r>
            <a:r>
              <a:rPr lang="en-US" altLang="zh-CN" dirty="0"/>
              <a:t> x = 0.0, y = 0.0 </a:t>
            </a:r>
            <a:endParaRPr lang="en-US" altLang="zh-CN" dirty="0" smtClean="0"/>
          </a:p>
          <a:p>
            <a:pPr marL="0" indent="0">
              <a:buNone/>
            </a:pPr>
            <a:r>
              <a:rPr lang="en-US" altLang="zh-CN" dirty="0" smtClean="0">
                <a:solidFill>
                  <a:srgbClr val="FF0000"/>
                </a:solidFill>
              </a:rPr>
              <a:t>mutating</a:t>
            </a:r>
            <a:r>
              <a:rPr lang="en-US" altLang="zh-CN" dirty="0" smtClean="0"/>
              <a:t> </a:t>
            </a:r>
            <a:r>
              <a:rPr lang="en-US" altLang="zh-CN" dirty="0" err="1"/>
              <a:t>func</a:t>
            </a:r>
            <a:r>
              <a:rPr lang="en-US" altLang="zh-CN" dirty="0"/>
              <a:t> </a:t>
            </a:r>
            <a:r>
              <a:rPr lang="en-US" altLang="zh-CN" dirty="0" err="1"/>
              <a:t>moveByX</a:t>
            </a:r>
            <a:r>
              <a:rPr lang="en-US" altLang="zh-CN" dirty="0"/>
              <a:t>(</a:t>
            </a:r>
            <a:r>
              <a:rPr lang="en-US" altLang="zh-CN" dirty="0" err="1"/>
              <a:t>deltaX</a:t>
            </a:r>
            <a:r>
              <a:rPr lang="en-US" altLang="zh-CN" dirty="0"/>
              <a:t>: Double, y </a:t>
            </a:r>
            <a:r>
              <a:rPr lang="en-US" altLang="zh-CN" dirty="0" err="1"/>
              <a:t>deltaY</a:t>
            </a:r>
            <a:r>
              <a:rPr lang="en-US" altLang="zh-CN" dirty="0"/>
              <a:t>: Double</a:t>
            </a:r>
            <a:r>
              <a:rPr lang="en-US" altLang="zh-CN" dirty="0" smtClean="0"/>
              <a:t>)</a:t>
            </a:r>
          </a:p>
          <a:p>
            <a:pPr marL="0" indent="0">
              <a:buNone/>
            </a:pPr>
            <a:r>
              <a:rPr lang="en-US" altLang="zh-CN" dirty="0" smtClean="0"/>
              <a:t>{ </a:t>
            </a:r>
            <a:r>
              <a:rPr lang="en-US" altLang="zh-CN" dirty="0"/>
              <a:t>x += </a:t>
            </a:r>
            <a:r>
              <a:rPr lang="en-US" altLang="zh-CN" dirty="0" err="1"/>
              <a:t>deltaX</a:t>
            </a:r>
            <a:r>
              <a:rPr lang="en-US" altLang="zh-CN" dirty="0"/>
              <a:t> </a:t>
            </a:r>
            <a:endParaRPr lang="en-US" altLang="zh-CN" dirty="0" smtClean="0"/>
          </a:p>
          <a:p>
            <a:pPr marL="0" indent="0">
              <a:buNone/>
            </a:pPr>
            <a:r>
              <a:rPr lang="en-US" altLang="zh-CN" dirty="0" smtClean="0"/>
              <a:t>y </a:t>
            </a:r>
            <a:r>
              <a:rPr lang="en-US" altLang="zh-CN" dirty="0"/>
              <a:t>+= </a:t>
            </a:r>
            <a:r>
              <a:rPr lang="en-US" altLang="zh-CN" dirty="0" err="1"/>
              <a:t>deltaY</a:t>
            </a:r>
            <a:r>
              <a:rPr lang="en-US" altLang="zh-CN" dirty="0"/>
              <a:t> } } </a:t>
            </a:r>
            <a:endParaRPr lang="en-US" altLang="zh-CN" dirty="0" smtClean="0"/>
          </a:p>
          <a:p>
            <a:pPr marL="0" indent="0">
              <a:buNone/>
            </a:pPr>
            <a:r>
              <a:rPr lang="en-US" altLang="zh-CN" dirty="0" err="1" smtClean="0"/>
              <a:t>var</a:t>
            </a:r>
            <a:r>
              <a:rPr lang="en-US" altLang="zh-CN" dirty="0" smtClean="0"/>
              <a:t> </a:t>
            </a:r>
            <a:r>
              <a:rPr lang="en-US" altLang="zh-CN" dirty="0" err="1"/>
              <a:t>somePoint</a:t>
            </a:r>
            <a:r>
              <a:rPr lang="en-US" altLang="zh-CN" dirty="0"/>
              <a:t> = Point(x: 1.0, y: 1.0) </a:t>
            </a:r>
            <a:endParaRPr lang="en-US" altLang="zh-CN" dirty="0" smtClean="0"/>
          </a:p>
          <a:p>
            <a:pPr marL="0" indent="0">
              <a:buNone/>
            </a:pPr>
            <a:r>
              <a:rPr lang="en-US" altLang="zh-CN" dirty="0" err="1" smtClean="0"/>
              <a:t>somePoint.moveByX</a:t>
            </a:r>
            <a:r>
              <a:rPr lang="en-US" altLang="zh-CN" dirty="0" smtClean="0"/>
              <a:t>(2.0</a:t>
            </a:r>
            <a:r>
              <a:rPr lang="en-US" altLang="zh-CN" dirty="0"/>
              <a:t>, y: 3.0) </a:t>
            </a:r>
            <a:endParaRPr lang="en-US" altLang="zh-CN" dirty="0" smtClean="0"/>
          </a:p>
          <a:p>
            <a:pPr marL="0" indent="0">
              <a:buNone/>
            </a:pPr>
            <a:r>
              <a:rPr lang="en-US" altLang="zh-CN" dirty="0" smtClean="0"/>
              <a:t>print("</a:t>
            </a:r>
            <a:r>
              <a:rPr lang="en-US" altLang="zh-CN" dirty="0"/>
              <a:t>The point is now at (\(</a:t>
            </a:r>
            <a:r>
              <a:rPr lang="en-US" altLang="zh-CN" dirty="0" err="1"/>
              <a:t>somePoint.x</a:t>
            </a:r>
            <a:r>
              <a:rPr lang="en-US" altLang="zh-CN" dirty="0"/>
              <a:t>), \(</a:t>
            </a:r>
            <a:r>
              <a:rPr lang="en-US" altLang="zh-CN" dirty="0" err="1"/>
              <a:t>somePoint.y</a:t>
            </a:r>
            <a:r>
              <a:rPr lang="en-US" altLang="zh-CN" dirty="0"/>
              <a:t>))") </a:t>
            </a:r>
            <a:endParaRPr lang="en-US" altLang="zh-CN" dirty="0" smtClean="0"/>
          </a:p>
          <a:p>
            <a:r>
              <a:rPr lang="en-US" altLang="zh-CN" dirty="0" smtClean="0"/>
              <a:t>// </a:t>
            </a:r>
            <a:r>
              <a:rPr lang="zh-CN" altLang="en-US" dirty="0"/>
              <a:t>打印出来的结果</a:t>
            </a:r>
            <a:r>
              <a:rPr lang="en-US" altLang="zh-CN" dirty="0"/>
              <a:t>: This point is to the right of the line where x == </a:t>
            </a:r>
            <a:r>
              <a:rPr lang="en-US" altLang="zh-CN" dirty="0" smtClean="0"/>
              <a:t>1.0</a:t>
            </a:r>
          </a:p>
          <a:p>
            <a:r>
              <a:rPr lang="en-US" altLang="zh-CN" dirty="0"/>
              <a:t>PS: </a:t>
            </a:r>
            <a:r>
              <a:rPr lang="zh-CN" altLang="en-US" dirty="0"/>
              <a:t>这里要注意一下</a:t>
            </a:r>
            <a:r>
              <a:rPr lang="en-US" altLang="zh-CN" dirty="0"/>
              <a:t>, </a:t>
            </a:r>
            <a:r>
              <a:rPr lang="en-US" altLang="zh-CN" dirty="0" smtClean="0"/>
              <a:t>mutating</a:t>
            </a:r>
            <a:r>
              <a:rPr lang="zh-CN" altLang="en-US" dirty="0" smtClean="0"/>
              <a:t>该</a:t>
            </a:r>
            <a:r>
              <a:rPr lang="zh-CN" altLang="en-US" dirty="0"/>
              <a:t>关键字只能用在变量里</a:t>
            </a:r>
            <a:r>
              <a:rPr lang="en-US" altLang="zh-CN" dirty="0"/>
              <a:t>, </a:t>
            </a:r>
            <a:r>
              <a:rPr lang="zh-CN" altLang="en-US" dirty="0"/>
              <a:t>如果使用在常量里的话</a:t>
            </a:r>
            <a:r>
              <a:rPr lang="en-US" altLang="zh-CN" dirty="0"/>
              <a:t>, </a:t>
            </a:r>
            <a:r>
              <a:rPr lang="zh-CN" altLang="en-US" dirty="0"/>
              <a:t>编译器是会报错的</a:t>
            </a:r>
            <a:endParaRPr kumimoji="1" lang="zh-CN" altLang="en-US" dirty="0"/>
          </a:p>
        </p:txBody>
      </p:sp>
    </p:spTree>
    <p:extLst>
      <p:ext uri="{BB962C8B-B14F-4D97-AF65-F5344CB8AC3E}">
        <p14:creationId xmlns:p14="http://schemas.microsoft.com/office/powerpoint/2010/main" val="1519410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277792"/>
            <a:ext cx="10364451" cy="671332"/>
          </a:xfrm>
        </p:spPr>
        <p:txBody>
          <a:bodyPr/>
          <a:lstStyle/>
          <a:p>
            <a:r>
              <a:rPr kumimoji="1" lang="zh-CN" altLang="en-US" dirty="0" smtClean="0"/>
              <a:t>变异方法</a:t>
            </a:r>
            <a:endParaRPr kumimoji="1" lang="zh-CN" altLang="en-US" dirty="0"/>
          </a:p>
        </p:txBody>
      </p:sp>
      <p:sp>
        <p:nvSpPr>
          <p:cNvPr id="3" name="内容占位符 2"/>
          <p:cNvSpPr>
            <a:spLocks noGrp="1"/>
          </p:cNvSpPr>
          <p:nvPr>
            <p:ph sz="quarter" idx="13"/>
          </p:nvPr>
        </p:nvSpPr>
        <p:spPr>
          <a:xfrm>
            <a:off x="913774" y="949124"/>
            <a:ext cx="10363826" cy="5717894"/>
          </a:xfrm>
        </p:spPr>
        <p:txBody>
          <a:bodyPr>
            <a:normAutofit fontScale="92500" lnSpcReduction="20000"/>
          </a:bodyPr>
          <a:lstStyle/>
          <a:p>
            <a:r>
              <a:rPr lang="en-US" altLang="zh-CN" dirty="0"/>
              <a:t>mutating</a:t>
            </a:r>
            <a:r>
              <a:rPr lang="zh-CN" altLang="en-US" dirty="0"/>
              <a:t>该方法是可以在</a:t>
            </a:r>
            <a:r>
              <a:rPr lang="en-US" altLang="zh-CN" dirty="0"/>
              <a:t>Self</a:t>
            </a:r>
            <a:r>
              <a:rPr lang="zh-CN" altLang="en-US" dirty="0"/>
              <a:t>里使用的</a:t>
            </a:r>
            <a:r>
              <a:rPr lang="en-US" altLang="zh-CN" dirty="0"/>
              <a:t>, </a:t>
            </a:r>
            <a:r>
              <a:rPr lang="zh-CN" altLang="en-US" dirty="0"/>
              <a:t>比如</a:t>
            </a:r>
            <a:r>
              <a:rPr lang="en-US" altLang="zh-CN" dirty="0"/>
              <a:t>:</a:t>
            </a:r>
          </a:p>
          <a:p>
            <a:pPr marL="0" indent="0">
              <a:lnSpc>
                <a:spcPts val="1150"/>
              </a:lnSpc>
              <a:buNone/>
            </a:pPr>
            <a:r>
              <a:rPr lang="en-US" altLang="zh-CN" dirty="0" err="1"/>
              <a:t>struct</a:t>
            </a:r>
            <a:r>
              <a:rPr lang="en-US" altLang="zh-CN" dirty="0"/>
              <a:t> Point </a:t>
            </a:r>
            <a:endParaRPr lang="en-US" altLang="zh-CN" dirty="0" smtClean="0"/>
          </a:p>
          <a:p>
            <a:pPr marL="0" indent="0">
              <a:lnSpc>
                <a:spcPts val="1150"/>
              </a:lnSpc>
              <a:buNone/>
            </a:pPr>
            <a:r>
              <a:rPr lang="en-US" altLang="zh-CN" dirty="0" smtClean="0"/>
              <a:t>{ </a:t>
            </a:r>
            <a:r>
              <a:rPr lang="en-US" altLang="zh-CN" dirty="0" err="1"/>
              <a:t>var</a:t>
            </a:r>
            <a:r>
              <a:rPr lang="en-US" altLang="zh-CN" dirty="0"/>
              <a:t> x = 0.0, y = 0.0 </a:t>
            </a:r>
            <a:endParaRPr lang="en-US" altLang="zh-CN" dirty="0" smtClean="0"/>
          </a:p>
          <a:p>
            <a:pPr marL="0" indent="0">
              <a:lnSpc>
                <a:spcPts val="1150"/>
              </a:lnSpc>
              <a:buNone/>
            </a:pPr>
            <a:r>
              <a:rPr lang="en-US" altLang="zh-CN" dirty="0" smtClean="0"/>
              <a:t>mutating </a:t>
            </a:r>
            <a:r>
              <a:rPr lang="en-US" altLang="zh-CN" dirty="0" err="1"/>
              <a:t>func</a:t>
            </a:r>
            <a:r>
              <a:rPr lang="en-US" altLang="zh-CN" dirty="0"/>
              <a:t> </a:t>
            </a:r>
            <a:r>
              <a:rPr lang="en-US" altLang="zh-CN" dirty="0" err="1"/>
              <a:t>moveByX</a:t>
            </a:r>
            <a:r>
              <a:rPr lang="en-US" altLang="zh-CN" dirty="0"/>
              <a:t>(</a:t>
            </a:r>
            <a:r>
              <a:rPr lang="en-US" altLang="zh-CN" dirty="0" err="1"/>
              <a:t>deltaX</a:t>
            </a:r>
            <a:r>
              <a:rPr lang="en-US" altLang="zh-CN" dirty="0"/>
              <a:t>: Double, y </a:t>
            </a:r>
            <a:r>
              <a:rPr lang="en-US" altLang="zh-CN" dirty="0" err="1"/>
              <a:t>deltaY</a:t>
            </a:r>
            <a:r>
              <a:rPr lang="en-US" altLang="zh-CN" dirty="0"/>
              <a:t>: Double) </a:t>
            </a:r>
            <a:endParaRPr lang="en-US" altLang="zh-CN" dirty="0" smtClean="0"/>
          </a:p>
          <a:p>
            <a:pPr marL="0" indent="0">
              <a:lnSpc>
                <a:spcPts val="1150"/>
              </a:lnSpc>
              <a:buNone/>
            </a:pPr>
            <a:r>
              <a:rPr lang="en-US" altLang="zh-CN" dirty="0" smtClean="0"/>
              <a:t>{ </a:t>
            </a:r>
            <a:r>
              <a:rPr lang="en-US" altLang="zh-CN" dirty="0"/>
              <a:t>self = Point(x: x + </a:t>
            </a:r>
            <a:r>
              <a:rPr lang="en-US" altLang="zh-CN" dirty="0" err="1"/>
              <a:t>deltaX</a:t>
            </a:r>
            <a:r>
              <a:rPr lang="en-US" altLang="zh-CN" dirty="0"/>
              <a:t>, y: y + </a:t>
            </a:r>
            <a:r>
              <a:rPr lang="en-US" altLang="zh-CN" dirty="0" err="1"/>
              <a:t>deltaY</a:t>
            </a:r>
            <a:r>
              <a:rPr lang="en-US" altLang="zh-CN" dirty="0"/>
              <a:t>) } } </a:t>
            </a:r>
            <a:endParaRPr lang="en-US" altLang="zh-CN" dirty="0" smtClean="0"/>
          </a:p>
          <a:p>
            <a:pPr marL="0" indent="0">
              <a:lnSpc>
                <a:spcPts val="1150"/>
              </a:lnSpc>
              <a:buNone/>
            </a:pPr>
            <a:r>
              <a:rPr lang="en-US" altLang="zh-CN" dirty="0" smtClean="0"/>
              <a:t>//============================================</a:t>
            </a:r>
          </a:p>
          <a:p>
            <a:pPr marL="0" indent="0">
              <a:lnSpc>
                <a:spcPts val="1150"/>
              </a:lnSpc>
              <a:buNone/>
            </a:pPr>
            <a:r>
              <a:rPr lang="en-US" altLang="zh-CN" dirty="0" err="1" smtClean="0"/>
              <a:t>enum</a:t>
            </a:r>
            <a:r>
              <a:rPr lang="en-US" altLang="zh-CN" dirty="0" smtClean="0"/>
              <a:t> </a:t>
            </a:r>
            <a:r>
              <a:rPr lang="en-US" altLang="zh-CN" dirty="0" err="1"/>
              <a:t>TriStateSwitch</a:t>
            </a:r>
            <a:r>
              <a:rPr lang="en-US" altLang="zh-CN" dirty="0"/>
              <a:t> </a:t>
            </a:r>
            <a:endParaRPr lang="en-US" altLang="zh-CN" dirty="0" smtClean="0"/>
          </a:p>
          <a:p>
            <a:pPr marL="0" indent="0">
              <a:lnSpc>
                <a:spcPts val="1150"/>
              </a:lnSpc>
              <a:buNone/>
            </a:pPr>
            <a:r>
              <a:rPr lang="en-US" altLang="zh-CN" dirty="0" smtClean="0"/>
              <a:t>{ </a:t>
            </a:r>
            <a:r>
              <a:rPr lang="en-US" altLang="zh-CN" dirty="0"/>
              <a:t>case Off, Low, High </a:t>
            </a:r>
            <a:endParaRPr lang="en-US" altLang="zh-CN" dirty="0" smtClean="0"/>
          </a:p>
          <a:p>
            <a:pPr marL="0" indent="0">
              <a:lnSpc>
                <a:spcPts val="1150"/>
              </a:lnSpc>
              <a:buNone/>
            </a:pPr>
            <a:r>
              <a:rPr lang="en-US" altLang="zh-CN" dirty="0" smtClean="0"/>
              <a:t>mutating </a:t>
            </a:r>
            <a:r>
              <a:rPr lang="en-US" altLang="zh-CN" dirty="0" err="1"/>
              <a:t>func</a:t>
            </a:r>
            <a:r>
              <a:rPr lang="en-US" altLang="zh-CN" dirty="0"/>
              <a:t> next() </a:t>
            </a:r>
            <a:endParaRPr lang="en-US" altLang="zh-CN" dirty="0" smtClean="0"/>
          </a:p>
          <a:p>
            <a:pPr marL="0" indent="0">
              <a:lnSpc>
                <a:spcPts val="1150"/>
              </a:lnSpc>
              <a:buNone/>
            </a:pPr>
            <a:r>
              <a:rPr lang="en-US" altLang="zh-CN" dirty="0" smtClean="0"/>
              <a:t>{ </a:t>
            </a:r>
            <a:r>
              <a:rPr lang="en-US" altLang="zh-CN" dirty="0"/>
              <a:t>switch self </a:t>
            </a:r>
            <a:endParaRPr lang="en-US" altLang="zh-CN" dirty="0" smtClean="0"/>
          </a:p>
          <a:p>
            <a:pPr marL="0" indent="0">
              <a:lnSpc>
                <a:spcPts val="1150"/>
              </a:lnSpc>
              <a:buNone/>
            </a:pPr>
            <a:r>
              <a:rPr lang="en-US" altLang="zh-CN" dirty="0" smtClean="0"/>
              <a:t>{ </a:t>
            </a:r>
            <a:r>
              <a:rPr lang="en-US" altLang="zh-CN" dirty="0"/>
              <a:t>case Off: self = Low </a:t>
            </a:r>
            <a:endParaRPr lang="en-US" altLang="zh-CN" dirty="0" smtClean="0"/>
          </a:p>
          <a:p>
            <a:pPr marL="0" indent="0">
              <a:lnSpc>
                <a:spcPts val="1150"/>
              </a:lnSpc>
              <a:buNone/>
            </a:pPr>
            <a:r>
              <a:rPr lang="en-US" altLang="zh-CN" dirty="0" smtClean="0"/>
              <a:t>case </a:t>
            </a:r>
            <a:r>
              <a:rPr lang="en-US" altLang="zh-CN" dirty="0"/>
              <a:t>Low: self = High </a:t>
            </a:r>
            <a:endParaRPr lang="en-US" altLang="zh-CN" dirty="0" smtClean="0"/>
          </a:p>
          <a:p>
            <a:pPr marL="0" indent="0">
              <a:lnSpc>
                <a:spcPts val="1150"/>
              </a:lnSpc>
              <a:buNone/>
            </a:pPr>
            <a:r>
              <a:rPr lang="en-US" altLang="zh-CN" dirty="0" smtClean="0"/>
              <a:t>case </a:t>
            </a:r>
            <a:r>
              <a:rPr lang="en-US" altLang="zh-CN" dirty="0"/>
              <a:t>High: self = Off } </a:t>
            </a:r>
            <a:r>
              <a:rPr lang="en-US" altLang="zh-CN" dirty="0" smtClean="0"/>
              <a:t>}</a:t>
            </a:r>
          </a:p>
          <a:p>
            <a:pPr marL="0" indent="0">
              <a:lnSpc>
                <a:spcPts val="1150"/>
              </a:lnSpc>
              <a:buNone/>
            </a:pPr>
            <a:r>
              <a:rPr lang="en-US" altLang="zh-CN" dirty="0" smtClean="0"/>
              <a:t> </a:t>
            </a:r>
            <a:r>
              <a:rPr lang="en-US" altLang="zh-CN" dirty="0"/>
              <a:t>} </a:t>
            </a:r>
            <a:endParaRPr lang="en-US" altLang="zh-CN" dirty="0" smtClean="0"/>
          </a:p>
          <a:p>
            <a:pPr marL="0" indent="0">
              <a:lnSpc>
                <a:spcPts val="1150"/>
              </a:lnSpc>
              <a:buNone/>
            </a:pPr>
            <a:r>
              <a:rPr lang="en-US" altLang="zh-CN" dirty="0" err="1" smtClean="0"/>
              <a:t>var</a:t>
            </a:r>
            <a:r>
              <a:rPr lang="en-US" altLang="zh-CN" dirty="0" smtClean="0"/>
              <a:t> </a:t>
            </a:r>
            <a:r>
              <a:rPr lang="en-US" altLang="zh-CN" dirty="0" err="1"/>
              <a:t>ovenLight</a:t>
            </a:r>
            <a:r>
              <a:rPr lang="en-US" altLang="zh-CN" dirty="0"/>
              <a:t> = </a:t>
            </a:r>
            <a:r>
              <a:rPr lang="en-US" altLang="zh-CN" dirty="0" err="1"/>
              <a:t>TriStateSwitch.Low</a:t>
            </a:r>
            <a:r>
              <a:rPr lang="en-US" altLang="zh-CN" dirty="0"/>
              <a:t> </a:t>
            </a:r>
            <a:endParaRPr lang="en-US" altLang="zh-CN" dirty="0" smtClean="0"/>
          </a:p>
          <a:p>
            <a:pPr marL="0" indent="0">
              <a:lnSpc>
                <a:spcPts val="1150"/>
              </a:lnSpc>
              <a:buNone/>
            </a:pPr>
            <a:r>
              <a:rPr lang="en-US" altLang="zh-CN" dirty="0" smtClean="0"/>
              <a:t>print(</a:t>
            </a:r>
            <a:r>
              <a:rPr lang="en-US" altLang="zh-CN" dirty="0" err="1" smtClean="0"/>
              <a:t>ovenLight.hashValue</a:t>
            </a:r>
            <a:r>
              <a:rPr lang="en-US" altLang="zh-CN" dirty="0"/>
              <a:t>) // </a:t>
            </a:r>
            <a:r>
              <a:rPr lang="zh-CN" altLang="en-US" dirty="0"/>
              <a:t>打印出来的结果</a:t>
            </a:r>
            <a:r>
              <a:rPr lang="en-US" altLang="zh-CN" dirty="0"/>
              <a:t>: 1 </a:t>
            </a:r>
            <a:endParaRPr lang="en-US" altLang="zh-CN" dirty="0" smtClean="0"/>
          </a:p>
          <a:p>
            <a:pPr marL="0" indent="0">
              <a:lnSpc>
                <a:spcPts val="1150"/>
              </a:lnSpc>
              <a:buNone/>
            </a:pPr>
            <a:r>
              <a:rPr lang="en-US" altLang="zh-CN" dirty="0" err="1" smtClean="0"/>
              <a:t>ovenLight.next</a:t>
            </a:r>
            <a:r>
              <a:rPr lang="en-US" altLang="zh-CN" dirty="0"/>
              <a:t>() </a:t>
            </a:r>
            <a:endParaRPr lang="en-US" altLang="zh-CN" dirty="0" smtClean="0"/>
          </a:p>
          <a:p>
            <a:pPr marL="0" indent="0">
              <a:lnSpc>
                <a:spcPts val="1150"/>
              </a:lnSpc>
              <a:buNone/>
            </a:pPr>
            <a:r>
              <a:rPr lang="en-US" altLang="zh-CN" dirty="0" smtClean="0"/>
              <a:t>print(</a:t>
            </a:r>
            <a:r>
              <a:rPr lang="en-US" altLang="zh-CN" dirty="0" err="1" smtClean="0"/>
              <a:t>ovenLight.hashValue</a:t>
            </a:r>
            <a:r>
              <a:rPr lang="en-US" altLang="zh-CN" dirty="0"/>
              <a:t>) // </a:t>
            </a:r>
            <a:r>
              <a:rPr lang="zh-CN" altLang="en-US" dirty="0"/>
              <a:t>打印出来的结果</a:t>
            </a:r>
            <a:r>
              <a:rPr lang="en-US" altLang="zh-CN" dirty="0"/>
              <a:t>: 2 </a:t>
            </a:r>
            <a:endParaRPr lang="en-US" altLang="zh-CN" dirty="0" smtClean="0"/>
          </a:p>
          <a:p>
            <a:pPr marL="0" indent="0">
              <a:lnSpc>
                <a:spcPts val="1150"/>
              </a:lnSpc>
              <a:buNone/>
            </a:pPr>
            <a:r>
              <a:rPr lang="en-US" altLang="zh-CN" dirty="0" err="1" smtClean="0"/>
              <a:t>ovenLight.next</a:t>
            </a:r>
            <a:r>
              <a:rPr lang="en-US" altLang="zh-CN" dirty="0"/>
              <a:t>() </a:t>
            </a:r>
            <a:endParaRPr lang="en-US" altLang="zh-CN" dirty="0" smtClean="0"/>
          </a:p>
          <a:p>
            <a:pPr marL="0" indent="0">
              <a:lnSpc>
                <a:spcPts val="1150"/>
              </a:lnSpc>
              <a:buNone/>
            </a:pPr>
            <a:r>
              <a:rPr lang="en-US" altLang="zh-CN" dirty="0" smtClean="0"/>
              <a:t>print(</a:t>
            </a:r>
            <a:r>
              <a:rPr lang="en-US" altLang="zh-CN" dirty="0" err="1" smtClean="0"/>
              <a:t>ovenLight.hashValue</a:t>
            </a:r>
            <a:r>
              <a:rPr lang="en-US" altLang="zh-CN" dirty="0"/>
              <a:t>) // </a:t>
            </a:r>
            <a:r>
              <a:rPr lang="zh-CN" altLang="en-US" dirty="0"/>
              <a:t>打印出来的结果</a:t>
            </a:r>
            <a:r>
              <a:rPr lang="en-US" altLang="zh-CN" dirty="0"/>
              <a:t>: 0</a:t>
            </a:r>
            <a:endParaRPr kumimoji="1" lang="zh-CN" altLang="en-US" dirty="0"/>
          </a:p>
        </p:txBody>
      </p:sp>
    </p:spTree>
    <p:extLst>
      <p:ext uri="{BB962C8B-B14F-4D97-AF65-F5344CB8AC3E}">
        <p14:creationId xmlns:p14="http://schemas.microsoft.com/office/powerpoint/2010/main" val="1353973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8"/>
            <a:ext cx="10364451" cy="782020"/>
          </a:xfrm>
        </p:spPr>
        <p:txBody>
          <a:bodyPr/>
          <a:lstStyle/>
          <a:p>
            <a:r>
              <a:rPr kumimoji="1" lang="zh-CN" altLang="en-US" smtClean="0"/>
              <a:t>类型方法</a:t>
            </a:r>
            <a:endParaRPr kumimoji="1" lang="zh-CN" altLang="en-US"/>
          </a:p>
        </p:txBody>
      </p:sp>
      <p:sp>
        <p:nvSpPr>
          <p:cNvPr id="3" name="内容占位符 2"/>
          <p:cNvSpPr>
            <a:spLocks noGrp="1"/>
          </p:cNvSpPr>
          <p:nvPr>
            <p:ph sz="quarter" idx="13"/>
          </p:nvPr>
        </p:nvSpPr>
        <p:spPr>
          <a:xfrm>
            <a:off x="913774" y="1400538"/>
            <a:ext cx="10363826" cy="5000262"/>
          </a:xfrm>
        </p:spPr>
        <p:txBody>
          <a:bodyPr>
            <a:normAutofit/>
          </a:bodyPr>
          <a:lstStyle/>
          <a:p>
            <a:r>
              <a:rPr lang="zh-CN" altLang="en-US" dirty="0"/>
              <a:t>在</a:t>
            </a:r>
            <a:r>
              <a:rPr lang="en-US" altLang="zh-CN" dirty="0"/>
              <a:t>Swift</a:t>
            </a:r>
            <a:r>
              <a:rPr lang="zh-CN" altLang="en-US" dirty="0"/>
              <a:t>中也有类型方法</a:t>
            </a:r>
            <a:r>
              <a:rPr lang="en-US" altLang="zh-CN" dirty="0"/>
              <a:t>, </a:t>
            </a:r>
            <a:r>
              <a:rPr lang="zh-CN" altLang="en-US" dirty="0"/>
              <a:t>但定义方式不太一样</a:t>
            </a:r>
            <a:r>
              <a:rPr lang="en-US" altLang="zh-CN" dirty="0"/>
              <a:t>, </a:t>
            </a:r>
            <a:r>
              <a:rPr lang="zh-CN" altLang="en-US" dirty="0">
                <a:solidFill>
                  <a:srgbClr val="FF0000"/>
                </a:solidFill>
              </a:rPr>
              <a:t>需要在</a:t>
            </a:r>
            <a:r>
              <a:rPr lang="en-US" altLang="zh-CN" dirty="0" err="1">
                <a:solidFill>
                  <a:srgbClr val="FF0000"/>
                </a:solidFill>
              </a:rPr>
              <a:t>func</a:t>
            </a:r>
            <a:r>
              <a:rPr lang="zh-CN" altLang="en-US" dirty="0">
                <a:solidFill>
                  <a:srgbClr val="FF0000"/>
                </a:solidFill>
              </a:rPr>
              <a:t>关键字之前加一个</a:t>
            </a:r>
            <a:r>
              <a:rPr lang="en-US" altLang="zh-CN" dirty="0">
                <a:solidFill>
                  <a:srgbClr val="FF0000"/>
                </a:solidFill>
              </a:rPr>
              <a:t>class</a:t>
            </a:r>
            <a:r>
              <a:rPr lang="en-US" altLang="zh-CN" dirty="0"/>
              <a:t>, </a:t>
            </a:r>
            <a:r>
              <a:rPr lang="zh-CN" altLang="en-US" dirty="0"/>
              <a:t>这样子就变成了类方法了</a:t>
            </a:r>
            <a:r>
              <a:rPr lang="en-US" altLang="zh-CN" dirty="0"/>
              <a:t>, </a:t>
            </a:r>
            <a:r>
              <a:rPr lang="zh-CN" altLang="en-US" dirty="0">
                <a:solidFill>
                  <a:srgbClr val="FF0000"/>
                </a:solidFill>
              </a:rPr>
              <a:t>如果要声明结构体或者是枚举方法</a:t>
            </a:r>
            <a:r>
              <a:rPr lang="en-US" altLang="zh-CN" dirty="0">
                <a:solidFill>
                  <a:srgbClr val="FF0000"/>
                </a:solidFill>
              </a:rPr>
              <a:t>, </a:t>
            </a:r>
            <a:r>
              <a:rPr lang="zh-CN" altLang="en-US" dirty="0">
                <a:solidFill>
                  <a:srgbClr val="FF0000"/>
                </a:solidFill>
              </a:rPr>
              <a:t>那就要在</a:t>
            </a:r>
            <a:r>
              <a:rPr lang="en-US" altLang="zh-CN" dirty="0" err="1">
                <a:solidFill>
                  <a:srgbClr val="FF0000"/>
                </a:solidFill>
              </a:rPr>
              <a:t>func</a:t>
            </a:r>
            <a:r>
              <a:rPr lang="zh-CN" altLang="en-US" dirty="0">
                <a:solidFill>
                  <a:srgbClr val="FF0000"/>
                </a:solidFill>
              </a:rPr>
              <a:t>前面加</a:t>
            </a:r>
            <a:r>
              <a:rPr lang="en-US" altLang="zh-CN" dirty="0">
                <a:solidFill>
                  <a:srgbClr val="FF0000"/>
                </a:solidFill>
              </a:rPr>
              <a:t>static</a:t>
            </a:r>
            <a:r>
              <a:rPr lang="zh-CN" altLang="en-US" dirty="0">
                <a:solidFill>
                  <a:srgbClr val="FF0000"/>
                </a:solidFill>
              </a:rPr>
              <a:t>这个关键字</a:t>
            </a:r>
            <a:r>
              <a:rPr lang="en-US" altLang="zh-CN" dirty="0"/>
              <a:t>, </a:t>
            </a:r>
            <a:r>
              <a:rPr lang="zh-CN" altLang="en-US" dirty="0"/>
              <a:t>和</a:t>
            </a:r>
            <a:r>
              <a:rPr lang="en-US" altLang="zh-CN" dirty="0"/>
              <a:t>OC</a:t>
            </a:r>
            <a:r>
              <a:rPr lang="zh-CN" altLang="en-US" dirty="0"/>
              <a:t>不同的是</a:t>
            </a:r>
            <a:r>
              <a:rPr lang="en-US" altLang="zh-CN" dirty="0"/>
              <a:t>, </a:t>
            </a:r>
            <a:r>
              <a:rPr lang="en-US" altLang="zh-CN" dirty="0">
                <a:solidFill>
                  <a:srgbClr val="FF0000"/>
                </a:solidFill>
              </a:rPr>
              <a:t>Swift</a:t>
            </a:r>
            <a:r>
              <a:rPr lang="zh-CN" altLang="en-US" dirty="0">
                <a:solidFill>
                  <a:srgbClr val="FF0000"/>
                </a:solidFill>
              </a:rPr>
              <a:t>可以为所有的类</a:t>
            </a:r>
            <a:r>
              <a:rPr lang="en-US" altLang="zh-CN" dirty="0">
                <a:solidFill>
                  <a:srgbClr val="FF0000"/>
                </a:solidFill>
              </a:rPr>
              <a:t>, </a:t>
            </a:r>
            <a:r>
              <a:rPr lang="zh-CN" altLang="en-US" dirty="0">
                <a:solidFill>
                  <a:srgbClr val="FF0000"/>
                </a:solidFill>
              </a:rPr>
              <a:t>结构体</a:t>
            </a:r>
            <a:r>
              <a:rPr lang="en-US" altLang="zh-CN" dirty="0">
                <a:solidFill>
                  <a:srgbClr val="FF0000"/>
                </a:solidFill>
              </a:rPr>
              <a:t>, </a:t>
            </a:r>
            <a:r>
              <a:rPr lang="zh-CN" altLang="en-US" dirty="0">
                <a:solidFill>
                  <a:srgbClr val="FF0000"/>
                </a:solidFill>
              </a:rPr>
              <a:t>枚举定义类方法</a:t>
            </a:r>
            <a:r>
              <a:rPr lang="en-US" altLang="zh-CN" dirty="0"/>
              <a:t>, </a:t>
            </a:r>
            <a:r>
              <a:rPr lang="zh-CN" altLang="en-US" dirty="0"/>
              <a:t>让我们来看看例子吧</a:t>
            </a:r>
            <a:r>
              <a:rPr lang="en-US" altLang="zh-CN" dirty="0"/>
              <a:t>:</a:t>
            </a:r>
          </a:p>
          <a:p>
            <a:pPr marL="0" indent="0">
              <a:buNone/>
            </a:pPr>
            <a:r>
              <a:rPr lang="en-US" altLang="zh-CN" dirty="0"/>
              <a:t>class</a:t>
            </a:r>
            <a:r>
              <a:rPr lang="zh-CN" altLang="en-US" dirty="0"/>
              <a:t> </a:t>
            </a:r>
            <a:r>
              <a:rPr lang="en-US" altLang="zh-CN" dirty="0" err="1"/>
              <a:t>SomeClass</a:t>
            </a:r>
            <a:r>
              <a:rPr lang="zh-CN" altLang="en-US" dirty="0"/>
              <a:t> </a:t>
            </a:r>
            <a:endParaRPr lang="en-US" altLang="zh-CN" dirty="0" smtClean="0"/>
          </a:p>
          <a:p>
            <a:pPr marL="0" indent="0">
              <a:buNone/>
            </a:pPr>
            <a:r>
              <a:rPr lang="en-US" altLang="zh-CN" dirty="0" smtClean="0"/>
              <a:t>{</a:t>
            </a:r>
            <a:r>
              <a:rPr lang="zh-CN" altLang="en-US" dirty="0" smtClean="0"/>
              <a:t> </a:t>
            </a:r>
            <a:r>
              <a:rPr lang="en-US" altLang="zh-CN" dirty="0"/>
              <a:t>class</a:t>
            </a:r>
            <a:r>
              <a:rPr lang="zh-CN" altLang="en-US" dirty="0"/>
              <a:t> </a:t>
            </a:r>
            <a:r>
              <a:rPr lang="en-US" altLang="zh-CN" dirty="0" err="1"/>
              <a:t>func</a:t>
            </a:r>
            <a:r>
              <a:rPr lang="zh-CN" altLang="en-US" dirty="0"/>
              <a:t> </a:t>
            </a:r>
            <a:r>
              <a:rPr lang="en-US" altLang="zh-CN" dirty="0" err="1"/>
              <a:t>someTypeMethod</a:t>
            </a:r>
            <a:r>
              <a:rPr lang="en-US" altLang="zh-CN" dirty="0"/>
              <a:t>() </a:t>
            </a:r>
            <a:endParaRPr lang="en-US" altLang="zh-CN" dirty="0" smtClean="0"/>
          </a:p>
          <a:p>
            <a:pPr marL="0" indent="0">
              <a:buNone/>
            </a:pPr>
            <a:r>
              <a:rPr lang="en-US" altLang="zh-CN" dirty="0" smtClean="0"/>
              <a:t>{</a:t>
            </a:r>
            <a:r>
              <a:rPr lang="zh-CN" altLang="en-US" dirty="0" smtClean="0"/>
              <a:t> </a:t>
            </a:r>
            <a:r>
              <a:rPr lang="en-US" altLang="zh-CN" dirty="0" smtClean="0"/>
              <a:t>print("</a:t>
            </a:r>
            <a:r>
              <a:rPr lang="en-US" altLang="zh-CN" dirty="0" err="1"/>
              <a:t>abc</a:t>
            </a:r>
            <a:r>
              <a:rPr lang="en-US" altLang="zh-CN" dirty="0"/>
              <a:t>") } } </a:t>
            </a:r>
            <a:endParaRPr lang="en-US" altLang="zh-CN" dirty="0" smtClean="0"/>
          </a:p>
          <a:p>
            <a:pPr marL="0" indent="0">
              <a:buNone/>
            </a:pPr>
            <a:r>
              <a:rPr lang="en-US" altLang="zh-CN" dirty="0" err="1" smtClean="0"/>
              <a:t>SomeClass.someTypeMethod</a:t>
            </a:r>
            <a:r>
              <a:rPr lang="en-US" altLang="zh-CN" dirty="0"/>
              <a:t>() </a:t>
            </a:r>
            <a:endParaRPr lang="en-US" altLang="zh-CN" dirty="0" smtClean="0"/>
          </a:p>
          <a:p>
            <a:r>
              <a:rPr lang="en-US" altLang="zh-CN" dirty="0" smtClean="0"/>
              <a:t>// </a:t>
            </a:r>
            <a:r>
              <a:rPr lang="zh-CN" altLang="en-US" dirty="0"/>
              <a:t>打印出来的结果</a:t>
            </a:r>
            <a:r>
              <a:rPr lang="en-US" altLang="zh-CN" dirty="0"/>
              <a:t>: </a:t>
            </a:r>
            <a:r>
              <a:rPr lang="en-US" altLang="zh-CN" dirty="0" err="1" smtClean="0"/>
              <a:t>abc</a:t>
            </a:r>
            <a:endParaRPr lang="en-US" altLang="zh-CN" dirty="0" smtClean="0"/>
          </a:p>
          <a:p>
            <a:r>
              <a:rPr lang="en-US" altLang="zh-CN" dirty="0" smtClean="0"/>
              <a:t>PS</a:t>
            </a:r>
            <a:r>
              <a:rPr lang="en-US" altLang="zh-CN" dirty="0"/>
              <a:t>: </a:t>
            </a:r>
            <a:r>
              <a:rPr lang="zh-CN" altLang="en-US" dirty="0"/>
              <a:t>因为</a:t>
            </a:r>
            <a:r>
              <a:rPr lang="en-US" altLang="zh-CN" dirty="0" err="1"/>
              <a:t>SomeClass</a:t>
            </a:r>
            <a:r>
              <a:rPr lang="zh-CN" altLang="en-US" dirty="0"/>
              <a:t>是类方法</a:t>
            </a:r>
            <a:r>
              <a:rPr lang="en-US" altLang="zh-CN" dirty="0"/>
              <a:t>, </a:t>
            </a:r>
            <a:r>
              <a:rPr lang="zh-CN" altLang="en-US" dirty="0"/>
              <a:t>所以我们不需要实例某个对象才调用</a:t>
            </a:r>
            <a:r>
              <a:rPr lang="en-US" altLang="zh-CN" dirty="0"/>
              <a:t>, </a:t>
            </a:r>
            <a:r>
              <a:rPr lang="zh-CN" altLang="en-US" dirty="0"/>
              <a:t>我们可以直接去使用</a:t>
            </a:r>
            <a:r>
              <a:rPr lang="en-US" altLang="zh-CN" dirty="0"/>
              <a:t>.</a:t>
            </a:r>
          </a:p>
          <a:p>
            <a:endParaRPr kumimoji="1" lang="zh-CN" altLang="en-US" dirty="0"/>
          </a:p>
        </p:txBody>
      </p:sp>
    </p:spTree>
    <p:extLst>
      <p:ext uri="{BB962C8B-B14F-4D97-AF65-F5344CB8AC3E}">
        <p14:creationId xmlns:p14="http://schemas.microsoft.com/office/powerpoint/2010/main" val="589866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85195"/>
            <a:ext cx="10364451" cy="798653"/>
          </a:xfrm>
        </p:spPr>
        <p:txBody>
          <a:bodyPr>
            <a:normAutofit/>
          </a:bodyPr>
          <a:lstStyle/>
          <a:p>
            <a:r>
              <a:rPr kumimoji="1" lang="zh-CN" altLang="en-US" smtClean="0"/>
              <a:t>类型方法</a:t>
            </a:r>
            <a:endParaRPr kumimoji="1" lang="zh-CN" altLang="en-US"/>
          </a:p>
        </p:txBody>
      </p:sp>
      <p:sp>
        <p:nvSpPr>
          <p:cNvPr id="3" name="内容占位符 2"/>
          <p:cNvSpPr>
            <a:spLocks noGrp="1"/>
          </p:cNvSpPr>
          <p:nvPr>
            <p:ph sz="quarter" idx="13"/>
          </p:nvPr>
        </p:nvSpPr>
        <p:spPr>
          <a:xfrm>
            <a:off x="913774" y="879676"/>
            <a:ext cx="10363826" cy="5810491"/>
          </a:xfrm>
        </p:spPr>
        <p:txBody>
          <a:bodyPr>
            <a:normAutofit fontScale="92500" lnSpcReduction="20000"/>
          </a:bodyPr>
          <a:lstStyle/>
          <a:p>
            <a:r>
              <a:rPr lang="zh-CN" altLang="en-US" dirty="0"/>
              <a:t>我们来看一个比较综合一点的例子</a:t>
            </a:r>
            <a:r>
              <a:rPr lang="en-US" altLang="zh-CN" dirty="0"/>
              <a:t>:</a:t>
            </a:r>
          </a:p>
          <a:p>
            <a:pPr marL="0" indent="0">
              <a:buNone/>
            </a:pPr>
            <a:r>
              <a:rPr lang="en-US" altLang="zh-CN" dirty="0" err="1" smtClean="0"/>
              <a:t>struct</a:t>
            </a:r>
            <a:r>
              <a:rPr lang="en-US" altLang="zh-CN" dirty="0" smtClean="0"/>
              <a:t> </a:t>
            </a:r>
            <a:r>
              <a:rPr lang="en-US" altLang="zh-CN" dirty="0" err="1" smtClean="0"/>
              <a:t>LevelTracker</a:t>
            </a:r>
            <a:r>
              <a:rPr lang="en-US" altLang="zh-CN" dirty="0" smtClean="0"/>
              <a:t> </a:t>
            </a:r>
          </a:p>
          <a:p>
            <a:pPr marL="0" indent="0">
              <a:buNone/>
            </a:pPr>
            <a:r>
              <a:rPr lang="en-US" altLang="zh-CN" dirty="0" smtClean="0"/>
              <a:t>{ </a:t>
            </a:r>
            <a:r>
              <a:rPr lang="en-US" altLang="zh-CN" dirty="0">
                <a:solidFill>
                  <a:srgbClr val="FF0000"/>
                </a:solidFill>
              </a:rPr>
              <a:t>static </a:t>
            </a:r>
            <a:r>
              <a:rPr lang="en-US" altLang="zh-CN" dirty="0" err="1">
                <a:solidFill>
                  <a:srgbClr val="FF0000"/>
                </a:solidFill>
              </a:rPr>
              <a:t>var</a:t>
            </a:r>
            <a:r>
              <a:rPr lang="en-US" altLang="zh-CN" dirty="0">
                <a:solidFill>
                  <a:srgbClr val="FF0000"/>
                </a:solidFill>
              </a:rPr>
              <a:t> </a:t>
            </a:r>
            <a:r>
              <a:rPr lang="en-US" altLang="zh-CN" dirty="0" err="1">
                <a:solidFill>
                  <a:srgbClr val="FF0000"/>
                </a:solidFill>
              </a:rPr>
              <a:t>highestUnlockedLevel</a:t>
            </a:r>
            <a:r>
              <a:rPr lang="en-US" altLang="zh-CN" dirty="0">
                <a:solidFill>
                  <a:srgbClr val="FF0000"/>
                </a:solidFill>
              </a:rPr>
              <a:t> = 1 	</a:t>
            </a:r>
            <a:r>
              <a:rPr lang="en-US" altLang="zh-CN" dirty="0" smtClean="0">
                <a:solidFill>
                  <a:srgbClr val="FF0000"/>
                </a:solidFill>
              </a:rPr>
              <a:t>//</a:t>
            </a:r>
            <a:r>
              <a:rPr lang="zh-CN" altLang="en-US" dirty="0" smtClean="0">
                <a:solidFill>
                  <a:srgbClr val="FF0000"/>
                </a:solidFill>
              </a:rPr>
              <a:t>静态变量</a:t>
            </a:r>
            <a:endParaRPr lang="en-US" altLang="zh-CN" dirty="0" smtClean="0">
              <a:solidFill>
                <a:srgbClr val="FF0000"/>
              </a:solidFill>
            </a:endParaRPr>
          </a:p>
          <a:p>
            <a:pPr marL="0" indent="0">
              <a:buNone/>
            </a:pPr>
            <a:r>
              <a:rPr lang="en-US" altLang="zh-CN" dirty="0" smtClean="0"/>
              <a:t>static </a:t>
            </a:r>
            <a:r>
              <a:rPr lang="en-US" altLang="zh-CN" dirty="0" err="1"/>
              <a:t>func</a:t>
            </a:r>
            <a:r>
              <a:rPr lang="en-US" altLang="zh-CN" dirty="0"/>
              <a:t> </a:t>
            </a:r>
            <a:r>
              <a:rPr lang="en-US" altLang="zh-CN" dirty="0" err="1"/>
              <a:t>unlockLevel</a:t>
            </a:r>
            <a:r>
              <a:rPr lang="en-US" altLang="zh-CN" dirty="0"/>
              <a:t>(level: </a:t>
            </a:r>
            <a:r>
              <a:rPr lang="en-US" altLang="zh-CN" dirty="0" err="1"/>
              <a:t>Int</a:t>
            </a:r>
            <a:r>
              <a:rPr lang="en-US" altLang="zh-CN" dirty="0"/>
              <a:t>) </a:t>
            </a:r>
            <a:endParaRPr lang="en-US" altLang="zh-CN" dirty="0" smtClean="0"/>
          </a:p>
          <a:p>
            <a:pPr marL="0" indent="0">
              <a:buNone/>
            </a:pPr>
            <a:r>
              <a:rPr lang="en-US" altLang="zh-CN" dirty="0" smtClean="0"/>
              <a:t>{ </a:t>
            </a:r>
            <a:r>
              <a:rPr lang="en-US" altLang="zh-CN" dirty="0"/>
              <a:t>if level &gt; </a:t>
            </a:r>
            <a:r>
              <a:rPr lang="en-US" altLang="zh-CN" dirty="0" err="1"/>
              <a:t>highestUnlockedLevel</a:t>
            </a:r>
            <a:r>
              <a:rPr lang="en-US" altLang="zh-CN" dirty="0"/>
              <a:t> { </a:t>
            </a:r>
            <a:r>
              <a:rPr lang="en-US" altLang="zh-CN" dirty="0" err="1"/>
              <a:t>highestUnlockedLevel</a:t>
            </a:r>
            <a:r>
              <a:rPr lang="en-US" altLang="zh-CN" dirty="0"/>
              <a:t> = level } } </a:t>
            </a:r>
            <a:endParaRPr lang="en-US" altLang="zh-CN" dirty="0" smtClean="0"/>
          </a:p>
          <a:p>
            <a:pPr marL="0" indent="0">
              <a:buNone/>
            </a:pPr>
            <a:r>
              <a:rPr lang="en-US" altLang="zh-CN" dirty="0" smtClean="0"/>
              <a:t>static </a:t>
            </a:r>
            <a:r>
              <a:rPr lang="en-US" altLang="zh-CN" dirty="0" err="1"/>
              <a:t>func</a:t>
            </a:r>
            <a:r>
              <a:rPr lang="en-US" altLang="zh-CN" dirty="0"/>
              <a:t> </a:t>
            </a:r>
            <a:r>
              <a:rPr lang="en-US" altLang="zh-CN" dirty="0" err="1"/>
              <a:t>levelIsUnlocked</a:t>
            </a:r>
            <a:r>
              <a:rPr lang="en-US" altLang="zh-CN" dirty="0"/>
              <a:t>(level: </a:t>
            </a:r>
            <a:r>
              <a:rPr lang="en-US" altLang="zh-CN" dirty="0" err="1"/>
              <a:t>Int</a:t>
            </a:r>
            <a:r>
              <a:rPr lang="en-US" altLang="zh-CN" dirty="0"/>
              <a:t>) -&gt; Bool </a:t>
            </a:r>
            <a:endParaRPr lang="en-US" altLang="zh-CN" dirty="0" smtClean="0"/>
          </a:p>
          <a:p>
            <a:pPr marL="0" indent="0">
              <a:buNone/>
            </a:pPr>
            <a:r>
              <a:rPr lang="en-US" altLang="zh-CN" dirty="0" smtClean="0"/>
              <a:t>{ </a:t>
            </a:r>
            <a:r>
              <a:rPr lang="en-US" altLang="zh-CN" dirty="0"/>
              <a:t>return level &lt;= </a:t>
            </a:r>
            <a:r>
              <a:rPr lang="en-US" altLang="zh-CN" dirty="0" err="1"/>
              <a:t>highestUnlockedLevel</a:t>
            </a:r>
            <a:r>
              <a:rPr lang="en-US" altLang="zh-CN" dirty="0"/>
              <a:t> } </a:t>
            </a:r>
            <a:endParaRPr lang="en-US" altLang="zh-CN" dirty="0" smtClean="0"/>
          </a:p>
          <a:p>
            <a:pPr marL="0" indent="0">
              <a:buNone/>
            </a:pPr>
            <a:r>
              <a:rPr lang="en-US" altLang="zh-CN" dirty="0" err="1" smtClean="0"/>
              <a:t>var</a:t>
            </a:r>
            <a:r>
              <a:rPr lang="en-US" altLang="zh-CN" dirty="0" smtClean="0"/>
              <a:t> </a:t>
            </a:r>
            <a:r>
              <a:rPr lang="en-US" altLang="zh-CN" dirty="0" err="1"/>
              <a:t>currentLevel</a:t>
            </a:r>
            <a:r>
              <a:rPr lang="en-US" altLang="zh-CN" dirty="0"/>
              <a:t> = 1 </a:t>
            </a:r>
          </a:p>
          <a:p>
            <a:pPr marL="0" indent="0">
              <a:buNone/>
            </a:pPr>
            <a:r>
              <a:rPr lang="en-US" altLang="zh-CN" dirty="0" smtClean="0"/>
              <a:t>mutating </a:t>
            </a:r>
            <a:r>
              <a:rPr lang="en-US" altLang="zh-CN" dirty="0" err="1" smtClean="0"/>
              <a:t>func</a:t>
            </a:r>
            <a:r>
              <a:rPr lang="en-US" altLang="zh-CN" dirty="0" smtClean="0"/>
              <a:t> </a:t>
            </a:r>
            <a:r>
              <a:rPr lang="en-US" altLang="zh-CN" dirty="0" err="1" smtClean="0"/>
              <a:t>advanceToLevel</a:t>
            </a:r>
            <a:r>
              <a:rPr lang="en-US" altLang="zh-CN" dirty="0" smtClean="0"/>
              <a:t>(level: </a:t>
            </a:r>
            <a:r>
              <a:rPr lang="en-US" altLang="zh-CN" dirty="0" err="1" smtClean="0"/>
              <a:t>Int</a:t>
            </a:r>
            <a:r>
              <a:rPr lang="en-US" altLang="zh-CN" dirty="0" smtClean="0"/>
              <a:t>) -&gt; Bool </a:t>
            </a:r>
          </a:p>
          <a:p>
            <a:pPr marL="0" indent="0">
              <a:buNone/>
            </a:pPr>
            <a:r>
              <a:rPr lang="en-US" altLang="zh-CN" dirty="0" smtClean="0"/>
              <a:t>{ if </a:t>
            </a:r>
            <a:r>
              <a:rPr lang="en-US" altLang="zh-CN" dirty="0" err="1" smtClean="0"/>
              <a:t>LevelTracker.levelIsUnlocked</a:t>
            </a:r>
            <a:r>
              <a:rPr lang="en-US" altLang="zh-CN" dirty="0" smtClean="0"/>
              <a:t>(level) </a:t>
            </a:r>
          </a:p>
          <a:p>
            <a:pPr marL="0" indent="0">
              <a:buNone/>
            </a:pPr>
            <a:r>
              <a:rPr lang="en-US" altLang="zh-CN" dirty="0" smtClean="0"/>
              <a:t>{ </a:t>
            </a:r>
            <a:r>
              <a:rPr lang="en-US" altLang="zh-CN" dirty="0" err="1" smtClean="0"/>
              <a:t>currentLevel</a:t>
            </a:r>
            <a:r>
              <a:rPr lang="en-US" altLang="zh-CN" dirty="0" smtClean="0"/>
              <a:t> = level </a:t>
            </a:r>
          </a:p>
          <a:p>
            <a:pPr marL="0" indent="0">
              <a:buNone/>
            </a:pPr>
            <a:r>
              <a:rPr lang="en-US" altLang="zh-CN" dirty="0" smtClean="0"/>
              <a:t>return true } </a:t>
            </a:r>
          </a:p>
          <a:p>
            <a:pPr marL="0" indent="0">
              <a:buNone/>
            </a:pPr>
            <a:r>
              <a:rPr lang="en-US" altLang="zh-CN" dirty="0" smtClean="0"/>
              <a:t>else { return false } } </a:t>
            </a:r>
          </a:p>
          <a:p>
            <a:pPr marL="0" indent="0">
              <a:buNone/>
            </a:pPr>
            <a:r>
              <a:rPr lang="en-US" altLang="zh-CN" dirty="0" smtClean="0"/>
              <a:t>}</a:t>
            </a:r>
            <a:endParaRPr kumimoji="1" lang="zh-CN" altLang="en-US" dirty="0"/>
          </a:p>
        </p:txBody>
      </p:sp>
    </p:spTree>
    <p:extLst>
      <p:ext uri="{BB962C8B-B14F-4D97-AF65-F5344CB8AC3E}">
        <p14:creationId xmlns:p14="http://schemas.microsoft.com/office/powerpoint/2010/main" val="610397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8"/>
            <a:ext cx="10364451" cy="782020"/>
          </a:xfrm>
        </p:spPr>
        <p:txBody>
          <a:bodyPr/>
          <a:lstStyle/>
          <a:p>
            <a:r>
              <a:rPr kumimoji="1" lang="en-US" altLang="zh-CN" dirty="0" smtClean="0"/>
              <a:t>Swift</a:t>
            </a:r>
            <a:r>
              <a:rPr kumimoji="1" lang="zh-CN" altLang="en-US" dirty="0" smtClean="0"/>
              <a:t>属性</a:t>
            </a:r>
            <a:endParaRPr kumimoji="1" lang="zh-CN" altLang="en-US" dirty="0"/>
          </a:p>
        </p:txBody>
      </p:sp>
      <p:sp>
        <p:nvSpPr>
          <p:cNvPr id="3" name="内容占位符 2"/>
          <p:cNvSpPr>
            <a:spLocks noGrp="1"/>
          </p:cNvSpPr>
          <p:nvPr>
            <p:ph sz="quarter" idx="13"/>
          </p:nvPr>
        </p:nvSpPr>
        <p:spPr>
          <a:xfrm>
            <a:off x="913774" y="1689904"/>
            <a:ext cx="10363826" cy="4537276"/>
          </a:xfrm>
        </p:spPr>
        <p:txBody>
          <a:bodyPr>
            <a:normAutofit/>
          </a:bodyPr>
          <a:lstStyle/>
          <a:p>
            <a:r>
              <a:rPr lang="en-US" altLang="zh-CN" dirty="0"/>
              <a:t>Swift </a:t>
            </a:r>
            <a:r>
              <a:rPr lang="zh-CN" altLang="en-US" dirty="0"/>
              <a:t>语言提供了类，枚举或结构相关联值的属性。属性可以被进一步分为存储属性和计算属性</a:t>
            </a:r>
            <a:r>
              <a:rPr lang="zh-CN" altLang="en-US" dirty="0" smtClean="0"/>
              <a:t>。</a:t>
            </a:r>
            <a:endParaRPr lang="en-US" altLang="zh-CN" dirty="0" smtClean="0"/>
          </a:p>
          <a:p>
            <a:endParaRPr lang="en-US" altLang="zh-CN" dirty="0" smtClean="0"/>
          </a:p>
          <a:p>
            <a:endParaRPr lang="en-US" altLang="zh-CN" dirty="0"/>
          </a:p>
          <a:p>
            <a:endParaRPr lang="en-US" altLang="zh-CN" dirty="0" smtClean="0"/>
          </a:p>
          <a:p>
            <a:r>
              <a:rPr lang="zh-CN" altLang="en-US" dirty="0"/>
              <a:t>这两种存储和计算属性与实例类型相关联。当属性与它的类型值相关联，那么它定义为“类型属性”。存储和计算的属性通常与一个特定类型的实例相关联。然而，属性也可以与类型本身相关联。这样的属性是已知的类型的属性。 属性观察者也被</a:t>
            </a:r>
            <a:r>
              <a:rPr lang="zh-CN" altLang="en-US" dirty="0" smtClean="0"/>
              <a:t>使用于：</a:t>
            </a:r>
            <a:endParaRPr lang="zh-CN" altLang="en-US" dirty="0"/>
          </a:p>
          <a:p>
            <a:r>
              <a:rPr lang="zh-CN" altLang="en-US" dirty="0"/>
              <a:t>观察存储的属性值</a:t>
            </a:r>
          </a:p>
          <a:p>
            <a:r>
              <a:rPr lang="zh-CN" altLang="en-US" dirty="0"/>
              <a:t>观察子类从父继承而得的属性</a:t>
            </a:r>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45681474"/>
              </p:ext>
            </p:extLst>
          </p:nvPr>
        </p:nvGraphicFramePr>
        <p:xfrm>
          <a:off x="1273214" y="2558006"/>
          <a:ext cx="9769034" cy="1111170"/>
        </p:xfrm>
        <a:graphic>
          <a:graphicData uri="http://schemas.openxmlformats.org/drawingml/2006/table">
            <a:tbl>
              <a:tblPr/>
              <a:tblGrid>
                <a:gridCol w="4884517"/>
                <a:gridCol w="4884517"/>
              </a:tblGrid>
              <a:tr h="370390">
                <a:tc>
                  <a:txBody>
                    <a:bodyPr/>
                    <a:lstStyle/>
                    <a:p>
                      <a:pPr algn="ctr" fontAlgn="t" latinLnBrk="1"/>
                      <a:r>
                        <a:rPr lang="zh-CN" altLang="en-US" sz="1800" kern="1200" cap="none" baseline="0" dirty="0">
                          <a:solidFill>
                            <a:schemeClr val="tx1"/>
                          </a:solidFill>
                          <a:effectLst/>
                          <a:latin typeface="Hiragino Sans GB W3" charset="-122"/>
                          <a:ea typeface="Hiragino Sans GB W3" charset="-122"/>
                          <a:cs typeface="Hiragino Sans GB W3" charset="-122"/>
                        </a:rPr>
                        <a:t>存储属性</a:t>
                      </a:r>
                    </a:p>
                  </a:txBody>
                  <a:tcPr marL="88900" marR="101600" marT="31750" marB="3175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7F7F7"/>
                    </a:solidFill>
                  </a:tcPr>
                </a:tc>
                <a:tc>
                  <a:txBody>
                    <a:bodyPr/>
                    <a:lstStyle/>
                    <a:p>
                      <a:pPr algn="ctr" fontAlgn="t" latinLnBrk="1"/>
                      <a:r>
                        <a:rPr lang="zh-CN" altLang="en-US" sz="1800" kern="1200" cap="none" baseline="0">
                          <a:solidFill>
                            <a:schemeClr val="tx1"/>
                          </a:solidFill>
                          <a:effectLst/>
                          <a:latin typeface="Hiragino Sans GB W3" charset="-122"/>
                          <a:ea typeface="Hiragino Sans GB W3" charset="-122"/>
                          <a:cs typeface="Hiragino Sans GB W3" charset="-122"/>
                        </a:rPr>
                        <a:t>计算属性</a:t>
                      </a:r>
                    </a:p>
                  </a:txBody>
                  <a:tcPr marL="88900" marR="101600" marT="31750" marB="3175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7F7F7"/>
                    </a:solidFill>
                  </a:tcPr>
                </a:tc>
              </a:tr>
              <a:tr h="370390">
                <a:tc>
                  <a:txBody>
                    <a:bodyPr/>
                    <a:lstStyle/>
                    <a:p>
                      <a:pPr algn="ctr" fontAlgn="t" latinLnBrk="1"/>
                      <a:r>
                        <a:rPr lang="zh-CN" altLang="en-US" sz="1800" kern="1200" cap="none" baseline="0" dirty="0">
                          <a:solidFill>
                            <a:schemeClr val="tx1"/>
                          </a:solidFill>
                          <a:effectLst/>
                          <a:latin typeface="Hiragino Sans GB W3" charset="-122"/>
                          <a:ea typeface="Hiragino Sans GB W3" charset="-122"/>
                          <a:cs typeface="Hiragino Sans GB W3" charset="-122"/>
                        </a:rPr>
                        <a:t>存储常量和变量值的实例</a:t>
                      </a:r>
                    </a:p>
                  </a:txBody>
                  <a:tcPr marL="88900" marR="101600" marT="31750" marB="3175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7F7F7"/>
                    </a:solidFill>
                  </a:tcPr>
                </a:tc>
                <a:tc>
                  <a:txBody>
                    <a:bodyPr/>
                    <a:lstStyle/>
                    <a:p>
                      <a:pPr algn="ctr" fontAlgn="t" latinLnBrk="1"/>
                      <a:r>
                        <a:rPr lang="zh-CN" altLang="en-US" sz="1800" kern="1200" cap="none" baseline="0" dirty="0">
                          <a:solidFill>
                            <a:schemeClr val="tx1"/>
                          </a:solidFill>
                          <a:effectLst/>
                          <a:latin typeface="Hiragino Sans GB W3" charset="-122"/>
                          <a:ea typeface="Hiragino Sans GB W3" charset="-122"/>
                          <a:cs typeface="Hiragino Sans GB W3" charset="-122"/>
                        </a:rPr>
                        <a:t>计算的值，而不是存储的值</a:t>
                      </a:r>
                    </a:p>
                  </a:txBody>
                  <a:tcPr marL="88900" marR="101600" marT="31750" marB="3175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7F7F7"/>
                    </a:solidFill>
                  </a:tcPr>
                </a:tc>
              </a:tr>
              <a:tr h="370390">
                <a:tc>
                  <a:txBody>
                    <a:bodyPr/>
                    <a:lstStyle/>
                    <a:p>
                      <a:pPr algn="ctr" fontAlgn="t" latinLnBrk="1"/>
                      <a:r>
                        <a:rPr lang="zh-CN" altLang="en-US" sz="1800" kern="1200" cap="none" baseline="0" dirty="0">
                          <a:solidFill>
                            <a:schemeClr val="tx1"/>
                          </a:solidFill>
                          <a:effectLst/>
                          <a:latin typeface="Hiragino Sans GB W3" charset="-122"/>
                          <a:ea typeface="Hiragino Sans GB W3" charset="-122"/>
                          <a:cs typeface="Hiragino Sans GB W3" charset="-122"/>
                        </a:rPr>
                        <a:t>通过类和结构提供</a:t>
                      </a:r>
                    </a:p>
                  </a:txBody>
                  <a:tcPr marL="88900" marR="101600" marT="31750" marB="3175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7F7F7"/>
                    </a:solidFill>
                  </a:tcPr>
                </a:tc>
                <a:tc>
                  <a:txBody>
                    <a:bodyPr/>
                    <a:lstStyle/>
                    <a:p>
                      <a:pPr algn="ctr" fontAlgn="t" latinLnBrk="1"/>
                      <a:r>
                        <a:rPr lang="zh-CN" altLang="en-US" sz="1800" kern="1200" cap="none" baseline="0" dirty="0">
                          <a:solidFill>
                            <a:schemeClr val="tx1"/>
                          </a:solidFill>
                          <a:effectLst/>
                          <a:latin typeface="Hiragino Sans GB W3" charset="-122"/>
                          <a:ea typeface="Hiragino Sans GB W3" charset="-122"/>
                          <a:cs typeface="Hiragino Sans GB W3" charset="-122"/>
                        </a:rPr>
                        <a:t>通过类，枚举和结构提供</a:t>
                      </a:r>
                    </a:p>
                  </a:txBody>
                  <a:tcPr marL="88900" marR="101600" marT="31750" marB="3175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7F7F7"/>
                    </a:solidFill>
                  </a:tcPr>
                </a:tc>
              </a:tr>
            </a:tbl>
          </a:graphicData>
        </a:graphic>
      </p:graphicFrame>
    </p:spTree>
    <p:extLst>
      <p:ext uri="{BB962C8B-B14F-4D97-AF65-F5344CB8AC3E}">
        <p14:creationId xmlns:p14="http://schemas.microsoft.com/office/powerpoint/2010/main" val="1970665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254644"/>
            <a:ext cx="10364451" cy="648182"/>
          </a:xfrm>
        </p:spPr>
        <p:txBody>
          <a:bodyPr/>
          <a:lstStyle/>
          <a:p>
            <a:r>
              <a:rPr kumimoji="1" lang="zh-CN" altLang="en-US" smtClean="0"/>
              <a:t>类型方法</a:t>
            </a:r>
            <a:endParaRPr kumimoji="1" lang="zh-CN" altLang="en-US"/>
          </a:p>
        </p:txBody>
      </p:sp>
      <p:sp>
        <p:nvSpPr>
          <p:cNvPr id="3" name="内容占位符 2"/>
          <p:cNvSpPr>
            <a:spLocks noGrp="1"/>
          </p:cNvSpPr>
          <p:nvPr>
            <p:ph sz="quarter" idx="13"/>
          </p:nvPr>
        </p:nvSpPr>
        <p:spPr>
          <a:xfrm>
            <a:off x="913774" y="902826"/>
            <a:ext cx="10363826" cy="5833640"/>
          </a:xfrm>
        </p:spPr>
        <p:txBody>
          <a:bodyPr>
            <a:normAutofit fontScale="85000" lnSpcReduction="20000"/>
          </a:bodyPr>
          <a:lstStyle/>
          <a:p>
            <a:r>
              <a:rPr lang="zh-CN" altLang="en-US" dirty="0"/>
              <a:t>然后我们需要再定义一个类</a:t>
            </a:r>
            <a:r>
              <a:rPr lang="en-US" altLang="zh-CN" dirty="0"/>
              <a:t>, </a:t>
            </a:r>
            <a:r>
              <a:rPr lang="zh-CN" altLang="en-US" dirty="0"/>
              <a:t>用来监听</a:t>
            </a:r>
            <a:r>
              <a:rPr lang="en-US" altLang="zh-CN" dirty="0" err="1" smtClean="0"/>
              <a:t>LevelTracker</a:t>
            </a:r>
            <a:r>
              <a:rPr lang="zh-CN" altLang="en-US" dirty="0"/>
              <a:t>该结构体</a:t>
            </a:r>
            <a:r>
              <a:rPr lang="en-US" altLang="zh-CN" dirty="0"/>
              <a:t>:</a:t>
            </a:r>
          </a:p>
          <a:p>
            <a:r>
              <a:rPr lang="en-US" altLang="zh-CN" dirty="0"/>
              <a:t>class Player </a:t>
            </a:r>
            <a:endParaRPr lang="en-US" altLang="zh-CN" dirty="0" smtClean="0"/>
          </a:p>
          <a:p>
            <a:r>
              <a:rPr lang="en-US" altLang="zh-CN" dirty="0" smtClean="0"/>
              <a:t>{ </a:t>
            </a:r>
            <a:r>
              <a:rPr lang="en-US" altLang="zh-CN" dirty="0" err="1"/>
              <a:t>var</a:t>
            </a:r>
            <a:r>
              <a:rPr lang="en-US" altLang="zh-CN" dirty="0"/>
              <a:t> tracker = </a:t>
            </a:r>
            <a:r>
              <a:rPr lang="en-US" altLang="zh-CN" dirty="0" err="1"/>
              <a:t>LevelTracker</a:t>
            </a:r>
            <a:r>
              <a:rPr lang="en-US" altLang="zh-CN" dirty="0"/>
              <a:t>() </a:t>
            </a:r>
            <a:endParaRPr lang="en-US" altLang="zh-CN" dirty="0" smtClean="0"/>
          </a:p>
          <a:p>
            <a:r>
              <a:rPr lang="en-US" altLang="zh-CN" dirty="0" smtClean="0"/>
              <a:t>let </a:t>
            </a:r>
            <a:r>
              <a:rPr lang="en-US" altLang="zh-CN" dirty="0" err="1"/>
              <a:t>playerName</a:t>
            </a:r>
            <a:r>
              <a:rPr lang="en-US" altLang="zh-CN" dirty="0"/>
              <a:t>: String </a:t>
            </a:r>
            <a:endParaRPr lang="en-US" altLang="zh-CN" dirty="0" smtClean="0"/>
          </a:p>
          <a:p>
            <a:r>
              <a:rPr lang="en-US" altLang="zh-CN" dirty="0" err="1" smtClean="0"/>
              <a:t>func</a:t>
            </a:r>
            <a:r>
              <a:rPr lang="en-US" altLang="zh-CN" dirty="0" smtClean="0"/>
              <a:t> </a:t>
            </a:r>
            <a:r>
              <a:rPr lang="en-US" altLang="zh-CN" dirty="0" err="1"/>
              <a:t>completedLevel</a:t>
            </a:r>
            <a:r>
              <a:rPr lang="en-US" altLang="zh-CN" dirty="0"/>
              <a:t>(level: </a:t>
            </a:r>
            <a:r>
              <a:rPr lang="en-US" altLang="zh-CN" dirty="0" err="1"/>
              <a:t>Int</a:t>
            </a:r>
            <a:r>
              <a:rPr lang="en-US" altLang="zh-CN" dirty="0"/>
              <a:t>) </a:t>
            </a:r>
            <a:endParaRPr lang="en-US" altLang="zh-CN" dirty="0" smtClean="0"/>
          </a:p>
          <a:p>
            <a:r>
              <a:rPr lang="en-US" altLang="zh-CN" dirty="0" smtClean="0"/>
              <a:t>{ </a:t>
            </a:r>
            <a:r>
              <a:rPr lang="en-US" altLang="zh-CN" dirty="0" err="1"/>
              <a:t>LevelTracker.unlockLevel</a:t>
            </a:r>
            <a:r>
              <a:rPr lang="en-US" altLang="zh-CN" dirty="0"/>
              <a:t>(level + 1) </a:t>
            </a:r>
            <a:r>
              <a:rPr lang="en-US" altLang="zh-CN" dirty="0" err="1"/>
              <a:t>tracker.advanceToLevel</a:t>
            </a:r>
            <a:r>
              <a:rPr lang="en-US" altLang="zh-CN" dirty="0"/>
              <a:t>(level + 1) } </a:t>
            </a:r>
            <a:endParaRPr lang="en-US" altLang="zh-CN" dirty="0" smtClean="0"/>
          </a:p>
          <a:p>
            <a:r>
              <a:rPr lang="en-US" altLang="zh-CN" dirty="0" err="1" smtClean="0"/>
              <a:t>init</a:t>
            </a:r>
            <a:r>
              <a:rPr lang="en-US" altLang="zh-CN" dirty="0" smtClean="0"/>
              <a:t> </a:t>
            </a:r>
            <a:r>
              <a:rPr lang="en-US" altLang="zh-CN" dirty="0"/>
              <a:t>(name: String) { </a:t>
            </a:r>
            <a:r>
              <a:rPr lang="en-US" altLang="zh-CN" dirty="0" err="1"/>
              <a:t>playerName</a:t>
            </a:r>
            <a:r>
              <a:rPr lang="en-US" altLang="zh-CN" dirty="0"/>
              <a:t> = name } </a:t>
            </a:r>
            <a:endParaRPr lang="en-US" altLang="zh-CN" dirty="0" smtClean="0"/>
          </a:p>
          <a:p>
            <a:r>
              <a:rPr lang="en-US" altLang="zh-CN" dirty="0" smtClean="0"/>
              <a:t>} </a:t>
            </a:r>
          </a:p>
          <a:p>
            <a:r>
              <a:rPr lang="en-US" altLang="zh-CN" dirty="0" err="1" smtClean="0"/>
              <a:t>var</a:t>
            </a:r>
            <a:r>
              <a:rPr lang="en-US" altLang="zh-CN" dirty="0" smtClean="0"/>
              <a:t> </a:t>
            </a:r>
            <a:r>
              <a:rPr lang="en-US" altLang="zh-CN" dirty="0"/>
              <a:t>player = Player(name: "</a:t>
            </a:r>
            <a:r>
              <a:rPr lang="en-US" altLang="zh-CN" dirty="0" err="1"/>
              <a:t>Argyrios</a:t>
            </a:r>
            <a:r>
              <a:rPr lang="en-US" altLang="zh-CN" dirty="0"/>
              <a:t>") </a:t>
            </a:r>
            <a:endParaRPr lang="en-US" altLang="zh-CN" dirty="0" smtClean="0"/>
          </a:p>
          <a:p>
            <a:r>
              <a:rPr lang="en-US" altLang="zh-CN" dirty="0" err="1" smtClean="0"/>
              <a:t>player.completedLevel</a:t>
            </a:r>
            <a:r>
              <a:rPr lang="en-US" altLang="zh-CN" dirty="0" smtClean="0"/>
              <a:t>(1</a:t>
            </a:r>
            <a:r>
              <a:rPr lang="en-US" altLang="zh-CN" dirty="0"/>
              <a:t>) </a:t>
            </a:r>
            <a:endParaRPr lang="en-US" altLang="zh-CN" dirty="0" smtClean="0"/>
          </a:p>
          <a:p>
            <a:r>
              <a:rPr lang="en-US" altLang="zh-CN" dirty="0" smtClean="0"/>
              <a:t>print("</a:t>
            </a:r>
            <a:r>
              <a:rPr lang="en-US" altLang="zh-CN" dirty="0"/>
              <a:t>highest unlocked level is now \(</a:t>
            </a:r>
            <a:r>
              <a:rPr lang="en-US" altLang="zh-CN" dirty="0" err="1"/>
              <a:t>LevelTracker.highestUnlockedLevel</a:t>
            </a:r>
            <a:r>
              <a:rPr lang="en-US" altLang="zh-CN" dirty="0"/>
              <a:t>)") </a:t>
            </a:r>
            <a:endParaRPr lang="en-US" altLang="zh-CN" dirty="0" smtClean="0"/>
          </a:p>
          <a:p>
            <a:r>
              <a:rPr lang="en-US" altLang="zh-CN" dirty="0" smtClean="0"/>
              <a:t>player </a:t>
            </a:r>
            <a:r>
              <a:rPr lang="en-US" altLang="zh-CN" dirty="0"/>
              <a:t>= Player(name: "</a:t>
            </a:r>
            <a:r>
              <a:rPr lang="en-US" altLang="zh-CN" dirty="0" err="1"/>
              <a:t>Beto</a:t>
            </a:r>
            <a:r>
              <a:rPr lang="en-US" altLang="zh-CN" dirty="0"/>
              <a:t>") </a:t>
            </a:r>
            <a:endParaRPr lang="en-US" altLang="zh-CN" dirty="0" smtClean="0"/>
          </a:p>
          <a:p>
            <a:r>
              <a:rPr lang="en-US" altLang="zh-CN" dirty="0" smtClean="0"/>
              <a:t>if </a:t>
            </a:r>
            <a:r>
              <a:rPr lang="en-US" altLang="zh-CN" dirty="0" err="1"/>
              <a:t>player.tracker.advanceToLevel</a:t>
            </a:r>
            <a:r>
              <a:rPr lang="en-US" altLang="zh-CN" dirty="0"/>
              <a:t>(6) </a:t>
            </a:r>
            <a:endParaRPr lang="en-US" altLang="zh-CN" dirty="0" smtClean="0"/>
          </a:p>
          <a:p>
            <a:r>
              <a:rPr lang="en-US" altLang="zh-CN" dirty="0" smtClean="0"/>
              <a:t>{ </a:t>
            </a:r>
            <a:r>
              <a:rPr lang="en-US" altLang="zh-CN" dirty="0" smtClean="0"/>
              <a:t>print("</a:t>
            </a:r>
            <a:r>
              <a:rPr lang="en-US" altLang="zh-CN" dirty="0"/>
              <a:t>player is now on level 6") } </a:t>
            </a:r>
            <a:endParaRPr lang="en-US" altLang="zh-CN" dirty="0" smtClean="0"/>
          </a:p>
          <a:p>
            <a:r>
              <a:rPr lang="en-US" altLang="zh-CN" dirty="0" smtClean="0"/>
              <a:t>else </a:t>
            </a:r>
            <a:r>
              <a:rPr lang="en-US" altLang="zh-CN"/>
              <a:t>{ </a:t>
            </a:r>
            <a:r>
              <a:rPr lang="en-US" altLang="zh-CN" smtClean="0"/>
              <a:t>print("</a:t>
            </a:r>
            <a:r>
              <a:rPr lang="en-US" altLang="zh-CN" dirty="0"/>
              <a:t>level 6 has not yet been unlocked") </a:t>
            </a:r>
            <a:r>
              <a:rPr lang="en-US" altLang="zh-CN" dirty="0" smtClean="0"/>
              <a:t>}</a:t>
            </a:r>
            <a:endParaRPr kumimoji="1" lang="zh-CN" altLang="en-US" dirty="0"/>
          </a:p>
        </p:txBody>
      </p:sp>
    </p:spTree>
    <p:extLst>
      <p:ext uri="{BB962C8B-B14F-4D97-AF65-F5344CB8AC3E}">
        <p14:creationId xmlns:p14="http://schemas.microsoft.com/office/powerpoint/2010/main" val="7362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8"/>
            <a:ext cx="10364451" cy="886192"/>
          </a:xfrm>
        </p:spPr>
        <p:txBody>
          <a:bodyPr/>
          <a:lstStyle/>
          <a:p>
            <a:r>
              <a:rPr kumimoji="1" lang="zh-CN" altLang="en-US" dirty="0" smtClean="0"/>
              <a:t>存储属性</a:t>
            </a:r>
            <a:endParaRPr kumimoji="1" lang="zh-CN" altLang="en-US" dirty="0"/>
          </a:p>
        </p:txBody>
      </p:sp>
      <p:sp>
        <p:nvSpPr>
          <p:cNvPr id="3" name="内容占位符 2"/>
          <p:cNvSpPr>
            <a:spLocks noGrp="1"/>
          </p:cNvSpPr>
          <p:nvPr>
            <p:ph sz="quarter" idx="13"/>
          </p:nvPr>
        </p:nvSpPr>
        <p:spPr>
          <a:xfrm>
            <a:off x="913774" y="1689904"/>
            <a:ext cx="10363826" cy="4653023"/>
          </a:xfrm>
        </p:spPr>
        <p:txBody>
          <a:bodyPr>
            <a:normAutofit lnSpcReduction="10000"/>
          </a:bodyPr>
          <a:lstStyle/>
          <a:p>
            <a:r>
              <a:rPr lang="en-US" altLang="zh-CN" dirty="0"/>
              <a:t>Swift </a:t>
            </a:r>
            <a:r>
              <a:rPr lang="zh-CN" altLang="en-US" dirty="0"/>
              <a:t>介绍存储的属性概念用来存储常量和变量的实例。常量存储的属性由 </a:t>
            </a:r>
            <a:r>
              <a:rPr lang="en-US" altLang="zh-CN" dirty="0"/>
              <a:t>'let' </a:t>
            </a:r>
            <a:r>
              <a:rPr lang="zh-CN" altLang="en-US" dirty="0"/>
              <a:t>关键字定义和存储变量的属性由 “</a:t>
            </a:r>
            <a:r>
              <a:rPr lang="en-US" altLang="zh-CN" dirty="0" err="1"/>
              <a:t>var</a:t>
            </a:r>
            <a:r>
              <a:rPr lang="en-US" altLang="zh-CN" dirty="0"/>
              <a:t>” </a:t>
            </a:r>
            <a:r>
              <a:rPr lang="zh-CN" altLang="en-US" dirty="0"/>
              <a:t>关键字定义。</a:t>
            </a:r>
          </a:p>
          <a:p>
            <a:r>
              <a:rPr lang="zh-CN" altLang="en-US" dirty="0"/>
              <a:t>在定义存储的</a:t>
            </a:r>
            <a:r>
              <a:rPr lang="zh-CN" altLang="en-US" dirty="0" smtClean="0"/>
              <a:t>属性时候提供</a:t>
            </a:r>
            <a:r>
              <a:rPr lang="zh-CN" altLang="en-US" dirty="0"/>
              <a:t>了“默认值”</a:t>
            </a:r>
          </a:p>
          <a:p>
            <a:r>
              <a:rPr lang="zh-CN" altLang="en-US" dirty="0"/>
              <a:t>在初始化期间用户可以初始化和修改初始值</a:t>
            </a:r>
          </a:p>
          <a:p>
            <a:pPr marL="0" indent="0">
              <a:buNone/>
            </a:pPr>
            <a:r>
              <a:rPr lang="en-US" altLang="zh-CN" dirty="0" err="1" smtClean="0"/>
              <a:t>structNumber</a:t>
            </a:r>
            <a:endParaRPr lang="en-US" altLang="zh-CN" dirty="0" smtClean="0"/>
          </a:p>
          <a:p>
            <a:pPr marL="0" indent="0">
              <a:buNone/>
            </a:pPr>
            <a:r>
              <a:rPr lang="en-US" altLang="zh-CN" dirty="0" smtClean="0"/>
              <a:t>{</a:t>
            </a:r>
            <a:r>
              <a:rPr lang="en-US" altLang="zh-CN" dirty="0" err="1"/>
              <a:t>var</a:t>
            </a:r>
            <a:r>
              <a:rPr lang="zh-CN" altLang="en-US" dirty="0"/>
              <a:t> </a:t>
            </a:r>
            <a:r>
              <a:rPr lang="en-US" altLang="zh-CN" dirty="0" err="1" smtClean="0"/>
              <a:t>digits:Int</a:t>
            </a:r>
            <a:endParaRPr lang="en-US" altLang="zh-CN" dirty="0" smtClean="0"/>
          </a:p>
          <a:p>
            <a:pPr marL="0" indent="0">
              <a:buNone/>
            </a:pPr>
            <a:r>
              <a:rPr lang="en-US" altLang="zh-CN" dirty="0" smtClean="0"/>
              <a:t>let</a:t>
            </a:r>
            <a:r>
              <a:rPr lang="zh-CN" altLang="en-US" dirty="0" smtClean="0"/>
              <a:t> </a:t>
            </a:r>
            <a:r>
              <a:rPr lang="en-US" altLang="zh-CN" dirty="0"/>
              <a:t>pi =3.1415</a:t>
            </a:r>
            <a:r>
              <a:rPr lang="en-US" altLang="zh-CN" dirty="0" smtClean="0"/>
              <a:t>}</a:t>
            </a:r>
            <a:r>
              <a:rPr lang="zh-CN" altLang="en-US" dirty="0" smtClean="0"/>
              <a:t> </a:t>
            </a:r>
            <a:r>
              <a:rPr lang="en-US" altLang="zh-CN" dirty="0" smtClean="0"/>
              <a:t>//</a:t>
            </a:r>
            <a:r>
              <a:rPr lang="zh-CN" altLang="en-US" dirty="0" smtClean="0"/>
              <a:t>这里</a:t>
            </a:r>
            <a:r>
              <a:rPr lang="en-US" altLang="zh-CN" dirty="0" smtClean="0"/>
              <a:t>pi</a:t>
            </a:r>
            <a:r>
              <a:rPr lang="zh-CN" altLang="en-US" dirty="0" smtClean="0"/>
              <a:t>是不能被更改的</a:t>
            </a:r>
            <a:endParaRPr lang="en-US" altLang="zh-CN" dirty="0" smtClean="0"/>
          </a:p>
          <a:p>
            <a:pPr marL="0" indent="0">
              <a:buNone/>
            </a:pPr>
            <a:r>
              <a:rPr lang="en-US" altLang="zh-CN" dirty="0" err="1" smtClean="0"/>
              <a:t>var</a:t>
            </a:r>
            <a:r>
              <a:rPr lang="zh-CN" altLang="en-US" dirty="0" smtClean="0"/>
              <a:t> </a:t>
            </a:r>
            <a:r>
              <a:rPr lang="en-US" altLang="zh-CN" dirty="0"/>
              <a:t>n =Number(digits:12345)</a:t>
            </a:r>
            <a:r>
              <a:rPr lang="zh-CN" altLang="en-US" dirty="0"/>
              <a:t> </a:t>
            </a:r>
            <a:endParaRPr lang="en-US" altLang="zh-CN" dirty="0" smtClean="0"/>
          </a:p>
          <a:p>
            <a:pPr marL="0" indent="0">
              <a:buNone/>
            </a:pPr>
            <a:r>
              <a:rPr lang="en-US" altLang="zh-CN" dirty="0" err="1" smtClean="0"/>
              <a:t>n.digits</a:t>
            </a:r>
            <a:r>
              <a:rPr lang="en-US" altLang="zh-CN" dirty="0" smtClean="0"/>
              <a:t> </a:t>
            </a:r>
            <a:r>
              <a:rPr lang="en-US" altLang="zh-CN" dirty="0"/>
              <a:t>=67</a:t>
            </a:r>
            <a:r>
              <a:rPr lang="zh-CN" altLang="en-US" dirty="0"/>
              <a:t> </a:t>
            </a:r>
            <a:r>
              <a:rPr lang="en-US" altLang="zh-CN" dirty="0" smtClean="0"/>
              <a:t>print("\(</a:t>
            </a:r>
            <a:r>
              <a:rPr lang="en-US" altLang="zh-CN" dirty="0" err="1"/>
              <a:t>n.digits</a:t>
            </a:r>
            <a:r>
              <a:rPr lang="en-US" altLang="zh-CN" dirty="0"/>
              <a:t>)")</a:t>
            </a:r>
            <a:r>
              <a:rPr lang="zh-CN" altLang="en-US" dirty="0"/>
              <a:t> </a:t>
            </a:r>
            <a:endParaRPr lang="en-US" altLang="zh-CN" dirty="0" smtClean="0"/>
          </a:p>
          <a:p>
            <a:pPr marL="0" indent="0">
              <a:buNone/>
            </a:pPr>
            <a:r>
              <a:rPr lang="en-US" altLang="zh-CN" dirty="0" smtClean="0"/>
              <a:t>print("\(</a:t>
            </a:r>
            <a:r>
              <a:rPr lang="en-US" altLang="zh-CN" dirty="0" err="1"/>
              <a:t>n.pi</a:t>
            </a:r>
            <a:r>
              <a:rPr lang="en-US" altLang="zh-CN" dirty="0"/>
              <a:t>)")</a:t>
            </a:r>
            <a:endParaRPr kumimoji="1" lang="zh-CN" altLang="en-US" dirty="0"/>
          </a:p>
        </p:txBody>
      </p:sp>
    </p:spTree>
    <p:extLst>
      <p:ext uri="{BB962C8B-B14F-4D97-AF65-F5344CB8AC3E}">
        <p14:creationId xmlns:p14="http://schemas.microsoft.com/office/powerpoint/2010/main" val="245600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254644"/>
            <a:ext cx="10364451" cy="671332"/>
          </a:xfrm>
        </p:spPr>
        <p:txBody>
          <a:bodyPr/>
          <a:lstStyle/>
          <a:p>
            <a:r>
              <a:rPr kumimoji="1" lang="zh-CN" altLang="en-US" dirty="0" smtClean="0"/>
              <a:t>延迟存储属性</a:t>
            </a:r>
            <a:endParaRPr kumimoji="1" lang="zh-CN" altLang="en-US" dirty="0"/>
          </a:p>
        </p:txBody>
      </p:sp>
      <p:sp>
        <p:nvSpPr>
          <p:cNvPr id="3" name="内容占位符 2"/>
          <p:cNvSpPr>
            <a:spLocks noGrp="1"/>
          </p:cNvSpPr>
          <p:nvPr>
            <p:ph sz="quarter" idx="13"/>
          </p:nvPr>
        </p:nvSpPr>
        <p:spPr>
          <a:xfrm>
            <a:off x="913774" y="925976"/>
            <a:ext cx="10363826" cy="5764191"/>
          </a:xfrm>
        </p:spPr>
        <p:txBody>
          <a:bodyPr>
            <a:normAutofit fontScale="85000" lnSpcReduction="20000"/>
          </a:bodyPr>
          <a:lstStyle/>
          <a:p>
            <a:r>
              <a:rPr lang="zh-CN" altLang="en-US" dirty="0"/>
              <a:t>所谓的延迟存储属性是指当第一次被调用的时候才会计算其初始值的属性</a:t>
            </a:r>
            <a:r>
              <a:rPr lang="en-US" altLang="zh-CN" dirty="0"/>
              <a:t>, </a:t>
            </a:r>
            <a:r>
              <a:rPr lang="zh-CN" altLang="en-US" dirty="0"/>
              <a:t>在属性声明前使用 </a:t>
            </a:r>
            <a:r>
              <a:rPr lang="en-US" altLang="zh-CN" dirty="0"/>
              <a:t>lazy </a:t>
            </a:r>
            <a:r>
              <a:rPr lang="zh-CN" altLang="en-US" dirty="0"/>
              <a:t>来标示一个延迟存储属性</a:t>
            </a:r>
            <a:r>
              <a:rPr lang="en-US" altLang="zh-CN" dirty="0"/>
              <a:t>, </a:t>
            </a:r>
            <a:r>
              <a:rPr lang="zh-CN" altLang="en-US" dirty="0"/>
              <a:t>比如</a:t>
            </a:r>
            <a:r>
              <a:rPr lang="en-US" altLang="zh-CN" dirty="0"/>
              <a:t>:</a:t>
            </a:r>
          </a:p>
          <a:p>
            <a:pPr marL="0" indent="0">
              <a:buNone/>
            </a:pPr>
            <a:r>
              <a:rPr lang="en-US" altLang="zh-CN" dirty="0"/>
              <a:t>class</a:t>
            </a:r>
            <a:r>
              <a:rPr lang="zh-CN" altLang="en-US" dirty="0"/>
              <a:t> </a:t>
            </a:r>
            <a:r>
              <a:rPr lang="en-US" altLang="zh-CN" dirty="0" err="1"/>
              <a:t>DataImporter</a:t>
            </a:r>
            <a:r>
              <a:rPr lang="zh-CN" altLang="en-US" dirty="0"/>
              <a:t> </a:t>
            </a:r>
            <a:endParaRPr lang="en-US" altLang="zh-CN" dirty="0" smtClean="0"/>
          </a:p>
          <a:p>
            <a:pPr marL="0" indent="0">
              <a:buNone/>
            </a:pPr>
            <a:r>
              <a:rPr lang="en-US" altLang="zh-CN" dirty="0" smtClean="0"/>
              <a:t>{</a:t>
            </a:r>
            <a:r>
              <a:rPr lang="zh-CN" altLang="en-US" dirty="0" smtClean="0"/>
              <a:t> </a:t>
            </a:r>
            <a:r>
              <a:rPr lang="en-US" altLang="zh-CN" dirty="0"/>
              <a:t>/* </a:t>
            </a:r>
            <a:r>
              <a:rPr lang="en-US" altLang="zh-CN" dirty="0" err="1"/>
              <a:t>DataImporter</a:t>
            </a:r>
            <a:r>
              <a:rPr lang="en-US" altLang="zh-CN" dirty="0"/>
              <a:t> </a:t>
            </a:r>
            <a:r>
              <a:rPr lang="zh-CN" altLang="en-US" dirty="0"/>
              <a:t>是一个将外部文件中的数据导入的类</a:t>
            </a:r>
            <a:r>
              <a:rPr lang="zh-CN" altLang="en-US" dirty="0" smtClean="0"/>
              <a:t>。</a:t>
            </a:r>
            <a:endParaRPr lang="en-US" altLang="zh-CN" dirty="0" smtClean="0"/>
          </a:p>
          <a:p>
            <a:pPr marL="0" indent="0">
              <a:buNone/>
            </a:pPr>
            <a:r>
              <a:rPr lang="zh-CN" altLang="en-US" dirty="0" smtClean="0"/>
              <a:t> </a:t>
            </a:r>
            <a:r>
              <a:rPr lang="zh-CN" altLang="en-US" dirty="0"/>
              <a:t>这个类的初始化会消耗不少时间。 *</a:t>
            </a:r>
            <a:r>
              <a:rPr lang="en-US" altLang="zh-CN" dirty="0"/>
              <a:t>/</a:t>
            </a:r>
            <a:r>
              <a:rPr lang="zh-CN" altLang="en-US" dirty="0"/>
              <a:t> </a:t>
            </a:r>
            <a:endParaRPr lang="en-US" altLang="zh-CN" dirty="0" smtClean="0"/>
          </a:p>
          <a:p>
            <a:pPr marL="0" indent="0">
              <a:buNone/>
            </a:pPr>
            <a:r>
              <a:rPr lang="en-US" altLang="zh-CN" dirty="0" err="1" smtClean="0"/>
              <a:t>var</a:t>
            </a:r>
            <a:r>
              <a:rPr lang="zh-CN" altLang="en-US" dirty="0" smtClean="0"/>
              <a:t> </a:t>
            </a:r>
            <a:r>
              <a:rPr lang="en-US" altLang="zh-CN" dirty="0" err="1"/>
              <a:t>fileName</a:t>
            </a:r>
            <a:r>
              <a:rPr lang="en-US" altLang="zh-CN" dirty="0"/>
              <a:t> = "</a:t>
            </a:r>
            <a:r>
              <a:rPr lang="en-US" altLang="zh-CN" dirty="0" err="1"/>
              <a:t>data.txt</a:t>
            </a:r>
            <a:r>
              <a:rPr lang="en-US" altLang="zh-CN" dirty="0"/>
              <a:t>"</a:t>
            </a:r>
            <a:r>
              <a:rPr lang="zh-CN" altLang="en-US" dirty="0"/>
              <a:t> </a:t>
            </a:r>
            <a:r>
              <a:rPr lang="en-US" altLang="zh-CN" dirty="0"/>
              <a:t>// </a:t>
            </a:r>
            <a:r>
              <a:rPr lang="zh-CN" altLang="en-US" dirty="0"/>
              <a:t>这是提供数据导入功能 </a:t>
            </a:r>
            <a:endParaRPr lang="en-US" altLang="zh-CN" dirty="0" smtClean="0"/>
          </a:p>
          <a:p>
            <a:pPr marL="0" indent="0">
              <a:buNone/>
            </a:pPr>
            <a:r>
              <a:rPr lang="en-US" altLang="zh-CN" dirty="0" smtClean="0"/>
              <a:t>} </a:t>
            </a:r>
          </a:p>
          <a:p>
            <a:pPr marL="0" indent="0">
              <a:buNone/>
            </a:pPr>
            <a:r>
              <a:rPr lang="en-US" altLang="zh-CN" dirty="0" smtClean="0"/>
              <a:t>class</a:t>
            </a:r>
            <a:r>
              <a:rPr lang="zh-CN" altLang="en-US" dirty="0" smtClean="0"/>
              <a:t> </a:t>
            </a:r>
            <a:r>
              <a:rPr lang="en-US" altLang="zh-CN" dirty="0" err="1"/>
              <a:t>DataManager</a:t>
            </a:r>
            <a:r>
              <a:rPr lang="zh-CN" altLang="en-US" dirty="0"/>
              <a:t> </a:t>
            </a:r>
            <a:endParaRPr lang="en-US" altLang="zh-CN" dirty="0" smtClean="0"/>
          </a:p>
          <a:p>
            <a:pPr marL="0" indent="0">
              <a:buNone/>
            </a:pPr>
            <a:r>
              <a:rPr lang="en-US" altLang="zh-CN" dirty="0" smtClean="0"/>
              <a:t>{</a:t>
            </a:r>
            <a:r>
              <a:rPr lang="zh-CN" altLang="en-US" dirty="0" smtClean="0"/>
              <a:t> </a:t>
            </a:r>
            <a:r>
              <a:rPr lang="en-US" altLang="zh-CN" dirty="0"/>
              <a:t>lazy</a:t>
            </a:r>
            <a:r>
              <a:rPr lang="zh-CN" altLang="en-US" dirty="0"/>
              <a:t> </a:t>
            </a:r>
            <a:r>
              <a:rPr lang="en-US" altLang="zh-CN" dirty="0" err="1"/>
              <a:t>var</a:t>
            </a:r>
            <a:r>
              <a:rPr lang="zh-CN" altLang="en-US" dirty="0"/>
              <a:t> </a:t>
            </a:r>
            <a:r>
              <a:rPr lang="en-US" altLang="zh-CN" dirty="0"/>
              <a:t>importer = </a:t>
            </a:r>
            <a:r>
              <a:rPr lang="en-US" altLang="zh-CN" dirty="0" err="1"/>
              <a:t>DataImporter</a:t>
            </a:r>
            <a:r>
              <a:rPr lang="en-US" altLang="zh-CN" dirty="0"/>
              <a:t>() </a:t>
            </a:r>
            <a:endParaRPr lang="en-US" altLang="zh-CN" dirty="0" smtClean="0"/>
          </a:p>
          <a:p>
            <a:pPr marL="0" indent="0">
              <a:buNone/>
            </a:pPr>
            <a:r>
              <a:rPr lang="en-US" altLang="zh-CN" dirty="0" err="1" smtClean="0"/>
              <a:t>var</a:t>
            </a:r>
            <a:r>
              <a:rPr lang="zh-CN" altLang="en-US" dirty="0" smtClean="0"/>
              <a:t> </a:t>
            </a:r>
            <a:r>
              <a:rPr lang="en-US" altLang="zh-CN" dirty="0"/>
              <a:t>data = [String]() // </a:t>
            </a:r>
            <a:r>
              <a:rPr lang="zh-CN" altLang="en-US" dirty="0"/>
              <a:t>这是提供数据管理功能 </a:t>
            </a:r>
            <a:endParaRPr lang="en-US" altLang="zh-CN" dirty="0" smtClean="0"/>
          </a:p>
          <a:p>
            <a:pPr marL="0" indent="0">
              <a:buNone/>
            </a:pPr>
            <a:r>
              <a:rPr lang="en-US" altLang="zh-CN" dirty="0" smtClean="0"/>
              <a:t>} </a:t>
            </a:r>
          </a:p>
          <a:p>
            <a:pPr marL="0" indent="0">
              <a:buNone/>
            </a:pPr>
            <a:r>
              <a:rPr lang="en-US" altLang="zh-CN" dirty="0" smtClean="0"/>
              <a:t>let </a:t>
            </a:r>
            <a:r>
              <a:rPr lang="en-US" altLang="zh-CN" dirty="0"/>
              <a:t>manager = </a:t>
            </a:r>
            <a:r>
              <a:rPr lang="en-US" altLang="zh-CN" dirty="0" err="1"/>
              <a:t>DataManager</a:t>
            </a:r>
            <a:r>
              <a:rPr lang="en-US" altLang="zh-CN" dirty="0"/>
              <a:t>() </a:t>
            </a:r>
            <a:endParaRPr lang="en-US" altLang="zh-CN" dirty="0" smtClean="0"/>
          </a:p>
          <a:p>
            <a:pPr marL="0" indent="0">
              <a:buNone/>
            </a:pPr>
            <a:r>
              <a:rPr lang="en-US" altLang="zh-CN" dirty="0" err="1" smtClean="0"/>
              <a:t>manager.data.append</a:t>
            </a:r>
            <a:r>
              <a:rPr lang="en-US" altLang="zh-CN" dirty="0"/>
              <a:t>("Some data") </a:t>
            </a:r>
            <a:endParaRPr lang="en-US" altLang="zh-CN" dirty="0" smtClean="0"/>
          </a:p>
          <a:p>
            <a:pPr marL="0" indent="0">
              <a:buNone/>
            </a:pPr>
            <a:r>
              <a:rPr lang="en-US" altLang="zh-CN" dirty="0" err="1" smtClean="0"/>
              <a:t>manager.data.append</a:t>
            </a:r>
            <a:r>
              <a:rPr lang="en-US" altLang="zh-CN" dirty="0"/>
              <a:t>("Some more data") </a:t>
            </a:r>
            <a:endParaRPr lang="en-US" altLang="zh-CN" dirty="0" smtClean="0"/>
          </a:p>
          <a:p>
            <a:pPr marL="0" indent="0">
              <a:buNone/>
            </a:pPr>
            <a:r>
              <a:rPr lang="en-US" altLang="zh-CN" dirty="0" smtClean="0"/>
              <a:t>print(</a:t>
            </a:r>
            <a:r>
              <a:rPr lang="en-US" altLang="zh-CN" dirty="0" err="1" smtClean="0"/>
              <a:t>manager.importer.fileName</a:t>
            </a:r>
            <a:r>
              <a:rPr lang="en-US" altLang="zh-CN" dirty="0"/>
              <a:t>)</a:t>
            </a:r>
            <a:endParaRPr kumimoji="1" lang="zh-CN" altLang="en-US" dirty="0"/>
          </a:p>
        </p:txBody>
      </p:sp>
    </p:spTree>
    <p:extLst>
      <p:ext uri="{BB962C8B-B14F-4D97-AF65-F5344CB8AC3E}">
        <p14:creationId xmlns:p14="http://schemas.microsoft.com/office/powerpoint/2010/main" val="1512029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8"/>
            <a:ext cx="10364451" cy="689422"/>
          </a:xfrm>
        </p:spPr>
        <p:txBody>
          <a:bodyPr/>
          <a:lstStyle/>
          <a:p>
            <a:r>
              <a:rPr kumimoji="1" lang="zh-CN" altLang="en-US" smtClean="0"/>
              <a:t>延迟存储属性</a:t>
            </a:r>
            <a:endParaRPr kumimoji="1" lang="zh-CN" altLang="en-US"/>
          </a:p>
        </p:txBody>
      </p:sp>
      <p:sp>
        <p:nvSpPr>
          <p:cNvPr id="3" name="内容占位符 2"/>
          <p:cNvSpPr>
            <a:spLocks noGrp="1"/>
          </p:cNvSpPr>
          <p:nvPr>
            <p:ph sz="quarter" idx="13"/>
          </p:nvPr>
        </p:nvSpPr>
        <p:spPr>
          <a:xfrm>
            <a:off x="913774" y="1747777"/>
            <a:ext cx="10363826" cy="4043422"/>
          </a:xfrm>
        </p:spPr>
        <p:txBody>
          <a:bodyPr/>
          <a:lstStyle/>
          <a:p>
            <a:r>
              <a:rPr lang="zh-CN" altLang="en-US" dirty="0"/>
              <a:t>必须将延迟存储属性声明成变量</a:t>
            </a:r>
            <a:r>
              <a:rPr lang="en-US" altLang="zh-CN" dirty="0"/>
              <a:t>(</a:t>
            </a:r>
            <a:r>
              <a:rPr lang="zh-CN" altLang="en-US" dirty="0"/>
              <a:t>使用 </a:t>
            </a:r>
            <a:r>
              <a:rPr lang="en-US" altLang="zh-CN" dirty="0" err="1"/>
              <a:t>var</a:t>
            </a:r>
            <a:r>
              <a:rPr lang="en-US" altLang="zh-CN" dirty="0"/>
              <a:t> </a:t>
            </a:r>
            <a:r>
              <a:rPr lang="zh-CN" altLang="en-US" dirty="0"/>
              <a:t>关键字</a:t>
            </a:r>
            <a:r>
              <a:rPr lang="en-US" altLang="zh-CN" dirty="0"/>
              <a:t>), </a:t>
            </a:r>
            <a:r>
              <a:rPr lang="zh-CN" altLang="en-US" dirty="0"/>
              <a:t>因为属性的值在实例构造完成之前可能无法得到</a:t>
            </a:r>
            <a:r>
              <a:rPr lang="en-US" altLang="zh-CN" dirty="0"/>
              <a:t>, </a:t>
            </a:r>
            <a:r>
              <a:rPr lang="zh-CN" altLang="en-US" dirty="0"/>
              <a:t>而常量属性在构造过程完成之前必须要有初始值</a:t>
            </a:r>
            <a:r>
              <a:rPr lang="en-US" altLang="zh-CN" dirty="0"/>
              <a:t>,</a:t>
            </a:r>
            <a:r>
              <a:rPr lang="zh-CN" altLang="en-US" dirty="0"/>
              <a:t>因此无法声明成延迟属性</a:t>
            </a:r>
            <a:r>
              <a:rPr lang="en-US" altLang="zh-CN" dirty="0"/>
              <a:t>.</a:t>
            </a:r>
          </a:p>
          <a:p>
            <a:r>
              <a:rPr lang="zh-CN" altLang="en-US" dirty="0"/>
              <a:t>解释一下这个例子</a:t>
            </a:r>
            <a:r>
              <a:rPr lang="en-US" altLang="zh-CN" dirty="0"/>
              <a:t>, </a:t>
            </a:r>
            <a:r>
              <a:rPr lang="en-US" altLang="zh-CN" dirty="0" err="1"/>
              <a:t>DataManager</a:t>
            </a:r>
            <a:r>
              <a:rPr lang="zh-CN" altLang="en-US" dirty="0"/>
              <a:t>这个类里面有一个用来存储字符串数组的变量</a:t>
            </a:r>
            <a:r>
              <a:rPr lang="en-US" altLang="zh-CN" dirty="0"/>
              <a:t>data, </a:t>
            </a:r>
            <a:r>
              <a:rPr lang="zh-CN" altLang="en-US" dirty="0"/>
              <a:t>而</a:t>
            </a:r>
            <a:r>
              <a:rPr lang="en-US" altLang="zh-CN" dirty="0" err="1"/>
              <a:t>DataManager</a:t>
            </a:r>
            <a:r>
              <a:rPr lang="zh-CN" altLang="en-US" dirty="0"/>
              <a:t>需要一个用来导入文件数据的类</a:t>
            </a:r>
            <a:r>
              <a:rPr lang="en-US" altLang="zh-CN" dirty="0"/>
              <a:t>, </a:t>
            </a:r>
            <a:r>
              <a:rPr lang="zh-CN" altLang="en-US" dirty="0"/>
              <a:t>这个功能由</a:t>
            </a:r>
            <a:r>
              <a:rPr lang="en-US" altLang="zh-CN" dirty="0" err="1"/>
              <a:t>DataImporter</a:t>
            </a:r>
            <a:r>
              <a:rPr lang="zh-CN" altLang="en-US" dirty="0"/>
              <a:t>完成</a:t>
            </a:r>
            <a:r>
              <a:rPr lang="en-US" altLang="zh-CN" dirty="0"/>
              <a:t>, </a:t>
            </a:r>
            <a:r>
              <a:rPr lang="zh-CN" altLang="en-US" dirty="0"/>
              <a:t>但在这里有一个问题</a:t>
            </a:r>
            <a:r>
              <a:rPr lang="en-US" altLang="zh-CN" dirty="0"/>
              <a:t>, </a:t>
            </a:r>
            <a:r>
              <a:rPr lang="en-US" altLang="zh-CN" dirty="0" err="1"/>
              <a:t>DataImporter</a:t>
            </a:r>
            <a:r>
              <a:rPr lang="zh-CN" altLang="en-US" dirty="0"/>
              <a:t>这个类如果要初始化的话</a:t>
            </a:r>
            <a:r>
              <a:rPr lang="en-US" altLang="zh-CN" dirty="0"/>
              <a:t>, </a:t>
            </a:r>
            <a:r>
              <a:rPr lang="zh-CN" altLang="en-US" dirty="0"/>
              <a:t>那么就会影响一定的性能</a:t>
            </a:r>
            <a:r>
              <a:rPr lang="en-US" altLang="zh-CN" dirty="0"/>
              <a:t>, </a:t>
            </a:r>
            <a:r>
              <a:rPr lang="zh-CN" altLang="en-US" dirty="0"/>
              <a:t>因为它在初始化的时候还有可能要去打开文件</a:t>
            </a:r>
            <a:r>
              <a:rPr lang="en-US" altLang="zh-CN" dirty="0"/>
              <a:t>, </a:t>
            </a:r>
            <a:r>
              <a:rPr lang="zh-CN" altLang="en-US" dirty="0"/>
              <a:t>并且还要读取到文件的内容</a:t>
            </a:r>
            <a:r>
              <a:rPr lang="en-US" altLang="zh-CN" dirty="0"/>
              <a:t>, </a:t>
            </a:r>
            <a:r>
              <a:rPr lang="zh-CN" altLang="en-US" dirty="0"/>
              <a:t>所以在实例的时候</a:t>
            </a:r>
            <a:r>
              <a:rPr lang="en-US" altLang="zh-CN" dirty="0"/>
              <a:t>, </a:t>
            </a:r>
            <a:r>
              <a:rPr lang="zh-CN" altLang="en-US" dirty="0"/>
              <a:t>没必去创建一个</a:t>
            </a:r>
            <a:r>
              <a:rPr lang="en-US" altLang="zh-CN" dirty="0" err="1"/>
              <a:t>DataImporter</a:t>
            </a:r>
            <a:r>
              <a:rPr lang="en-US" altLang="zh-CN" dirty="0"/>
              <a:t>, </a:t>
            </a:r>
            <a:r>
              <a:rPr lang="zh-CN" altLang="en-US" dirty="0"/>
              <a:t>而是在我们需要用到的时候才去创建</a:t>
            </a:r>
            <a:r>
              <a:rPr lang="en-US" altLang="zh-CN" dirty="0"/>
              <a:t>, </a:t>
            </a:r>
            <a:r>
              <a:rPr lang="zh-CN" altLang="en-US" dirty="0"/>
              <a:t>而</a:t>
            </a:r>
            <a:r>
              <a:rPr lang="en-US" altLang="zh-CN" dirty="0"/>
              <a:t>lazy</a:t>
            </a:r>
            <a:r>
              <a:rPr lang="zh-CN" altLang="en-US" dirty="0"/>
              <a:t>就是为了这个理念而创建的关键字</a:t>
            </a:r>
            <a:r>
              <a:rPr lang="en-US" altLang="zh-CN" dirty="0"/>
              <a:t>.</a:t>
            </a:r>
          </a:p>
          <a:p>
            <a:r>
              <a:rPr lang="zh-CN" altLang="en-US" dirty="0"/>
              <a:t>例子中就只有</a:t>
            </a:r>
            <a:r>
              <a:rPr lang="en-US" altLang="zh-CN" dirty="0" smtClean="0"/>
              <a:t>print</a:t>
            </a:r>
            <a:r>
              <a:rPr lang="zh-CN" altLang="en-US" dirty="0" smtClean="0"/>
              <a:t>的</a:t>
            </a:r>
            <a:r>
              <a:rPr lang="zh-CN" altLang="en-US" dirty="0"/>
              <a:t>时候才会去用到</a:t>
            </a:r>
            <a:r>
              <a:rPr lang="en-US" altLang="zh-CN" dirty="0" err="1"/>
              <a:t>DataImporter</a:t>
            </a:r>
            <a:r>
              <a:rPr lang="en-US" altLang="zh-CN" dirty="0"/>
              <a:t>, </a:t>
            </a:r>
            <a:r>
              <a:rPr lang="zh-CN" altLang="en-US" dirty="0"/>
              <a:t>所以在</a:t>
            </a:r>
            <a:r>
              <a:rPr lang="en-US" altLang="zh-CN" dirty="0" smtClean="0"/>
              <a:t>print</a:t>
            </a:r>
            <a:r>
              <a:rPr lang="zh-CN" altLang="en-US" dirty="0" smtClean="0"/>
              <a:t>的</a:t>
            </a:r>
            <a:r>
              <a:rPr lang="zh-CN" altLang="en-US" dirty="0"/>
              <a:t>时候才会被创建</a:t>
            </a:r>
            <a:r>
              <a:rPr lang="en-US" altLang="zh-CN" dirty="0" smtClean="0"/>
              <a:t>.</a:t>
            </a:r>
            <a:endParaRPr lang="en-US" altLang="zh-CN" dirty="0"/>
          </a:p>
        </p:txBody>
      </p:sp>
    </p:spTree>
    <p:extLst>
      <p:ext uri="{BB962C8B-B14F-4D97-AF65-F5344CB8AC3E}">
        <p14:creationId xmlns:p14="http://schemas.microsoft.com/office/powerpoint/2010/main" val="1280458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73620"/>
            <a:ext cx="10364451" cy="787079"/>
          </a:xfrm>
        </p:spPr>
        <p:txBody>
          <a:bodyPr>
            <a:normAutofit/>
          </a:bodyPr>
          <a:lstStyle/>
          <a:p>
            <a:r>
              <a:rPr kumimoji="1" lang="zh-CN" altLang="en-US" smtClean="0"/>
              <a:t>计算属性</a:t>
            </a:r>
            <a:endParaRPr kumimoji="1" lang="zh-CN" altLang="en-US"/>
          </a:p>
        </p:txBody>
      </p:sp>
      <p:sp>
        <p:nvSpPr>
          <p:cNvPr id="3" name="内容占位符 2"/>
          <p:cNvSpPr>
            <a:spLocks noGrp="1"/>
          </p:cNvSpPr>
          <p:nvPr>
            <p:ph sz="quarter" idx="13"/>
          </p:nvPr>
        </p:nvSpPr>
        <p:spPr>
          <a:xfrm>
            <a:off x="913774" y="960699"/>
            <a:ext cx="10363826" cy="5671595"/>
          </a:xfrm>
        </p:spPr>
        <p:txBody>
          <a:bodyPr>
            <a:normAutofit/>
          </a:bodyPr>
          <a:lstStyle/>
          <a:p>
            <a:r>
              <a:rPr lang="zh-CN" altLang="en-US" dirty="0"/>
              <a:t>除存储属性外</a:t>
            </a:r>
            <a:r>
              <a:rPr lang="en-US" altLang="zh-CN" dirty="0"/>
              <a:t>, </a:t>
            </a:r>
            <a:r>
              <a:rPr lang="zh-CN" altLang="en-US" dirty="0"/>
              <a:t>类、结构体和枚举可以定义计算属性</a:t>
            </a:r>
            <a:r>
              <a:rPr lang="en-US" altLang="zh-CN" dirty="0"/>
              <a:t>,</a:t>
            </a:r>
            <a:r>
              <a:rPr lang="zh-CN" altLang="en-US" dirty="0"/>
              <a:t>计算属性不直接存储值</a:t>
            </a:r>
            <a:r>
              <a:rPr lang="en-US" altLang="zh-CN" dirty="0"/>
              <a:t>, </a:t>
            </a:r>
            <a:r>
              <a:rPr lang="zh-CN" altLang="en-US" dirty="0"/>
              <a:t>而是提供一个 </a:t>
            </a:r>
            <a:r>
              <a:rPr lang="en-US" altLang="zh-CN" dirty="0"/>
              <a:t>getter </a:t>
            </a:r>
            <a:r>
              <a:rPr lang="zh-CN" altLang="en-US" dirty="0"/>
              <a:t>来获取值</a:t>
            </a:r>
            <a:r>
              <a:rPr lang="en-US" altLang="zh-CN" dirty="0"/>
              <a:t>, </a:t>
            </a:r>
            <a:r>
              <a:rPr lang="zh-CN" altLang="en-US" dirty="0"/>
              <a:t>一个可选的 </a:t>
            </a:r>
            <a:r>
              <a:rPr lang="en-US" altLang="zh-CN" dirty="0"/>
              <a:t>setter </a:t>
            </a:r>
            <a:r>
              <a:rPr lang="zh-CN" altLang="en-US" dirty="0"/>
              <a:t>来间接设置其他属性或变量的值</a:t>
            </a:r>
            <a:r>
              <a:rPr lang="en-US" altLang="zh-CN" dirty="0"/>
              <a:t>, </a:t>
            </a:r>
            <a:r>
              <a:rPr lang="zh-CN" altLang="en-US" dirty="0"/>
              <a:t>比如</a:t>
            </a:r>
            <a:r>
              <a:rPr lang="en-US" altLang="zh-CN" dirty="0"/>
              <a:t>:</a:t>
            </a:r>
          </a:p>
          <a:p>
            <a:pPr marL="0" indent="0">
              <a:lnSpc>
                <a:spcPts val="1200"/>
              </a:lnSpc>
              <a:buNone/>
            </a:pPr>
            <a:r>
              <a:rPr lang="en-US" altLang="zh-CN" sz="1600" dirty="0" err="1"/>
              <a:t>struct</a:t>
            </a:r>
            <a:r>
              <a:rPr lang="en-US" altLang="zh-CN" sz="1600" dirty="0"/>
              <a:t> Point { </a:t>
            </a:r>
            <a:r>
              <a:rPr lang="en-US" altLang="zh-CN" sz="1600" dirty="0" err="1"/>
              <a:t>var</a:t>
            </a:r>
            <a:r>
              <a:rPr lang="en-US" altLang="zh-CN" sz="1600" dirty="0"/>
              <a:t> x = 0.0, y = 0.0 } </a:t>
            </a:r>
            <a:endParaRPr lang="en-US" altLang="zh-CN" sz="1600" dirty="0" smtClean="0"/>
          </a:p>
          <a:p>
            <a:pPr marL="0" indent="0">
              <a:lnSpc>
                <a:spcPts val="1200"/>
              </a:lnSpc>
              <a:buNone/>
            </a:pPr>
            <a:r>
              <a:rPr lang="en-US" altLang="zh-CN" sz="1600" dirty="0" err="1" smtClean="0"/>
              <a:t>struct</a:t>
            </a:r>
            <a:r>
              <a:rPr lang="en-US" altLang="zh-CN" sz="1600" dirty="0" smtClean="0"/>
              <a:t> </a:t>
            </a:r>
            <a:r>
              <a:rPr lang="en-US" altLang="zh-CN" sz="1600" dirty="0"/>
              <a:t>Size { </a:t>
            </a:r>
            <a:r>
              <a:rPr lang="en-US" altLang="zh-CN" sz="1600" dirty="0" err="1"/>
              <a:t>var</a:t>
            </a:r>
            <a:r>
              <a:rPr lang="en-US" altLang="zh-CN" sz="1600" dirty="0"/>
              <a:t> width = 0.0, height = 0.0 } </a:t>
            </a:r>
            <a:endParaRPr lang="en-US" altLang="zh-CN" sz="1600" dirty="0" smtClean="0"/>
          </a:p>
          <a:p>
            <a:pPr marL="0" indent="0">
              <a:lnSpc>
                <a:spcPts val="1200"/>
              </a:lnSpc>
              <a:buNone/>
            </a:pPr>
            <a:r>
              <a:rPr lang="en-US" altLang="zh-CN" sz="1600" dirty="0" err="1" smtClean="0"/>
              <a:t>struct</a:t>
            </a:r>
            <a:r>
              <a:rPr lang="en-US" altLang="zh-CN" sz="1600" dirty="0" smtClean="0"/>
              <a:t> </a:t>
            </a:r>
            <a:r>
              <a:rPr lang="en-US" altLang="zh-CN" sz="1600" dirty="0" err="1"/>
              <a:t>Rect</a:t>
            </a:r>
            <a:r>
              <a:rPr lang="en-US" altLang="zh-CN" sz="1600" dirty="0"/>
              <a:t> { </a:t>
            </a:r>
            <a:r>
              <a:rPr lang="en-US" altLang="zh-CN" sz="1600" dirty="0" err="1"/>
              <a:t>var</a:t>
            </a:r>
            <a:r>
              <a:rPr lang="en-US" altLang="zh-CN" sz="1600" dirty="0"/>
              <a:t> origin = Point() </a:t>
            </a:r>
            <a:endParaRPr lang="en-US" altLang="zh-CN" sz="1600" dirty="0" smtClean="0"/>
          </a:p>
          <a:p>
            <a:pPr marL="0" indent="0">
              <a:lnSpc>
                <a:spcPts val="1200"/>
              </a:lnSpc>
              <a:buNone/>
            </a:pPr>
            <a:r>
              <a:rPr lang="en-US" altLang="zh-CN" sz="1600" dirty="0" err="1" smtClean="0"/>
              <a:t>var</a:t>
            </a:r>
            <a:r>
              <a:rPr lang="en-US" altLang="zh-CN" sz="1600" dirty="0" smtClean="0"/>
              <a:t> </a:t>
            </a:r>
            <a:r>
              <a:rPr lang="en-US" altLang="zh-CN" sz="1600" dirty="0"/>
              <a:t>size = Size() </a:t>
            </a:r>
            <a:endParaRPr lang="en-US" altLang="zh-CN" sz="1600" dirty="0" smtClean="0"/>
          </a:p>
          <a:p>
            <a:pPr marL="0" indent="0">
              <a:lnSpc>
                <a:spcPts val="1200"/>
              </a:lnSpc>
              <a:buNone/>
            </a:pPr>
            <a:r>
              <a:rPr lang="en-US" altLang="zh-CN" sz="1600" dirty="0" err="1" smtClean="0">
                <a:solidFill>
                  <a:srgbClr val="FF0000"/>
                </a:solidFill>
              </a:rPr>
              <a:t>var</a:t>
            </a:r>
            <a:r>
              <a:rPr lang="en-US" altLang="zh-CN" sz="1600" dirty="0" smtClean="0">
                <a:solidFill>
                  <a:srgbClr val="FF0000"/>
                </a:solidFill>
              </a:rPr>
              <a:t> </a:t>
            </a:r>
            <a:r>
              <a:rPr lang="en-US" altLang="zh-CN" sz="1600" dirty="0">
                <a:solidFill>
                  <a:srgbClr val="FF0000"/>
                </a:solidFill>
              </a:rPr>
              <a:t>center: </a:t>
            </a:r>
            <a:r>
              <a:rPr lang="en-US" altLang="zh-CN" sz="1600" dirty="0" smtClean="0">
                <a:solidFill>
                  <a:srgbClr val="FF0000"/>
                </a:solidFill>
              </a:rPr>
              <a:t>Point	</a:t>
            </a:r>
            <a:r>
              <a:rPr lang="en-US" altLang="zh-CN" sz="1600" dirty="0"/>
              <a:t>//</a:t>
            </a:r>
            <a:r>
              <a:rPr lang="zh-CN" altLang="en-US" sz="1600" dirty="0"/>
              <a:t>隐式说明</a:t>
            </a:r>
            <a:r>
              <a:rPr lang="zh-CN" altLang="en-US" sz="1600" dirty="0" smtClean="0"/>
              <a:t>类型</a:t>
            </a:r>
            <a:endParaRPr lang="en-US" altLang="zh-CN" sz="1600" dirty="0" smtClean="0">
              <a:solidFill>
                <a:srgbClr val="FF0000"/>
              </a:solidFill>
            </a:endParaRPr>
          </a:p>
          <a:p>
            <a:pPr marL="0" indent="0">
              <a:lnSpc>
                <a:spcPts val="1200"/>
              </a:lnSpc>
              <a:buNone/>
            </a:pPr>
            <a:r>
              <a:rPr lang="en-US" altLang="zh-CN" sz="1600" dirty="0" smtClean="0"/>
              <a:t> </a:t>
            </a:r>
            <a:r>
              <a:rPr lang="en-US" altLang="zh-CN" sz="1600" dirty="0"/>
              <a:t>{ </a:t>
            </a:r>
            <a:endParaRPr lang="en-US" altLang="zh-CN" sz="1600" dirty="0" smtClean="0"/>
          </a:p>
          <a:p>
            <a:pPr marL="0" indent="0">
              <a:lnSpc>
                <a:spcPts val="1200"/>
              </a:lnSpc>
              <a:buNone/>
            </a:pPr>
            <a:r>
              <a:rPr lang="en-US" altLang="zh-CN" sz="1600" dirty="0" smtClean="0"/>
              <a:t>	get </a:t>
            </a:r>
            <a:r>
              <a:rPr lang="en-US" altLang="zh-CN" sz="1600" dirty="0"/>
              <a:t>{ </a:t>
            </a:r>
            <a:r>
              <a:rPr lang="en-US" altLang="zh-CN" sz="1600" dirty="0" smtClean="0"/>
              <a:t>	let </a:t>
            </a:r>
            <a:r>
              <a:rPr lang="en-US" altLang="zh-CN" sz="1600" dirty="0" err="1"/>
              <a:t>centerX</a:t>
            </a:r>
            <a:r>
              <a:rPr lang="en-US" altLang="zh-CN" sz="1600" dirty="0"/>
              <a:t> = </a:t>
            </a:r>
            <a:r>
              <a:rPr lang="en-US" altLang="zh-CN" sz="1600" dirty="0" err="1"/>
              <a:t>origin.x</a:t>
            </a:r>
            <a:r>
              <a:rPr lang="en-US" altLang="zh-CN" sz="1600" dirty="0"/>
              <a:t> + (</a:t>
            </a:r>
            <a:r>
              <a:rPr lang="en-US" altLang="zh-CN" sz="1600" dirty="0" err="1"/>
              <a:t>size.width</a:t>
            </a:r>
            <a:r>
              <a:rPr lang="en-US" altLang="zh-CN" sz="1600" dirty="0"/>
              <a:t> / 2) </a:t>
            </a:r>
            <a:endParaRPr lang="en-US" altLang="zh-CN" sz="1600" dirty="0" smtClean="0"/>
          </a:p>
          <a:p>
            <a:pPr marL="0" indent="0">
              <a:lnSpc>
                <a:spcPts val="1200"/>
              </a:lnSpc>
              <a:buNone/>
            </a:pPr>
            <a:r>
              <a:rPr lang="en-US" altLang="zh-CN" sz="1600" dirty="0" smtClean="0"/>
              <a:t>		let </a:t>
            </a:r>
            <a:r>
              <a:rPr lang="en-US" altLang="zh-CN" sz="1600" dirty="0" err="1"/>
              <a:t>centerY</a:t>
            </a:r>
            <a:r>
              <a:rPr lang="en-US" altLang="zh-CN" sz="1600" dirty="0"/>
              <a:t> = </a:t>
            </a:r>
            <a:r>
              <a:rPr lang="en-US" altLang="zh-CN" sz="1600" dirty="0" err="1"/>
              <a:t>origin.y</a:t>
            </a:r>
            <a:r>
              <a:rPr lang="en-US" altLang="zh-CN" sz="1600" dirty="0"/>
              <a:t> + (</a:t>
            </a:r>
            <a:r>
              <a:rPr lang="en-US" altLang="zh-CN" sz="1600" dirty="0" err="1"/>
              <a:t>size.height</a:t>
            </a:r>
            <a:r>
              <a:rPr lang="en-US" altLang="zh-CN" sz="1600" dirty="0"/>
              <a:t> / 2) </a:t>
            </a:r>
            <a:endParaRPr lang="en-US" altLang="zh-CN" sz="1600" dirty="0" smtClean="0"/>
          </a:p>
          <a:p>
            <a:pPr marL="0" indent="0">
              <a:lnSpc>
                <a:spcPts val="1200"/>
              </a:lnSpc>
              <a:buNone/>
            </a:pPr>
            <a:r>
              <a:rPr lang="en-US" altLang="zh-CN" sz="1600" dirty="0" smtClean="0"/>
              <a:t>		return </a:t>
            </a:r>
            <a:r>
              <a:rPr lang="en-US" altLang="zh-CN" sz="1600" dirty="0"/>
              <a:t>Point(x: </a:t>
            </a:r>
            <a:r>
              <a:rPr lang="en-US" altLang="zh-CN" sz="1600" dirty="0" err="1"/>
              <a:t>centerX</a:t>
            </a:r>
            <a:r>
              <a:rPr lang="en-US" altLang="zh-CN" sz="1600" dirty="0"/>
              <a:t>, y: </a:t>
            </a:r>
            <a:r>
              <a:rPr lang="en-US" altLang="zh-CN" sz="1600" dirty="0" err="1"/>
              <a:t>centerY</a:t>
            </a:r>
            <a:r>
              <a:rPr lang="en-US" altLang="zh-CN" sz="1600" dirty="0"/>
              <a:t>) </a:t>
            </a:r>
            <a:r>
              <a:rPr lang="en-US" altLang="zh-CN" sz="1600" dirty="0" smtClean="0"/>
              <a:t>} </a:t>
            </a:r>
          </a:p>
          <a:p>
            <a:pPr marL="0" indent="0">
              <a:lnSpc>
                <a:spcPts val="1200"/>
              </a:lnSpc>
              <a:buNone/>
            </a:pPr>
            <a:r>
              <a:rPr lang="en-US" altLang="zh-CN" sz="1600" dirty="0" smtClean="0"/>
              <a:t>	set(</a:t>
            </a:r>
            <a:r>
              <a:rPr lang="en-US" altLang="zh-CN" sz="1600" dirty="0" err="1" smtClean="0"/>
              <a:t>newCenter</a:t>
            </a:r>
            <a:r>
              <a:rPr lang="en-US" altLang="zh-CN" sz="1600" dirty="0"/>
              <a:t>) { </a:t>
            </a:r>
            <a:r>
              <a:rPr lang="en-US" altLang="zh-CN" sz="1600" dirty="0" smtClean="0"/>
              <a:t>	</a:t>
            </a:r>
            <a:r>
              <a:rPr lang="en-US" altLang="zh-CN" sz="1600" dirty="0" err="1" smtClean="0"/>
              <a:t>origin.x</a:t>
            </a:r>
            <a:r>
              <a:rPr lang="en-US" altLang="zh-CN" sz="1600" dirty="0" smtClean="0"/>
              <a:t> </a:t>
            </a:r>
            <a:r>
              <a:rPr lang="en-US" altLang="zh-CN" sz="1600" dirty="0"/>
              <a:t>= </a:t>
            </a:r>
            <a:r>
              <a:rPr lang="en-US" altLang="zh-CN" sz="1600" dirty="0" err="1"/>
              <a:t>newCenter.x</a:t>
            </a:r>
            <a:r>
              <a:rPr lang="en-US" altLang="zh-CN" sz="1600" dirty="0"/>
              <a:t> - (</a:t>
            </a:r>
            <a:r>
              <a:rPr lang="en-US" altLang="zh-CN" sz="1600" dirty="0" err="1"/>
              <a:t>size.width</a:t>
            </a:r>
            <a:r>
              <a:rPr lang="en-US" altLang="zh-CN" sz="1600" dirty="0"/>
              <a:t> / 2) </a:t>
            </a:r>
            <a:endParaRPr lang="en-US" altLang="zh-CN" sz="1600" dirty="0" smtClean="0"/>
          </a:p>
          <a:p>
            <a:pPr marL="0" indent="0">
              <a:lnSpc>
                <a:spcPts val="1200"/>
              </a:lnSpc>
              <a:buNone/>
            </a:pPr>
            <a:r>
              <a:rPr lang="en-US" altLang="zh-CN" sz="1600" dirty="0" smtClean="0"/>
              <a:t>			</a:t>
            </a:r>
            <a:r>
              <a:rPr lang="en-US" altLang="zh-CN" sz="1600" dirty="0" err="1" smtClean="0"/>
              <a:t>origin.y</a:t>
            </a:r>
            <a:r>
              <a:rPr lang="en-US" altLang="zh-CN" sz="1600" dirty="0" smtClean="0"/>
              <a:t> </a:t>
            </a:r>
            <a:r>
              <a:rPr lang="en-US" altLang="zh-CN" sz="1600" dirty="0"/>
              <a:t>= </a:t>
            </a:r>
            <a:r>
              <a:rPr lang="en-US" altLang="zh-CN" sz="1600" dirty="0" err="1"/>
              <a:t>newCenter.y</a:t>
            </a:r>
            <a:r>
              <a:rPr lang="en-US" altLang="zh-CN" sz="1600" dirty="0"/>
              <a:t> - (</a:t>
            </a:r>
            <a:r>
              <a:rPr lang="en-US" altLang="zh-CN" sz="1600" dirty="0" err="1"/>
              <a:t>size.height</a:t>
            </a:r>
            <a:r>
              <a:rPr lang="en-US" altLang="zh-CN" sz="1600" dirty="0"/>
              <a:t> / 2) } </a:t>
            </a:r>
            <a:r>
              <a:rPr lang="en-US" altLang="zh-CN" sz="1600" dirty="0" smtClean="0"/>
              <a:t>}</a:t>
            </a:r>
          </a:p>
          <a:p>
            <a:pPr marL="0" indent="0">
              <a:lnSpc>
                <a:spcPts val="1200"/>
              </a:lnSpc>
              <a:buNone/>
            </a:pPr>
            <a:r>
              <a:rPr lang="en-US" altLang="zh-CN" sz="1600" dirty="0" smtClean="0"/>
              <a:t> </a:t>
            </a:r>
            <a:r>
              <a:rPr lang="en-US" altLang="zh-CN" sz="1600" dirty="0"/>
              <a:t>} </a:t>
            </a:r>
            <a:endParaRPr lang="en-US" altLang="zh-CN" sz="1600" dirty="0" smtClean="0"/>
          </a:p>
          <a:p>
            <a:pPr marL="0" indent="0">
              <a:lnSpc>
                <a:spcPts val="1200"/>
              </a:lnSpc>
              <a:buNone/>
            </a:pPr>
            <a:r>
              <a:rPr lang="en-US" altLang="zh-CN" sz="1600" dirty="0" err="1" smtClean="0"/>
              <a:t>var</a:t>
            </a:r>
            <a:r>
              <a:rPr lang="en-US" altLang="zh-CN" sz="1600" dirty="0" smtClean="0"/>
              <a:t> </a:t>
            </a:r>
            <a:r>
              <a:rPr lang="en-US" altLang="zh-CN" sz="1600" dirty="0"/>
              <a:t>square = </a:t>
            </a:r>
            <a:r>
              <a:rPr lang="en-US" altLang="zh-CN" sz="1600" dirty="0" err="1"/>
              <a:t>Rect</a:t>
            </a:r>
            <a:r>
              <a:rPr lang="en-US" altLang="zh-CN" sz="1600" dirty="0"/>
              <a:t>(origin: Point(x: 0.0, y: 0.0), size: Size(width: 10.0, height: 10.0)) </a:t>
            </a:r>
            <a:endParaRPr lang="en-US" altLang="zh-CN" sz="1600" dirty="0" smtClean="0"/>
          </a:p>
          <a:p>
            <a:pPr marL="0" indent="0">
              <a:lnSpc>
                <a:spcPts val="1200"/>
              </a:lnSpc>
              <a:buNone/>
            </a:pPr>
            <a:r>
              <a:rPr lang="en-US" altLang="zh-CN" sz="1600" dirty="0" smtClean="0"/>
              <a:t>let </a:t>
            </a:r>
            <a:r>
              <a:rPr lang="en-US" altLang="zh-CN" sz="1600" dirty="0" err="1"/>
              <a:t>initialSquareCenter</a:t>
            </a:r>
            <a:r>
              <a:rPr lang="en-US" altLang="zh-CN" sz="1600" dirty="0"/>
              <a:t> = </a:t>
            </a:r>
            <a:r>
              <a:rPr lang="en-US" altLang="zh-CN" sz="1600" dirty="0" err="1"/>
              <a:t>square.center</a:t>
            </a:r>
            <a:r>
              <a:rPr lang="en-US" altLang="zh-CN" sz="1600" dirty="0"/>
              <a:t> </a:t>
            </a:r>
            <a:endParaRPr lang="en-US" altLang="zh-CN" sz="1600" dirty="0" smtClean="0"/>
          </a:p>
          <a:p>
            <a:pPr marL="0" indent="0">
              <a:lnSpc>
                <a:spcPts val="1200"/>
              </a:lnSpc>
              <a:buNone/>
            </a:pPr>
            <a:r>
              <a:rPr lang="en-US" altLang="zh-CN" sz="1600" dirty="0" err="1" smtClean="0"/>
              <a:t>square.center</a:t>
            </a:r>
            <a:r>
              <a:rPr lang="en-US" altLang="zh-CN" sz="1600" dirty="0" smtClean="0"/>
              <a:t> </a:t>
            </a:r>
            <a:r>
              <a:rPr lang="en-US" altLang="zh-CN" sz="1600" dirty="0"/>
              <a:t>= Point(x: 15.0, y: 15.0) </a:t>
            </a:r>
            <a:endParaRPr lang="en-US" altLang="zh-CN" sz="1600" dirty="0" smtClean="0"/>
          </a:p>
          <a:p>
            <a:pPr marL="0" indent="0">
              <a:lnSpc>
                <a:spcPts val="1200"/>
              </a:lnSpc>
              <a:buNone/>
            </a:pPr>
            <a:r>
              <a:rPr lang="en-US" altLang="zh-CN" sz="1600" dirty="0" smtClean="0"/>
              <a:t>print("</a:t>
            </a:r>
            <a:r>
              <a:rPr lang="en-US" altLang="zh-CN" sz="1600" dirty="0" err="1"/>
              <a:t>square.origin</a:t>
            </a:r>
            <a:r>
              <a:rPr lang="en-US" altLang="zh-CN" sz="1600" dirty="0"/>
              <a:t> is now at (\(</a:t>
            </a:r>
            <a:r>
              <a:rPr lang="en-US" altLang="zh-CN" sz="1600" dirty="0" err="1"/>
              <a:t>square.origin.x</a:t>
            </a:r>
            <a:r>
              <a:rPr lang="en-US" altLang="zh-CN" sz="1600" dirty="0"/>
              <a:t>), \(</a:t>
            </a:r>
            <a:r>
              <a:rPr lang="en-US" altLang="zh-CN" sz="1600" dirty="0" err="1"/>
              <a:t>square.origin.y</a:t>
            </a:r>
            <a:r>
              <a:rPr lang="en-US" altLang="zh-CN" sz="1600" dirty="0"/>
              <a:t>))")</a:t>
            </a:r>
            <a:endParaRPr kumimoji="1" lang="zh-CN" altLang="en-US" sz="1600" dirty="0"/>
          </a:p>
        </p:txBody>
      </p:sp>
    </p:spTree>
    <p:extLst>
      <p:ext uri="{BB962C8B-B14F-4D97-AF65-F5344CB8AC3E}">
        <p14:creationId xmlns:p14="http://schemas.microsoft.com/office/powerpoint/2010/main" val="1175391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370390"/>
            <a:ext cx="10364451" cy="682906"/>
          </a:xfrm>
        </p:spPr>
        <p:txBody>
          <a:bodyPr>
            <a:normAutofit/>
          </a:bodyPr>
          <a:lstStyle/>
          <a:p>
            <a:r>
              <a:rPr kumimoji="1" lang="zh-CN" altLang="en-US" smtClean="0"/>
              <a:t>计算属性</a:t>
            </a:r>
            <a:endParaRPr kumimoji="1" lang="zh-CN" altLang="en-US"/>
          </a:p>
        </p:txBody>
      </p:sp>
      <p:sp>
        <p:nvSpPr>
          <p:cNvPr id="3" name="内容占位符 2"/>
          <p:cNvSpPr>
            <a:spLocks noGrp="1"/>
          </p:cNvSpPr>
          <p:nvPr>
            <p:ph sz="quarter" idx="13"/>
          </p:nvPr>
        </p:nvSpPr>
        <p:spPr>
          <a:xfrm>
            <a:off x="913774" y="1169044"/>
            <a:ext cx="10363826" cy="5034986"/>
          </a:xfrm>
        </p:spPr>
        <p:txBody>
          <a:bodyPr>
            <a:normAutofit fontScale="92500" lnSpcReduction="20000"/>
          </a:bodyPr>
          <a:lstStyle/>
          <a:p>
            <a:r>
              <a:rPr lang="zh-CN" altLang="en-US" dirty="0"/>
              <a:t>这个例子定义了三种不同的几何形状的结构体</a:t>
            </a:r>
            <a:r>
              <a:rPr lang="en-US" altLang="zh-CN" dirty="0"/>
              <a:t>: </a:t>
            </a:r>
            <a:br>
              <a:rPr lang="en-US" altLang="zh-CN" dirty="0"/>
            </a:br>
            <a:r>
              <a:rPr lang="en-US" altLang="zh-CN" dirty="0"/>
              <a:t>Point </a:t>
            </a:r>
            <a:r>
              <a:rPr lang="zh-CN" altLang="en-US" dirty="0"/>
              <a:t>封装了一个</a:t>
            </a:r>
            <a:r>
              <a:rPr lang="en-US" altLang="zh-CN" dirty="0"/>
              <a:t>(x, y)</a:t>
            </a:r>
            <a:r>
              <a:rPr lang="zh-CN" altLang="en-US" dirty="0"/>
              <a:t>的坐标  </a:t>
            </a:r>
            <a:br>
              <a:rPr lang="zh-CN" altLang="en-US" dirty="0"/>
            </a:br>
            <a:r>
              <a:rPr lang="en-US" altLang="zh-CN" dirty="0"/>
              <a:t>Size </a:t>
            </a:r>
            <a:r>
              <a:rPr lang="zh-CN" altLang="en-US" dirty="0"/>
              <a:t>封装了一个 </a:t>
            </a:r>
            <a:r>
              <a:rPr lang="en-US" altLang="zh-CN" dirty="0"/>
              <a:t>width </a:t>
            </a:r>
            <a:r>
              <a:rPr lang="zh-CN" altLang="en-US" dirty="0"/>
              <a:t>和 </a:t>
            </a:r>
            <a:r>
              <a:rPr lang="en-US" altLang="zh-CN" dirty="0"/>
              <a:t>height </a:t>
            </a:r>
            <a:br>
              <a:rPr lang="en-US" altLang="zh-CN" dirty="0"/>
            </a:br>
            <a:r>
              <a:rPr lang="en-US" altLang="zh-CN" dirty="0" err="1"/>
              <a:t>Rect</a:t>
            </a:r>
            <a:r>
              <a:rPr lang="en-US" altLang="zh-CN" dirty="0"/>
              <a:t> </a:t>
            </a:r>
            <a:r>
              <a:rPr lang="zh-CN" altLang="en-US" dirty="0"/>
              <a:t>表示一个有原点和尺寸的矩形</a:t>
            </a:r>
          </a:p>
          <a:p>
            <a:r>
              <a:rPr lang="en-US" altLang="zh-CN" dirty="0" err="1"/>
              <a:t>Rect</a:t>
            </a:r>
            <a:r>
              <a:rPr lang="en-US" altLang="zh-CN" dirty="0"/>
              <a:t> </a:t>
            </a:r>
            <a:r>
              <a:rPr lang="zh-CN" altLang="en-US" dirty="0"/>
              <a:t>也提供了一个名为 </a:t>
            </a:r>
            <a:r>
              <a:rPr lang="en-US" altLang="zh-CN" dirty="0"/>
              <a:t>center </a:t>
            </a:r>
            <a:r>
              <a:rPr lang="zh-CN" altLang="en-US" dirty="0"/>
              <a:t>的计算属性。一个矩形的中心点可以从原点和尺寸来算出</a:t>
            </a:r>
            <a:r>
              <a:rPr lang="en-US" altLang="zh-CN" dirty="0"/>
              <a:t>,</a:t>
            </a:r>
            <a:r>
              <a:rPr lang="zh-CN" altLang="en-US" dirty="0"/>
              <a:t>所以不需要将它以显式声明的</a:t>
            </a:r>
            <a:r>
              <a:rPr lang="en-US" altLang="zh-CN" dirty="0"/>
              <a:t>Point</a:t>
            </a:r>
            <a:r>
              <a:rPr lang="zh-CN" altLang="en-US" dirty="0"/>
              <a:t>来保存。</a:t>
            </a:r>
            <a:r>
              <a:rPr lang="en-US" altLang="zh-CN" dirty="0" err="1"/>
              <a:t>Rect</a:t>
            </a:r>
            <a:r>
              <a:rPr lang="zh-CN" altLang="en-US" dirty="0"/>
              <a:t>的计算属性</a:t>
            </a:r>
            <a:r>
              <a:rPr lang="en-US" altLang="zh-CN" dirty="0"/>
              <a:t>center</a:t>
            </a:r>
            <a:r>
              <a:rPr lang="zh-CN" altLang="en-US" dirty="0"/>
              <a:t>提供了自定义的 </a:t>
            </a:r>
            <a:r>
              <a:rPr lang="en-US" altLang="zh-CN" dirty="0"/>
              <a:t>getter </a:t>
            </a:r>
            <a:r>
              <a:rPr lang="zh-CN" altLang="en-US" dirty="0"/>
              <a:t>和 </a:t>
            </a:r>
            <a:r>
              <a:rPr lang="en-US" altLang="zh-CN" dirty="0"/>
              <a:t>setter </a:t>
            </a:r>
            <a:r>
              <a:rPr lang="zh-CN" altLang="en-US" dirty="0"/>
              <a:t>来获取和设置矩形的中心点</a:t>
            </a:r>
            <a:r>
              <a:rPr lang="en-US" altLang="zh-CN" dirty="0"/>
              <a:t>,</a:t>
            </a:r>
            <a:r>
              <a:rPr lang="zh-CN" altLang="en-US" dirty="0"/>
              <a:t>就像它有一个存储属性一样。</a:t>
            </a:r>
          </a:p>
          <a:p>
            <a:r>
              <a:rPr lang="zh-CN" altLang="en-US" dirty="0"/>
              <a:t>例子中接下来创建了一个名为 </a:t>
            </a:r>
            <a:r>
              <a:rPr lang="en-US" altLang="zh-CN" dirty="0"/>
              <a:t>square </a:t>
            </a:r>
            <a:r>
              <a:rPr lang="zh-CN" altLang="en-US" dirty="0"/>
              <a:t>的 </a:t>
            </a:r>
            <a:r>
              <a:rPr lang="en-US" altLang="zh-CN" dirty="0" err="1"/>
              <a:t>Rect</a:t>
            </a:r>
            <a:r>
              <a:rPr lang="en-US" altLang="zh-CN" dirty="0"/>
              <a:t> </a:t>
            </a:r>
            <a:r>
              <a:rPr lang="zh-CN" altLang="en-US" dirty="0"/>
              <a:t>实例</a:t>
            </a:r>
            <a:r>
              <a:rPr lang="en-US" altLang="zh-CN" dirty="0"/>
              <a:t>,</a:t>
            </a:r>
            <a:r>
              <a:rPr lang="zh-CN" altLang="en-US" dirty="0"/>
              <a:t>初始值原点是</a:t>
            </a:r>
            <a:r>
              <a:rPr lang="en-US" altLang="zh-CN" dirty="0"/>
              <a:t>(0, 0),</a:t>
            </a:r>
            <a:r>
              <a:rPr lang="zh-CN" altLang="en-US" dirty="0"/>
              <a:t>宽度高度都是 </a:t>
            </a:r>
            <a:r>
              <a:rPr lang="en-US" altLang="zh-CN" dirty="0"/>
              <a:t>10</a:t>
            </a:r>
            <a:r>
              <a:rPr lang="zh-CN" altLang="en-US" dirty="0"/>
              <a:t>。 如图所示蓝色正方形。</a:t>
            </a:r>
          </a:p>
          <a:p>
            <a:r>
              <a:rPr lang="en-US" altLang="zh-CN" dirty="0"/>
              <a:t>square </a:t>
            </a:r>
            <a:r>
              <a:rPr lang="zh-CN" altLang="en-US" dirty="0"/>
              <a:t>的 </a:t>
            </a:r>
            <a:r>
              <a:rPr lang="en-US" altLang="zh-CN" dirty="0"/>
              <a:t>center </a:t>
            </a:r>
            <a:r>
              <a:rPr lang="zh-CN" altLang="en-US" dirty="0"/>
              <a:t>属性可以通过点运算符</a:t>
            </a:r>
            <a:r>
              <a:rPr lang="en-US" altLang="zh-CN" dirty="0"/>
              <a:t>(</a:t>
            </a:r>
            <a:r>
              <a:rPr lang="en-US" altLang="zh-CN" dirty="0" err="1"/>
              <a:t>square.center</a:t>
            </a:r>
            <a:r>
              <a:rPr lang="en-US" altLang="zh-CN" dirty="0"/>
              <a:t>)</a:t>
            </a:r>
            <a:r>
              <a:rPr lang="zh-CN" altLang="en-US" dirty="0"/>
              <a:t>来访问</a:t>
            </a:r>
            <a:r>
              <a:rPr lang="en-US" altLang="zh-CN" dirty="0"/>
              <a:t>,</a:t>
            </a:r>
            <a:r>
              <a:rPr lang="zh-CN" altLang="en-US" dirty="0"/>
              <a:t>这会调用 </a:t>
            </a:r>
            <a:r>
              <a:rPr lang="en-US" altLang="zh-CN" dirty="0"/>
              <a:t>getter </a:t>
            </a:r>
            <a:r>
              <a:rPr lang="zh-CN" altLang="en-US" dirty="0"/>
              <a:t>来获 取属性的值。跟直接返回已经存在的值不同</a:t>
            </a:r>
            <a:r>
              <a:rPr lang="en-US" altLang="zh-CN" dirty="0"/>
              <a:t>,getter </a:t>
            </a:r>
            <a:r>
              <a:rPr lang="zh-CN" altLang="en-US" dirty="0"/>
              <a:t>实际上通过计算然后返回一个新的</a:t>
            </a:r>
            <a:r>
              <a:rPr lang="en-US" altLang="zh-CN" dirty="0"/>
              <a:t>Point </a:t>
            </a:r>
            <a:r>
              <a:rPr lang="zh-CN" altLang="en-US" dirty="0"/>
              <a:t>来表示 </a:t>
            </a:r>
            <a:r>
              <a:rPr lang="en-US" altLang="zh-CN" dirty="0"/>
              <a:t>square </a:t>
            </a:r>
            <a:r>
              <a:rPr lang="zh-CN" altLang="en-US" dirty="0"/>
              <a:t>的中心点。如代码所示</a:t>
            </a:r>
            <a:r>
              <a:rPr lang="en-US" altLang="zh-CN" dirty="0"/>
              <a:t>,</a:t>
            </a:r>
            <a:r>
              <a:rPr lang="zh-CN" altLang="en-US" dirty="0"/>
              <a:t>它正确返回了中心点</a:t>
            </a:r>
            <a:r>
              <a:rPr lang="en-US" altLang="zh-CN" dirty="0"/>
              <a:t>(5, 5)</a:t>
            </a:r>
            <a:r>
              <a:rPr lang="zh-CN" altLang="en-US" dirty="0"/>
              <a:t>。</a:t>
            </a:r>
          </a:p>
          <a:p>
            <a:r>
              <a:rPr lang="en-US" altLang="zh-CN" dirty="0"/>
              <a:t>center </a:t>
            </a:r>
            <a:r>
              <a:rPr lang="zh-CN" altLang="en-US" dirty="0"/>
              <a:t>属性之后被设置了一个新的值</a:t>
            </a:r>
            <a:r>
              <a:rPr lang="en-US" altLang="zh-CN" dirty="0"/>
              <a:t>(15, 15),</a:t>
            </a:r>
            <a:r>
              <a:rPr lang="zh-CN" altLang="en-US" dirty="0"/>
              <a:t>表示向右上方移动正方形到如图所示橙色正 方形的位置。设置属性 </a:t>
            </a:r>
            <a:r>
              <a:rPr lang="en-US" altLang="zh-CN" dirty="0"/>
              <a:t>center </a:t>
            </a:r>
            <a:r>
              <a:rPr lang="zh-CN" altLang="en-US" dirty="0"/>
              <a:t>的值会调用 </a:t>
            </a:r>
            <a:r>
              <a:rPr lang="en-US" altLang="zh-CN" dirty="0"/>
              <a:t>setter </a:t>
            </a:r>
            <a:r>
              <a:rPr lang="zh-CN" altLang="en-US" dirty="0"/>
              <a:t>来修改属性 </a:t>
            </a:r>
            <a:r>
              <a:rPr lang="en-US" altLang="zh-CN" dirty="0"/>
              <a:t>origin </a:t>
            </a:r>
            <a:r>
              <a:rPr lang="zh-CN" altLang="en-US" dirty="0"/>
              <a:t>的 </a:t>
            </a:r>
            <a:r>
              <a:rPr lang="en-US" altLang="zh-CN" dirty="0"/>
              <a:t>x </a:t>
            </a:r>
            <a:r>
              <a:rPr lang="zh-CN" altLang="en-US" dirty="0"/>
              <a:t>和 </a:t>
            </a:r>
            <a:r>
              <a:rPr lang="en-US" altLang="zh-CN" dirty="0"/>
              <a:t>y </a:t>
            </a:r>
            <a:r>
              <a:rPr lang="zh-CN" altLang="en-US" dirty="0"/>
              <a:t>的值</a:t>
            </a:r>
            <a:r>
              <a:rPr lang="en-US" altLang="zh-CN" dirty="0"/>
              <a:t>,</a:t>
            </a:r>
            <a:r>
              <a:rPr lang="zh-CN" altLang="en-US" dirty="0"/>
              <a:t>从而实 现移动正方形到新的位置。 </a:t>
            </a:r>
          </a:p>
        </p:txBody>
      </p:sp>
    </p:spTree>
    <p:extLst>
      <p:ext uri="{BB962C8B-B14F-4D97-AF65-F5344CB8AC3E}">
        <p14:creationId xmlns:p14="http://schemas.microsoft.com/office/powerpoint/2010/main" val="1439535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451414"/>
            <a:ext cx="10364451" cy="682906"/>
          </a:xfrm>
        </p:spPr>
        <p:txBody>
          <a:bodyPr/>
          <a:lstStyle/>
          <a:p>
            <a:r>
              <a:rPr kumimoji="1" lang="zh-CN" altLang="en-US" dirty="0" smtClean="0"/>
              <a:t>便捷</a:t>
            </a:r>
            <a:r>
              <a:rPr kumimoji="1" lang="en-US" altLang="zh-CN" dirty="0" smtClean="0"/>
              <a:t>setter</a:t>
            </a:r>
            <a:r>
              <a:rPr kumimoji="1" lang="zh-CN" altLang="en-US" dirty="0" smtClean="0"/>
              <a:t>声明</a:t>
            </a:r>
            <a:endParaRPr kumimoji="1" lang="zh-CN" altLang="en-US" dirty="0"/>
          </a:p>
        </p:txBody>
      </p:sp>
      <p:sp>
        <p:nvSpPr>
          <p:cNvPr id="3" name="内容占位符 2"/>
          <p:cNvSpPr>
            <a:spLocks noGrp="1"/>
          </p:cNvSpPr>
          <p:nvPr>
            <p:ph sz="quarter" idx="13"/>
          </p:nvPr>
        </p:nvSpPr>
        <p:spPr>
          <a:xfrm>
            <a:off x="913774" y="1284790"/>
            <a:ext cx="10363826" cy="5243332"/>
          </a:xfrm>
        </p:spPr>
        <p:txBody>
          <a:bodyPr>
            <a:normAutofit fontScale="85000" lnSpcReduction="10000"/>
          </a:bodyPr>
          <a:lstStyle/>
          <a:p>
            <a:r>
              <a:rPr lang="zh-CN" altLang="en-US" dirty="0"/>
              <a:t>如果计算属性的 </a:t>
            </a:r>
            <a:r>
              <a:rPr lang="en-US" altLang="zh-CN" dirty="0"/>
              <a:t>setter </a:t>
            </a:r>
            <a:r>
              <a:rPr lang="zh-CN" altLang="en-US" dirty="0"/>
              <a:t>没有定义表示新值的参数名</a:t>
            </a:r>
            <a:r>
              <a:rPr lang="en-US" altLang="zh-CN" dirty="0"/>
              <a:t>,</a:t>
            </a:r>
            <a:r>
              <a:rPr lang="zh-CN" altLang="en-US" dirty="0"/>
              <a:t>则可以使用默认名称 </a:t>
            </a:r>
            <a:r>
              <a:rPr lang="en-US" altLang="zh-CN" dirty="0" err="1">
                <a:solidFill>
                  <a:srgbClr val="FF0000"/>
                </a:solidFill>
              </a:rPr>
              <a:t>newValue</a:t>
            </a:r>
            <a:r>
              <a:rPr lang="zh-CN" altLang="en-US" dirty="0"/>
              <a:t>。下面是使用了便捷 </a:t>
            </a:r>
            <a:r>
              <a:rPr lang="en-US" altLang="zh-CN" dirty="0"/>
              <a:t>setter </a:t>
            </a:r>
            <a:r>
              <a:rPr lang="zh-CN" altLang="en-US" dirty="0"/>
              <a:t>声明的 </a:t>
            </a:r>
            <a:r>
              <a:rPr lang="en-US" altLang="zh-CN" dirty="0" err="1"/>
              <a:t>Rect</a:t>
            </a:r>
            <a:r>
              <a:rPr lang="en-US" altLang="zh-CN" dirty="0"/>
              <a:t> </a:t>
            </a:r>
            <a:r>
              <a:rPr lang="zh-CN" altLang="en-US" dirty="0"/>
              <a:t>结构体代码</a:t>
            </a:r>
            <a:r>
              <a:rPr lang="en-US" altLang="zh-CN" dirty="0"/>
              <a:t>, </a:t>
            </a:r>
            <a:r>
              <a:rPr lang="zh-CN" altLang="en-US" dirty="0"/>
              <a:t>比如</a:t>
            </a:r>
            <a:r>
              <a:rPr lang="en-US" altLang="zh-CN" dirty="0"/>
              <a:t>:</a:t>
            </a:r>
          </a:p>
          <a:p>
            <a:pPr marL="0" indent="0">
              <a:buNone/>
            </a:pPr>
            <a:r>
              <a:rPr lang="en-US" altLang="zh-CN" dirty="0" err="1"/>
              <a:t>struct</a:t>
            </a:r>
            <a:r>
              <a:rPr lang="en-US" altLang="zh-CN" dirty="0"/>
              <a:t> </a:t>
            </a:r>
            <a:r>
              <a:rPr lang="en-US" altLang="zh-CN" dirty="0" err="1"/>
              <a:t>AlternativeRect</a:t>
            </a:r>
            <a:r>
              <a:rPr lang="en-US" altLang="zh-CN" dirty="0"/>
              <a:t> </a:t>
            </a:r>
            <a:endParaRPr lang="en-US" altLang="zh-CN" dirty="0" smtClean="0"/>
          </a:p>
          <a:p>
            <a:pPr marL="0" indent="0">
              <a:buNone/>
            </a:pPr>
            <a:r>
              <a:rPr lang="en-US" altLang="zh-CN" dirty="0" smtClean="0"/>
              <a:t>{ </a:t>
            </a:r>
            <a:r>
              <a:rPr lang="en-US" altLang="zh-CN" dirty="0" err="1"/>
              <a:t>var</a:t>
            </a:r>
            <a:r>
              <a:rPr lang="en-US" altLang="zh-CN" dirty="0"/>
              <a:t> origin = Point() </a:t>
            </a:r>
            <a:endParaRPr lang="en-US" altLang="zh-CN" dirty="0" smtClean="0"/>
          </a:p>
          <a:p>
            <a:pPr marL="0" indent="0">
              <a:buNone/>
            </a:pPr>
            <a:r>
              <a:rPr lang="en-US" altLang="zh-CN" dirty="0" err="1" smtClean="0"/>
              <a:t>var</a:t>
            </a:r>
            <a:r>
              <a:rPr lang="en-US" altLang="zh-CN" dirty="0" smtClean="0"/>
              <a:t> </a:t>
            </a:r>
            <a:r>
              <a:rPr lang="en-US" altLang="zh-CN" dirty="0"/>
              <a:t>size = Size() </a:t>
            </a:r>
            <a:endParaRPr lang="en-US" altLang="zh-CN" dirty="0" smtClean="0"/>
          </a:p>
          <a:p>
            <a:pPr marL="0" indent="0">
              <a:buNone/>
            </a:pPr>
            <a:r>
              <a:rPr lang="en-US" altLang="zh-CN" dirty="0" err="1" smtClean="0"/>
              <a:t>var</a:t>
            </a:r>
            <a:r>
              <a:rPr lang="en-US" altLang="zh-CN" dirty="0" smtClean="0"/>
              <a:t> </a:t>
            </a:r>
            <a:r>
              <a:rPr lang="en-US" altLang="zh-CN" dirty="0"/>
              <a:t>center: Point </a:t>
            </a:r>
            <a:endParaRPr lang="en-US" altLang="zh-CN" dirty="0" smtClean="0"/>
          </a:p>
          <a:p>
            <a:pPr marL="0" indent="0">
              <a:buNone/>
            </a:pPr>
            <a:r>
              <a:rPr lang="en-US" altLang="zh-CN" dirty="0" smtClean="0"/>
              <a:t>{ </a:t>
            </a:r>
            <a:r>
              <a:rPr lang="en-US" altLang="zh-CN" dirty="0"/>
              <a:t>get </a:t>
            </a:r>
            <a:endParaRPr lang="en-US" altLang="zh-CN" dirty="0" smtClean="0"/>
          </a:p>
          <a:p>
            <a:pPr marL="0" indent="0">
              <a:buNone/>
            </a:pPr>
            <a:r>
              <a:rPr lang="en-US" altLang="zh-CN" dirty="0" smtClean="0"/>
              <a:t>{ </a:t>
            </a:r>
            <a:r>
              <a:rPr lang="en-US" altLang="zh-CN" dirty="0"/>
              <a:t>let </a:t>
            </a:r>
            <a:r>
              <a:rPr lang="en-US" altLang="zh-CN" dirty="0" err="1"/>
              <a:t>centerX</a:t>
            </a:r>
            <a:r>
              <a:rPr lang="en-US" altLang="zh-CN" dirty="0"/>
              <a:t> = </a:t>
            </a:r>
            <a:r>
              <a:rPr lang="en-US" altLang="zh-CN" dirty="0" err="1"/>
              <a:t>origin.x</a:t>
            </a:r>
            <a:r>
              <a:rPr lang="en-US" altLang="zh-CN" dirty="0"/>
              <a:t> + (</a:t>
            </a:r>
            <a:r>
              <a:rPr lang="en-US" altLang="zh-CN" dirty="0" err="1"/>
              <a:t>size.width</a:t>
            </a:r>
            <a:r>
              <a:rPr lang="en-US" altLang="zh-CN" dirty="0"/>
              <a:t> / 2) </a:t>
            </a:r>
            <a:endParaRPr lang="en-US" altLang="zh-CN" dirty="0" smtClean="0"/>
          </a:p>
          <a:p>
            <a:pPr marL="0" indent="0">
              <a:buNone/>
            </a:pPr>
            <a:r>
              <a:rPr lang="en-US" altLang="zh-CN" dirty="0" smtClean="0"/>
              <a:t>let </a:t>
            </a:r>
            <a:r>
              <a:rPr lang="en-US" altLang="zh-CN" dirty="0" err="1"/>
              <a:t>centerY</a:t>
            </a:r>
            <a:r>
              <a:rPr lang="en-US" altLang="zh-CN" dirty="0"/>
              <a:t> = </a:t>
            </a:r>
            <a:r>
              <a:rPr lang="en-US" altLang="zh-CN" dirty="0" err="1"/>
              <a:t>origin.y</a:t>
            </a:r>
            <a:r>
              <a:rPr lang="en-US" altLang="zh-CN" dirty="0"/>
              <a:t> + (</a:t>
            </a:r>
            <a:r>
              <a:rPr lang="en-US" altLang="zh-CN" dirty="0" err="1"/>
              <a:t>size.height</a:t>
            </a:r>
            <a:r>
              <a:rPr lang="en-US" altLang="zh-CN" dirty="0"/>
              <a:t> / 2) </a:t>
            </a:r>
            <a:endParaRPr lang="en-US" altLang="zh-CN" dirty="0" smtClean="0"/>
          </a:p>
          <a:p>
            <a:pPr marL="0" indent="0">
              <a:buNone/>
            </a:pPr>
            <a:r>
              <a:rPr lang="en-US" altLang="zh-CN" dirty="0" smtClean="0"/>
              <a:t>return </a:t>
            </a:r>
            <a:r>
              <a:rPr lang="en-US" altLang="zh-CN" dirty="0"/>
              <a:t>Point(x: </a:t>
            </a:r>
            <a:r>
              <a:rPr lang="en-US" altLang="zh-CN" dirty="0" err="1"/>
              <a:t>centerX</a:t>
            </a:r>
            <a:r>
              <a:rPr lang="en-US" altLang="zh-CN" dirty="0"/>
              <a:t>, y: </a:t>
            </a:r>
            <a:r>
              <a:rPr lang="en-US" altLang="zh-CN" dirty="0" err="1"/>
              <a:t>centerY</a:t>
            </a:r>
            <a:r>
              <a:rPr lang="en-US" altLang="zh-CN" dirty="0"/>
              <a:t>) } </a:t>
            </a:r>
            <a:endParaRPr lang="en-US" altLang="zh-CN" dirty="0" smtClean="0"/>
          </a:p>
          <a:p>
            <a:pPr marL="0" indent="0">
              <a:buNone/>
            </a:pPr>
            <a:r>
              <a:rPr lang="en-US" altLang="zh-CN" dirty="0" smtClean="0"/>
              <a:t>set </a:t>
            </a:r>
            <a:r>
              <a:rPr lang="en-US" altLang="zh-CN" dirty="0"/>
              <a:t>{ </a:t>
            </a:r>
            <a:r>
              <a:rPr lang="en-US" altLang="zh-CN" dirty="0" err="1"/>
              <a:t>origin.x</a:t>
            </a:r>
            <a:r>
              <a:rPr lang="en-US" altLang="zh-CN" dirty="0"/>
              <a:t> = </a:t>
            </a:r>
            <a:r>
              <a:rPr lang="en-US" altLang="zh-CN" dirty="0" err="1"/>
              <a:t>newValue.x</a:t>
            </a:r>
            <a:r>
              <a:rPr lang="en-US" altLang="zh-CN" dirty="0"/>
              <a:t> - (</a:t>
            </a:r>
            <a:r>
              <a:rPr lang="en-US" altLang="zh-CN" dirty="0" err="1"/>
              <a:t>size.width</a:t>
            </a:r>
            <a:r>
              <a:rPr lang="en-US" altLang="zh-CN" dirty="0"/>
              <a:t> / 2) </a:t>
            </a:r>
            <a:endParaRPr lang="en-US" altLang="zh-CN" dirty="0" smtClean="0"/>
          </a:p>
          <a:p>
            <a:pPr marL="0" indent="0">
              <a:buNone/>
            </a:pPr>
            <a:r>
              <a:rPr lang="en-US" altLang="zh-CN" dirty="0" err="1" smtClean="0"/>
              <a:t>origin.y</a:t>
            </a:r>
            <a:r>
              <a:rPr lang="en-US" altLang="zh-CN" dirty="0" smtClean="0"/>
              <a:t> </a:t>
            </a:r>
            <a:r>
              <a:rPr lang="en-US" altLang="zh-CN" dirty="0"/>
              <a:t>= </a:t>
            </a:r>
            <a:r>
              <a:rPr lang="en-US" altLang="zh-CN" dirty="0" err="1"/>
              <a:t>newValue.y</a:t>
            </a:r>
            <a:r>
              <a:rPr lang="en-US" altLang="zh-CN" dirty="0"/>
              <a:t> - (</a:t>
            </a:r>
            <a:r>
              <a:rPr lang="en-US" altLang="zh-CN" dirty="0" err="1"/>
              <a:t>size.height</a:t>
            </a:r>
            <a:r>
              <a:rPr lang="en-US" altLang="zh-CN" dirty="0"/>
              <a:t> / 2) } } </a:t>
            </a:r>
            <a:endParaRPr lang="en-US" altLang="zh-CN" dirty="0" smtClean="0"/>
          </a:p>
          <a:p>
            <a:pPr marL="0" indent="0">
              <a:buNone/>
            </a:pPr>
            <a:r>
              <a:rPr lang="en-US" altLang="zh-CN" dirty="0" smtClean="0"/>
              <a:t>}</a:t>
            </a:r>
            <a:endParaRPr kumimoji="1" lang="zh-CN" altLang="en-US" dirty="0"/>
          </a:p>
        </p:txBody>
      </p:sp>
    </p:spTree>
    <p:extLst>
      <p:ext uri="{BB962C8B-B14F-4D97-AF65-F5344CB8AC3E}">
        <p14:creationId xmlns:p14="http://schemas.microsoft.com/office/powerpoint/2010/main" val="498145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416689"/>
            <a:ext cx="10364451" cy="671331"/>
          </a:xfrm>
        </p:spPr>
        <p:txBody>
          <a:bodyPr/>
          <a:lstStyle/>
          <a:p>
            <a:r>
              <a:rPr kumimoji="1" lang="zh-CN" altLang="en-US" smtClean="0"/>
              <a:t>只读计算属性</a:t>
            </a:r>
            <a:endParaRPr kumimoji="1" lang="zh-CN" altLang="en-US"/>
          </a:p>
        </p:txBody>
      </p:sp>
      <p:sp>
        <p:nvSpPr>
          <p:cNvPr id="3" name="内容占位符 2"/>
          <p:cNvSpPr>
            <a:spLocks noGrp="1"/>
          </p:cNvSpPr>
          <p:nvPr>
            <p:ph sz="quarter" idx="13"/>
          </p:nvPr>
        </p:nvSpPr>
        <p:spPr>
          <a:xfrm>
            <a:off x="913774" y="1215342"/>
            <a:ext cx="10363826" cy="5081286"/>
          </a:xfrm>
        </p:spPr>
        <p:txBody>
          <a:bodyPr>
            <a:normAutofit lnSpcReduction="10000"/>
          </a:bodyPr>
          <a:lstStyle/>
          <a:p>
            <a:r>
              <a:rPr lang="zh-CN" altLang="en-US" dirty="0"/>
              <a:t>所谓的只读计算属性其实就是</a:t>
            </a:r>
            <a:r>
              <a:rPr lang="en-US" altLang="zh-CN" dirty="0"/>
              <a:t>getter</a:t>
            </a:r>
            <a:r>
              <a:rPr lang="zh-CN" altLang="en-US" dirty="0"/>
              <a:t>属性</a:t>
            </a:r>
            <a:r>
              <a:rPr lang="en-US" altLang="zh-CN" dirty="0"/>
              <a:t>, </a:t>
            </a:r>
            <a:r>
              <a:rPr lang="zh-CN" altLang="en-US" dirty="0"/>
              <a:t>只读计算属性总是返回一个值</a:t>
            </a:r>
            <a:r>
              <a:rPr lang="en-US" altLang="zh-CN" dirty="0"/>
              <a:t>,</a:t>
            </a:r>
            <a:r>
              <a:rPr lang="zh-CN" altLang="en-US" dirty="0"/>
              <a:t>可 以通过点运算符访问</a:t>
            </a:r>
            <a:r>
              <a:rPr lang="en-US" altLang="zh-CN" dirty="0"/>
              <a:t>,</a:t>
            </a:r>
            <a:r>
              <a:rPr lang="zh-CN" altLang="en-US" dirty="0"/>
              <a:t>但不能设置新的值</a:t>
            </a:r>
            <a:r>
              <a:rPr lang="en-US" altLang="zh-CN" dirty="0"/>
              <a:t>, </a:t>
            </a:r>
            <a:r>
              <a:rPr lang="zh-CN" altLang="en-US" dirty="0"/>
              <a:t>只读计算属性的声明可以去掉 </a:t>
            </a:r>
            <a:r>
              <a:rPr lang="en-US" altLang="zh-CN" dirty="0"/>
              <a:t>get </a:t>
            </a:r>
            <a:r>
              <a:rPr lang="zh-CN" altLang="en-US" dirty="0"/>
              <a:t>关键字和花括号</a:t>
            </a:r>
            <a:r>
              <a:rPr lang="en-US" altLang="zh-CN" dirty="0"/>
              <a:t>, </a:t>
            </a:r>
            <a:r>
              <a:rPr lang="zh-CN" altLang="en-US" dirty="0"/>
              <a:t>比如</a:t>
            </a:r>
            <a:r>
              <a:rPr lang="en-US" altLang="zh-CN" dirty="0"/>
              <a:t>:</a:t>
            </a:r>
          </a:p>
          <a:p>
            <a:r>
              <a:rPr lang="en-US" altLang="zh-CN" dirty="0" err="1"/>
              <a:t>struct</a:t>
            </a:r>
            <a:r>
              <a:rPr lang="en-US" altLang="zh-CN" dirty="0"/>
              <a:t> Cuboid </a:t>
            </a:r>
            <a:endParaRPr lang="en-US" altLang="zh-CN" dirty="0" smtClean="0"/>
          </a:p>
          <a:p>
            <a:r>
              <a:rPr lang="en-US" altLang="zh-CN" dirty="0" smtClean="0"/>
              <a:t>{ </a:t>
            </a:r>
            <a:r>
              <a:rPr lang="en-US" altLang="zh-CN" dirty="0" err="1"/>
              <a:t>var</a:t>
            </a:r>
            <a:r>
              <a:rPr lang="en-US" altLang="zh-CN" dirty="0"/>
              <a:t> width = 0.0, height = 0.0, depth = 0.0 </a:t>
            </a:r>
            <a:endParaRPr lang="en-US" altLang="zh-CN" dirty="0" smtClean="0"/>
          </a:p>
          <a:p>
            <a:r>
              <a:rPr lang="en-US" altLang="zh-CN" dirty="0" err="1" smtClean="0"/>
              <a:t>var</a:t>
            </a:r>
            <a:r>
              <a:rPr lang="en-US" altLang="zh-CN" dirty="0" smtClean="0"/>
              <a:t> </a:t>
            </a:r>
            <a:r>
              <a:rPr lang="en-US" altLang="zh-CN" dirty="0"/>
              <a:t>volume: Double { return width * height * depth} </a:t>
            </a:r>
            <a:endParaRPr lang="en-US" altLang="zh-CN" dirty="0" smtClean="0"/>
          </a:p>
          <a:p>
            <a:r>
              <a:rPr lang="en-US" altLang="zh-CN" dirty="0" smtClean="0"/>
              <a:t>} </a:t>
            </a:r>
          </a:p>
          <a:p>
            <a:r>
              <a:rPr lang="en-US" altLang="zh-CN" dirty="0" smtClean="0"/>
              <a:t>let </a:t>
            </a:r>
            <a:r>
              <a:rPr lang="en-US" altLang="zh-CN" dirty="0" err="1"/>
              <a:t>fourByFiveByTwo</a:t>
            </a:r>
            <a:r>
              <a:rPr lang="en-US" altLang="zh-CN" dirty="0"/>
              <a:t> = Cuboid(width: 4.0, height: 5.0, depth: 2.0) </a:t>
            </a:r>
            <a:endParaRPr lang="en-US" altLang="zh-CN" dirty="0" smtClean="0"/>
          </a:p>
          <a:p>
            <a:r>
              <a:rPr lang="en-US" altLang="zh-CN" dirty="0" smtClean="0"/>
              <a:t>print("</a:t>
            </a:r>
            <a:r>
              <a:rPr lang="en-US" altLang="zh-CN" dirty="0"/>
              <a:t>the volume of </a:t>
            </a:r>
            <a:r>
              <a:rPr lang="en-US" altLang="zh-CN" dirty="0" err="1"/>
              <a:t>fourByFiveByTwo</a:t>
            </a:r>
            <a:r>
              <a:rPr lang="en-US" altLang="zh-CN" dirty="0"/>
              <a:t> is \(</a:t>
            </a:r>
            <a:r>
              <a:rPr lang="en-US" altLang="zh-CN" dirty="0" err="1"/>
              <a:t>fourByFiveByTwo.volume</a:t>
            </a:r>
            <a:r>
              <a:rPr lang="en-US" altLang="zh-CN" dirty="0"/>
              <a:t>)") </a:t>
            </a:r>
            <a:endParaRPr lang="en-US" altLang="zh-CN" dirty="0" smtClean="0"/>
          </a:p>
          <a:p>
            <a:r>
              <a:rPr lang="en-US" altLang="zh-CN" dirty="0" smtClean="0"/>
              <a:t>// </a:t>
            </a:r>
            <a:r>
              <a:rPr lang="zh-CN" altLang="en-US" dirty="0"/>
              <a:t>打印出来的结果</a:t>
            </a:r>
            <a:r>
              <a:rPr lang="en-US" altLang="zh-CN" dirty="0"/>
              <a:t>: the volume of </a:t>
            </a:r>
            <a:r>
              <a:rPr lang="en-US" altLang="zh-CN" dirty="0" err="1"/>
              <a:t>fourByFiveByTwo</a:t>
            </a:r>
            <a:r>
              <a:rPr lang="en-US" altLang="zh-CN" dirty="0"/>
              <a:t> is </a:t>
            </a:r>
            <a:r>
              <a:rPr lang="en-US" altLang="zh-CN" dirty="0" smtClean="0"/>
              <a:t>40.0</a:t>
            </a:r>
          </a:p>
          <a:p>
            <a:r>
              <a:rPr lang="en-US" altLang="zh-CN" dirty="0" smtClean="0"/>
              <a:t>PS</a:t>
            </a:r>
            <a:r>
              <a:rPr lang="en-US" altLang="zh-CN" dirty="0"/>
              <a:t>: </a:t>
            </a:r>
            <a:r>
              <a:rPr lang="zh-CN" altLang="en-US" dirty="0">
                <a:solidFill>
                  <a:srgbClr val="FF0000"/>
                </a:solidFill>
              </a:rPr>
              <a:t>必须使用 </a:t>
            </a:r>
            <a:r>
              <a:rPr lang="en-US" altLang="zh-CN" dirty="0" err="1">
                <a:solidFill>
                  <a:srgbClr val="FF0000"/>
                </a:solidFill>
              </a:rPr>
              <a:t>var</a:t>
            </a:r>
            <a:r>
              <a:rPr lang="en-US" altLang="zh-CN" dirty="0">
                <a:solidFill>
                  <a:srgbClr val="FF0000"/>
                </a:solidFill>
              </a:rPr>
              <a:t> </a:t>
            </a:r>
            <a:r>
              <a:rPr lang="zh-CN" altLang="en-US" dirty="0">
                <a:solidFill>
                  <a:srgbClr val="FF0000"/>
                </a:solidFill>
              </a:rPr>
              <a:t>关键字定义计算属性</a:t>
            </a:r>
            <a:r>
              <a:rPr lang="en-US" altLang="zh-CN" dirty="0"/>
              <a:t>, </a:t>
            </a:r>
            <a:r>
              <a:rPr lang="zh-CN" altLang="en-US" dirty="0"/>
              <a:t>包括只读计算属性</a:t>
            </a:r>
            <a:r>
              <a:rPr lang="en-US" altLang="zh-CN" dirty="0"/>
              <a:t>, </a:t>
            </a:r>
            <a:r>
              <a:rPr lang="zh-CN" altLang="en-US" dirty="0"/>
              <a:t>因为他们的值不是固定的</a:t>
            </a:r>
            <a:r>
              <a:rPr lang="en-US" altLang="zh-CN" dirty="0"/>
              <a:t>, let </a:t>
            </a:r>
            <a:r>
              <a:rPr lang="zh-CN" altLang="en-US" dirty="0"/>
              <a:t>关键字只用来声明常量属性</a:t>
            </a:r>
            <a:r>
              <a:rPr lang="en-US" altLang="zh-CN" dirty="0"/>
              <a:t>,</a:t>
            </a:r>
            <a:r>
              <a:rPr lang="zh-CN" altLang="en-US" dirty="0"/>
              <a:t>表示初始化后再也无法修改的值</a:t>
            </a:r>
            <a:r>
              <a:rPr lang="en-US" altLang="zh-CN" dirty="0"/>
              <a:t>.</a:t>
            </a:r>
          </a:p>
        </p:txBody>
      </p:sp>
    </p:spTree>
    <p:extLst>
      <p:ext uri="{BB962C8B-B14F-4D97-AF65-F5344CB8AC3E}">
        <p14:creationId xmlns:p14="http://schemas.microsoft.com/office/powerpoint/2010/main" val="1232300966"/>
      </p:ext>
    </p:extLst>
  </p:cSld>
  <p:clrMapOvr>
    <a:masterClrMapping/>
  </p:clrMapOvr>
</p:sld>
</file>

<file path=ppt/theme/theme1.xml><?xml version="1.0" encoding="utf-8"?>
<a:theme xmlns:a="http://schemas.openxmlformats.org/drawingml/2006/main" name="水滴">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水滴</Template>
  <TotalTime>1018</TotalTime>
  <Words>2215</Words>
  <Application>Microsoft Macintosh PowerPoint</Application>
  <PresentationFormat>宽屏</PresentationFormat>
  <Paragraphs>235</Paragraphs>
  <Slides>20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20</vt:i4>
      </vt:variant>
    </vt:vector>
  </HeadingPairs>
  <TitlesOfParts>
    <vt:vector size="24" baseType="lpstr">
      <vt:lpstr>Hiragino Sans GB W3</vt:lpstr>
      <vt:lpstr>Tw Cen MT</vt:lpstr>
      <vt:lpstr>Arial</vt:lpstr>
      <vt:lpstr>水滴</vt:lpstr>
      <vt:lpstr>第八次学习</vt:lpstr>
      <vt:lpstr>Swift属性</vt:lpstr>
      <vt:lpstr>存储属性</vt:lpstr>
      <vt:lpstr>延迟存储属性</vt:lpstr>
      <vt:lpstr>延迟存储属性</vt:lpstr>
      <vt:lpstr>计算属性</vt:lpstr>
      <vt:lpstr>计算属性</vt:lpstr>
      <vt:lpstr>便捷setter声明</vt:lpstr>
      <vt:lpstr>只读计算属性</vt:lpstr>
      <vt:lpstr>属性监视器</vt:lpstr>
      <vt:lpstr>属性监视器</vt:lpstr>
      <vt:lpstr>Swift方法</vt:lpstr>
      <vt:lpstr>实例方法</vt:lpstr>
      <vt:lpstr>实例方法</vt:lpstr>
      <vt:lpstr>self属性</vt:lpstr>
      <vt:lpstr>变异方法</vt:lpstr>
      <vt:lpstr>变异方法</vt:lpstr>
      <vt:lpstr>类型方法</vt:lpstr>
      <vt:lpstr>类型方法</vt:lpstr>
      <vt:lpstr>类型方法</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174</cp:revision>
  <dcterms:created xsi:type="dcterms:W3CDTF">2017-03-15T02:33:02Z</dcterms:created>
  <dcterms:modified xsi:type="dcterms:W3CDTF">2017-03-23T06:22:44Z</dcterms:modified>
</cp:coreProperties>
</file>