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3706"/>
  </p:normalViewPr>
  <p:slideViewPr>
    <p:cSldViewPr snapToGrid="0" snapToObjects="1">
      <p:cViewPr>
        <p:scale>
          <a:sx n="110" d="100"/>
          <a:sy n="110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 cap="none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Hiragino Sans GB W3" charset="-122"/>
          <a:ea typeface="Hiragino Sans GB W3" charset="-122"/>
          <a:cs typeface="Hiragino Sans GB W3" charset="-122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Hiragino Sans GB W3" charset="-122"/>
          <a:ea typeface="Hiragino Sans GB W3" charset="-122"/>
          <a:cs typeface="Hiragino Sans GB W3" charset="-122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Hiragino Sans GB W3" charset="-122"/>
          <a:ea typeface="Hiragino Sans GB W3" charset="-122"/>
          <a:cs typeface="Hiragino Sans GB W3" charset="-122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Hiragino Sans GB W3" charset="-122"/>
          <a:ea typeface="Hiragino Sans GB W3" charset="-122"/>
          <a:cs typeface="Hiragino Sans GB W3" charset="-122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Hiragino Sans GB W3" charset="-122"/>
          <a:ea typeface="Hiragino Sans GB W3" charset="-122"/>
          <a:cs typeface="Hiragino Sans GB W3" charset="-122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Hiragino Sans GB W3" charset="-122"/>
          <a:ea typeface="Hiragino Sans GB W3" charset="-122"/>
          <a:cs typeface="Hiragino Sans GB W3" charset="-122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591005"/>
          </a:xfrm>
        </p:spPr>
        <p:txBody>
          <a:bodyPr/>
          <a:lstStyle/>
          <a:p>
            <a:r>
              <a:rPr kumimoji="1" lang="zh-CN" altLang="en-US" dirty="0" smtClean="0"/>
              <a:t>第六次学习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51012" y="3177540"/>
            <a:ext cx="8689976" cy="2080259"/>
          </a:xfrm>
        </p:spPr>
        <p:txBody>
          <a:bodyPr/>
          <a:lstStyle/>
          <a:p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闭包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75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47296"/>
          </a:xfrm>
        </p:spPr>
        <p:txBody>
          <a:bodyPr/>
          <a:lstStyle/>
          <a:p>
            <a:r>
              <a:rPr kumimoji="1" lang="zh-CN" altLang="en-US" smtClean="0"/>
              <a:t>闭包作为操作函数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493134"/>
            <a:ext cx="10363826" cy="4298065"/>
          </a:xfrm>
        </p:spPr>
        <p:txBody>
          <a:bodyPr/>
          <a:lstStyle/>
          <a:p>
            <a:r>
              <a:rPr lang="en-US" altLang="zh-CN" dirty="0"/>
              <a:t>Swift </a:t>
            </a:r>
            <a:r>
              <a:rPr lang="zh-CN" altLang="en-US" dirty="0"/>
              <a:t>提供了一种简单的方法访问的成员，</a:t>
            </a:r>
            <a:r>
              <a:rPr lang="zh-CN" altLang="en-US" dirty="0">
                <a:solidFill>
                  <a:srgbClr val="FF0000"/>
                </a:solidFill>
              </a:rPr>
              <a:t>只需提供操作符函数作为闭包</a:t>
            </a:r>
            <a:r>
              <a:rPr lang="zh-CN" altLang="en-US" dirty="0"/>
              <a:t>。 在前面的例子关键字“</a:t>
            </a:r>
            <a:r>
              <a:rPr lang="en-US" altLang="zh-CN" dirty="0"/>
              <a:t>Bool”</a:t>
            </a:r>
            <a:r>
              <a:rPr lang="zh-CN" altLang="en-US" dirty="0"/>
              <a:t>是用来比较两个字符串，相等返回“</a:t>
            </a:r>
            <a:r>
              <a:rPr lang="en-US" altLang="zh-CN" dirty="0"/>
              <a:t>true”</a:t>
            </a:r>
            <a:r>
              <a:rPr lang="zh-CN" altLang="en-US" dirty="0"/>
              <a:t>，否则返回“</a:t>
            </a:r>
            <a:r>
              <a:rPr lang="en-US" altLang="zh-CN" dirty="0"/>
              <a:t>false”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let names = ["Chris", "Alex", "</a:t>
            </a:r>
            <a:r>
              <a:rPr lang="en-US" altLang="zh-CN" dirty="0" err="1"/>
              <a:t>Ewa</a:t>
            </a:r>
            <a:r>
              <a:rPr lang="en-US" altLang="zh-CN" dirty="0"/>
              <a:t>", "Barry", "Daniella"] </a:t>
            </a:r>
            <a:endParaRPr lang="en-US" altLang="zh-CN" dirty="0" smtClean="0"/>
          </a:p>
          <a:p>
            <a:r>
              <a:rPr lang="en-US" altLang="zh-CN" dirty="0" err="1" smtClean="0"/>
              <a:t>func</a:t>
            </a:r>
            <a:r>
              <a:rPr lang="en-US" altLang="zh-CN" dirty="0" smtClean="0"/>
              <a:t> </a:t>
            </a:r>
            <a:r>
              <a:rPr lang="en-US" altLang="zh-CN" dirty="0"/>
              <a:t>backwards(s1: String, s2: String) -&gt; Bool { return s1 &gt; s2 } </a:t>
            </a:r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reversed = </a:t>
            </a:r>
            <a:r>
              <a:rPr lang="en-US" altLang="zh-CN" dirty="0" err="1" smtClean="0"/>
              <a:t>names.sorted</a:t>
            </a:r>
            <a:r>
              <a:rPr lang="en-US" altLang="zh-CN" dirty="0" smtClean="0"/>
              <a:t>(by: </a:t>
            </a:r>
            <a:r>
              <a:rPr lang="en-US" altLang="zh-CN" dirty="0"/>
              <a:t>&lt;) </a:t>
            </a:r>
            <a:endParaRPr lang="en-US" altLang="zh-CN" dirty="0" smtClean="0"/>
          </a:p>
          <a:p>
            <a:r>
              <a:rPr lang="en-US" altLang="zh-CN" dirty="0" smtClean="0"/>
              <a:t>print(reversed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0667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20916"/>
          </a:xfrm>
        </p:spPr>
        <p:txBody>
          <a:bodyPr/>
          <a:lstStyle/>
          <a:p>
            <a:r>
              <a:rPr kumimoji="1" lang="zh-CN" altLang="en-US" dirty="0" smtClean="0"/>
              <a:t>闭包作为尾随包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539434"/>
            <a:ext cx="10363826" cy="494238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在前面我们知道了简单的闭包是怎么样运用的</a:t>
            </a:r>
            <a:r>
              <a:rPr lang="en-US" altLang="zh-CN" dirty="0"/>
              <a:t>, </a:t>
            </a:r>
            <a:r>
              <a:rPr lang="zh-CN" altLang="en-US" dirty="0"/>
              <a:t>但在实际开发中</a:t>
            </a:r>
            <a:r>
              <a:rPr lang="en-US" altLang="zh-CN" dirty="0"/>
              <a:t>, </a:t>
            </a:r>
            <a:r>
              <a:rPr lang="zh-CN" altLang="en-US" dirty="0"/>
              <a:t>我们不可能只使用简单的闭包</a:t>
            </a:r>
            <a:r>
              <a:rPr lang="en-US" altLang="zh-CN" dirty="0"/>
              <a:t>, </a:t>
            </a:r>
            <a:r>
              <a:rPr lang="zh-CN" altLang="en-US" dirty="0"/>
              <a:t>所以这时候就出现了第二种闭包的写法</a:t>
            </a:r>
            <a:r>
              <a:rPr lang="en-US" altLang="zh-CN" dirty="0"/>
              <a:t>, </a:t>
            </a:r>
            <a:r>
              <a:rPr lang="zh-CN" altLang="en-US" dirty="0"/>
              <a:t>那就是</a:t>
            </a:r>
            <a:r>
              <a:rPr lang="en-US" altLang="zh-CN" dirty="0"/>
              <a:t>Trailing</a:t>
            </a:r>
            <a:r>
              <a:rPr lang="zh-CN" altLang="en-US" dirty="0"/>
              <a:t>闭包</a:t>
            </a:r>
            <a:r>
              <a:rPr lang="en-US" altLang="zh-CN" dirty="0"/>
              <a:t>, </a:t>
            </a:r>
            <a:r>
              <a:rPr lang="zh-CN" altLang="en-US" dirty="0"/>
              <a:t>让我们来看看例子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let </a:t>
            </a:r>
            <a:r>
              <a:rPr lang="en-US" altLang="zh-CN" dirty="0" err="1"/>
              <a:t>digitNames</a:t>
            </a:r>
            <a:r>
              <a:rPr lang="en-US" altLang="zh-CN" dirty="0"/>
              <a:t> = [ 0: "Zero", 1: "One", 2: "Two", 3: "Three", 4: "Four", 5: "Five", 6: "Six", 7: "Seven", 8: "Eight", 9: "Nine" ] </a:t>
            </a:r>
            <a:endParaRPr lang="en-US" altLang="zh-CN" dirty="0" smtClean="0"/>
          </a:p>
          <a:p>
            <a:r>
              <a:rPr lang="en-US" altLang="zh-CN" dirty="0" smtClean="0"/>
              <a:t>let </a:t>
            </a:r>
            <a:r>
              <a:rPr lang="en-US" altLang="zh-CN" dirty="0"/>
              <a:t>numbers = [16, 58, 510] </a:t>
            </a:r>
            <a:endParaRPr lang="en-US" altLang="zh-CN" dirty="0" smtClean="0"/>
          </a:p>
          <a:p>
            <a:r>
              <a:rPr lang="en-US" altLang="zh-CN" dirty="0" smtClean="0"/>
              <a:t>let </a:t>
            </a:r>
            <a:r>
              <a:rPr lang="en-US" altLang="zh-CN" dirty="0"/>
              <a:t>strings = </a:t>
            </a:r>
            <a:r>
              <a:rPr lang="en-US" altLang="zh-CN" dirty="0" err="1"/>
              <a:t>numbers.map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{ 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number</a:t>
            </a:r>
            <a:r>
              <a:rPr lang="en-US" altLang="zh-CN" dirty="0"/>
              <a:t>) -&gt; String in </a:t>
            </a:r>
            <a:r>
              <a:rPr lang="en-US" altLang="zh-CN" dirty="0" err="1"/>
              <a:t>var</a:t>
            </a:r>
            <a:r>
              <a:rPr lang="en-US" altLang="zh-CN" dirty="0"/>
              <a:t> output = </a:t>
            </a:r>
            <a:r>
              <a:rPr lang="en-US" altLang="zh-CN" dirty="0" smtClean="0"/>
              <a:t>"" </a:t>
            </a:r>
            <a:r>
              <a:rPr lang="zh-CN" altLang="en-US" dirty="0" smtClean="0"/>
              <a:t> </a:t>
            </a:r>
            <a:r>
              <a:rPr lang="en-US" altLang="zh-CN" dirty="0" smtClean="0"/>
              <a:t>//swift 3</a:t>
            </a:r>
            <a:r>
              <a:rPr lang="zh-CN" altLang="en-US" dirty="0" smtClean="0"/>
              <a:t>中不允许</a:t>
            </a:r>
            <a:endParaRPr lang="en-US" altLang="zh-CN" dirty="0" smtClean="0"/>
          </a:p>
          <a:p>
            <a:r>
              <a:rPr lang="en-US" altLang="zh-CN" dirty="0" smtClean="0"/>
              <a:t>while </a:t>
            </a:r>
            <a:r>
              <a:rPr lang="en-US" altLang="zh-CN" dirty="0"/>
              <a:t>number &gt; 0 </a:t>
            </a:r>
            <a:endParaRPr lang="en-US" altLang="zh-CN" dirty="0" smtClean="0"/>
          </a:p>
          <a:p>
            <a:r>
              <a:rPr lang="en-US" altLang="zh-CN" dirty="0" smtClean="0"/>
              <a:t>{ </a:t>
            </a:r>
            <a:r>
              <a:rPr lang="en-US" altLang="zh-CN" dirty="0"/>
              <a:t>output = </a:t>
            </a:r>
            <a:r>
              <a:rPr lang="en-US" altLang="zh-CN" dirty="0" err="1"/>
              <a:t>digitNames</a:t>
            </a:r>
            <a:r>
              <a:rPr lang="en-US" altLang="zh-CN" dirty="0"/>
              <a:t>[number % 10]! + output </a:t>
            </a:r>
            <a:endParaRPr lang="en-US" altLang="zh-CN" dirty="0" smtClean="0"/>
          </a:p>
          <a:p>
            <a:r>
              <a:rPr lang="en-US" altLang="zh-CN" dirty="0" smtClean="0"/>
              <a:t>number </a:t>
            </a:r>
            <a:r>
              <a:rPr lang="en-US" altLang="zh-CN" dirty="0"/>
              <a:t>/= 10 } </a:t>
            </a:r>
            <a:endParaRPr lang="en-US" altLang="zh-CN" dirty="0" smtClean="0"/>
          </a:p>
          <a:p>
            <a:r>
              <a:rPr lang="en-US" altLang="zh-CN" dirty="0" smtClean="0"/>
              <a:t>return </a:t>
            </a:r>
            <a:r>
              <a:rPr lang="en-US" altLang="zh-CN" dirty="0"/>
              <a:t>output } </a:t>
            </a:r>
            <a:endParaRPr lang="en-US" altLang="zh-CN" dirty="0" smtClean="0"/>
          </a:p>
          <a:p>
            <a:r>
              <a:rPr lang="en-US" altLang="zh-CN" dirty="0" smtClean="0"/>
              <a:t>print(strings</a:t>
            </a:r>
            <a:r>
              <a:rPr lang="en-US" altLang="zh-CN" dirty="0"/>
              <a:t>) // </a:t>
            </a:r>
            <a:r>
              <a:rPr lang="zh-CN" altLang="en-US" dirty="0"/>
              <a:t>打印出来的结果</a:t>
            </a:r>
            <a:r>
              <a:rPr lang="en-US" altLang="zh-CN" dirty="0"/>
              <a:t>: [</a:t>
            </a:r>
            <a:r>
              <a:rPr lang="en-US" altLang="zh-CN" dirty="0" err="1"/>
              <a:t>OneSix</a:t>
            </a:r>
            <a:r>
              <a:rPr lang="en-US" altLang="zh-CN" dirty="0"/>
              <a:t>, </a:t>
            </a:r>
            <a:r>
              <a:rPr lang="en-US" altLang="zh-CN" dirty="0" err="1"/>
              <a:t>FiveEight</a:t>
            </a:r>
            <a:r>
              <a:rPr lang="en-US" altLang="zh-CN" dirty="0"/>
              <a:t>, </a:t>
            </a:r>
            <a:r>
              <a:rPr lang="en-US" altLang="zh-CN" dirty="0" err="1"/>
              <a:t>FiveOneZero</a:t>
            </a:r>
            <a:r>
              <a:rPr lang="en-US" altLang="zh-CN" dirty="0"/>
              <a:t>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85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16744"/>
          </a:xfrm>
        </p:spPr>
        <p:txBody>
          <a:bodyPr/>
          <a:lstStyle/>
          <a:p>
            <a:r>
              <a:rPr kumimoji="1" lang="zh-CN" altLang="en-US" smtClean="0"/>
              <a:t>闭包作为尾随包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805651"/>
            <a:ext cx="10363826" cy="398554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在这个例子中</a:t>
            </a:r>
            <a:r>
              <a:rPr lang="en-US" altLang="zh-CN" dirty="0"/>
              <a:t>, strings </a:t>
            </a:r>
            <a:r>
              <a:rPr lang="zh-CN" altLang="en-US" dirty="0"/>
              <a:t>常量被推断为字符串类型数组</a:t>
            </a:r>
            <a:r>
              <a:rPr lang="en-US" altLang="zh-CN" dirty="0"/>
              <a:t>,</a:t>
            </a:r>
            <a:r>
              <a:rPr lang="zh-CN" altLang="en-US" dirty="0"/>
              <a:t>即 </a:t>
            </a:r>
            <a:r>
              <a:rPr lang="en-US" altLang="zh-CN" dirty="0"/>
              <a:t>[String], map </a:t>
            </a:r>
            <a:r>
              <a:rPr lang="zh-CN" altLang="en-US" dirty="0"/>
              <a:t>在数组中为每一个元素调用了闭包表达式</a:t>
            </a:r>
            <a:r>
              <a:rPr lang="en-US" altLang="zh-CN" dirty="0"/>
              <a:t>, </a:t>
            </a:r>
            <a:r>
              <a:rPr lang="zh-CN" altLang="en-US" dirty="0"/>
              <a:t>您不需要指定闭包的输入参数 </a:t>
            </a:r>
            <a:r>
              <a:rPr lang="en-US" altLang="zh-CN" dirty="0"/>
              <a:t>number </a:t>
            </a:r>
            <a:r>
              <a:rPr lang="zh-CN" altLang="en-US" dirty="0"/>
              <a:t>的类型</a:t>
            </a:r>
            <a:r>
              <a:rPr lang="en-US" altLang="zh-CN" dirty="0"/>
              <a:t>,</a:t>
            </a:r>
            <a:r>
              <a:rPr lang="zh-CN" altLang="en-US" dirty="0"/>
              <a:t>因为可以通过要映射的数组类型进行推断</a:t>
            </a:r>
            <a:r>
              <a:rPr lang="en-US" altLang="zh-CN" dirty="0"/>
              <a:t>, </a:t>
            </a:r>
            <a:r>
              <a:rPr lang="zh-CN" altLang="en-US" dirty="0"/>
              <a:t>闭包表达式在每次被调用的时候创建了一个字符串并返回。其使用求余运算符 </a:t>
            </a:r>
            <a:r>
              <a:rPr lang="en-US" altLang="zh-CN" dirty="0"/>
              <a:t>(number %10) </a:t>
            </a:r>
            <a:r>
              <a:rPr lang="zh-CN" altLang="en-US" dirty="0"/>
              <a:t>计算最后一位数字并利用 </a:t>
            </a:r>
            <a:r>
              <a:rPr lang="en-US" altLang="zh-CN" dirty="0" err="1"/>
              <a:t>digitNames</a:t>
            </a:r>
            <a:r>
              <a:rPr lang="en-US" altLang="zh-CN" dirty="0"/>
              <a:t> </a:t>
            </a:r>
            <a:r>
              <a:rPr lang="zh-CN" altLang="en-US" dirty="0"/>
              <a:t>字典获取所映射的字符串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字典 </a:t>
            </a:r>
            <a:r>
              <a:rPr lang="en-US" altLang="zh-CN" dirty="0" err="1"/>
              <a:t>digitNames</a:t>
            </a:r>
            <a:r>
              <a:rPr lang="en-US" altLang="zh-CN" dirty="0"/>
              <a:t> </a:t>
            </a:r>
            <a:r>
              <a:rPr lang="zh-CN" altLang="en-US" dirty="0"/>
              <a:t>下标后跟着一个叹号 </a:t>
            </a:r>
            <a:r>
              <a:rPr lang="en-US" altLang="zh-CN" dirty="0"/>
              <a:t>(!), </a:t>
            </a:r>
            <a:r>
              <a:rPr lang="zh-CN" altLang="en-US" dirty="0"/>
              <a:t>因为字典下标返回一个可选值 </a:t>
            </a:r>
            <a:r>
              <a:rPr lang="en-US" altLang="zh-CN" dirty="0"/>
              <a:t>(optional value), </a:t>
            </a:r>
            <a:r>
              <a:rPr lang="zh-CN" altLang="en-US" dirty="0"/>
              <a:t>表明即使该 </a:t>
            </a:r>
            <a:r>
              <a:rPr lang="en-US" altLang="zh-CN" dirty="0"/>
              <a:t>key </a:t>
            </a:r>
            <a:r>
              <a:rPr lang="zh-CN" altLang="en-US" dirty="0"/>
              <a:t>不存在也不会查找失败</a:t>
            </a:r>
            <a:r>
              <a:rPr lang="en-US" altLang="zh-CN" dirty="0"/>
              <a:t>, </a:t>
            </a:r>
            <a:r>
              <a:rPr lang="zh-CN" altLang="en-US" dirty="0"/>
              <a:t>在上例中</a:t>
            </a:r>
            <a:r>
              <a:rPr lang="en-US" altLang="zh-CN" dirty="0"/>
              <a:t>, </a:t>
            </a:r>
            <a:r>
              <a:rPr lang="zh-CN" altLang="en-US" dirty="0"/>
              <a:t>它保证了 </a:t>
            </a:r>
            <a:r>
              <a:rPr lang="en-US" altLang="zh-CN" dirty="0"/>
              <a:t>number % 10 </a:t>
            </a:r>
            <a:r>
              <a:rPr lang="zh-CN" altLang="en-US" dirty="0"/>
              <a:t>可以总是作为一个 </a:t>
            </a:r>
            <a:r>
              <a:rPr lang="en-US" altLang="zh-CN" dirty="0" err="1"/>
              <a:t>digitNames</a:t>
            </a:r>
            <a:r>
              <a:rPr lang="en-US" altLang="zh-CN" dirty="0"/>
              <a:t> </a:t>
            </a:r>
            <a:r>
              <a:rPr lang="zh-CN" altLang="en-US" dirty="0"/>
              <a:t>字典的有效下标 </a:t>
            </a:r>
            <a:r>
              <a:rPr lang="en-US" altLang="zh-CN" dirty="0"/>
              <a:t>key, </a:t>
            </a:r>
            <a:r>
              <a:rPr lang="zh-CN" altLang="en-US" dirty="0"/>
              <a:t>因此叹号可以用于强展开 </a:t>
            </a:r>
            <a:r>
              <a:rPr lang="en-US" altLang="zh-CN" dirty="0"/>
              <a:t>(force-unwrap) </a:t>
            </a:r>
            <a:r>
              <a:rPr lang="zh-CN" altLang="en-US" dirty="0"/>
              <a:t>存储在可选下标项中的 </a:t>
            </a:r>
            <a:r>
              <a:rPr lang="en-US" altLang="zh-CN" dirty="0"/>
              <a:t>String </a:t>
            </a:r>
            <a:r>
              <a:rPr lang="zh-CN" altLang="en-US" dirty="0"/>
              <a:t>类型值</a:t>
            </a:r>
            <a:r>
              <a:rPr lang="en-US" altLang="zh-CN" dirty="0" smtClean="0"/>
              <a:t>.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闭包表达式可以作为函数的参数传递，如果闭包表达式很长，就会影响程序的可读性。尾随闭包是一个书写在函数括号之后的闭包表达式，函数支持将其作为最后一个参数调用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r>
              <a:rPr lang="zh-CN" altLang="en-US" b="1" u="sng" dirty="0">
                <a:solidFill>
                  <a:srgbClr val="FF0000"/>
                </a:solidFill>
              </a:rPr>
              <a:t>需要注意的是，闭包必须是参数列表的最后一个参数</a:t>
            </a:r>
            <a:endParaRPr lang="en-US" altLang="zh-CN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865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93594"/>
          </a:xfrm>
        </p:spPr>
        <p:txBody>
          <a:bodyPr/>
          <a:lstStyle/>
          <a:p>
            <a:r>
              <a:rPr kumimoji="1" lang="zh-CN" altLang="en-US" dirty="0" smtClean="0"/>
              <a:t>捕获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2314937"/>
            <a:ext cx="10363826" cy="3476262"/>
          </a:xfrm>
        </p:spPr>
        <p:txBody>
          <a:bodyPr/>
          <a:lstStyle/>
          <a:p>
            <a:r>
              <a:rPr lang="zh-CN" altLang="en-US" dirty="0"/>
              <a:t>在我们使用闭包的时候</a:t>
            </a:r>
            <a:r>
              <a:rPr lang="en-US" altLang="zh-CN" dirty="0"/>
              <a:t>, </a:t>
            </a:r>
            <a:r>
              <a:rPr lang="zh-CN" altLang="en-US" dirty="0"/>
              <a:t>其实我们还可以捕获我们自己定义的常量或者变量</a:t>
            </a:r>
            <a:r>
              <a:rPr lang="en-US" altLang="zh-CN" dirty="0"/>
              <a:t>, </a:t>
            </a:r>
            <a:r>
              <a:rPr lang="zh-CN" altLang="en-US" dirty="0"/>
              <a:t>即使里面的常量和变量的作用域不存在</a:t>
            </a:r>
            <a:r>
              <a:rPr lang="en-US" altLang="zh-CN" dirty="0"/>
              <a:t>, </a:t>
            </a:r>
            <a:r>
              <a:rPr lang="zh-CN" altLang="en-US" dirty="0"/>
              <a:t>闭包仍然可以在闭包函数体内引用或者修改</a:t>
            </a:r>
            <a:r>
              <a:rPr lang="en-US" altLang="zh-CN" dirty="0"/>
              <a:t>, Swift </a:t>
            </a:r>
            <a:r>
              <a:rPr lang="zh-CN" altLang="en-US" dirty="0"/>
              <a:t>最简单的闭包形式是嵌套函数</a:t>
            </a:r>
            <a:r>
              <a:rPr lang="en-US" altLang="zh-CN" dirty="0"/>
              <a:t>,</a:t>
            </a:r>
            <a:r>
              <a:rPr lang="zh-CN" altLang="en-US" dirty="0"/>
              <a:t>也就是定义在其他函数体内的函数</a:t>
            </a:r>
            <a:r>
              <a:rPr lang="en-US" altLang="zh-CN" dirty="0"/>
              <a:t>, </a:t>
            </a:r>
            <a:r>
              <a:rPr lang="zh-CN" altLang="en-US" dirty="0"/>
              <a:t>嵌套函数可以</a:t>
            </a:r>
            <a:r>
              <a:rPr lang="zh-CN" altLang="en-US" dirty="0" smtClean="0"/>
              <a:t>捕获</a:t>
            </a:r>
            <a:r>
              <a:rPr lang="zh-CN" altLang="en-US" dirty="0"/>
              <a:t>其外部函数所有的参数以及定义的常量和变量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64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12572"/>
          </a:xfrm>
        </p:spPr>
        <p:txBody>
          <a:bodyPr/>
          <a:lstStyle/>
          <a:p>
            <a:r>
              <a:rPr kumimoji="1" lang="zh-CN" altLang="en-US" smtClean="0"/>
              <a:t>捕获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551008"/>
            <a:ext cx="10363826" cy="42401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 </a:t>
            </a:r>
            <a:r>
              <a:rPr lang="en-US" altLang="zh-CN" dirty="0" err="1"/>
              <a:t>makeIncrementor</a:t>
            </a:r>
            <a:r>
              <a:rPr lang="en-US" altLang="zh-CN" dirty="0"/>
              <a:t>(</a:t>
            </a:r>
            <a:r>
              <a:rPr lang="en-US" altLang="zh-CN" dirty="0" err="1"/>
              <a:t>forIncrement</a:t>
            </a:r>
            <a:r>
              <a:rPr lang="en-US" altLang="zh-CN" dirty="0"/>
              <a:t> amount: </a:t>
            </a:r>
            <a:r>
              <a:rPr lang="en-US" altLang="zh-CN" dirty="0" err="1"/>
              <a:t>Int</a:t>
            </a:r>
            <a:r>
              <a:rPr lang="en-US" altLang="zh-CN" dirty="0"/>
              <a:t>) -&gt; </a:t>
            </a:r>
            <a:r>
              <a:rPr lang="en-US" altLang="zh-CN" dirty="0">
                <a:solidFill>
                  <a:srgbClr val="FF0000"/>
                </a:solidFill>
              </a:rPr>
              <a:t>() -&gt;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//</a:t>
            </a:r>
            <a:r>
              <a:rPr lang="zh-CN" altLang="en-US" sz="1600" dirty="0" smtClean="0">
                <a:solidFill>
                  <a:srgbClr val="FF0000"/>
                </a:solidFill>
              </a:rPr>
              <a:t>这个是返回值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altLang="zh-CN" dirty="0" smtClean="0"/>
              <a:t>	{ </a:t>
            </a:r>
          </a:p>
          <a:p>
            <a:pPr marL="457200" lvl="1" indent="0" algn="just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runningTotal</a:t>
            </a:r>
            <a:r>
              <a:rPr lang="en-US" altLang="zh-CN" dirty="0"/>
              <a:t> = 0 </a:t>
            </a:r>
            <a:endParaRPr lang="en-US" altLang="zh-CN" dirty="0" smtClean="0"/>
          </a:p>
          <a:p>
            <a:pPr marL="457200" lvl="1" indent="0" algn="just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 </a:t>
            </a:r>
            <a:r>
              <a:rPr lang="en-US" altLang="zh-CN" dirty="0" err="1"/>
              <a:t>incrementor</a:t>
            </a:r>
            <a:r>
              <a:rPr lang="en-US" altLang="zh-CN" dirty="0"/>
              <a:t>() -&gt;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457200" lvl="1" indent="0" algn="just">
              <a:buNone/>
            </a:pPr>
            <a:r>
              <a:rPr lang="en-US" altLang="zh-CN" dirty="0" smtClean="0"/>
              <a:t>		{ </a:t>
            </a:r>
            <a:r>
              <a:rPr lang="en-US" altLang="zh-CN" dirty="0" err="1" smtClean="0"/>
              <a:t>runningTotal</a:t>
            </a:r>
            <a:r>
              <a:rPr lang="en-US" altLang="zh-CN" dirty="0" smtClean="0"/>
              <a:t> </a:t>
            </a:r>
            <a:r>
              <a:rPr lang="en-US" altLang="zh-CN" dirty="0"/>
              <a:t>+= amount </a:t>
            </a:r>
            <a:endParaRPr lang="en-US" altLang="zh-CN" dirty="0" smtClean="0"/>
          </a:p>
          <a:p>
            <a:pPr marL="457200" lvl="1" indent="0" algn="just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return </a:t>
            </a:r>
            <a:r>
              <a:rPr lang="en-US" altLang="zh-CN" dirty="0" err="1"/>
              <a:t>runningTotal</a:t>
            </a:r>
            <a:r>
              <a:rPr lang="en-US" altLang="zh-CN" dirty="0"/>
              <a:t> } </a:t>
            </a:r>
            <a:endParaRPr lang="en-US" altLang="zh-CN" dirty="0" smtClean="0"/>
          </a:p>
          <a:p>
            <a:pPr marL="914400" lvl="2" indent="0" algn="just">
              <a:buNone/>
            </a:pPr>
            <a:r>
              <a:rPr lang="en-US" altLang="zh-CN" dirty="0" smtClean="0"/>
              <a:t>return </a:t>
            </a:r>
            <a:r>
              <a:rPr lang="en-US" altLang="zh-CN" dirty="0" err="1"/>
              <a:t>incrementor</a:t>
            </a:r>
            <a:r>
              <a:rPr lang="en-US" altLang="zh-CN" dirty="0"/>
              <a:t> </a:t>
            </a:r>
          </a:p>
          <a:p>
            <a:pPr marL="914400" lvl="2" indent="0" algn="just">
              <a:buNone/>
            </a:pPr>
            <a:r>
              <a:rPr lang="en-US" altLang="zh-CN" dirty="0" smtClean="0"/>
              <a:t>} </a:t>
            </a:r>
          </a:p>
          <a:p>
            <a:pPr marL="457200" lvl="1" indent="0" algn="just">
              <a:buNone/>
            </a:pPr>
            <a:r>
              <a:rPr lang="en-US" altLang="zh-CN" dirty="0" smtClean="0"/>
              <a:t>	let </a:t>
            </a:r>
            <a:r>
              <a:rPr lang="en-US" altLang="zh-CN" dirty="0" err="1">
                <a:solidFill>
                  <a:srgbClr val="FF0000"/>
                </a:solidFill>
              </a:rPr>
              <a:t>incrementBySeven</a:t>
            </a:r>
            <a:r>
              <a:rPr lang="en-US" altLang="zh-CN" dirty="0"/>
              <a:t> = </a:t>
            </a:r>
            <a:r>
              <a:rPr lang="en-US" altLang="zh-CN" dirty="0" err="1"/>
              <a:t>makeIncrementor</a:t>
            </a:r>
            <a:r>
              <a:rPr lang="en-US" altLang="zh-CN" dirty="0"/>
              <a:t>(</a:t>
            </a:r>
            <a:r>
              <a:rPr lang="en-US" altLang="zh-CN" dirty="0" err="1"/>
              <a:t>forIncrement</a:t>
            </a:r>
            <a:r>
              <a:rPr lang="en-US" altLang="zh-CN" dirty="0"/>
              <a:t>: 7) </a:t>
            </a:r>
            <a:r>
              <a:rPr lang="en-US" altLang="zh-CN" dirty="0" smtClean="0"/>
              <a:t>//</a:t>
            </a:r>
            <a:r>
              <a:rPr lang="zh-CN" altLang="en-US" dirty="0" smtClean="0"/>
              <a:t>这是一个函数</a:t>
            </a:r>
            <a:endParaRPr lang="en-US" altLang="zh-CN" dirty="0" smtClean="0"/>
          </a:p>
          <a:p>
            <a:pPr marL="457200" lvl="1" indent="0" algn="just">
              <a:buNone/>
            </a:pPr>
            <a:r>
              <a:rPr lang="en-US" altLang="zh-CN" dirty="0" smtClean="0"/>
              <a:t>	let </a:t>
            </a:r>
            <a:r>
              <a:rPr lang="en-US" altLang="zh-CN" dirty="0"/>
              <a:t>a = </a:t>
            </a:r>
            <a:r>
              <a:rPr lang="en-US" altLang="zh-CN" dirty="0" err="1"/>
              <a:t>incrementBySeven</a:t>
            </a:r>
            <a:r>
              <a:rPr lang="en-US" altLang="zh-CN" dirty="0"/>
              <a:t>() </a:t>
            </a:r>
            <a:endParaRPr lang="en-US" altLang="zh-CN" dirty="0" smtClean="0"/>
          </a:p>
          <a:p>
            <a:pPr marL="457200" lvl="1" indent="0" algn="just">
              <a:buNone/>
            </a:pPr>
            <a:r>
              <a:rPr lang="en-US" altLang="zh-CN" dirty="0" smtClean="0"/>
              <a:t>	print(a</a:t>
            </a:r>
            <a:r>
              <a:rPr lang="en-US" altLang="zh-CN" dirty="0"/>
              <a:t>) // </a:t>
            </a:r>
            <a:r>
              <a:rPr lang="zh-CN" altLang="en-US" dirty="0"/>
              <a:t>打印出来的结果</a:t>
            </a:r>
            <a:r>
              <a:rPr lang="en-US" altLang="zh-CN" dirty="0"/>
              <a:t>: 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7532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27377"/>
          </a:xfrm>
        </p:spPr>
        <p:txBody>
          <a:bodyPr>
            <a:normAutofit fontScale="90000"/>
          </a:bodyPr>
          <a:lstStyle/>
          <a:p>
            <a:r>
              <a:rPr kumimoji="1" lang="zh-CN" altLang="en-US" smtClean="0"/>
              <a:t>捕获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377388"/>
            <a:ext cx="10363826" cy="441381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1.makeIncrementor </a:t>
            </a:r>
            <a:r>
              <a:rPr lang="zh-CN" altLang="en-US" dirty="0"/>
              <a:t>返回类型为 </a:t>
            </a:r>
            <a:r>
              <a:rPr lang="en-US" altLang="zh-CN" dirty="0"/>
              <a:t>() -&gt; 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zh-CN" altLang="en-US" dirty="0"/>
              <a:t>这意味着其返回的是一个函数</a:t>
            </a:r>
            <a:r>
              <a:rPr lang="en-US" altLang="zh-CN" dirty="0"/>
              <a:t>,</a:t>
            </a:r>
            <a:r>
              <a:rPr lang="zh-CN" altLang="en-US" dirty="0"/>
              <a:t>而不是一个简单类型值</a:t>
            </a:r>
            <a:r>
              <a:rPr lang="en-US" altLang="zh-CN" dirty="0"/>
              <a:t>, </a:t>
            </a:r>
            <a:r>
              <a:rPr lang="zh-CN" altLang="en-US" dirty="0"/>
              <a:t>该函数在每次调用时不接受参数只返回一个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类型的</a:t>
            </a:r>
            <a:r>
              <a:rPr lang="zh-CN" altLang="en-US" dirty="0" smtClean="0"/>
              <a:t>值。</a:t>
            </a:r>
            <a:endParaRPr lang="en-US" altLang="zh-CN" dirty="0"/>
          </a:p>
          <a:p>
            <a:r>
              <a:rPr lang="en-US" altLang="zh-CN" dirty="0"/>
              <a:t>2.makeIncrementor </a:t>
            </a:r>
            <a:r>
              <a:rPr lang="zh-CN" altLang="en-US" dirty="0"/>
              <a:t>函数定义了一个整型变量 </a:t>
            </a:r>
            <a:r>
              <a:rPr lang="en-US" altLang="zh-CN" dirty="0" err="1"/>
              <a:t>runningTotal</a:t>
            </a:r>
            <a:r>
              <a:rPr lang="en-US" altLang="zh-CN" dirty="0"/>
              <a:t> (</a:t>
            </a:r>
            <a:r>
              <a:rPr lang="zh-CN" altLang="en-US" dirty="0"/>
              <a:t>初始为 </a:t>
            </a:r>
            <a:r>
              <a:rPr lang="en-US" altLang="zh-CN" dirty="0"/>
              <a:t>0) </a:t>
            </a:r>
            <a:r>
              <a:rPr lang="zh-CN" altLang="en-US" dirty="0"/>
              <a:t>用来存储当前增加总数</a:t>
            </a:r>
            <a:r>
              <a:rPr lang="en-US" altLang="zh-CN" dirty="0"/>
              <a:t>, </a:t>
            </a:r>
            <a:r>
              <a:rPr lang="zh-CN" altLang="en-US" dirty="0"/>
              <a:t>该值通过 </a:t>
            </a:r>
            <a:r>
              <a:rPr lang="en-US" altLang="zh-CN" dirty="0" err="1"/>
              <a:t>incrementor</a:t>
            </a:r>
            <a:r>
              <a:rPr lang="en-US" altLang="zh-CN" dirty="0"/>
              <a:t> </a:t>
            </a:r>
            <a:r>
              <a:rPr lang="zh-CN" altLang="en-US" dirty="0"/>
              <a:t>返回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3.makeIncrementor </a:t>
            </a:r>
            <a:r>
              <a:rPr lang="zh-CN" altLang="en-US" dirty="0"/>
              <a:t>有一个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类型的参数</a:t>
            </a:r>
            <a:r>
              <a:rPr lang="en-US" altLang="zh-CN" dirty="0"/>
              <a:t>, </a:t>
            </a:r>
            <a:r>
              <a:rPr lang="zh-CN" altLang="en-US" dirty="0"/>
              <a:t>其外部命名为 </a:t>
            </a:r>
            <a:r>
              <a:rPr lang="en-US" altLang="zh-CN" dirty="0" err="1"/>
              <a:t>forIncrement</a:t>
            </a:r>
            <a:r>
              <a:rPr lang="en-US" altLang="zh-CN" dirty="0"/>
              <a:t>, </a:t>
            </a:r>
            <a:r>
              <a:rPr lang="zh-CN" altLang="en-US" dirty="0"/>
              <a:t>内部命名为 </a:t>
            </a:r>
            <a:r>
              <a:rPr lang="en-US" altLang="zh-CN" dirty="0"/>
              <a:t>amount, </a:t>
            </a:r>
            <a:r>
              <a:rPr lang="zh-CN" altLang="en-US" dirty="0"/>
              <a:t>表示每次 </a:t>
            </a:r>
            <a:r>
              <a:rPr lang="en-US" altLang="zh-CN" dirty="0" err="1"/>
              <a:t>incrementor</a:t>
            </a:r>
            <a:r>
              <a:rPr lang="en-US" altLang="zh-CN" dirty="0"/>
              <a:t> </a:t>
            </a:r>
            <a:r>
              <a:rPr lang="zh-CN" altLang="en-US" dirty="0"/>
              <a:t>被调用时 </a:t>
            </a:r>
            <a:r>
              <a:rPr lang="en-US" altLang="zh-CN" dirty="0" err="1"/>
              <a:t>runningTotal</a:t>
            </a:r>
            <a:r>
              <a:rPr lang="en-US" altLang="zh-CN" dirty="0"/>
              <a:t> </a:t>
            </a:r>
            <a:r>
              <a:rPr lang="zh-CN" altLang="en-US" dirty="0"/>
              <a:t>将要增加的量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4.incrementor </a:t>
            </a:r>
            <a:r>
              <a:rPr lang="zh-CN" altLang="en-US" dirty="0"/>
              <a:t>函数用来执行实际的增加操作</a:t>
            </a:r>
            <a:r>
              <a:rPr lang="en-US" altLang="zh-CN" dirty="0"/>
              <a:t>, </a:t>
            </a:r>
            <a:r>
              <a:rPr lang="zh-CN" altLang="en-US" dirty="0"/>
              <a:t>该函数简单地使 </a:t>
            </a:r>
            <a:r>
              <a:rPr lang="en-US" altLang="zh-CN" dirty="0" err="1"/>
              <a:t>runningTotal</a:t>
            </a:r>
            <a:r>
              <a:rPr lang="en-US" altLang="zh-CN" dirty="0"/>
              <a:t> </a:t>
            </a:r>
            <a:r>
              <a:rPr lang="zh-CN" altLang="en-US" dirty="0"/>
              <a:t>增加 </a:t>
            </a:r>
            <a:r>
              <a:rPr lang="en-US" altLang="zh-CN" dirty="0"/>
              <a:t>amount, </a:t>
            </a:r>
            <a:r>
              <a:rPr lang="zh-CN" altLang="en-US" dirty="0"/>
              <a:t>并将其返回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5.Swift </a:t>
            </a:r>
            <a:r>
              <a:rPr lang="zh-CN" altLang="en-US" dirty="0"/>
              <a:t>会决定捕获引用还是拷贝值</a:t>
            </a:r>
            <a:r>
              <a:rPr lang="en-US" altLang="zh-CN" dirty="0"/>
              <a:t>, </a:t>
            </a:r>
            <a:r>
              <a:rPr lang="zh-CN" altLang="en-US" dirty="0"/>
              <a:t>您不需要标注 </a:t>
            </a:r>
            <a:r>
              <a:rPr lang="en-US" altLang="zh-CN" dirty="0"/>
              <a:t>amount </a:t>
            </a:r>
            <a:r>
              <a:rPr lang="zh-CN" altLang="en-US" dirty="0"/>
              <a:t>或者 </a:t>
            </a:r>
            <a:r>
              <a:rPr lang="en-US" altLang="zh-CN" dirty="0" err="1"/>
              <a:t>runningTotal</a:t>
            </a:r>
            <a:r>
              <a:rPr lang="en-US" altLang="zh-CN" dirty="0"/>
              <a:t> </a:t>
            </a:r>
            <a:r>
              <a:rPr lang="zh-CN" altLang="en-US" dirty="0"/>
              <a:t>来声明在嵌入的 </a:t>
            </a:r>
            <a:r>
              <a:rPr lang="en-US" altLang="zh-CN" dirty="0" err="1"/>
              <a:t>incrementor</a:t>
            </a:r>
            <a:r>
              <a:rPr lang="en-US" altLang="zh-CN" dirty="0"/>
              <a:t> </a:t>
            </a:r>
            <a:r>
              <a:rPr lang="zh-CN" altLang="en-US" dirty="0"/>
              <a:t>函数中的使用方式</a:t>
            </a:r>
            <a:r>
              <a:rPr lang="en-US" altLang="zh-CN" dirty="0"/>
              <a:t>, Swift </a:t>
            </a:r>
            <a:r>
              <a:rPr lang="zh-CN" altLang="en-US" dirty="0"/>
              <a:t>同时也处理 </a:t>
            </a:r>
            <a:r>
              <a:rPr lang="en-US" altLang="zh-CN" dirty="0" err="1"/>
              <a:t>runingTotal</a:t>
            </a:r>
            <a:r>
              <a:rPr lang="en-US" altLang="zh-CN" dirty="0"/>
              <a:t> </a:t>
            </a:r>
            <a:r>
              <a:rPr lang="zh-CN" altLang="en-US" dirty="0"/>
              <a:t>变量的内存管理操作</a:t>
            </a:r>
            <a:r>
              <a:rPr lang="en-US" altLang="zh-CN" dirty="0"/>
              <a:t>, </a:t>
            </a:r>
            <a:r>
              <a:rPr lang="zh-CN" altLang="en-US" dirty="0"/>
              <a:t>如果不再被 </a:t>
            </a:r>
            <a:r>
              <a:rPr lang="en-US" altLang="zh-CN" dirty="0" err="1"/>
              <a:t>incrementor</a:t>
            </a:r>
            <a:r>
              <a:rPr lang="en-US" altLang="zh-CN" dirty="0"/>
              <a:t> </a:t>
            </a:r>
            <a:r>
              <a:rPr lang="zh-CN" altLang="en-US" dirty="0"/>
              <a:t>函数使用</a:t>
            </a:r>
            <a:r>
              <a:rPr lang="en-US" altLang="zh-CN" dirty="0"/>
              <a:t>, </a:t>
            </a:r>
            <a:r>
              <a:rPr lang="zh-CN" altLang="en-US" dirty="0"/>
              <a:t>则会被清除</a:t>
            </a:r>
            <a:r>
              <a:rPr lang="en-US" altLang="zh-CN" dirty="0"/>
              <a:t>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4842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24146"/>
          </a:xfrm>
        </p:spPr>
        <p:txBody>
          <a:bodyPr/>
          <a:lstStyle/>
          <a:p>
            <a:r>
              <a:rPr kumimoji="1" lang="zh-CN" altLang="en-US" smtClean="0"/>
              <a:t>捕获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342664"/>
            <a:ext cx="10363826" cy="4953964"/>
          </a:xfrm>
        </p:spPr>
        <p:txBody>
          <a:bodyPr>
            <a:normAutofit/>
          </a:bodyPr>
          <a:lstStyle/>
          <a:p>
            <a:r>
              <a:rPr lang="en-US" altLang="zh-CN" dirty="0"/>
              <a:t>let </a:t>
            </a:r>
            <a:r>
              <a:rPr lang="en-US" altLang="zh-CN" dirty="0" err="1"/>
              <a:t>incrementBySeven</a:t>
            </a:r>
            <a:r>
              <a:rPr lang="en-US" altLang="zh-CN" dirty="0"/>
              <a:t> = </a:t>
            </a:r>
            <a:r>
              <a:rPr lang="en-US" altLang="zh-CN" dirty="0" err="1"/>
              <a:t>makeIncrementor</a:t>
            </a:r>
            <a:r>
              <a:rPr lang="en-US" altLang="zh-CN" dirty="0"/>
              <a:t>(</a:t>
            </a:r>
            <a:r>
              <a:rPr lang="en-US" altLang="zh-CN" dirty="0" err="1"/>
              <a:t>forIncrement</a:t>
            </a:r>
            <a:r>
              <a:rPr lang="en-US" altLang="zh-CN" dirty="0"/>
              <a:t>: 7) </a:t>
            </a:r>
            <a:endParaRPr lang="en-US" altLang="zh-CN" dirty="0" smtClean="0"/>
          </a:p>
          <a:p>
            <a:r>
              <a:rPr lang="en-US" altLang="zh-CN" dirty="0" smtClean="0"/>
              <a:t>let </a:t>
            </a:r>
            <a:r>
              <a:rPr lang="en-US" altLang="zh-CN" dirty="0"/>
              <a:t>a = </a:t>
            </a:r>
            <a:r>
              <a:rPr lang="en-US" altLang="zh-CN" dirty="0" err="1"/>
              <a:t>incrementBySeven</a:t>
            </a:r>
            <a:r>
              <a:rPr lang="en-US" altLang="zh-CN" dirty="0"/>
              <a:t>() </a:t>
            </a:r>
            <a:endParaRPr lang="en-US" altLang="zh-CN" dirty="0" smtClean="0"/>
          </a:p>
          <a:p>
            <a:r>
              <a:rPr lang="en-US" altLang="zh-CN" dirty="0" smtClean="0"/>
              <a:t>let </a:t>
            </a:r>
            <a:r>
              <a:rPr lang="en-US" altLang="zh-CN" dirty="0"/>
              <a:t>b = </a:t>
            </a:r>
            <a:r>
              <a:rPr lang="en-US" altLang="zh-CN" dirty="0" err="1"/>
              <a:t>incrementBySeven</a:t>
            </a:r>
            <a:r>
              <a:rPr lang="en-US" altLang="zh-CN" dirty="0"/>
              <a:t>() </a:t>
            </a:r>
            <a:endParaRPr lang="en-US" altLang="zh-CN" dirty="0" smtClean="0"/>
          </a:p>
          <a:p>
            <a:r>
              <a:rPr lang="en-US" altLang="zh-CN" dirty="0" smtClean="0"/>
              <a:t>let </a:t>
            </a:r>
            <a:r>
              <a:rPr lang="en-US" altLang="zh-CN" dirty="0"/>
              <a:t>c = </a:t>
            </a:r>
            <a:r>
              <a:rPr lang="en-US" altLang="zh-CN" dirty="0" err="1"/>
              <a:t>incrementBySeven</a:t>
            </a:r>
            <a:r>
              <a:rPr lang="en-US" altLang="zh-CN" dirty="0"/>
              <a:t>() </a:t>
            </a:r>
            <a:endParaRPr lang="en-US" altLang="zh-CN" dirty="0" smtClean="0"/>
          </a:p>
          <a:p>
            <a:r>
              <a:rPr lang="en-US" altLang="zh-CN" dirty="0" smtClean="0"/>
              <a:t>print("\(</a:t>
            </a:r>
            <a:r>
              <a:rPr lang="en-US" altLang="zh-CN" dirty="0"/>
              <a:t>a), \(b), \(c)") // </a:t>
            </a:r>
            <a:r>
              <a:rPr lang="zh-CN" altLang="en-US" dirty="0"/>
              <a:t>打印出来的结果</a:t>
            </a:r>
            <a:r>
              <a:rPr lang="en-US" altLang="zh-CN" dirty="0"/>
              <a:t>: 7, 14, 21 </a:t>
            </a:r>
            <a:endParaRPr lang="en-US" altLang="zh-CN" dirty="0" smtClean="0"/>
          </a:p>
          <a:p>
            <a:r>
              <a:rPr lang="en-US" altLang="zh-CN" dirty="0" smtClean="0"/>
              <a:t>let </a:t>
            </a:r>
            <a:r>
              <a:rPr lang="en-US" altLang="zh-CN" dirty="0" err="1"/>
              <a:t>incrementByTen</a:t>
            </a:r>
            <a:r>
              <a:rPr lang="en-US" altLang="zh-CN" dirty="0"/>
              <a:t> = </a:t>
            </a:r>
            <a:r>
              <a:rPr lang="en-US" altLang="zh-CN" dirty="0" err="1"/>
              <a:t>makeIncrementor</a:t>
            </a:r>
            <a:r>
              <a:rPr lang="en-US" altLang="zh-CN" dirty="0"/>
              <a:t>(</a:t>
            </a:r>
            <a:r>
              <a:rPr lang="en-US" altLang="zh-CN" dirty="0" err="1"/>
              <a:t>forIncrement</a:t>
            </a:r>
            <a:r>
              <a:rPr lang="en-US" altLang="zh-CN" dirty="0"/>
              <a:t>: 10) </a:t>
            </a:r>
            <a:endParaRPr lang="en-US" altLang="zh-CN" dirty="0" smtClean="0"/>
          </a:p>
          <a:p>
            <a:r>
              <a:rPr lang="en-US" altLang="zh-CN" dirty="0" smtClean="0"/>
              <a:t>let </a:t>
            </a:r>
            <a:r>
              <a:rPr lang="en-US" altLang="zh-CN" dirty="0"/>
              <a:t>A = </a:t>
            </a:r>
            <a:r>
              <a:rPr lang="en-US" altLang="zh-CN" dirty="0" err="1"/>
              <a:t>incrementByTen</a:t>
            </a:r>
            <a:r>
              <a:rPr lang="en-US" altLang="zh-CN" dirty="0"/>
              <a:t>() </a:t>
            </a:r>
            <a:endParaRPr lang="en-US" altLang="zh-CN" dirty="0" smtClean="0"/>
          </a:p>
          <a:p>
            <a:r>
              <a:rPr lang="en-US" altLang="zh-CN" dirty="0" smtClean="0"/>
              <a:t>let </a:t>
            </a:r>
            <a:r>
              <a:rPr lang="en-US" altLang="zh-CN" dirty="0"/>
              <a:t>B = </a:t>
            </a:r>
            <a:r>
              <a:rPr lang="en-US" altLang="zh-CN" dirty="0" err="1"/>
              <a:t>incrementByTen</a:t>
            </a:r>
            <a:r>
              <a:rPr lang="en-US" altLang="zh-CN" dirty="0"/>
              <a:t>() </a:t>
            </a:r>
            <a:endParaRPr lang="en-US" altLang="zh-CN" dirty="0" smtClean="0"/>
          </a:p>
          <a:p>
            <a:r>
              <a:rPr lang="en-US" altLang="zh-CN" dirty="0" smtClean="0"/>
              <a:t>let </a:t>
            </a:r>
            <a:r>
              <a:rPr lang="en-US" altLang="zh-CN" dirty="0"/>
              <a:t>C = </a:t>
            </a:r>
            <a:r>
              <a:rPr lang="en-US" altLang="zh-CN" dirty="0" err="1"/>
              <a:t>incrementByTen</a:t>
            </a:r>
            <a:r>
              <a:rPr lang="en-US" altLang="zh-CN" dirty="0"/>
              <a:t>() </a:t>
            </a:r>
            <a:endParaRPr lang="en-US" altLang="zh-CN" dirty="0" smtClean="0"/>
          </a:p>
          <a:p>
            <a:r>
              <a:rPr lang="en-US" altLang="zh-CN" dirty="0" smtClean="0"/>
              <a:t>print("\(</a:t>
            </a:r>
            <a:r>
              <a:rPr lang="en-US" altLang="zh-CN" dirty="0"/>
              <a:t>A), \(B), \(C)") // </a:t>
            </a:r>
            <a:r>
              <a:rPr lang="zh-CN" altLang="en-US" dirty="0"/>
              <a:t>打印出来的结果</a:t>
            </a:r>
            <a:r>
              <a:rPr lang="en-US" altLang="zh-CN" dirty="0"/>
              <a:t>: 10, 20, 30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474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82020"/>
          </a:xfrm>
        </p:spPr>
        <p:txBody>
          <a:bodyPr/>
          <a:lstStyle/>
          <a:p>
            <a:r>
              <a:rPr kumimoji="1" lang="zh-CN" altLang="en-US" smtClean="0"/>
              <a:t>闭包是引用类型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527858"/>
            <a:ext cx="10363826" cy="4263341"/>
          </a:xfrm>
        </p:spPr>
        <p:txBody>
          <a:bodyPr/>
          <a:lstStyle/>
          <a:p>
            <a:r>
              <a:rPr lang="zh-CN" altLang="en-US" dirty="0"/>
              <a:t>上面的例子中</a:t>
            </a:r>
            <a:r>
              <a:rPr lang="en-US" altLang="zh-CN" dirty="0"/>
              <a:t>, </a:t>
            </a:r>
            <a:r>
              <a:rPr lang="en-US" altLang="zh-CN" dirty="0" err="1"/>
              <a:t>incrementBySeven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incrementByTen</a:t>
            </a:r>
            <a:r>
              <a:rPr lang="en-US" altLang="zh-CN" dirty="0"/>
              <a:t> </a:t>
            </a:r>
            <a:r>
              <a:rPr lang="zh-CN" altLang="en-US" dirty="0"/>
              <a:t>是常量</a:t>
            </a:r>
            <a:r>
              <a:rPr lang="en-US" altLang="zh-CN" dirty="0"/>
              <a:t>, </a:t>
            </a:r>
            <a:r>
              <a:rPr lang="zh-CN" altLang="en-US" dirty="0"/>
              <a:t>但是这些常量指向的闭包仍然可以增加其捕获的变量值</a:t>
            </a:r>
            <a:r>
              <a:rPr lang="en-US" altLang="zh-CN" dirty="0"/>
              <a:t>. </a:t>
            </a:r>
            <a:r>
              <a:rPr lang="zh-CN" altLang="en-US" dirty="0"/>
              <a:t>这是因为函数和闭包都是引用类型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无论您将函数</a:t>
            </a:r>
            <a:r>
              <a:rPr lang="en-US" altLang="zh-CN" dirty="0"/>
              <a:t>/</a:t>
            </a:r>
            <a:r>
              <a:rPr lang="zh-CN" altLang="en-US" dirty="0"/>
              <a:t>闭包赋值给一个常量还是变量</a:t>
            </a:r>
            <a:r>
              <a:rPr lang="en-US" altLang="zh-CN" dirty="0"/>
              <a:t>, </a:t>
            </a:r>
            <a:r>
              <a:rPr lang="zh-CN" altLang="en-US" dirty="0"/>
              <a:t>您实际上都是将常量</a:t>
            </a:r>
            <a:r>
              <a:rPr lang="en-US" altLang="zh-CN" dirty="0"/>
              <a:t>/</a:t>
            </a:r>
            <a:r>
              <a:rPr lang="zh-CN" altLang="en-US" dirty="0"/>
              <a:t>变量的值设置为对应函数</a:t>
            </a:r>
            <a:r>
              <a:rPr lang="en-US" altLang="zh-CN" dirty="0"/>
              <a:t>/</a:t>
            </a:r>
            <a:r>
              <a:rPr lang="zh-CN" altLang="en-US" dirty="0"/>
              <a:t>闭包的引用</a:t>
            </a:r>
            <a:r>
              <a:rPr lang="en-US" altLang="zh-CN" dirty="0"/>
              <a:t>, </a:t>
            </a:r>
            <a:r>
              <a:rPr lang="zh-CN" altLang="en-US" dirty="0"/>
              <a:t>上面的例子中</a:t>
            </a:r>
            <a:r>
              <a:rPr lang="en-US" altLang="zh-CN" dirty="0"/>
              <a:t>, </a:t>
            </a:r>
            <a:r>
              <a:rPr lang="en-US" altLang="zh-CN" dirty="0" err="1"/>
              <a:t>incrementByTen</a:t>
            </a:r>
            <a:r>
              <a:rPr lang="en-US" altLang="zh-CN" dirty="0"/>
              <a:t> </a:t>
            </a:r>
            <a:r>
              <a:rPr lang="zh-CN" altLang="en-US" dirty="0"/>
              <a:t>指向闭包的引用是一个常量</a:t>
            </a:r>
            <a:r>
              <a:rPr lang="en-US" altLang="zh-CN" dirty="0"/>
              <a:t>, </a:t>
            </a:r>
            <a:r>
              <a:rPr lang="zh-CN" altLang="en-US" dirty="0"/>
              <a:t>而并非闭包内容本身</a:t>
            </a:r>
            <a:r>
              <a:rPr lang="en-US" altLang="zh-CN" dirty="0"/>
              <a:t>, </a:t>
            </a:r>
            <a:r>
              <a:rPr lang="zh-CN" altLang="en-US" dirty="0"/>
              <a:t>比如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let</a:t>
            </a:r>
            <a:r>
              <a:rPr lang="zh-CN" altLang="en-US" dirty="0"/>
              <a:t> </a:t>
            </a:r>
            <a:r>
              <a:rPr lang="en-US" altLang="zh-CN" dirty="0" err="1"/>
              <a:t>alsoIncrementByTen</a:t>
            </a:r>
            <a:r>
              <a:rPr lang="en-US" altLang="zh-CN" dirty="0"/>
              <a:t> = </a:t>
            </a:r>
            <a:r>
              <a:rPr lang="en-US" altLang="zh-CN" dirty="0" err="1"/>
              <a:t>incrementByTen</a:t>
            </a:r>
            <a:r>
              <a:rPr lang="en-US" altLang="zh-CN" dirty="0"/>
              <a:t>() </a:t>
            </a:r>
            <a:endParaRPr lang="en-US" altLang="zh-CN" dirty="0" smtClean="0"/>
          </a:p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alsoIncrementByTen</a:t>
            </a:r>
            <a:r>
              <a:rPr lang="en-US" altLang="zh-CN" dirty="0"/>
              <a:t>) // </a:t>
            </a:r>
            <a:r>
              <a:rPr lang="zh-CN" altLang="en-US" dirty="0"/>
              <a:t>打印出来的结果</a:t>
            </a:r>
            <a:r>
              <a:rPr lang="en-US" altLang="zh-CN" dirty="0"/>
              <a:t>: </a:t>
            </a:r>
            <a:r>
              <a:rPr lang="en-US" altLang="zh-CN" dirty="0" smtClean="0"/>
              <a:t>40</a:t>
            </a:r>
            <a:r>
              <a:rPr lang="zh-CN" altLang="en-US" smtClean="0"/>
              <a:t>，想一下这是为什么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66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71387"/>
          </a:xfrm>
        </p:spPr>
        <p:txBody>
          <a:bodyPr/>
          <a:lstStyle/>
          <a:p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闭包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689904"/>
            <a:ext cx="10363826" cy="4101295"/>
          </a:xfrm>
        </p:spPr>
        <p:txBody>
          <a:bodyPr>
            <a:norm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Swift </a:t>
            </a:r>
            <a:r>
              <a:rPr lang="zh-CN" altLang="en-US" dirty="0"/>
              <a:t>中的闭包类似于结构块，并可以在任何地方调用，它就像 </a:t>
            </a:r>
            <a:r>
              <a:rPr lang="en-US" altLang="zh-CN" dirty="0"/>
              <a:t>C </a:t>
            </a:r>
            <a:r>
              <a:rPr lang="zh-CN" altLang="en-US" dirty="0"/>
              <a:t>和 </a:t>
            </a:r>
            <a:r>
              <a:rPr lang="en-US" altLang="zh-CN" dirty="0"/>
              <a:t>Objective C </a:t>
            </a:r>
            <a:r>
              <a:rPr lang="zh-CN" altLang="en-US" dirty="0"/>
              <a:t>语言内置的函数。 函数内部定义的常数和变量引用可被捕获并存储在闭包。函数被视为封闭的特殊情况，它有 </a:t>
            </a:r>
            <a:r>
              <a:rPr lang="en-US" altLang="zh-CN" dirty="0"/>
              <a:t>3 </a:t>
            </a:r>
            <a:r>
              <a:rPr lang="zh-CN" altLang="en-US" dirty="0"/>
              <a:t>种形式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793033"/>
              </p:ext>
            </p:extLst>
          </p:nvPr>
        </p:nvGraphicFramePr>
        <p:xfrm>
          <a:off x="1967697" y="3136739"/>
          <a:ext cx="8472669" cy="879676"/>
        </p:xfrm>
        <a:graphic>
          <a:graphicData uri="http://schemas.openxmlformats.org/drawingml/2006/table">
            <a:tbl>
              <a:tblPr/>
              <a:tblGrid>
                <a:gridCol w="2824223"/>
                <a:gridCol w="2824223"/>
                <a:gridCol w="2824223"/>
              </a:tblGrid>
              <a:tr h="4398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全局函数</a:t>
                      </a:r>
                      <a:endParaRPr lang="zh-CN" altLang="en-US" sz="1600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marL="63500" marR="63500" marT="31750" marB="31750" anchor="ctr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lang="zh-CN" altLang="en-US" sz="1600" dirty="0">
                          <a:effectLst/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嵌套函数</a:t>
                      </a:r>
                    </a:p>
                  </a:txBody>
                  <a:tcPr marL="63500" marR="63500" marT="31750" marB="31750" anchor="ctr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lang="zh-CN" altLang="en-US" sz="1600" dirty="0">
                          <a:effectLst/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闭合表达式</a:t>
                      </a:r>
                    </a:p>
                  </a:txBody>
                  <a:tcPr marL="63500" marR="63500" marT="31750" marB="31750" anchor="ctr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39838">
                <a:tc>
                  <a:txBody>
                    <a:bodyPr/>
                    <a:lstStyle/>
                    <a:p>
                      <a:pPr algn="ctr" fontAlgn="t" latinLnBrk="1"/>
                      <a:r>
                        <a:rPr lang="zh-CN" altLang="en-US" sz="1600" dirty="0">
                          <a:effectLst/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有名字但不捕获任何值</a:t>
                      </a:r>
                    </a:p>
                  </a:txBody>
                  <a:tcPr marL="63500" marR="63500" marT="31750" marB="31750" anchor="ctr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有名字，从封闭函数捕捉值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effectLst/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marL="63500" marR="63500" marT="31750" marB="31750" anchor="ctr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lang="zh-CN" altLang="en-US" sz="1600" dirty="0">
                          <a:effectLst/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无名闭包从相邻块捕获值</a:t>
                      </a:r>
                    </a:p>
                  </a:txBody>
                  <a:tcPr marL="63500" marR="63500" marT="31750" marB="31750" anchor="ctr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66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28318"/>
          </a:xfrm>
        </p:spPr>
        <p:txBody>
          <a:bodyPr/>
          <a:lstStyle/>
          <a:p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闭包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539434"/>
            <a:ext cx="10363826" cy="4251766"/>
          </a:xfrm>
        </p:spPr>
        <p:txBody>
          <a:bodyPr/>
          <a:lstStyle/>
          <a:p>
            <a:r>
              <a:rPr lang="zh-CN" altLang="en-US" dirty="0"/>
              <a:t>下面是一个通用的语法定义用于闭包，它接受参数并返回数据的类型：</a:t>
            </a:r>
          </a:p>
          <a:p>
            <a:r>
              <a:rPr lang="en-US" altLang="zh-CN" dirty="0" smtClean="0"/>
              <a:t>{</a:t>
            </a:r>
          </a:p>
          <a:p>
            <a:pPr marL="457200" lvl="1" indent="0">
              <a:buNone/>
            </a:pPr>
            <a:r>
              <a:rPr lang="en-US" altLang="zh-CN" dirty="0" smtClean="0"/>
              <a:t>	(</a:t>
            </a:r>
            <a:r>
              <a:rPr lang="en-US" altLang="zh-CN" dirty="0"/>
              <a:t>parameters) -&gt; return type in statements </a:t>
            </a:r>
            <a:endParaRPr lang="en-US" altLang="zh-CN" dirty="0" smtClean="0"/>
          </a:p>
          <a:p>
            <a:r>
              <a:rPr lang="en-US" altLang="zh-CN" dirty="0" smtClean="0"/>
              <a:t>} </a:t>
            </a:r>
          </a:p>
          <a:p>
            <a:r>
              <a:rPr lang="zh-CN" altLang="en-US" dirty="0" smtClean="0"/>
              <a:t>下面</a:t>
            </a:r>
            <a:r>
              <a:rPr lang="zh-CN" altLang="en-US" dirty="0"/>
              <a:t>是一个简单的例子：</a:t>
            </a:r>
          </a:p>
          <a:p>
            <a:r>
              <a:rPr lang="en-US" altLang="zh-CN" dirty="0"/>
              <a:t>let </a:t>
            </a:r>
            <a:r>
              <a:rPr lang="en-US" altLang="zh-CN" dirty="0" err="1"/>
              <a:t>studname</a:t>
            </a:r>
            <a:r>
              <a:rPr lang="en-US" altLang="zh-CN" dirty="0"/>
              <a:t> = { </a:t>
            </a:r>
            <a:r>
              <a:rPr lang="en-US" altLang="zh-CN" dirty="0" smtClean="0"/>
              <a:t>print("</a:t>
            </a:r>
            <a:r>
              <a:rPr lang="en-US" altLang="zh-CN" dirty="0"/>
              <a:t>Welcome to Swift Closures") } </a:t>
            </a:r>
            <a:endParaRPr lang="en-US" altLang="zh-CN" dirty="0" smtClean="0"/>
          </a:p>
          <a:p>
            <a:r>
              <a:rPr lang="en-US" altLang="zh-CN" dirty="0" err="1" smtClean="0"/>
              <a:t>studname</a:t>
            </a:r>
            <a:r>
              <a:rPr lang="en-US" altLang="zh-CN" dirty="0"/>
              <a:t>()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17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47296"/>
          </a:xfrm>
        </p:spPr>
        <p:txBody>
          <a:bodyPr/>
          <a:lstStyle/>
          <a:p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闭包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365814"/>
            <a:ext cx="10363826" cy="4425385"/>
          </a:xfrm>
        </p:spPr>
        <p:txBody>
          <a:bodyPr/>
          <a:lstStyle/>
          <a:p>
            <a:r>
              <a:rPr lang="zh-CN" altLang="en-US" dirty="0"/>
              <a:t>以下闭包接受两个参数并返回一个布尔值：</a:t>
            </a:r>
          </a:p>
          <a:p>
            <a:pPr marL="457200" lvl="1" indent="0">
              <a:buNone/>
            </a:pPr>
            <a:r>
              <a:rPr lang="en-US" altLang="zh-CN" dirty="0" smtClean="0"/>
              <a:t>{</a:t>
            </a:r>
          </a:p>
          <a:p>
            <a:pPr marL="457200" lvl="1" indent="0">
              <a:buNone/>
            </a:pPr>
            <a:r>
              <a:rPr lang="en-US" altLang="zh-CN" dirty="0" smtClean="0"/>
              <a:t>	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 -&gt; Bool in Statement1 Statement 2 --- Statement </a:t>
            </a:r>
            <a:r>
              <a:rPr lang="en-US" altLang="zh-CN" dirty="0" smtClean="0"/>
              <a:t>n </a:t>
            </a:r>
          </a:p>
          <a:p>
            <a:pPr marL="457200" lvl="1" indent="0">
              <a:buNone/>
            </a:pPr>
            <a:r>
              <a:rPr lang="en-US" altLang="zh-CN" dirty="0" smtClean="0"/>
              <a:t>} </a:t>
            </a:r>
          </a:p>
          <a:p>
            <a:r>
              <a:rPr lang="zh-CN" altLang="en-US" dirty="0" smtClean="0"/>
              <a:t>下面</a:t>
            </a:r>
            <a:r>
              <a:rPr lang="zh-CN" altLang="en-US" dirty="0"/>
              <a:t>是一个简单的例子：</a:t>
            </a:r>
          </a:p>
          <a:p>
            <a:pPr marL="0" indent="0">
              <a:buNone/>
            </a:pPr>
            <a:r>
              <a:rPr lang="en-US" altLang="zh-CN" dirty="0" smtClean="0"/>
              <a:t>	let </a:t>
            </a:r>
            <a:r>
              <a:rPr lang="en-US" altLang="zh-CN" dirty="0"/>
              <a:t>divide = {(val1: </a:t>
            </a:r>
            <a:r>
              <a:rPr lang="en-US" altLang="zh-CN" dirty="0" err="1"/>
              <a:t>Int</a:t>
            </a:r>
            <a:r>
              <a:rPr lang="en-US" altLang="zh-CN" dirty="0"/>
              <a:t>, val2: </a:t>
            </a:r>
            <a:r>
              <a:rPr lang="en-US" altLang="zh-CN" dirty="0" err="1"/>
              <a:t>Int</a:t>
            </a:r>
            <a:r>
              <a:rPr lang="en-US" altLang="zh-CN" dirty="0"/>
              <a:t>) -&gt; </a:t>
            </a:r>
            <a:r>
              <a:rPr lang="en-US" altLang="zh-CN" dirty="0" err="1"/>
              <a:t>Int</a:t>
            </a:r>
            <a:r>
              <a:rPr lang="en-US" altLang="zh-CN" dirty="0"/>
              <a:t> in return val1 / val2 }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let </a:t>
            </a:r>
            <a:r>
              <a:rPr lang="en-US" altLang="zh-CN" dirty="0"/>
              <a:t>result = divide(200, 20)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print </a:t>
            </a:r>
            <a:r>
              <a:rPr lang="en-US" altLang="zh-CN" dirty="0"/>
              <a:t>(result)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2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63042"/>
          </a:xfrm>
        </p:spPr>
        <p:txBody>
          <a:bodyPr/>
          <a:lstStyle/>
          <a:p>
            <a:r>
              <a:rPr kumimoji="1" lang="zh-CN" altLang="en-US" dirty="0" smtClean="0"/>
              <a:t>升序排列程序</a:t>
            </a:r>
            <a:r>
              <a:rPr kumimoji="1" lang="en-US" altLang="zh-CN" dirty="0" smtClean="0"/>
              <a:t>sorted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481560"/>
            <a:ext cx="10363826" cy="4988688"/>
          </a:xfrm>
        </p:spPr>
        <p:txBody>
          <a:bodyPr>
            <a:normAutofit/>
          </a:bodyPr>
          <a:lstStyle/>
          <a:p>
            <a:r>
              <a:rPr lang="en-US" altLang="zh-CN" dirty="0"/>
              <a:t>Swift </a:t>
            </a:r>
            <a:r>
              <a:rPr lang="zh-CN" altLang="en-US" dirty="0"/>
              <a:t>标准库提供了</a:t>
            </a:r>
            <a:r>
              <a:rPr lang="en-US" altLang="zh-CN" dirty="0"/>
              <a:t>sorted</a:t>
            </a:r>
            <a:r>
              <a:rPr lang="zh-CN" altLang="en-US" dirty="0"/>
              <a:t>函数</a:t>
            </a:r>
            <a:r>
              <a:rPr lang="en-US" altLang="zh-CN" dirty="0"/>
              <a:t>, </a:t>
            </a:r>
            <a:r>
              <a:rPr lang="zh-CN" altLang="en-US" dirty="0"/>
              <a:t>会根据您提供的排序闭包将已知类型数组中的值进行排序</a:t>
            </a:r>
            <a:r>
              <a:rPr lang="en-US" altLang="zh-CN" dirty="0"/>
              <a:t>, </a:t>
            </a:r>
            <a:r>
              <a:rPr lang="zh-CN" altLang="en-US" dirty="0"/>
              <a:t>一旦排序完成</a:t>
            </a:r>
            <a:r>
              <a:rPr lang="en-US" altLang="zh-CN" dirty="0"/>
              <a:t>, </a:t>
            </a:r>
            <a:r>
              <a:rPr lang="zh-CN" altLang="en-US" dirty="0"/>
              <a:t>函数会返回一个与原数组大小相同的新数组</a:t>
            </a:r>
            <a:r>
              <a:rPr lang="en-US" altLang="zh-CN" dirty="0"/>
              <a:t>, </a:t>
            </a:r>
            <a:r>
              <a:rPr lang="zh-CN" altLang="en-US" dirty="0"/>
              <a:t>该数组中包含已经正确排序的同类型元素</a:t>
            </a:r>
            <a:r>
              <a:rPr lang="en-US" altLang="zh-CN" dirty="0"/>
              <a:t>, </a:t>
            </a:r>
            <a:r>
              <a:rPr lang="zh-CN" altLang="en-US" dirty="0"/>
              <a:t>比如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let names = ["Chris", "Alex", "</a:t>
            </a:r>
            <a:r>
              <a:rPr lang="en-US" altLang="zh-CN" dirty="0" err="1"/>
              <a:t>Ewa</a:t>
            </a:r>
            <a:r>
              <a:rPr lang="en-US" altLang="zh-CN" dirty="0"/>
              <a:t>", "Barry", "Daniella"]</a:t>
            </a:r>
          </a:p>
          <a:p>
            <a:r>
              <a:rPr lang="en-US" altLang="zh-CN" dirty="0" err="1"/>
              <a:t>func</a:t>
            </a:r>
            <a:r>
              <a:rPr lang="en-US" altLang="zh-CN" dirty="0"/>
              <a:t> backwards(s1: String, s2: String) -&gt; Bool { return s1 &gt; s2 }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reversed = </a:t>
            </a:r>
            <a:r>
              <a:rPr lang="en-US" altLang="zh-CN" dirty="0" err="1"/>
              <a:t>names.sorted</a:t>
            </a:r>
            <a:r>
              <a:rPr lang="en-US" altLang="zh-CN" dirty="0"/>
              <a:t>(by: backwards)</a:t>
            </a:r>
          </a:p>
          <a:p>
            <a:r>
              <a:rPr lang="en-US" altLang="zh-CN" dirty="0"/>
              <a:t>print(reversed)</a:t>
            </a: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打印出来的结果</a:t>
            </a:r>
            <a:r>
              <a:rPr lang="en-US" altLang="zh-CN" dirty="0" smtClean="0"/>
              <a:t>: [</a:t>
            </a:r>
            <a:r>
              <a:rPr lang="en-US" altLang="zh-CN" dirty="0" err="1" smtClean="0"/>
              <a:t>Ewa</a:t>
            </a:r>
            <a:r>
              <a:rPr lang="en-US" altLang="zh-CN" dirty="0" smtClean="0"/>
              <a:t>, Daniella, Chris, Barry, Alex]</a:t>
            </a:r>
          </a:p>
          <a:p>
            <a:r>
              <a:rPr lang="en-US" altLang="zh-CN" dirty="0" smtClean="0"/>
              <a:t>PS</a:t>
            </a:r>
            <a:r>
              <a:rPr lang="en-US" altLang="zh-CN" dirty="0"/>
              <a:t>: </a:t>
            </a:r>
            <a:r>
              <a:rPr lang="zh-CN" altLang="en-US" dirty="0"/>
              <a:t>其实我们是可以理解成为一个数组提供了排序的方法</a:t>
            </a:r>
            <a:r>
              <a:rPr lang="en-US" altLang="zh-CN" dirty="0"/>
              <a:t>, </a:t>
            </a:r>
            <a:r>
              <a:rPr lang="zh-CN" altLang="en-US" dirty="0"/>
              <a:t>根据</a:t>
            </a:r>
            <a:r>
              <a:rPr lang="en-US" altLang="zh-CN" dirty="0"/>
              <a:t>backwards</a:t>
            </a:r>
            <a:r>
              <a:rPr lang="zh-CN" altLang="en-US" dirty="0"/>
              <a:t>函数里的两个形参判断</a:t>
            </a:r>
            <a:r>
              <a:rPr lang="en-US" altLang="zh-CN" dirty="0"/>
              <a:t>, </a:t>
            </a:r>
            <a:r>
              <a:rPr lang="zh-CN" altLang="en-US" dirty="0"/>
              <a:t>是否返回</a:t>
            </a:r>
            <a:r>
              <a:rPr lang="en-US" altLang="zh-CN" dirty="0"/>
              <a:t>true, </a:t>
            </a:r>
            <a:r>
              <a:rPr lang="zh-CN" altLang="en-US" dirty="0"/>
              <a:t>如果是的话</a:t>
            </a:r>
            <a:r>
              <a:rPr lang="en-US" altLang="zh-CN" dirty="0"/>
              <a:t>, s1</a:t>
            </a:r>
            <a:r>
              <a:rPr lang="zh-CN" altLang="en-US" dirty="0"/>
              <a:t>就放在</a:t>
            </a:r>
            <a:r>
              <a:rPr lang="en-US" altLang="zh-CN" dirty="0"/>
              <a:t>s2</a:t>
            </a:r>
            <a:r>
              <a:rPr lang="zh-CN" altLang="en-US" dirty="0"/>
              <a:t>之前</a:t>
            </a:r>
            <a:r>
              <a:rPr lang="en-US" altLang="zh-CN" dirty="0"/>
              <a:t>, </a:t>
            </a:r>
            <a:r>
              <a:rPr lang="zh-CN" altLang="en-US" dirty="0"/>
              <a:t>依此类推</a:t>
            </a:r>
            <a:r>
              <a:rPr lang="en-US" altLang="zh-CN" dirty="0"/>
              <a:t>, </a:t>
            </a:r>
            <a:r>
              <a:rPr lang="zh-CN" altLang="en-US" dirty="0"/>
              <a:t>所以打印出来的结果就和上面的例子一样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035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08399"/>
          </a:xfrm>
        </p:spPr>
        <p:txBody>
          <a:bodyPr/>
          <a:lstStyle/>
          <a:p>
            <a:r>
              <a:rPr kumimoji="1" lang="zh-CN" altLang="en-US" dirty="0" smtClean="0"/>
              <a:t>闭包的语法表达式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377387"/>
            <a:ext cx="10363826" cy="5034988"/>
          </a:xfrm>
        </p:spPr>
        <p:txBody>
          <a:bodyPr/>
          <a:lstStyle/>
          <a:p>
            <a:r>
              <a:rPr lang="zh-CN" altLang="en-US" dirty="0"/>
              <a:t>闭包表达式语法可以使用常量</a:t>
            </a:r>
            <a:r>
              <a:rPr lang="en-US" altLang="zh-CN" dirty="0"/>
              <a:t>, </a:t>
            </a:r>
            <a:r>
              <a:rPr lang="zh-CN" altLang="en-US" dirty="0"/>
              <a:t>变量和 </a:t>
            </a:r>
            <a:r>
              <a:rPr lang="en-US" altLang="zh-CN" dirty="0" err="1"/>
              <a:t>inout</a:t>
            </a:r>
            <a:r>
              <a:rPr lang="en-US" altLang="zh-CN" dirty="0"/>
              <a:t> </a:t>
            </a:r>
            <a:r>
              <a:rPr lang="zh-CN" altLang="en-US" dirty="0"/>
              <a:t>类型作为参数</a:t>
            </a:r>
            <a:r>
              <a:rPr lang="en-US" altLang="zh-CN" dirty="0"/>
              <a:t>,</a:t>
            </a:r>
            <a:r>
              <a:rPr lang="zh-CN" altLang="en-US" dirty="0"/>
              <a:t>但不提供默认值。 也可以在参数列表的最后使用可变参数</a:t>
            </a:r>
            <a:r>
              <a:rPr lang="en-US" altLang="zh-CN" dirty="0"/>
              <a:t>, </a:t>
            </a:r>
            <a:r>
              <a:rPr lang="zh-CN" altLang="en-US" dirty="0"/>
              <a:t>元组也可以作为参数和返回值</a:t>
            </a:r>
            <a:r>
              <a:rPr lang="en-US" altLang="zh-CN" dirty="0"/>
              <a:t>, </a:t>
            </a:r>
            <a:r>
              <a:rPr lang="zh-CN" altLang="en-US" dirty="0" smtClean="0"/>
              <a:t>比如前面的例子就可以写为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smtClean="0"/>
              <a:t>reversed </a:t>
            </a:r>
            <a:r>
              <a:rPr lang="en-US" altLang="zh-CN" dirty="0"/>
              <a:t>= </a:t>
            </a:r>
            <a:r>
              <a:rPr lang="en-US" altLang="zh-CN" dirty="0" err="1"/>
              <a:t>names.sorted</a:t>
            </a:r>
            <a:r>
              <a:rPr lang="en-US" altLang="zh-CN" dirty="0"/>
              <a:t>(by: </a:t>
            </a:r>
            <a:r>
              <a:rPr lang="en-US" altLang="zh-CN" dirty="0">
                <a:solidFill>
                  <a:srgbClr val="FF0000"/>
                </a:solidFill>
              </a:rPr>
              <a:t>{(s1:String, s2:String) -&gt; Bool in s1 &gt; s2</a:t>
            </a:r>
            <a:r>
              <a:rPr lang="en-US" altLang="zh-CN" dirty="0" smtClean="0">
                <a:solidFill>
                  <a:srgbClr val="FF0000"/>
                </a:solidFill>
              </a:rPr>
              <a:t>}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smtClean="0"/>
              <a:t>PS</a:t>
            </a:r>
            <a:r>
              <a:rPr lang="en-US" altLang="zh-CN" dirty="0"/>
              <a:t>: </a:t>
            </a:r>
            <a:r>
              <a:rPr lang="zh-CN" altLang="en-US" dirty="0"/>
              <a:t>需要注意的是内联闭包参数和返回值类型声明与 </a:t>
            </a:r>
            <a:r>
              <a:rPr lang="en-US" altLang="zh-CN" dirty="0"/>
              <a:t>backwards </a:t>
            </a:r>
            <a:r>
              <a:rPr lang="zh-CN" altLang="en-US" dirty="0"/>
              <a:t>函数类型声明相同</a:t>
            </a:r>
            <a:r>
              <a:rPr lang="en-US" altLang="zh-CN" dirty="0"/>
              <a:t>, </a:t>
            </a:r>
            <a:r>
              <a:rPr lang="zh-CN" altLang="en-US" dirty="0"/>
              <a:t>在这两种方式中</a:t>
            </a:r>
            <a:r>
              <a:rPr lang="en-US" altLang="zh-CN" dirty="0"/>
              <a:t>,</a:t>
            </a:r>
            <a:r>
              <a:rPr lang="zh-CN" altLang="en-US" dirty="0"/>
              <a:t>都写成了 </a:t>
            </a:r>
            <a:r>
              <a:rPr lang="en-US" altLang="zh-CN" dirty="0"/>
              <a:t>(s1: String, s2: String) -&gt; Bool </a:t>
            </a:r>
            <a:r>
              <a:rPr lang="zh-CN" altLang="en-US" dirty="0"/>
              <a:t>类型</a:t>
            </a:r>
            <a:r>
              <a:rPr lang="en-US" altLang="zh-CN" dirty="0"/>
              <a:t>, </a:t>
            </a:r>
            <a:r>
              <a:rPr lang="zh-CN" altLang="en-US" dirty="0"/>
              <a:t>然而在内联闭包表达式中</a:t>
            </a:r>
            <a:r>
              <a:rPr lang="en-US" altLang="zh-CN" dirty="0"/>
              <a:t>, </a:t>
            </a:r>
            <a:r>
              <a:rPr lang="zh-CN" altLang="en-US" dirty="0" smtClean="0"/>
              <a:t>函数</a:t>
            </a:r>
            <a:r>
              <a:rPr lang="zh-CN" altLang="en-US" dirty="0"/>
              <a:t>和返回值类型都写在大括号内</a:t>
            </a:r>
            <a:r>
              <a:rPr lang="en-US" altLang="zh-CN" dirty="0"/>
              <a:t>,</a:t>
            </a:r>
            <a:r>
              <a:rPr lang="zh-CN" altLang="en-US" dirty="0"/>
              <a:t>而不是大括号外</a:t>
            </a:r>
            <a:r>
              <a:rPr lang="en-US" altLang="zh-CN" dirty="0"/>
              <a:t>, </a:t>
            </a:r>
            <a:r>
              <a:rPr lang="zh-CN" altLang="en-US" dirty="0"/>
              <a:t>闭包的函数体部分由关键字 </a:t>
            </a:r>
            <a:r>
              <a:rPr lang="en-US" altLang="zh-CN" dirty="0"/>
              <a:t>in </a:t>
            </a:r>
            <a:r>
              <a:rPr lang="zh-CN" altLang="en-US" dirty="0"/>
              <a:t>引入</a:t>
            </a:r>
            <a:r>
              <a:rPr lang="en-US" altLang="zh-CN" dirty="0"/>
              <a:t>, </a:t>
            </a:r>
            <a:r>
              <a:rPr lang="zh-CN" altLang="en-US" dirty="0"/>
              <a:t>该关键字表示闭包的参数和返回值类型定义已经完成</a:t>
            </a:r>
            <a:r>
              <a:rPr lang="en-US" altLang="zh-CN" dirty="0"/>
              <a:t>, </a:t>
            </a:r>
            <a:r>
              <a:rPr lang="zh-CN" altLang="en-US" dirty="0"/>
              <a:t>闭包函数体即将开始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670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0445"/>
          </a:xfrm>
        </p:spPr>
        <p:txBody>
          <a:bodyPr/>
          <a:lstStyle/>
          <a:p>
            <a:r>
              <a:rPr kumimoji="1" lang="zh-CN" altLang="en-US" dirty="0" smtClean="0"/>
              <a:t>闭包单一表达式隐式返回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504710"/>
            <a:ext cx="10363826" cy="4286490"/>
          </a:xfrm>
        </p:spPr>
        <p:txBody>
          <a:bodyPr/>
          <a:lstStyle/>
          <a:p>
            <a:r>
              <a:rPr lang="zh-CN" altLang="en-US" dirty="0"/>
              <a:t>在这里，排序函数的第二个参数的函数类型明确指出，一个布尔值必须由闭包返回。因为闭包体内含有一个表达式</a:t>
            </a:r>
            <a:r>
              <a:rPr lang="en-US" altLang="zh-CN" dirty="0"/>
              <a:t>(s1 &gt; s2)</a:t>
            </a:r>
            <a:r>
              <a:rPr lang="zh-CN" altLang="en-US" dirty="0"/>
              <a:t>返回一个布尔值</a:t>
            </a:r>
            <a:r>
              <a:rPr lang="zh-CN" altLang="en-US" dirty="0" smtClean="0"/>
              <a:t>，不会</a:t>
            </a:r>
            <a:r>
              <a:rPr lang="zh-CN" altLang="en-US" dirty="0"/>
              <a:t>出现歧义，其返回关键字可以省略。</a:t>
            </a:r>
          </a:p>
          <a:p>
            <a:r>
              <a:rPr lang="zh-CN" altLang="en-US" dirty="0"/>
              <a:t>要返回一个表达式语句在闭包中， “</a:t>
            </a:r>
            <a:r>
              <a:rPr lang="en-US" altLang="zh-CN" dirty="0"/>
              <a:t>return” </a:t>
            </a:r>
            <a:r>
              <a:rPr lang="zh-CN" altLang="en-US" dirty="0"/>
              <a:t>关键字在其声明部分被省略。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smtClean="0"/>
              <a:t>reversed </a:t>
            </a:r>
            <a:r>
              <a:rPr lang="en-US" altLang="zh-CN" dirty="0"/>
              <a:t>= </a:t>
            </a:r>
            <a:r>
              <a:rPr lang="en-US" altLang="zh-CN" dirty="0" err="1"/>
              <a:t>names.sorted</a:t>
            </a:r>
            <a:r>
              <a:rPr lang="en-US" altLang="zh-CN" dirty="0"/>
              <a:t>(by: {(s1:String, s2:String) -&gt; Bool in </a:t>
            </a:r>
            <a:r>
              <a:rPr lang="en-US" altLang="zh-CN" dirty="0">
                <a:solidFill>
                  <a:srgbClr val="FF0000"/>
                </a:solidFill>
              </a:rPr>
              <a:t>s1 &gt; s2</a:t>
            </a:r>
            <a:r>
              <a:rPr lang="en-US" altLang="zh-CN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92101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82020"/>
          </a:xfrm>
        </p:spPr>
        <p:txBody>
          <a:bodyPr/>
          <a:lstStyle/>
          <a:p>
            <a:r>
              <a:rPr kumimoji="1" lang="zh-CN" altLang="en-US" dirty="0" smtClean="0"/>
              <a:t>已</a:t>
            </a:r>
            <a:r>
              <a:rPr kumimoji="1" lang="zh-CN" altLang="en-US" smtClean="0"/>
              <a:t>知类型的闭包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527858"/>
            <a:ext cx="10363826" cy="4263341"/>
          </a:xfrm>
        </p:spPr>
        <p:txBody>
          <a:bodyPr/>
          <a:lstStyle/>
          <a:p>
            <a:r>
              <a:rPr lang="zh-CN" altLang="en-US" dirty="0"/>
              <a:t>考虑两个数相加。我们知道相加后将返回整数数据类型。因此，已知类型的闭包</a:t>
            </a:r>
            <a:r>
              <a:rPr lang="zh-CN" altLang="en-US" dirty="0" smtClean="0"/>
              <a:t>声明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let sub = {(no1: </a:t>
            </a:r>
            <a:r>
              <a:rPr lang="en-US" altLang="zh-CN" dirty="0" err="1"/>
              <a:t>Int</a:t>
            </a:r>
            <a:r>
              <a:rPr lang="en-US" altLang="zh-CN" dirty="0"/>
              <a:t>, no2: </a:t>
            </a:r>
            <a:r>
              <a:rPr lang="en-US" altLang="zh-CN" dirty="0" err="1"/>
              <a:t>Int</a:t>
            </a:r>
            <a:r>
              <a:rPr lang="en-US" altLang="zh-CN" dirty="0"/>
              <a:t>) -&gt; </a:t>
            </a:r>
            <a:r>
              <a:rPr lang="en-US" altLang="zh-CN" dirty="0" err="1"/>
              <a:t>Int</a:t>
            </a:r>
            <a:r>
              <a:rPr lang="en-US" altLang="zh-CN" dirty="0"/>
              <a:t> in return no1 +</a:t>
            </a:r>
            <a:r>
              <a:rPr lang="en-US" altLang="zh-CN" dirty="0" smtClean="0"/>
              <a:t> </a:t>
            </a:r>
            <a:r>
              <a:rPr lang="en-US" altLang="zh-CN" dirty="0"/>
              <a:t>no2 } </a:t>
            </a:r>
            <a:endParaRPr lang="en-US" altLang="zh-CN" dirty="0" smtClean="0"/>
          </a:p>
          <a:p>
            <a:r>
              <a:rPr lang="en-US" altLang="zh-CN" dirty="0" smtClean="0"/>
              <a:t>let </a:t>
            </a:r>
            <a:r>
              <a:rPr lang="en-US" altLang="zh-CN" dirty="0"/>
              <a:t>digits = sub(10, 20) </a:t>
            </a:r>
            <a:endParaRPr lang="en-US" altLang="zh-CN" dirty="0" smtClean="0"/>
          </a:p>
          <a:p>
            <a:r>
              <a:rPr lang="en-US" altLang="zh-CN" dirty="0" smtClean="0"/>
              <a:t>print(digits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741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63042"/>
          </a:xfrm>
        </p:spPr>
        <p:txBody>
          <a:bodyPr/>
          <a:lstStyle/>
          <a:p>
            <a:r>
              <a:rPr kumimoji="1" lang="zh-CN" altLang="en-US" dirty="0" smtClean="0"/>
              <a:t>简写</a:t>
            </a:r>
            <a:r>
              <a:rPr kumimoji="1" lang="zh-CN" altLang="en-US" smtClean="0"/>
              <a:t>参数名称作为闭包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481560"/>
            <a:ext cx="10363826" cy="4309639"/>
          </a:xfrm>
        </p:spPr>
        <p:txBody>
          <a:bodyPr>
            <a:normAutofit/>
          </a:bodyPr>
          <a:lstStyle/>
          <a:p>
            <a:r>
              <a:rPr lang="en-US" altLang="zh-CN" dirty="0"/>
              <a:t>Swift </a:t>
            </a:r>
            <a:r>
              <a:rPr lang="zh-CN" altLang="en-US" dirty="0"/>
              <a:t>自动提供简写参数名内联闭包， 可以使用由 </a:t>
            </a:r>
            <a:r>
              <a:rPr lang="en-US" altLang="zh-CN" dirty="0"/>
              <a:t>$0</a:t>
            </a:r>
            <a:r>
              <a:rPr lang="zh-CN" altLang="en-US" dirty="0"/>
              <a:t>，</a:t>
            </a:r>
            <a:r>
              <a:rPr lang="en-US" altLang="zh-CN" dirty="0"/>
              <a:t>$1</a:t>
            </a:r>
            <a:r>
              <a:rPr lang="zh-CN" altLang="en-US" dirty="0"/>
              <a:t>，</a:t>
            </a:r>
            <a:r>
              <a:rPr lang="en-US" altLang="zh-CN" dirty="0"/>
              <a:t>$2 </a:t>
            </a:r>
            <a:r>
              <a:rPr lang="zh-CN" altLang="en-US" dirty="0"/>
              <a:t>等等名称，指的是封闭的参数值。</a:t>
            </a:r>
          </a:p>
          <a:p>
            <a:r>
              <a:rPr lang="en-US" altLang="zh-CN" dirty="0"/>
              <a:t>let names = ["Chris", "Alex", "</a:t>
            </a:r>
            <a:r>
              <a:rPr lang="en-US" altLang="zh-CN" dirty="0" err="1"/>
              <a:t>Ewa</a:t>
            </a:r>
            <a:r>
              <a:rPr lang="en-US" altLang="zh-CN" dirty="0"/>
              <a:t>", "Barry", "Daniella</a:t>
            </a:r>
            <a:r>
              <a:rPr lang="en-US" altLang="zh-CN" dirty="0" smtClean="0"/>
              <a:t>"]</a:t>
            </a: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smtClean="0"/>
              <a:t>reversed </a:t>
            </a:r>
            <a:r>
              <a:rPr lang="en-US" altLang="zh-CN" dirty="0"/>
              <a:t>= </a:t>
            </a:r>
            <a:r>
              <a:rPr lang="en-US" altLang="zh-CN" dirty="0" err="1"/>
              <a:t>names.sorted</a:t>
            </a:r>
            <a:r>
              <a:rPr lang="en-US" altLang="zh-CN" dirty="0"/>
              <a:t>(by: {$0 &lt; $1})</a:t>
            </a:r>
          </a:p>
          <a:p>
            <a:r>
              <a:rPr lang="en-US" altLang="zh-CN" dirty="0" smtClean="0"/>
              <a:t>print(reversed)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这里，</a:t>
            </a:r>
            <a:r>
              <a:rPr lang="en-US" altLang="zh-CN" dirty="0"/>
              <a:t>$0 </a:t>
            </a:r>
            <a:r>
              <a:rPr lang="zh-CN" altLang="en-US" dirty="0"/>
              <a:t>和 </a:t>
            </a:r>
            <a:r>
              <a:rPr lang="en-US" altLang="zh-CN" dirty="0"/>
              <a:t>$1 </a:t>
            </a:r>
            <a:r>
              <a:rPr lang="zh-CN" altLang="en-US" dirty="0"/>
              <a:t>参考闭包的第一和第二个字符串参数。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2321069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621</TotalTime>
  <Words>1706</Words>
  <Application>Microsoft Macintosh PowerPoint</Application>
  <PresentationFormat>宽屏</PresentationFormat>
  <Paragraphs>117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Arial</vt:lpstr>
      <vt:lpstr>Hiragino Sans GB W3</vt:lpstr>
      <vt:lpstr>Tw Cen MT</vt:lpstr>
      <vt:lpstr>水滴</vt:lpstr>
      <vt:lpstr>第六次学习</vt:lpstr>
      <vt:lpstr>Swift闭包</vt:lpstr>
      <vt:lpstr>Swift闭包</vt:lpstr>
      <vt:lpstr>Swift闭包</vt:lpstr>
      <vt:lpstr>升序排列程序sorted</vt:lpstr>
      <vt:lpstr>闭包的语法表达式</vt:lpstr>
      <vt:lpstr>闭包单一表达式隐式返回</vt:lpstr>
      <vt:lpstr>已知类型的闭包</vt:lpstr>
      <vt:lpstr>简写参数名称作为闭包</vt:lpstr>
      <vt:lpstr>闭包作为操作函数</vt:lpstr>
      <vt:lpstr>闭包作为尾随包</vt:lpstr>
      <vt:lpstr>闭包作为尾随包</vt:lpstr>
      <vt:lpstr>捕获</vt:lpstr>
      <vt:lpstr>捕获</vt:lpstr>
      <vt:lpstr>捕获</vt:lpstr>
      <vt:lpstr>捕获</vt:lpstr>
      <vt:lpstr>闭包是引用类型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127</cp:revision>
  <dcterms:created xsi:type="dcterms:W3CDTF">2017-03-15T02:33:02Z</dcterms:created>
  <dcterms:modified xsi:type="dcterms:W3CDTF">2017-03-28T06:42:28Z</dcterms:modified>
</cp:coreProperties>
</file>