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3"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93706"/>
  </p:normalViewPr>
  <p:slideViewPr>
    <p:cSldViewPr snapToGrid="0" snapToObjects="1">
      <p:cViewPr>
        <p:scale>
          <a:sx n="92" d="100"/>
          <a:sy n="92" d="100"/>
        </p:scale>
        <p:origin x="56"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cap="none"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3/26/17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3/26/17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3/26/17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3/26/17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3/26/17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none" baseline="0">
          <a:solidFill>
            <a:schemeClr val="tx1"/>
          </a:solidFill>
          <a:effectLst/>
          <a:latin typeface="Hiragino Sans GB W3" charset="-122"/>
          <a:ea typeface="Hiragino Sans GB W3" charset="-122"/>
          <a:cs typeface="Hiragino Sans GB W3" charset="-122"/>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Hiragino Sans GB W3" charset="-122"/>
          <a:ea typeface="Hiragino Sans GB W3" charset="-122"/>
          <a:cs typeface="Hiragino Sans GB W3" charset="-122"/>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Hiragino Sans GB W3" charset="-122"/>
          <a:ea typeface="Hiragino Sans GB W3" charset="-122"/>
          <a:cs typeface="Hiragino Sans GB W3" charset="-122"/>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Hiragino Sans GB W3" charset="-122"/>
          <a:ea typeface="Hiragino Sans GB W3" charset="-122"/>
          <a:cs typeface="Hiragino Sans GB W3" charset="-122"/>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Hiragino Sans GB W3" charset="-122"/>
          <a:ea typeface="Hiragino Sans GB W3" charset="-122"/>
          <a:cs typeface="Hiragino Sans GB W3" charset="-122"/>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Hiragino Sans GB W3" charset="-122"/>
          <a:ea typeface="Hiragino Sans GB W3" charset="-122"/>
          <a:cs typeface="Hiragino Sans GB W3" charset="-122"/>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iibai.com/swift/swift_range_operator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1300785"/>
            <a:ext cx="8689976" cy="1591005"/>
          </a:xfrm>
        </p:spPr>
        <p:txBody>
          <a:bodyPr/>
          <a:lstStyle/>
          <a:p>
            <a:r>
              <a:rPr kumimoji="1" lang="zh-CN" altLang="en-US" dirty="0" smtClean="0"/>
              <a:t>第四次学习</a:t>
            </a:r>
            <a:endParaRPr kumimoji="1" lang="zh-CN" altLang="en-US" dirty="0"/>
          </a:p>
        </p:txBody>
      </p:sp>
      <p:sp>
        <p:nvSpPr>
          <p:cNvPr id="3" name="副标题 2"/>
          <p:cNvSpPr>
            <a:spLocks noGrp="1"/>
          </p:cNvSpPr>
          <p:nvPr>
            <p:ph type="subTitle" idx="1"/>
          </p:nvPr>
        </p:nvSpPr>
        <p:spPr>
          <a:xfrm>
            <a:off x="1751012" y="3177540"/>
            <a:ext cx="8689976" cy="2080259"/>
          </a:xfrm>
        </p:spPr>
        <p:txBody>
          <a:bodyPr/>
          <a:lstStyle/>
          <a:p>
            <a:r>
              <a:rPr kumimoji="1" lang="en-US" altLang="zh-CN" dirty="0" smtClean="0"/>
              <a:t>Swift</a:t>
            </a:r>
            <a:r>
              <a:rPr kumimoji="1" lang="zh-CN" altLang="en-US" dirty="0" smtClean="0"/>
              <a:t>运算符、变量、选配、常量、字</a:t>
            </a:r>
            <a:r>
              <a:rPr kumimoji="1" lang="zh-CN" altLang="en-US" smtClean="0"/>
              <a:t>符串、字符</a:t>
            </a:r>
            <a:endParaRPr kumimoji="1" lang="zh-CN" altLang="en-US" dirty="0"/>
          </a:p>
        </p:txBody>
      </p:sp>
    </p:spTree>
    <p:extLst>
      <p:ext uri="{BB962C8B-B14F-4D97-AF65-F5344CB8AC3E}">
        <p14:creationId xmlns:p14="http://schemas.microsoft.com/office/powerpoint/2010/main" val="114759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while</a:t>
            </a:r>
            <a:r>
              <a:rPr kumimoji="1" lang="zh-CN" altLang="en-US" dirty="0" smtClean="0"/>
              <a:t> 示例 </a:t>
            </a:r>
            <a:endParaRPr kumimoji="1" lang="zh-CN" altLang="en-US" dirty="0"/>
          </a:p>
        </p:txBody>
      </p:sp>
      <p:sp>
        <p:nvSpPr>
          <p:cNvPr id="3" name="内容占位符 2"/>
          <p:cNvSpPr>
            <a:spLocks noGrp="1"/>
          </p:cNvSpPr>
          <p:nvPr>
            <p:ph sz="quarter" idx="13"/>
          </p:nvPr>
        </p:nvSpPr>
        <p:spPr/>
        <p:txBody>
          <a:bodyPr/>
          <a:lstStyle/>
          <a:p>
            <a:r>
              <a:rPr lang="en-US" altLang="zh-CN" dirty="0" err="1"/>
              <a:t>var</a:t>
            </a:r>
            <a:r>
              <a:rPr lang="en-US" altLang="zh-CN" dirty="0"/>
              <a:t> index = 10</a:t>
            </a:r>
          </a:p>
          <a:p>
            <a:endParaRPr lang="en-US" altLang="zh-CN" dirty="0"/>
          </a:p>
          <a:p>
            <a:r>
              <a:rPr lang="en-US" altLang="zh-CN" dirty="0"/>
              <a:t>while index &lt; 20 </a:t>
            </a:r>
          </a:p>
          <a:p>
            <a:r>
              <a:rPr lang="en-US" altLang="zh-CN" dirty="0"/>
              <a:t>{</a:t>
            </a:r>
          </a:p>
          <a:p>
            <a:r>
              <a:rPr lang="en-US" altLang="zh-CN" dirty="0"/>
              <a:t>   </a:t>
            </a:r>
            <a:r>
              <a:rPr lang="en-US" altLang="zh-CN" dirty="0" smtClean="0"/>
              <a:t>print( </a:t>
            </a:r>
            <a:r>
              <a:rPr lang="en-US" altLang="zh-CN" dirty="0"/>
              <a:t>"Value of index is \(index)")</a:t>
            </a:r>
          </a:p>
          <a:p>
            <a:r>
              <a:rPr lang="de-DE" altLang="zh-CN" dirty="0"/>
              <a:t>   </a:t>
            </a:r>
            <a:r>
              <a:rPr lang="de-DE" altLang="zh-CN" dirty="0" err="1"/>
              <a:t>index</a:t>
            </a:r>
            <a:r>
              <a:rPr lang="de-DE" altLang="zh-CN" dirty="0"/>
              <a:t> = </a:t>
            </a:r>
            <a:r>
              <a:rPr lang="de-DE" altLang="zh-CN" dirty="0" err="1"/>
              <a:t>index</a:t>
            </a:r>
            <a:r>
              <a:rPr lang="de-DE" altLang="zh-CN" dirty="0"/>
              <a:t> + 1</a:t>
            </a:r>
          </a:p>
          <a:p>
            <a:r>
              <a:rPr lang="de-DE" altLang="zh-CN" dirty="0"/>
              <a:t>}</a:t>
            </a:r>
            <a:endParaRPr kumimoji="1" lang="zh-CN" altLang="en-US" dirty="0"/>
          </a:p>
        </p:txBody>
      </p:sp>
    </p:spTree>
    <p:extLst>
      <p:ext uri="{BB962C8B-B14F-4D97-AF65-F5344CB8AC3E}">
        <p14:creationId xmlns:p14="http://schemas.microsoft.com/office/powerpoint/2010/main" val="1795518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do...while </a:t>
            </a:r>
            <a:r>
              <a:rPr kumimoji="1" lang="zh-CN" altLang="en-US" dirty="0" smtClean="0"/>
              <a:t>示例</a:t>
            </a:r>
            <a:endParaRPr kumimoji="1" lang="zh-CN" altLang="en-US" dirty="0"/>
          </a:p>
        </p:txBody>
      </p:sp>
      <p:sp>
        <p:nvSpPr>
          <p:cNvPr id="3" name="内容占位符 2"/>
          <p:cNvSpPr>
            <a:spLocks noGrp="1"/>
          </p:cNvSpPr>
          <p:nvPr>
            <p:ph sz="quarter" idx="13"/>
          </p:nvPr>
        </p:nvSpPr>
        <p:spPr/>
        <p:txBody>
          <a:bodyPr/>
          <a:lstStyle/>
          <a:p>
            <a:r>
              <a:rPr lang="en-US" altLang="zh-CN" dirty="0" err="1"/>
              <a:t>var</a:t>
            </a:r>
            <a:r>
              <a:rPr lang="en-US" altLang="zh-CN" dirty="0"/>
              <a:t> index = 10</a:t>
            </a:r>
          </a:p>
          <a:p>
            <a:endParaRPr lang="en-US" altLang="zh-CN" dirty="0"/>
          </a:p>
          <a:p>
            <a:r>
              <a:rPr lang="en-US" altLang="zh-CN" dirty="0"/>
              <a:t>do{</a:t>
            </a:r>
          </a:p>
          <a:p>
            <a:r>
              <a:rPr lang="en-US" altLang="zh-CN" dirty="0"/>
              <a:t>   </a:t>
            </a:r>
            <a:r>
              <a:rPr lang="en-US" altLang="zh-CN" dirty="0" smtClean="0"/>
              <a:t>print( </a:t>
            </a:r>
            <a:r>
              <a:rPr lang="en-US" altLang="zh-CN" dirty="0"/>
              <a:t>"Value of index is \(index)")</a:t>
            </a:r>
          </a:p>
          <a:p>
            <a:r>
              <a:rPr lang="de-DE" altLang="zh-CN" dirty="0"/>
              <a:t>   </a:t>
            </a:r>
            <a:r>
              <a:rPr lang="de-DE" altLang="zh-CN" dirty="0" err="1"/>
              <a:t>index</a:t>
            </a:r>
            <a:r>
              <a:rPr lang="de-DE" altLang="zh-CN" dirty="0"/>
              <a:t> = </a:t>
            </a:r>
            <a:r>
              <a:rPr lang="de-DE" altLang="zh-CN" dirty="0" err="1"/>
              <a:t>index</a:t>
            </a:r>
            <a:r>
              <a:rPr lang="de-DE" altLang="zh-CN" dirty="0"/>
              <a:t> + 1</a:t>
            </a:r>
          </a:p>
          <a:p>
            <a:r>
              <a:rPr lang="de-DE" altLang="zh-CN" dirty="0"/>
              <a:t>}</a:t>
            </a:r>
            <a:r>
              <a:rPr lang="de-DE" altLang="zh-CN" dirty="0" err="1"/>
              <a:t>while</a:t>
            </a:r>
            <a:r>
              <a:rPr lang="de-DE" altLang="zh-CN" dirty="0"/>
              <a:t> </a:t>
            </a:r>
            <a:r>
              <a:rPr lang="de-DE" altLang="zh-CN" dirty="0" err="1"/>
              <a:t>index</a:t>
            </a:r>
            <a:r>
              <a:rPr lang="de-DE" altLang="zh-CN" dirty="0"/>
              <a:t> &lt; 20 </a:t>
            </a:r>
            <a:endParaRPr kumimoji="1" lang="zh-CN" altLang="en-US" dirty="0"/>
          </a:p>
        </p:txBody>
      </p:sp>
    </p:spTree>
    <p:extLst>
      <p:ext uri="{BB962C8B-B14F-4D97-AF65-F5344CB8AC3E}">
        <p14:creationId xmlns:p14="http://schemas.microsoft.com/office/powerpoint/2010/main" val="277963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1106111"/>
          </a:xfrm>
        </p:spPr>
        <p:txBody>
          <a:bodyPr/>
          <a:lstStyle/>
          <a:p>
            <a:r>
              <a:rPr kumimoji="1" lang="zh-CN" altLang="en-US" dirty="0" smtClean="0"/>
              <a:t>循环控制语句</a:t>
            </a:r>
            <a:endParaRPr kumimoji="1" lang="zh-CN" altLang="en-US" dirty="0"/>
          </a:p>
        </p:txBody>
      </p:sp>
      <p:pic>
        <p:nvPicPr>
          <p:cNvPr id="4" name="内容占位符 3"/>
          <p:cNvPicPr>
            <a:picLocks noGrp="1" noChangeAspect="1"/>
          </p:cNvPicPr>
          <p:nvPr>
            <p:ph sz="quarter" idx="13"/>
          </p:nvPr>
        </p:nvPicPr>
        <p:blipFill>
          <a:blip r:embed="rId2"/>
          <a:stretch>
            <a:fillRect/>
          </a:stretch>
        </p:blipFill>
        <p:spPr>
          <a:xfrm>
            <a:off x="2019300" y="2638094"/>
            <a:ext cx="8153400" cy="2413000"/>
          </a:xfrm>
          <a:prstGeom prst="rect">
            <a:avLst/>
          </a:prstGeom>
        </p:spPr>
      </p:pic>
    </p:spTree>
    <p:extLst>
      <p:ext uri="{BB962C8B-B14F-4D97-AF65-F5344CB8AC3E}">
        <p14:creationId xmlns:p14="http://schemas.microsoft.com/office/powerpoint/2010/main" val="1976734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863042"/>
          </a:xfrm>
        </p:spPr>
        <p:txBody>
          <a:bodyPr/>
          <a:lstStyle/>
          <a:p>
            <a:r>
              <a:rPr kumimoji="1" lang="en-US" altLang="zh-CN" dirty="0" err="1" smtClean="0"/>
              <a:t>fallthrouth</a:t>
            </a:r>
            <a:r>
              <a:rPr kumimoji="1" lang="zh-CN" altLang="en-US" dirty="0" smtClean="0"/>
              <a:t>的用法</a:t>
            </a:r>
            <a:endParaRPr kumimoji="1" lang="zh-CN" altLang="en-US" dirty="0"/>
          </a:p>
        </p:txBody>
      </p:sp>
      <p:sp>
        <p:nvSpPr>
          <p:cNvPr id="3" name="内容占位符 2"/>
          <p:cNvSpPr>
            <a:spLocks noGrp="1"/>
          </p:cNvSpPr>
          <p:nvPr>
            <p:ph sz="quarter" idx="13"/>
          </p:nvPr>
        </p:nvSpPr>
        <p:spPr>
          <a:xfrm>
            <a:off x="913774" y="1481561"/>
            <a:ext cx="10363826" cy="4861366"/>
          </a:xfrm>
        </p:spPr>
        <p:txBody>
          <a:bodyPr>
            <a:normAutofit fontScale="77500" lnSpcReduction="20000"/>
          </a:bodyPr>
          <a:lstStyle/>
          <a:p>
            <a:r>
              <a:rPr kumimoji="1" lang="zh-CN" altLang="en-US" dirty="0" smtClean="0"/>
              <a:t>不使用</a:t>
            </a:r>
            <a:r>
              <a:rPr lang="en-US" altLang="zh-CN" dirty="0" err="1" smtClean="0"/>
              <a:t>fallthrough</a:t>
            </a:r>
            <a:r>
              <a:rPr lang="zh-CN" altLang="en-US" dirty="0"/>
              <a:t>，</a:t>
            </a:r>
            <a:r>
              <a:rPr lang="zh-CN" altLang="en-US" dirty="0" smtClean="0"/>
              <a:t>程序会</a:t>
            </a:r>
            <a:r>
              <a:rPr lang="zh-CN" altLang="en-US" dirty="0"/>
              <a:t>在 </a:t>
            </a:r>
            <a:r>
              <a:rPr lang="en-US" altLang="zh-CN" dirty="0"/>
              <a:t>switch </a:t>
            </a:r>
            <a:r>
              <a:rPr lang="zh-CN" altLang="en-US" dirty="0"/>
              <a:t>语句执行匹配 </a:t>
            </a:r>
            <a:r>
              <a:rPr lang="en-US" altLang="zh-CN" dirty="0"/>
              <a:t>case </a:t>
            </a:r>
            <a:r>
              <a:rPr lang="zh-CN" altLang="en-US" dirty="0"/>
              <a:t>语句</a:t>
            </a:r>
            <a:r>
              <a:rPr lang="zh-CN" altLang="en-US" dirty="0" smtClean="0"/>
              <a:t>后结束：</a:t>
            </a:r>
          </a:p>
          <a:p>
            <a:r>
              <a:rPr lang="en-US" altLang="zh-CN" dirty="0" err="1"/>
              <a:t>var</a:t>
            </a:r>
            <a:r>
              <a:rPr lang="en-US" altLang="zh-CN" dirty="0"/>
              <a:t> index = </a:t>
            </a:r>
            <a:r>
              <a:rPr lang="en-US" altLang="zh-CN" dirty="0" smtClean="0"/>
              <a:t>10</a:t>
            </a:r>
            <a:endParaRPr lang="en-US" altLang="zh-CN" dirty="0"/>
          </a:p>
          <a:p>
            <a:r>
              <a:rPr lang="en-US" altLang="zh-CN" dirty="0"/>
              <a:t>switch index {</a:t>
            </a:r>
          </a:p>
          <a:p>
            <a:r>
              <a:rPr lang="ro-RO" altLang="zh-CN" dirty="0"/>
              <a:t>   case 100  :</a:t>
            </a:r>
          </a:p>
          <a:p>
            <a:r>
              <a:rPr lang="ro-RO" altLang="zh-CN" dirty="0"/>
              <a:t>      </a:t>
            </a:r>
            <a:r>
              <a:rPr lang="ro-RO" altLang="zh-CN" dirty="0" smtClean="0"/>
              <a:t>print( </a:t>
            </a:r>
            <a:r>
              <a:rPr lang="ro-RO" altLang="zh-CN" dirty="0"/>
              <a:t>"</a:t>
            </a:r>
            <a:r>
              <a:rPr lang="ro-RO" altLang="zh-CN" dirty="0" err="1"/>
              <a:t>Value</a:t>
            </a:r>
            <a:r>
              <a:rPr lang="ro-RO" altLang="zh-CN" dirty="0"/>
              <a:t> of index </a:t>
            </a:r>
            <a:r>
              <a:rPr lang="ro-RO" altLang="zh-CN" dirty="0" err="1"/>
              <a:t>is</a:t>
            </a:r>
            <a:r>
              <a:rPr lang="ro-RO" altLang="zh-CN" dirty="0"/>
              <a:t> 100")</a:t>
            </a:r>
          </a:p>
          <a:p>
            <a:r>
              <a:rPr lang="ro-RO" altLang="zh-CN" dirty="0"/>
              <a:t>   </a:t>
            </a:r>
            <a:r>
              <a:rPr lang="ro-RO" altLang="zh-CN" dirty="0">
                <a:solidFill>
                  <a:srgbClr val="FF0000"/>
                </a:solidFill>
              </a:rPr>
              <a:t>case 10,15  :</a:t>
            </a:r>
          </a:p>
          <a:p>
            <a:r>
              <a:rPr lang="ro-RO" altLang="zh-CN" dirty="0"/>
              <a:t>      </a:t>
            </a:r>
            <a:r>
              <a:rPr lang="ro-RO" altLang="zh-CN" dirty="0" smtClean="0"/>
              <a:t>print( </a:t>
            </a:r>
            <a:r>
              <a:rPr lang="ro-RO" altLang="zh-CN" dirty="0"/>
              <a:t>"</a:t>
            </a:r>
            <a:r>
              <a:rPr lang="ro-RO" altLang="zh-CN" dirty="0" err="1"/>
              <a:t>Value</a:t>
            </a:r>
            <a:r>
              <a:rPr lang="ro-RO" altLang="zh-CN" dirty="0"/>
              <a:t> of index </a:t>
            </a:r>
            <a:r>
              <a:rPr lang="ro-RO" altLang="zh-CN" dirty="0" err="1"/>
              <a:t>is</a:t>
            </a:r>
            <a:r>
              <a:rPr lang="ro-RO" altLang="zh-CN" dirty="0"/>
              <a:t> </a:t>
            </a:r>
            <a:r>
              <a:rPr lang="ro-RO" altLang="zh-CN" dirty="0" err="1"/>
              <a:t>either</a:t>
            </a:r>
            <a:r>
              <a:rPr lang="ro-RO" altLang="zh-CN" dirty="0"/>
              <a:t> 10 or 15")</a:t>
            </a:r>
          </a:p>
          <a:p>
            <a:r>
              <a:rPr lang="ro-RO" altLang="zh-CN" dirty="0"/>
              <a:t>   case 5  :</a:t>
            </a:r>
          </a:p>
          <a:p>
            <a:r>
              <a:rPr lang="ro-RO" altLang="zh-CN" dirty="0"/>
              <a:t>      </a:t>
            </a:r>
            <a:r>
              <a:rPr lang="ro-RO" altLang="zh-CN" dirty="0" smtClean="0"/>
              <a:t>print( </a:t>
            </a:r>
            <a:r>
              <a:rPr lang="ro-RO" altLang="zh-CN" dirty="0"/>
              <a:t>"</a:t>
            </a:r>
            <a:r>
              <a:rPr lang="ro-RO" altLang="zh-CN" dirty="0" err="1"/>
              <a:t>Value</a:t>
            </a:r>
            <a:r>
              <a:rPr lang="ro-RO" altLang="zh-CN" dirty="0"/>
              <a:t> of index </a:t>
            </a:r>
            <a:r>
              <a:rPr lang="ro-RO" altLang="zh-CN" dirty="0" err="1"/>
              <a:t>is</a:t>
            </a:r>
            <a:r>
              <a:rPr lang="ro-RO" altLang="zh-CN" dirty="0"/>
              <a:t> 5")</a:t>
            </a:r>
          </a:p>
          <a:p>
            <a:r>
              <a:rPr lang="ro-RO" altLang="zh-CN" dirty="0"/>
              <a:t>   </a:t>
            </a:r>
            <a:r>
              <a:rPr lang="ro-RO" altLang="zh-CN" dirty="0" err="1"/>
              <a:t>default</a:t>
            </a:r>
            <a:r>
              <a:rPr lang="ro-RO" altLang="zh-CN" dirty="0"/>
              <a:t> :</a:t>
            </a:r>
          </a:p>
          <a:p>
            <a:r>
              <a:rPr lang="ro-RO" altLang="zh-CN" dirty="0"/>
              <a:t>      </a:t>
            </a:r>
            <a:r>
              <a:rPr lang="ro-RO" altLang="zh-CN" dirty="0" smtClean="0"/>
              <a:t>print( </a:t>
            </a:r>
            <a:r>
              <a:rPr lang="ro-RO" altLang="zh-CN" dirty="0"/>
              <a:t>"</a:t>
            </a:r>
            <a:r>
              <a:rPr lang="ro-RO" altLang="zh-CN" dirty="0" err="1"/>
              <a:t>default</a:t>
            </a:r>
            <a:r>
              <a:rPr lang="ro-RO" altLang="zh-CN" dirty="0"/>
              <a:t> case")</a:t>
            </a:r>
          </a:p>
          <a:p>
            <a:r>
              <a:rPr lang="ro-RO" altLang="zh-CN" dirty="0" smtClean="0"/>
              <a:t>}</a:t>
            </a:r>
            <a:endParaRPr lang="zh-CN" altLang="en-US" dirty="0" smtClean="0"/>
          </a:p>
          <a:p>
            <a:r>
              <a:rPr lang="zh-CN" altLang="en-US" dirty="0" smtClean="0">
                <a:solidFill>
                  <a:srgbClr val="FF0000"/>
                </a:solidFill>
              </a:rPr>
              <a:t>结果：</a:t>
            </a:r>
            <a:r>
              <a:rPr lang="en-US" altLang="zh-CN" dirty="0" smtClean="0">
                <a:solidFill>
                  <a:srgbClr val="FF0000"/>
                </a:solidFill>
              </a:rPr>
              <a:t>Value </a:t>
            </a:r>
            <a:r>
              <a:rPr lang="en-US" altLang="zh-CN" dirty="0">
                <a:solidFill>
                  <a:srgbClr val="FF0000"/>
                </a:solidFill>
              </a:rPr>
              <a:t>of index is either 10 or 15</a:t>
            </a:r>
            <a:endParaRPr kumimoji="1" lang="zh-CN" altLang="en-US" dirty="0">
              <a:solidFill>
                <a:srgbClr val="FF0000"/>
              </a:solidFill>
            </a:endParaRPr>
          </a:p>
        </p:txBody>
      </p:sp>
    </p:spTree>
    <p:extLst>
      <p:ext uri="{BB962C8B-B14F-4D97-AF65-F5344CB8AC3E}">
        <p14:creationId xmlns:p14="http://schemas.microsoft.com/office/powerpoint/2010/main" val="1506088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619974"/>
          </a:xfrm>
        </p:spPr>
        <p:txBody>
          <a:bodyPr/>
          <a:lstStyle/>
          <a:p>
            <a:r>
              <a:rPr kumimoji="1" lang="en-US" altLang="zh-CN" dirty="0" err="1"/>
              <a:t>fallthrouth</a:t>
            </a:r>
            <a:r>
              <a:rPr kumimoji="1" lang="zh-CN" altLang="en-US" dirty="0"/>
              <a:t>的用法</a:t>
            </a:r>
          </a:p>
        </p:txBody>
      </p:sp>
      <p:sp>
        <p:nvSpPr>
          <p:cNvPr id="3" name="内容占位符 2"/>
          <p:cNvSpPr>
            <a:spLocks noGrp="1"/>
          </p:cNvSpPr>
          <p:nvPr>
            <p:ph sz="quarter" idx="13"/>
          </p:nvPr>
        </p:nvSpPr>
        <p:spPr>
          <a:xfrm>
            <a:off x="913774" y="1238492"/>
            <a:ext cx="10363826" cy="5335928"/>
          </a:xfrm>
        </p:spPr>
        <p:txBody>
          <a:bodyPr>
            <a:normAutofit fontScale="70000" lnSpcReduction="20000"/>
          </a:bodyPr>
          <a:lstStyle/>
          <a:p>
            <a:r>
              <a:rPr kumimoji="1" lang="zh-CN" altLang="en-US" dirty="0" smtClean="0"/>
              <a:t>使用</a:t>
            </a:r>
            <a:r>
              <a:rPr kumimoji="1" lang="en-US" altLang="zh-CN" dirty="0" err="1" smtClean="0"/>
              <a:t>fallthrouth</a:t>
            </a:r>
            <a:r>
              <a:rPr kumimoji="1" lang="zh-CN" altLang="en-US" dirty="0" smtClean="0"/>
              <a:t>：</a:t>
            </a:r>
          </a:p>
          <a:p>
            <a:r>
              <a:rPr lang="en-US" altLang="zh-CN" dirty="0" err="1"/>
              <a:t>var</a:t>
            </a:r>
            <a:r>
              <a:rPr lang="en-US" altLang="zh-CN" dirty="0"/>
              <a:t> index = </a:t>
            </a:r>
            <a:r>
              <a:rPr lang="en-US" altLang="zh-CN" dirty="0" smtClean="0"/>
              <a:t>10</a:t>
            </a:r>
            <a:endParaRPr lang="en-US" altLang="zh-CN" dirty="0"/>
          </a:p>
          <a:p>
            <a:r>
              <a:rPr lang="en-US" altLang="zh-CN" dirty="0"/>
              <a:t>switch index {</a:t>
            </a:r>
          </a:p>
          <a:p>
            <a:r>
              <a:rPr lang="ro-RO" altLang="zh-CN" dirty="0"/>
              <a:t>   case 100  :</a:t>
            </a:r>
          </a:p>
          <a:p>
            <a:r>
              <a:rPr lang="ro-RO" altLang="zh-CN" dirty="0"/>
              <a:t>      </a:t>
            </a:r>
            <a:r>
              <a:rPr lang="ro-RO" altLang="zh-CN" dirty="0" smtClean="0"/>
              <a:t>print( </a:t>
            </a:r>
            <a:r>
              <a:rPr lang="ro-RO" altLang="zh-CN" dirty="0"/>
              <a:t>"</a:t>
            </a:r>
            <a:r>
              <a:rPr lang="ro-RO" altLang="zh-CN" dirty="0" err="1"/>
              <a:t>Value</a:t>
            </a:r>
            <a:r>
              <a:rPr lang="ro-RO" altLang="zh-CN" dirty="0"/>
              <a:t> of index </a:t>
            </a:r>
            <a:r>
              <a:rPr lang="ro-RO" altLang="zh-CN" dirty="0" err="1"/>
              <a:t>is</a:t>
            </a:r>
            <a:r>
              <a:rPr lang="ro-RO" altLang="zh-CN" dirty="0"/>
              <a:t> 100")</a:t>
            </a:r>
          </a:p>
          <a:p>
            <a:r>
              <a:rPr lang="ro-RO" altLang="zh-CN" dirty="0"/>
              <a:t>      </a:t>
            </a:r>
            <a:r>
              <a:rPr lang="ro-RO" altLang="zh-CN" dirty="0" err="1"/>
              <a:t>fallthrough</a:t>
            </a:r>
            <a:endParaRPr lang="ro-RO" altLang="zh-CN" dirty="0"/>
          </a:p>
          <a:p>
            <a:r>
              <a:rPr lang="ro-RO" altLang="zh-CN" dirty="0"/>
              <a:t>   case 10,15  :</a:t>
            </a:r>
          </a:p>
          <a:p>
            <a:r>
              <a:rPr lang="ro-RO" altLang="zh-CN" dirty="0"/>
              <a:t>      </a:t>
            </a:r>
            <a:r>
              <a:rPr lang="ro-RO" altLang="zh-CN" dirty="0" smtClean="0"/>
              <a:t>print( </a:t>
            </a:r>
            <a:r>
              <a:rPr lang="ro-RO" altLang="zh-CN" dirty="0"/>
              <a:t>"</a:t>
            </a:r>
            <a:r>
              <a:rPr lang="ro-RO" altLang="zh-CN" dirty="0" err="1"/>
              <a:t>Value</a:t>
            </a:r>
            <a:r>
              <a:rPr lang="ro-RO" altLang="zh-CN" dirty="0"/>
              <a:t> of index </a:t>
            </a:r>
            <a:r>
              <a:rPr lang="ro-RO" altLang="zh-CN" dirty="0" err="1"/>
              <a:t>is</a:t>
            </a:r>
            <a:r>
              <a:rPr lang="ro-RO" altLang="zh-CN" dirty="0"/>
              <a:t> </a:t>
            </a:r>
            <a:r>
              <a:rPr lang="ro-RO" altLang="zh-CN" dirty="0" err="1"/>
              <a:t>either</a:t>
            </a:r>
            <a:r>
              <a:rPr lang="ro-RO" altLang="zh-CN" dirty="0"/>
              <a:t> 10 or 15")</a:t>
            </a:r>
          </a:p>
          <a:p>
            <a:r>
              <a:rPr lang="ro-RO" altLang="zh-CN" dirty="0"/>
              <a:t>      </a:t>
            </a:r>
            <a:r>
              <a:rPr lang="ro-RO" altLang="zh-CN" dirty="0" err="1"/>
              <a:t>fallthrough</a:t>
            </a:r>
            <a:endParaRPr lang="ro-RO" altLang="zh-CN" dirty="0"/>
          </a:p>
          <a:p>
            <a:r>
              <a:rPr lang="ro-RO" altLang="zh-CN" dirty="0"/>
              <a:t>   case 5  :</a:t>
            </a:r>
          </a:p>
          <a:p>
            <a:r>
              <a:rPr lang="ro-RO" altLang="zh-CN" dirty="0"/>
              <a:t>      </a:t>
            </a:r>
            <a:r>
              <a:rPr lang="ro-RO" altLang="zh-CN" dirty="0" smtClean="0"/>
              <a:t>print( </a:t>
            </a:r>
            <a:r>
              <a:rPr lang="ro-RO" altLang="zh-CN" dirty="0"/>
              <a:t>"</a:t>
            </a:r>
            <a:r>
              <a:rPr lang="ro-RO" altLang="zh-CN" dirty="0" err="1"/>
              <a:t>Value</a:t>
            </a:r>
            <a:r>
              <a:rPr lang="ro-RO" altLang="zh-CN" dirty="0"/>
              <a:t> of index </a:t>
            </a:r>
            <a:r>
              <a:rPr lang="ro-RO" altLang="zh-CN" dirty="0" err="1"/>
              <a:t>is</a:t>
            </a:r>
            <a:r>
              <a:rPr lang="ro-RO" altLang="zh-CN" dirty="0"/>
              <a:t> 5")</a:t>
            </a:r>
          </a:p>
          <a:p>
            <a:r>
              <a:rPr lang="ro-RO" altLang="zh-CN" dirty="0"/>
              <a:t>   </a:t>
            </a:r>
            <a:r>
              <a:rPr lang="ro-RO" altLang="zh-CN" dirty="0" err="1"/>
              <a:t>default</a:t>
            </a:r>
            <a:r>
              <a:rPr lang="ro-RO" altLang="zh-CN" dirty="0"/>
              <a:t> :</a:t>
            </a:r>
          </a:p>
          <a:p>
            <a:r>
              <a:rPr lang="ro-RO" altLang="zh-CN" dirty="0"/>
              <a:t>      </a:t>
            </a:r>
            <a:r>
              <a:rPr lang="ro-RO" altLang="zh-CN" dirty="0" smtClean="0"/>
              <a:t>print( </a:t>
            </a:r>
            <a:r>
              <a:rPr lang="ro-RO" altLang="zh-CN" dirty="0"/>
              <a:t>"</a:t>
            </a:r>
            <a:r>
              <a:rPr lang="ro-RO" altLang="zh-CN" dirty="0" err="1"/>
              <a:t>default</a:t>
            </a:r>
            <a:r>
              <a:rPr lang="ro-RO" altLang="zh-CN" dirty="0"/>
              <a:t> case")</a:t>
            </a:r>
          </a:p>
          <a:p>
            <a:r>
              <a:rPr lang="ro-RO" altLang="zh-CN" dirty="0" smtClean="0"/>
              <a:t>}</a:t>
            </a:r>
            <a:endParaRPr lang="zh-CN" altLang="en-US" dirty="0" smtClean="0"/>
          </a:p>
          <a:p>
            <a:r>
              <a:rPr kumimoji="1" lang="zh-CN" altLang="en-US" dirty="0" smtClean="0">
                <a:solidFill>
                  <a:srgbClr val="FF0000"/>
                </a:solidFill>
              </a:rPr>
              <a:t>结果：</a:t>
            </a:r>
            <a:r>
              <a:rPr lang="en-US" altLang="zh-CN" dirty="0">
                <a:solidFill>
                  <a:srgbClr val="FF0000"/>
                </a:solidFill>
              </a:rPr>
              <a:t>Value of index is either 10 or </a:t>
            </a:r>
            <a:r>
              <a:rPr lang="en-US" altLang="zh-CN" dirty="0" smtClean="0">
                <a:solidFill>
                  <a:srgbClr val="FF0000"/>
                </a:solidFill>
              </a:rPr>
              <a:t>15</a:t>
            </a:r>
            <a:r>
              <a:rPr lang="zh-CN" altLang="en-US" dirty="0" smtClean="0">
                <a:solidFill>
                  <a:srgbClr val="FF0000"/>
                </a:solidFill>
              </a:rPr>
              <a:t>		</a:t>
            </a:r>
            <a:r>
              <a:rPr lang="en-US" altLang="zh-CN" dirty="0" smtClean="0">
                <a:solidFill>
                  <a:srgbClr val="FF0000"/>
                </a:solidFill>
              </a:rPr>
              <a:t>Value </a:t>
            </a:r>
            <a:r>
              <a:rPr lang="en-US" altLang="zh-CN" dirty="0">
                <a:solidFill>
                  <a:srgbClr val="FF0000"/>
                </a:solidFill>
              </a:rPr>
              <a:t>of index is 5</a:t>
            </a:r>
            <a:endParaRPr kumimoji="1" lang="zh-CN" altLang="en-US" dirty="0">
              <a:solidFill>
                <a:srgbClr val="FF0000"/>
              </a:solidFill>
            </a:endParaRPr>
          </a:p>
        </p:txBody>
      </p:sp>
    </p:spTree>
    <p:extLst>
      <p:ext uri="{BB962C8B-B14F-4D97-AF65-F5344CB8AC3E}">
        <p14:creationId xmlns:p14="http://schemas.microsoft.com/office/powerpoint/2010/main" val="238621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863042"/>
          </a:xfrm>
        </p:spPr>
        <p:txBody>
          <a:bodyPr/>
          <a:lstStyle/>
          <a:p>
            <a:r>
              <a:rPr kumimoji="1" lang="en-US" altLang="zh-CN" dirty="0" smtClean="0"/>
              <a:t>Swift</a:t>
            </a:r>
            <a:r>
              <a:rPr kumimoji="1" lang="zh-CN" altLang="en-US" dirty="0" smtClean="0"/>
              <a:t>字符串</a:t>
            </a:r>
            <a:endParaRPr kumimoji="1" lang="zh-CN" altLang="en-US" dirty="0"/>
          </a:p>
        </p:txBody>
      </p:sp>
      <p:sp>
        <p:nvSpPr>
          <p:cNvPr id="3" name="内容占位符 2"/>
          <p:cNvSpPr>
            <a:spLocks noGrp="1"/>
          </p:cNvSpPr>
          <p:nvPr>
            <p:ph sz="quarter" idx="13"/>
          </p:nvPr>
        </p:nvSpPr>
        <p:spPr>
          <a:xfrm>
            <a:off x="913774" y="1481560"/>
            <a:ext cx="10363826" cy="4525701"/>
          </a:xfrm>
        </p:spPr>
        <p:txBody>
          <a:bodyPr>
            <a:normAutofit fontScale="92500" lnSpcReduction="20000"/>
          </a:bodyPr>
          <a:lstStyle/>
          <a:p>
            <a:r>
              <a:rPr lang="en-US" altLang="zh-CN" dirty="0"/>
              <a:t>Swift </a:t>
            </a:r>
            <a:r>
              <a:rPr lang="zh-CN" altLang="en-US" dirty="0"/>
              <a:t>字符串是字符有序集合，如“</a:t>
            </a:r>
            <a:r>
              <a:rPr lang="en-US" altLang="zh-CN" dirty="0"/>
              <a:t>Hello, World!”</a:t>
            </a:r>
            <a:r>
              <a:rPr lang="zh-CN" altLang="en-US" dirty="0"/>
              <a:t>，它们是由 </a:t>
            </a:r>
            <a:r>
              <a:rPr lang="en-US" altLang="zh-CN" dirty="0"/>
              <a:t>Swift </a:t>
            </a:r>
            <a:r>
              <a:rPr lang="zh-CN" altLang="en-US" dirty="0"/>
              <a:t>的 </a:t>
            </a:r>
            <a:r>
              <a:rPr lang="en-US" altLang="zh-CN" dirty="0"/>
              <a:t>String </a:t>
            </a:r>
            <a:r>
              <a:rPr lang="zh-CN" altLang="en-US" dirty="0"/>
              <a:t>数据类型表示，这也代表字符类型值的集合</a:t>
            </a:r>
            <a:r>
              <a:rPr lang="zh-CN" altLang="en-US" dirty="0" smtClean="0"/>
              <a:t>。</a:t>
            </a:r>
          </a:p>
          <a:p>
            <a:r>
              <a:rPr lang="zh-CN" altLang="en-US" dirty="0"/>
              <a:t>可以通过使用一个字符串文字或创建</a:t>
            </a:r>
            <a:r>
              <a:rPr lang="en-US" altLang="zh-CN" dirty="0"/>
              <a:t>String</a:t>
            </a:r>
            <a:r>
              <a:rPr lang="zh-CN" altLang="en-US" dirty="0"/>
              <a:t>类的一个实例来创建一个字符串，如下：</a:t>
            </a:r>
          </a:p>
          <a:p>
            <a:pPr marL="0" indent="0">
              <a:buNone/>
            </a:pPr>
            <a:endParaRPr lang="en-US" altLang="zh-CN" dirty="0"/>
          </a:p>
          <a:p>
            <a:r>
              <a:rPr lang="en-US" altLang="zh-CN" dirty="0"/>
              <a:t>// String creation using String literal</a:t>
            </a:r>
          </a:p>
          <a:p>
            <a:r>
              <a:rPr lang="en-US" altLang="zh-CN" dirty="0" err="1"/>
              <a:t>var</a:t>
            </a:r>
            <a:r>
              <a:rPr lang="en-US" altLang="zh-CN" dirty="0"/>
              <a:t> </a:t>
            </a:r>
            <a:r>
              <a:rPr lang="en-US" altLang="zh-CN" dirty="0" err="1"/>
              <a:t>stringA</a:t>
            </a:r>
            <a:r>
              <a:rPr lang="en-US" altLang="zh-CN" dirty="0"/>
              <a:t> = "Hello, Swift!"</a:t>
            </a:r>
          </a:p>
          <a:p>
            <a:r>
              <a:rPr lang="en-US" altLang="zh-CN" dirty="0" smtClean="0"/>
              <a:t>print( </a:t>
            </a:r>
            <a:r>
              <a:rPr lang="en-US" altLang="zh-CN" dirty="0" err="1"/>
              <a:t>stringA</a:t>
            </a:r>
            <a:r>
              <a:rPr lang="en-US" altLang="zh-CN" dirty="0"/>
              <a:t> )</a:t>
            </a:r>
          </a:p>
          <a:p>
            <a:endParaRPr lang="en-US" altLang="zh-CN" dirty="0"/>
          </a:p>
          <a:p>
            <a:r>
              <a:rPr lang="en-US" altLang="zh-CN" dirty="0"/>
              <a:t>// String creation using String instance</a:t>
            </a:r>
          </a:p>
          <a:p>
            <a:r>
              <a:rPr lang="en-US" altLang="zh-CN" dirty="0" err="1"/>
              <a:t>var</a:t>
            </a:r>
            <a:r>
              <a:rPr lang="en-US" altLang="zh-CN" dirty="0"/>
              <a:t> </a:t>
            </a:r>
            <a:r>
              <a:rPr lang="en-US" altLang="zh-CN" dirty="0" err="1"/>
              <a:t>stringB</a:t>
            </a:r>
            <a:r>
              <a:rPr lang="en-US" altLang="zh-CN" dirty="0"/>
              <a:t> = String("Hello, Swift!")</a:t>
            </a:r>
          </a:p>
          <a:p>
            <a:r>
              <a:rPr lang="en-US" altLang="zh-CN" dirty="0" smtClean="0"/>
              <a:t>print( </a:t>
            </a:r>
            <a:r>
              <a:rPr lang="en-US" altLang="zh-CN" dirty="0" err="1"/>
              <a:t>stringB</a:t>
            </a:r>
            <a:r>
              <a:rPr lang="en-US" altLang="zh-CN" dirty="0"/>
              <a:t> )</a:t>
            </a:r>
            <a:endParaRPr kumimoji="1" lang="zh-CN" altLang="en-US" dirty="0"/>
          </a:p>
        </p:txBody>
      </p:sp>
    </p:spTree>
    <p:extLst>
      <p:ext uri="{BB962C8B-B14F-4D97-AF65-F5344CB8AC3E}">
        <p14:creationId xmlns:p14="http://schemas.microsoft.com/office/powerpoint/2010/main" val="87286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631548"/>
          </a:xfrm>
        </p:spPr>
        <p:txBody>
          <a:bodyPr/>
          <a:lstStyle/>
          <a:p>
            <a:r>
              <a:rPr kumimoji="1" lang="zh-CN" altLang="en-US" dirty="0" smtClean="0"/>
              <a:t>空字符串</a:t>
            </a:r>
            <a:endParaRPr kumimoji="1" lang="zh-CN" altLang="en-US" dirty="0"/>
          </a:p>
        </p:txBody>
      </p:sp>
      <p:sp>
        <p:nvSpPr>
          <p:cNvPr id="3" name="内容占位符 2"/>
          <p:cNvSpPr>
            <a:spLocks noGrp="1"/>
          </p:cNvSpPr>
          <p:nvPr>
            <p:ph sz="quarter" idx="13"/>
          </p:nvPr>
        </p:nvSpPr>
        <p:spPr>
          <a:xfrm>
            <a:off x="913774" y="1516284"/>
            <a:ext cx="10363826" cy="4791919"/>
          </a:xfrm>
        </p:spPr>
        <p:txBody>
          <a:bodyPr>
            <a:normAutofit fontScale="70000" lnSpcReduction="20000"/>
          </a:bodyPr>
          <a:lstStyle/>
          <a:p>
            <a:r>
              <a:rPr lang="zh-CN" altLang="en-US" dirty="0"/>
              <a:t>可以通过使用一个空字符串或创建 </a:t>
            </a:r>
            <a:r>
              <a:rPr lang="en-US" altLang="zh-CN" dirty="0"/>
              <a:t>String </a:t>
            </a:r>
            <a:r>
              <a:rPr lang="zh-CN" altLang="en-US" dirty="0"/>
              <a:t>类的一个实例来创建一个空的字符串，如下所示。还可以检查一个字符串是否为空，使用布尔属性 </a:t>
            </a:r>
            <a:r>
              <a:rPr lang="en-US" altLang="zh-CN" dirty="0" err="1"/>
              <a:t>isEmpty</a:t>
            </a:r>
            <a:r>
              <a:rPr lang="zh-CN" altLang="en-US" dirty="0" smtClean="0"/>
              <a:t>。</a:t>
            </a:r>
            <a:endParaRPr lang="en-US" altLang="zh-CN" dirty="0"/>
          </a:p>
          <a:p>
            <a:r>
              <a:rPr lang="en-US" altLang="zh-CN" dirty="0" err="1" smtClean="0"/>
              <a:t>var</a:t>
            </a:r>
            <a:r>
              <a:rPr lang="en-US" altLang="zh-CN" dirty="0" smtClean="0"/>
              <a:t> </a:t>
            </a:r>
            <a:r>
              <a:rPr lang="en-US" altLang="zh-CN" dirty="0" err="1"/>
              <a:t>stringA</a:t>
            </a:r>
            <a:r>
              <a:rPr lang="en-US" altLang="zh-CN" dirty="0"/>
              <a:t> = </a:t>
            </a:r>
            <a:r>
              <a:rPr lang="en-US" altLang="zh-CN" dirty="0" smtClean="0"/>
              <a:t>””</a:t>
            </a:r>
            <a:endParaRPr lang="en-US" altLang="zh-CN" dirty="0"/>
          </a:p>
          <a:p>
            <a:r>
              <a:rPr lang="en-US" altLang="zh-CN" dirty="0"/>
              <a:t>if </a:t>
            </a:r>
            <a:r>
              <a:rPr lang="en-US" altLang="zh-CN" dirty="0" err="1"/>
              <a:t>stringA.isEmpty</a:t>
            </a:r>
            <a:r>
              <a:rPr lang="en-US" altLang="zh-CN" dirty="0"/>
              <a:t> {</a:t>
            </a:r>
          </a:p>
          <a:p>
            <a:r>
              <a:rPr lang="en-US" altLang="zh-CN" dirty="0"/>
              <a:t>   </a:t>
            </a:r>
            <a:r>
              <a:rPr lang="en-US" altLang="zh-CN" dirty="0" smtClean="0"/>
              <a:t>print( </a:t>
            </a:r>
            <a:r>
              <a:rPr lang="en-US" altLang="zh-CN" dirty="0"/>
              <a:t>"</a:t>
            </a:r>
            <a:r>
              <a:rPr lang="en-US" altLang="zh-CN" dirty="0" err="1"/>
              <a:t>stringA</a:t>
            </a:r>
            <a:r>
              <a:rPr lang="en-US" altLang="zh-CN" dirty="0"/>
              <a:t> is empty" )</a:t>
            </a:r>
          </a:p>
          <a:p>
            <a:r>
              <a:rPr lang="en-US" altLang="zh-CN" dirty="0"/>
              <a:t>} else {</a:t>
            </a:r>
          </a:p>
          <a:p>
            <a:r>
              <a:rPr lang="en-US" altLang="zh-CN" dirty="0"/>
              <a:t>   </a:t>
            </a:r>
            <a:r>
              <a:rPr lang="en-US" altLang="zh-CN" dirty="0" smtClean="0"/>
              <a:t>print( </a:t>
            </a:r>
            <a:r>
              <a:rPr lang="en-US" altLang="zh-CN" dirty="0"/>
              <a:t>"</a:t>
            </a:r>
            <a:r>
              <a:rPr lang="en-US" altLang="zh-CN" dirty="0" err="1"/>
              <a:t>stringA</a:t>
            </a:r>
            <a:r>
              <a:rPr lang="en-US" altLang="zh-CN" dirty="0"/>
              <a:t> is not empty" )</a:t>
            </a:r>
          </a:p>
          <a:p>
            <a:r>
              <a:rPr lang="en-US" altLang="zh-CN" dirty="0" smtClean="0"/>
              <a:t>}</a:t>
            </a:r>
            <a:endParaRPr lang="en-US" altLang="zh-CN" dirty="0"/>
          </a:p>
          <a:p>
            <a:r>
              <a:rPr lang="en-US" altLang="zh-CN" dirty="0" smtClean="0"/>
              <a:t>let </a:t>
            </a:r>
            <a:r>
              <a:rPr lang="en-US" altLang="zh-CN" dirty="0" err="1"/>
              <a:t>stringB</a:t>
            </a:r>
            <a:r>
              <a:rPr lang="en-US" altLang="zh-CN" dirty="0"/>
              <a:t> = String</a:t>
            </a:r>
            <a:r>
              <a:rPr lang="en-US" altLang="zh-CN" dirty="0" smtClean="0"/>
              <a:t>()</a:t>
            </a:r>
            <a:endParaRPr lang="en-US" altLang="zh-CN" dirty="0"/>
          </a:p>
          <a:p>
            <a:r>
              <a:rPr lang="en-US" altLang="zh-CN" dirty="0"/>
              <a:t>if </a:t>
            </a:r>
            <a:r>
              <a:rPr lang="en-US" altLang="zh-CN" dirty="0" err="1"/>
              <a:t>stringB.isEmpty</a:t>
            </a:r>
            <a:r>
              <a:rPr lang="en-US" altLang="zh-CN" dirty="0"/>
              <a:t> {</a:t>
            </a:r>
          </a:p>
          <a:p>
            <a:r>
              <a:rPr lang="en-US" altLang="zh-CN" dirty="0"/>
              <a:t>   </a:t>
            </a:r>
            <a:r>
              <a:rPr lang="en-US" altLang="zh-CN" dirty="0" smtClean="0"/>
              <a:t>print( </a:t>
            </a:r>
            <a:r>
              <a:rPr lang="en-US" altLang="zh-CN" dirty="0"/>
              <a:t>"</a:t>
            </a:r>
            <a:r>
              <a:rPr lang="en-US" altLang="zh-CN" dirty="0" err="1"/>
              <a:t>stringB</a:t>
            </a:r>
            <a:r>
              <a:rPr lang="en-US" altLang="zh-CN" dirty="0"/>
              <a:t> is empty" )</a:t>
            </a:r>
          </a:p>
          <a:p>
            <a:r>
              <a:rPr lang="en-US" altLang="zh-CN" dirty="0"/>
              <a:t>} else {</a:t>
            </a:r>
          </a:p>
          <a:p>
            <a:r>
              <a:rPr lang="en-US" altLang="zh-CN" dirty="0"/>
              <a:t>   </a:t>
            </a:r>
            <a:r>
              <a:rPr lang="en-US" altLang="zh-CN" dirty="0" smtClean="0"/>
              <a:t>print( </a:t>
            </a:r>
            <a:r>
              <a:rPr lang="en-US" altLang="zh-CN" dirty="0"/>
              <a:t>"</a:t>
            </a:r>
            <a:r>
              <a:rPr lang="en-US" altLang="zh-CN" dirty="0" err="1"/>
              <a:t>stringB</a:t>
            </a:r>
            <a:r>
              <a:rPr lang="en-US" altLang="zh-CN" dirty="0"/>
              <a:t> is not empty" )</a:t>
            </a:r>
          </a:p>
          <a:p>
            <a:r>
              <a:rPr lang="en-US" altLang="zh-CN" dirty="0"/>
              <a:t>}</a:t>
            </a:r>
            <a:endParaRPr kumimoji="1" lang="zh-CN" altLang="en-US" dirty="0"/>
          </a:p>
        </p:txBody>
      </p:sp>
    </p:spTree>
    <p:extLst>
      <p:ext uri="{BB962C8B-B14F-4D97-AF65-F5344CB8AC3E}">
        <p14:creationId xmlns:p14="http://schemas.microsoft.com/office/powerpoint/2010/main" val="764389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886192"/>
          </a:xfrm>
        </p:spPr>
        <p:txBody>
          <a:bodyPr/>
          <a:lstStyle/>
          <a:p>
            <a:r>
              <a:rPr kumimoji="1" lang="zh-CN" altLang="en-US" smtClean="0"/>
              <a:t>字符串常量</a:t>
            </a:r>
            <a:endParaRPr kumimoji="1" lang="zh-CN" altLang="en-US"/>
          </a:p>
        </p:txBody>
      </p:sp>
      <p:sp>
        <p:nvSpPr>
          <p:cNvPr id="3" name="内容占位符 2"/>
          <p:cNvSpPr>
            <a:spLocks noGrp="1"/>
          </p:cNvSpPr>
          <p:nvPr>
            <p:ph sz="quarter" idx="13"/>
          </p:nvPr>
        </p:nvSpPr>
        <p:spPr>
          <a:xfrm>
            <a:off x="913774" y="1504710"/>
            <a:ext cx="10363826" cy="4286489"/>
          </a:xfrm>
        </p:spPr>
        <p:txBody>
          <a:bodyPr>
            <a:normAutofit fontScale="85000" lnSpcReduction="20000"/>
          </a:bodyPr>
          <a:lstStyle/>
          <a:p>
            <a:r>
              <a:rPr lang="zh-CN" altLang="en-US" dirty="0"/>
              <a:t>可以指定字符串是否可以修改（或突变），通过将其分配给一个变量，或者</a:t>
            </a:r>
            <a:r>
              <a:rPr lang="zh-CN" altLang="en-US" dirty="0" smtClean="0"/>
              <a:t>通过使用 </a:t>
            </a:r>
            <a:r>
              <a:rPr lang="en-US" altLang="zh-CN" dirty="0"/>
              <a:t>let </a:t>
            </a:r>
            <a:r>
              <a:rPr lang="zh-CN" altLang="en-US" dirty="0"/>
              <a:t>关键字分配为常量，如下图所示</a:t>
            </a:r>
            <a:r>
              <a:rPr lang="zh-CN" altLang="en-US" dirty="0" smtClean="0"/>
              <a:t>：</a:t>
            </a:r>
            <a:endParaRPr lang="en-US" altLang="zh-CN" dirty="0"/>
          </a:p>
          <a:p>
            <a:r>
              <a:rPr lang="en-US" altLang="zh-CN" dirty="0"/>
              <a:t>// </a:t>
            </a:r>
            <a:r>
              <a:rPr lang="en-US" altLang="zh-CN" dirty="0" err="1"/>
              <a:t>stringA</a:t>
            </a:r>
            <a:r>
              <a:rPr lang="en-US" altLang="zh-CN" dirty="0"/>
              <a:t> can be modified</a:t>
            </a:r>
          </a:p>
          <a:p>
            <a:r>
              <a:rPr lang="en-US" altLang="zh-CN" dirty="0" err="1"/>
              <a:t>var</a:t>
            </a:r>
            <a:r>
              <a:rPr lang="en-US" altLang="zh-CN" dirty="0"/>
              <a:t> </a:t>
            </a:r>
            <a:r>
              <a:rPr lang="en-US" altLang="zh-CN" dirty="0" err="1"/>
              <a:t>stringA</a:t>
            </a:r>
            <a:r>
              <a:rPr lang="en-US" altLang="zh-CN" dirty="0"/>
              <a:t> = "Hello, Swift!"</a:t>
            </a:r>
          </a:p>
          <a:p>
            <a:r>
              <a:rPr lang="en-US" altLang="zh-CN" dirty="0" err="1"/>
              <a:t>stringA</a:t>
            </a:r>
            <a:r>
              <a:rPr lang="en-US" altLang="zh-CN" dirty="0"/>
              <a:t> + = "--Readers--"</a:t>
            </a:r>
          </a:p>
          <a:p>
            <a:r>
              <a:rPr lang="en-US" altLang="zh-CN" dirty="0" smtClean="0"/>
              <a:t>print( </a:t>
            </a:r>
            <a:r>
              <a:rPr lang="en-US" altLang="zh-CN" dirty="0" err="1"/>
              <a:t>stringA</a:t>
            </a:r>
            <a:r>
              <a:rPr lang="en-US" altLang="zh-CN" dirty="0"/>
              <a:t> )</a:t>
            </a:r>
          </a:p>
          <a:p>
            <a:endParaRPr lang="en-US" altLang="zh-CN" dirty="0"/>
          </a:p>
          <a:p>
            <a:r>
              <a:rPr lang="en-US" altLang="zh-CN" dirty="0"/>
              <a:t>// </a:t>
            </a:r>
            <a:r>
              <a:rPr lang="en-US" altLang="zh-CN" dirty="0" err="1"/>
              <a:t>stringB</a:t>
            </a:r>
            <a:r>
              <a:rPr lang="en-US" altLang="zh-CN" dirty="0"/>
              <a:t> can not be modified</a:t>
            </a:r>
          </a:p>
          <a:p>
            <a:r>
              <a:rPr lang="en-US" altLang="zh-CN" dirty="0"/>
              <a:t>let </a:t>
            </a:r>
            <a:r>
              <a:rPr lang="en-US" altLang="zh-CN" dirty="0" err="1"/>
              <a:t>stringB</a:t>
            </a:r>
            <a:r>
              <a:rPr lang="en-US" altLang="zh-CN" dirty="0"/>
              <a:t> = String("Hello, Swift!")</a:t>
            </a:r>
          </a:p>
          <a:p>
            <a:r>
              <a:rPr lang="en-US" altLang="zh-CN" dirty="0" err="1"/>
              <a:t>stringB</a:t>
            </a:r>
            <a:r>
              <a:rPr lang="en-US" altLang="zh-CN" dirty="0"/>
              <a:t> + = "--Readers--"</a:t>
            </a:r>
          </a:p>
          <a:p>
            <a:r>
              <a:rPr lang="en-US" altLang="zh-CN" dirty="0" smtClean="0"/>
              <a:t>print( </a:t>
            </a:r>
            <a:r>
              <a:rPr lang="en-US" altLang="zh-CN" dirty="0" err="1"/>
              <a:t>stringB</a:t>
            </a:r>
            <a:r>
              <a:rPr lang="en-US" altLang="zh-CN" dirty="0"/>
              <a:t> )</a:t>
            </a:r>
            <a:endParaRPr kumimoji="1" lang="zh-CN" altLang="en-US" dirty="0"/>
          </a:p>
        </p:txBody>
      </p:sp>
    </p:spTree>
    <p:extLst>
      <p:ext uri="{BB962C8B-B14F-4D97-AF65-F5344CB8AC3E}">
        <p14:creationId xmlns:p14="http://schemas.microsoft.com/office/powerpoint/2010/main" val="402468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805169"/>
          </a:xfrm>
        </p:spPr>
        <p:txBody>
          <a:bodyPr/>
          <a:lstStyle/>
          <a:p>
            <a:r>
              <a:rPr kumimoji="1" lang="zh-CN" altLang="en-US" smtClean="0"/>
              <a:t>字符串插值</a:t>
            </a:r>
            <a:endParaRPr kumimoji="1" lang="zh-CN" altLang="en-US"/>
          </a:p>
        </p:txBody>
      </p:sp>
      <p:sp>
        <p:nvSpPr>
          <p:cNvPr id="3" name="内容占位符 2"/>
          <p:cNvSpPr>
            <a:spLocks noGrp="1"/>
          </p:cNvSpPr>
          <p:nvPr>
            <p:ph sz="quarter" idx="13"/>
          </p:nvPr>
        </p:nvSpPr>
        <p:spPr>
          <a:xfrm>
            <a:off x="913774" y="1423686"/>
            <a:ext cx="10363826" cy="4367513"/>
          </a:xfrm>
        </p:spPr>
        <p:txBody>
          <a:bodyPr>
            <a:normAutofit fontScale="92500" lnSpcReduction="10000"/>
          </a:bodyPr>
          <a:lstStyle/>
          <a:p>
            <a:r>
              <a:rPr lang="zh-CN" altLang="en-US" dirty="0" smtClean="0"/>
              <a:t>字符串</a:t>
            </a:r>
            <a:r>
              <a:rPr lang="zh-CN" altLang="en-US" dirty="0"/>
              <a:t>转换符号是一种通过包括字符串文字内的值来构造的常量，变量，文本和表达式来组合一个新的字符串值。</a:t>
            </a:r>
          </a:p>
          <a:p>
            <a:r>
              <a:rPr lang="zh-CN" altLang="en-US" dirty="0"/>
              <a:t>每个项目（变量或常量），插入到字符串被包裹在一对括号内， 一个反斜杠前缀。下面是简单的例子</a:t>
            </a:r>
            <a:r>
              <a:rPr lang="zh-CN" altLang="en-US" dirty="0" smtClean="0"/>
              <a:t>：</a:t>
            </a:r>
            <a:endParaRPr lang="en-US" altLang="zh-CN" dirty="0"/>
          </a:p>
          <a:p>
            <a:r>
              <a:rPr lang="mr-IN" altLang="zh-CN" dirty="0" err="1"/>
              <a:t>var</a:t>
            </a:r>
            <a:r>
              <a:rPr lang="mr-IN" altLang="zh-CN" dirty="0"/>
              <a:t> </a:t>
            </a:r>
            <a:r>
              <a:rPr lang="mr-IN" altLang="zh-CN" dirty="0" err="1"/>
              <a:t>varA</a:t>
            </a:r>
            <a:r>
              <a:rPr lang="mr-IN" altLang="zh-CN" dirty="0"/>
              <a:t>   = 20</a:t>
            </a:r>
          </a:p>
          <a:p>
            <a:r>
              <a:rPr lang="en-US" altLang="zh-CN" dirty="0"/>
              <a:t>let </a:t>
            </a:r>
            <a:r>
              <a:rPr lang="en-US" altLang="zh-CN" dirty="0" err="1"/>
              <a:t>constA</a:t>
            </a:r>
            <a:r>
              <a:rPr lang="en-US" altLang="zh-CN" dirty="0"/>
              <a:t> = 100</a:t>
            </a:r>
          </a:p>
          <a:p>
            <a:r>
              <a:rPr lang="en-US" altLang="zh-CN" dirty="0" err="1"/>
              <a:t>var</a:t>
            </a:r>
            <a:r>
              <a:rPr lang="en-US" altLang="zh-CN" dirty="0"/>
              <a:t> </a:t>
            </a:r>
            <a:r>
              <a:rPr lang="en-US" altLang="zh-CN" dirty="0" err="1"/>
              <a:t>varC:Float</a:t>
            </a:r>
            <a:r>
              <a:rPr lang="en-US" altLang="zh-CN" dirty="0"/>
              <a:t> = 20.0</a:t>
            </a:r>
          </a:p>
          <a:p>
            <a:endParaRPr lang="en-US" altLang="zh-CN" dirty="0"/>
          </a:p>
          <a:p>
            <a:r>
              <a:rPr lang="en-US" altLang="zh-CN" dirty="0" err="1"/>
              <a:t>var</a:t>
            </a:r>
            <a:r>
              <a:rPr lang="en-US" altLang="zh-CN" dirty="0"/>
              <a:t> </a:t>
            </a:r>
            <a:r>
              <a:rPr lang="en-US" altLang="zh-CN" dirty="0" err="1"/>
              <a:t>stringA</a:t>
            </a:r>
            <a:r>
              <a:rPr lang="en-US" altLang="zh-CN" dirty="0"/>
              <a:t> = "\(</a:t>
            </a:r>
            <a:r>
              <a:rPr lang="en-US" altLang="zh-CN" dirty="0" err="1"/>
              <a:t>varA</a:t>
            </a:r>
            <a:r>
              <a:rPr lang="en-US" altLang="zh-CN" dirty="0"/>
              <a:t>) times \(</a:t>
            </a:r>
            <a:r>
              <a:rPr lang="en-US" altLang="zh-CN" dirty="0" err="1"/>
              <a:t>constA</a:t>
            </a:r>
            <a:r>
              <a:rPr lang="en-US" altLang="zh-CN" dirty="0"/>
              <a:t>) is equal to \(</a:t>
            </a:r>
            <a:r>
              <a:rPr lang="en-US" altLang="zh-CN" dirty="0" err="1"/>
              <a:t>varC</a:t>
            </a:r>
            <a:r>
              <a:rPr lang="en-US" altLang="zh-CN" dirty="0"/>
              <a:t> * 100)"</a:t>
            </a:r>
          </a:p>
          <a:p>
            <a:r>
              <a:rPr lang="en-US" altLang="zh-CN" dirty="0" smtClean="0"/>
              <a:t>print( </a:t>
            </a:r>
            <a:r>
              <a:rPr lang="en-US" altLang="zh-CN" dirty="0" err="1"/>
              <a:t>stringA</a:t>
            </a:r>
            <a:r>
              <a:rPr lang="en-US" altLang="zh-CN" dirty="0"/>
              <a:t> )</a:t>
            </a:r>
            <a:endParaRPr kumimoji="1" lang="zh-CN" altLang="en-US" dirty="0"/>
          </a:p>
        </p:txBody>
      </p:sp>
    </p:spTree>
    <p:extLst>
      <p:ext uri="{BB962C8B-B14F-4D97-AF65-F5344CB8AC3E}">
        <p14:creationId xmlns:p14="http://schemas.microsoft.com/office/powerpoint/2010/main" val="826824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724146"/>
          </a:xfrm>
        </p:spPr>
        <p:txBody>
          <a:bodyPr/>
          <a:lstStyle/>
          <a:p>
            <a:r>
              <a:rPr kumimoji="1" lang="zh-CN" altLang="en-US" smtClean="0"/>
              <a:t>字符串连接</a:t>
            </a:r>
            <a:endParaRPr kumimoji="1" lang="zh-CN" altLang="en-US"/>
          </a:p>
        </p:txBody>
      </p:sp>
      <p:sp>
        <p:nvSpPr>
          <p:cNvPr id="3" name="内容占位符 2"/>
          <p:cNvSpPr>
            <a:spLocks noGrp="1"/>
          </p:cNvSpPr>
          <p:nvPr>
            <p:ph sz="quarter" idx="13"/>
          </p:nvPr>
        </p:nvSpPr>
        <p:spPr>
          <a:xfrm>
            <a:off x="913774" y="1342664"/>
            <a:ext cx="10363826" cy="4448535"/>
          </a:xfrm>
        </p:spPr>
        <p:txBody>
          <a:bodyPr>
            <a:normAutofit/>
          </a:bodyPr>
          <a:lstStyle/>
          <a:p>
            <a:r>
              <a:rPr lang="zh-CN" altLang="en-US" dirty="0"/>
              <a:t>可以使用</a:t>
            </a:r>
            <a:r>
              <a:rPr lang="en-US" altLang="zh-CN" dirty="0"/>
              <a:t>+</a:t>
            </a:r>
            <a:r>
              <a:rPr lang="zh-CN" altLang="en-US" dirty="0"/>
              <a:t>运算符来连接两个字符串或字符串和字符，或两个字符。下面是一个简单的例子：</a:t>
            </a:r>
          </a:p>
          <a:p>
            <a:pPr marL="0" indent="0">
              <a:buNone/>
            </a:pPr>
            <a:endParaRPr lang="en-US" altLang="zh-CN" dirty="0"/>
          </a:p>
          <a:p>
            <a:r>
              <a:rPr lang="en-US" altLang="zh-CN" dirty="0"/>
              <a:t>let </a:t>
            </a:r>
            <a:r>
              <a:rPr lang="en-US" altLang="zh-CN" dirty="0" err="1"/>
              <a:t>constA</a:t>
            </a:r>
            <a:r>
              <a:rPr lang="en-US" altLang="zh-CN" dirty="0"/>
              <a:t> = "Hello,"</a:t>
            </a:r>
          </a:p>
          <a:p>
            <a:r>
              <a:rPr lang="en-US" altLang="zh-CN" dirty="0"/>
              <a:t>let </a:t>
            </a:r>
            <a:r>
              <a:rPr lang="en-US" altLang="zh-CN" dirty="0" err="1"/>
              <a:t>constB</a:t>
            </a:r>
            <a:r>
              <a:rPr lang="en-US" altLang="zh-CN" dirty="0"/>
              <a:t> = "World!"</a:t>
            </a:r>
          </a:p>
          <a:p>
            <a:endParaRPr lang="en-US" altLang="zh-CN" dirty="0"/>
          </a:p>
          <a:p>
            <a:r>
              <a:rPr lang="en-US" altLang="zh-CN" dirty="0" err="1"/>
              <a:t>var</a:t>
            </a:r>
            <a:r>
              <a:rPr lang="en-US" altLang="zh-CN" dirty="0"/>
              <a:t> </a:t>
            </a:r>
            <a:r>
              <a:rPr lang="en-US" altLang="zh-CN" dirty="0" err="1"/>
              <a:t>stringA</a:t>
            </a:r>
            <a:r>
              <a:rPr lang="en-US" altLang="zh-CN" dirty="0"/>
              <a:t> = </a:t>
            </a:r>
            <a:r>
              <a:rPr lang="en-US" altLang="zh-CN" dirty="0" err="1"/>
              <a:t>constA</a:t>
            </a:r>
            <a:r>
              <a:rPr lang="en-US" altLang="zh-CN" dirty="0"/>
              <a:t> + </a:t>
            </a:r>
            <a:r>
              <a:rPr lang="en-US" altLang="zh-CN" dirty="0" err="1"/>
              <a:t>constB</a:t>
            </a:r>
            <a:endParaRPr lang="en-US" altLang="zh-CN" dirty="0"/>
          </a:p>
          <a:p>
            <a:endParaRPr lang="en-US" altLang="zh-CN" dirty="0"/>
          </a:p>
          <a:p>
            <a:r>
              <a:rPr lang="en-US" altLang="zh-CN" dirty="0" smtClean="0"/>
              <a:t>print( </a:t>
            </a:r>
            <a:r>
              <a:rPr lang="en-US" altLang="zh-CN" dirty="0" err="1"/>
              <a:t>stringA</a:t>
            </a:r>
            <a:r>
              <a:rPr lang="en-US" altLang="zh-CN" dirty="0"/>
              <a:t> )</a:t>
            </a:r>
            <a:endParaRPr kumimoji="1" lang="zh-CN" altLang="en-US" dirty="0"/>
          </a:p>
        </p:txBody>
      </p:sp>
    </p:spTree>
    <p:extLst>
      <p:ext uri="{BB962C8B-B14F-4D97-AF65-F5344CB8AC3E}">
        <p14:creationId xmlns:p14="http://schemas.microsoft.com/office/powerpoint/2010/main" val="868264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Swift</a:t>
            </a:r>
            <a:r>
              <a:rPr kumimoji="1" lang="zh-CN" altLang="en-US" dirty="0" smtClean="0"/>
              <a:t>运算符</a:t>
            </a:r>
            <a:endParaRPr kumimoji="1" lang="zh-CN" altLang="en-US" dirty="0"/>
          </a:p>
        </p:txBody>
      </p:sp>
      <p:sp>
        <p:nvSpPr>
          <p:cNvPr id="3" name="内容占位符 2"/>
          <p:cNvSpPr>
            <a:spLocks noGrp="1"/>
          </p:cNvSpPr>
          <p:nvPr>
            <p:ph sz="quarter" idx="13"/>
          </p:nvPr>
        </p:nvSpPr>
        <p:spPr/>
        <p:txBody>
          <a:bodyPr>
            <a:normAutofit/>
          </a:bodyPr>
          <a:lstStyle/>
          <a:p>
            <a:r>
              <a:rPr lang="zh-CN" altLang="en-US" dirty="0"/>
              <a:t>运算符是一个符号，告诉编译器执行特定的数学或逻辑操作。 </a:t>
            </a:r>
            <a:r>
              <a:rPr lang="en-US" altLang="zh-CN" dirty="0"/>
              <a:t>Objective-C/Swift </a:t>
            </a:r>
            <a:r>
              <a:rPr lang="zh-CN" altLang="en-US" dirty="0"/>
              <a:t>语言有丰富的内置操作符，并提供以下类型的运算符</a:t>
            </a:r>
            <a:r>
              <a:rPr lang="zh-CN" altLang="en-US" dirty="0" smtClean="0"/>
              <a:t>：算术运算符、比较运算符、逻辑运算符、位运算符、赋值运算符、范围操作符、其它</a:t>
            </a:r>
            <a:r>
              <a:rPr lang="zh-CN" altLang="en-US" dirty="0"/>
              <a:t>运算符</a:t>
            </a:r>
          </a:p>
          <a:p>
            <a:r>
              <a:rPr lang="zh-CN" altLang="en-US" dirty="0" smtClean="0"/>
              <a:t>很多运算符和</a:t>
            </a:r>
            <a:r>
              <a:rPr lang="en-US" altLang="zh-CN" dirty="0" smtClean="0"/>
              <a:t>C</a:t>
            </a:r>
            <a:r>
              <a:rPr lang="zh-CN" altLang="en-US" dirty="0" smtClean="0"/>
              <a:t>或者</a:t>
            </a:r>
            <a:r>
              <a:rPr lang="en-US" altLang="zh-CN" dirty="0" smtClean="0"/>
              <a:t>Java</a:t>
            </a:r>
            <a:r>
              <a:rPr lang="zh-CN" altLang="en-US" dirty="0" smtClean="0"/>
              <a:t>的运算符用法一致。</a:t>
            </a:r>
            <a:endParaRPr lang="en-US" altLang="zh-CN" dirty="0" smtClean="0"/>
          </a:p>
          <a:p>
            <a:r>
              <a:rPr kumimoji="1" lang="zh-CN" altLang="en-US" dirty="0" smtClean="0"/>
              <a:t>在</a:t>
            </a:r>
            <a:r>
              <a:rPr kumimoji="1" lang="en-US" altLang="zh-CN" dirty="0" smtClean="0"/>
              <a:t>Swift</a:t>
            </a:r>
            <a:r>
              <a:rPr kumimoji="1" lang="zh-CN" altLang="en-US" dirty="0" smtClean="0"/>
              <a:t> </a:t>
            </a:r>
            <a:r>
              <a:rPr kumimoji="1" lang="en-US" altLang="zh-CN" dirty="0" smtClean="0"/>
              <a:t>3</a:t>
            </a:r>
            <a:r>
              <a:rPr kumimoji="1" lang="zh-CN" altLang="en-US" dirty="0" smtClean="0"/>
              <a:t>种，</a:t>
            </a:r>
            <a:r>
              <a:rPr kumimoji="1" lang="en-US" altLang="zh-CN" dirty="0" smtClean="0"/>
              <a:t>++</a:t>
            </a:r>
            <a:r>
              <a:rPr kumimoji="1" lang="zh-CN" altLang="en-US" dirty="0" smtClean="0"/>
              <a:t>／</a:t>
            </a:r>
            <a:r>
              <a:rPr kumimoji="1" lang="en-US" altLang="zh-CN" dirty="0" smtClean="0"/>
              <a:t>--</a:t>
            </a:r>
            <a:r>
              <a:rPr kumimoji="1" lang="zh-CN" altLang="en-US" dirty="0" smtClean="0"/>
              <a:t> 运算符已经被移除。</a:t>
            </a:r>
            <a:endParaRPr kumimoji="1" lang="zh-CN" altLang="en-US" dirty="0"/>
          </a:p>
        </p:txBody>
      </p:sp>
    </p:spTree>
    <p:extLst>
      <p:ext uri="{BB962C8B-B14F-4D97-AF65-F5344CB8AC3E}">
        <p14:creationId xmlns:p14="http://schemas.microsoft.com/office/powerpoint/2010/main" val="1970665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839893"/>
          </a:xfrm>
        </p:spPr>
        <p:txBody>
          <a:bodyPr/>
          <a:lstStyle/>
          <a:p>
            <a:r>
              <a:rPr kumimoji="1" lang="zh-CN" altLang="en-US" smtClean="0"/>
              <a:t>字符串长度</a:t>
            </a:r>
            <a:endParaRPr kumimoji="1" lang="zh-CN" altLang="en-US"/>
          </a:p>
        </p:txBody>
      </p:sp>
      <p:sp>
        <p:nvSpPr>
          <p:cNvPr id="3" name="内容占位符 2"/>
          <p:cNvSpPr>
            <a:spLocks noGrp="1"/>
          </p:cNvSpPr>
          <p:nvPr>
            <p:ph sz="quarter" idx="13"/>
          </p:nvPr>
        </p:nvSpPr>
        <p:spPr>
          <a:xfrm>
            <a:off x="913774" y="1562582"/>
            <a:ext cx="10363826" cy="4228617"/>
          </a:xfrm>
        </p:spPr>
        <p:txBody>
          <a:bodyPr/>
          <a:lstStyle/>
          <a:p>
            <a:r>
              <a:rPr lang="en-US" altLang="zh-CN" dirty="0"/>
              <a:t>Swift </a:t>
            </a:r>
            <a:r>
              <a:rPr lang="zh-CN" altLang="en-US" dirty="0"/>
              <a:t>中字符串没有 </a:t>
            </a:r>
            <a:r>
              <a:rPr lang="en-US" altLang="zh-CN" dirty="0"/>
              <a:t>length </a:t>
            </a:r>
            <a:r>
              <a:rPr lang="zh-CN" altLang="en-US" dirty="0"/>
              <a:t>属性，但可以使用全局</a:t>
            </a:r>
            <a:r>
              <a:rPr lang="en-US" altLang="zh-CN" dirty="0"/>
              <a:t>count()</a:t>
            </a:r>
            <a:r>
              <a:rPr lang="zh-CN" altLang="en-US" dirty="0"/>
              <a:t>函数来计算字符串中的字符数。下面是一个简单的例子</a:t>
            </a:r>
            <a:r>
              <a:rPr lang="zh-CN" altLang="en-US" dirty="0" smtClean="0"/>
              <a:t>：</a:t>
            </a:r>
            <a:endParaRPr lang="en-US" altLang="zh-CN" dirty="0"/>
          </a:p>
          <a:p>
            <a:endParaRPr lang="en-US" altLang="zh-CN" dirty="0"/>
          </a:p>
          <a:p>
            <a:r>
              <a:rPr lang="en-US" altLang="zh-CN" dirty="0" err="1"/>
              <a:t>var</a:t>
            </a:r>
            <a:r>
              <a:rPr lang="en-US" altLang="zh-CN" dirty="0"/>
              <a:t> </a:t>
            </a:r>
            <a:r>
              <a:rPr lang="en-US" altLang="zh-CN" dirty="0" err="1"/>
              <a:t>varA</a:t>
            </a:r>
            <a:r>
              <a:rPr lang="en-US" altLang="zh-CN" dirty="0"/>
              <a:t>   = "Hello, Swift!"</a:t>
            </a:r>
          </a:p>
          <a:p>
            <a:endParaRPr lang="en-US" altLang="zh-CN" dirty="0"/>
          </a:p>
          <a:p>
            <a:r>
              <a:rPr lang="en-US" altLang="zh-CN" dirty="0" smtClean="0"/>
              <a:t>print( </a:t>
            </a:r>
            <a:r>
              <a:rPr lang="en-US" altLang="zh-CN" dirty="0"/>
              <a:t>"\(</a:t>
            </a:r>
            <a:r>
              <a:rPr lang="en-US" altLang="zh-CN" dirty="0" err="1"/>
              <a:t>varA</a:t>
            </a:r>
            <a:r>
              <a:rPr lang="en-US" altLang="zh-CN" dirty="0"/>
              <a:t>), length is \(count(</a:t>
            </a:r>
            <a:r>
              <a:rPr lang="en-US" altLang="zh-CN" dirty="0" err="1"/>
              <a:t>varA</a:t>
            </a:r>
            <a:r>
              <a:rPr lang="en-US" altLang="zh-CN" dirty="0"/>
              <a:t>))" )</a:t>
            </a:r>
            <a:endParaRPr kumimoji="1" lang="zh-CN" altLang="en-US" b="1" dirty="0"/>
          </a:p>
        </p:txBody>
      </p:sp>
    </p:spTree>
    <p:extLst>
      <p:ext uri="{BB962C8B-B14F-4D97-AF65-F5344CB8AC3E}">
        <p14:creationId xmlns:p14="http://schemas.microsoft.com/office/powerpoint/2010/main" val="812438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747296"/>
          </a:xfrm>
        </p:spPr>
        <p:txBody>
          <a:bodyPr/>
          <a:lstStyle/>
          <a:p>
            <a:r>
              <a:rPr kumimoji="1" lang="zh-CN" altLang="en-US" smtClean="0"/>
              <a:t>字符串比较</a:t>
            </a:r>
            <a:endParaRPr kumimoji="1" lang="zh-CN" altLang="en-US"/>
          </a:p>
        </p:txBody>
      </p:sp>
      <p:sp>
        <p:nvSpPr>
          <p:cNvPr id="3" name="内容占位符 2"/>
          <p:cNvSpPr>
            <a:spLocks noGrp="1"/>
          </p:cNvSpPr>
          <p:nvPr>
            <p:ph sz="quarter" idx="13"/>
          </p:nvPr>
        </p:nvSpPr>
        <p:spPr>
          <a:xfrm>
            <a:off x="913774" y="1284790"/>
            <a:ext cx="10363826" cy="4506409"/>
          </a:xfrm>
        </p:spPr>
        <p:txBody>
          <a:bodyPr>
            <a:normAutofit/>
          </a:bodyPr>
          <a:lstStyle/>
          <a:p>
            <a:r>
              <a:rPr lang="zh-CN" altLang="en-US" dirty="0"/>
              <a:t>可以使用 </a:t>
            </a:r>
            <a:r>
              <a:rPr lang="en-US" altLang="zh-CN" dirty="0"/>
              <a:t>== </a:t>
            </a:r>
            <a:r>
              <a:rPr lang="zh-CN" altLang="en-US" dirty="0"/>
              <a:t>操作符两个比较两个字符串变量或常量。下面是一个简单的例子</a:t>
            </a:r>
            <a:r>
              <a:rPr lang="zh-CN" altLang="en-US" dirty="0" smtClean="0"/>
              <a:t>：</a:t>
            </a:r>
            <a:endParaRPr lang="en-US" altLang="zh-CN" dirty="0"/>
          </a:p>
          <a:p>
            <a:r>
              <a:rPr lang="en-US" altLang="zh-CN" dirty="0" err="1"/>
              <a:t>var</a:t>
            </a:r>
            <a:r>
              <a:rPr lang="en-US" altLang="zh-CN" dirty="0"/>
              <a:t> </a:t>
            </a:r>
            <a:r>
              <a:rPr lang="en-US" altLang="zh-CN" dirty="0" err="1"/>
              <a:t>varA</a:t>
            </a:r>
            <a:r>
              <a:rPr lang="en-US" altLang="zh-CN" dirty="0"/>
              <a:t>   = "Hello, Swift!"</a:t>
            </a:r>
          </a:p>
          <a:p>
            <a:r>
              <a:rPr lang="en-US" altLang="zh-CN" dirty="0" err="1"/>
              <a:t>var</a:t>
            </a:r>
            <a:r>
              <a:rPr lang="en-US" altLang="zh-CN" dirty="0"/>
              <a:t> </a:t>
            </a:r>
            <a:r>
              <a:rPr lang="en-US" altLang="zh-CN" dirty="0" err="1"/>
              <a:t>varB</a:t>
            </a:r>
            <a:r>
              <a:rPr lang="en-US" altLang="zh-CN" dirty="0"/>
              <a:t>   = "Hello, World!"</a:t>
            </a:r>
          </a:p>
          <a:p>
            <a:endParaRPr lang="en-US" altLang="zh-CN" dirty="0"/>
          </a:p>
          <a:p>
            <a:r>
              <a:rPr lang="en-US" altLang="zh-CN" dirty="0"/>
              <a:t>if </a:t>
            </a:r>
            <a:r>
              <a:rPr lang="en-US" altLang="zh-CN" dirty="0" err="1"/>
              <a:t>varA</a:t>
            </a:r>
            <a:r>
              <a:rPr lang="en-US" altLang="zh-CN" dirty="0"/>
              <a:t> == </a:t>
            </a:r>
            <a:r>
              <a:rPr lang="en-US" altLang="zh-CN" dirty="0" err="1"/>
              <a:t>varB</a:t>
            </a:r>
            <a:r>
              <a:rPr lang="en-US" altLang="zh-CN" dirty="0"/>
              <a:t> {</a:t>
            </a:r>
          </a:p>
          <a:p>
            <a:r>
              <a:rPr lang="en-US" altLang="zh-CN" dirty="0"/>
              <a:t>   </a:t>
            </a:r>
            <a:r>
              <a:rPr lang="en-US" altLang="zh-CN" dirty="0" smtClean="0"/>
              <a:t>print( </a:t>
            </a:r>
            <a:r>
              <a:rPr lang="en-US" altLang="zh-CN" dirty="0"/>
              <a:t>"\(</a:t>
            </a:r>
            <a:r>
              <a:rPr lang="en-US" altLang="zh-CN" dirty="0" err="1"/>
              <a:t>varA</a:t>
            </a:r>
            <a:r>
              <a:rPr lang="en-US" altLang="zh-CN" dirty="0"/>
              <a:t>) and \(</a:t>
            </a:r>
            <a:r>
              <a:rPr lang="en-US" altLang="zh-CN" dirty="0" err="1"/>
              <a:t>varB</a:t>
            </a:r>
            <a:r>
              <a:rPr lang="en-US" altLang="zh-CN" dirty="0"/>
              <a:t>) are equal" )</a:t>
            </a:r>
          </a:p>
          <a:p>
            <a:r>
              <a:rPr lang="en-US" altLang="zh-CN" dirty="0"/>
              <a:t>} else {</a:t>
            </a:r>
          </a:p>
          <a:p>
            <a:r>
              <a:rPr lang="en-US" altLang="zh-CN" dirty="0"/>
              <a:t>   </a:t>
            </a:r>
            <a:r>
              <a:rPr lang="en-US" altLang="zh-CN" dirty="0" smtClean="0"/>
              <a:t>print( </a:t>
            </a:r>
            <a:r>
              <a:rPr lang="en-US" altLang="zh-CN" dirty="0"/>
              <a:t>"\(</a:t>
            </a:r>
            <a:r>
              <a:rPr lang="en-US" altLang="zh-CN" dirty="0" err="1"/>
              <a:t>varA</a:t>
            </a:r>
            <a:r>
              <a:rPr lang="en-US" altLang="zh-CN" dirty="0"/>
              <a:t>) and \(</a:t>
            </a:r>
            <a:r>
              <a:rPr lang="en-US" altLang="zh-CN" dirty="0" err="1"/>
              <a:t>varB</a:t>
            </a:r>
            <a:r>
              <a:rPr lang="en-US" altLang="zh-CN" dirty="0"/>
              <a:t>) are not equal" )</a:t>
            </a:r>
          </a:p>
          <a:p>
            <a:r>
              <a:rPr lang="en-US" altLang="zh-CN" dirty="0"/>
              <a:t>}</a:t>
            </a:r>
            <a:endParaRPr kumimoji="1" lang="zh-CN" altLang="en-US" dirty="0"/>
          </a:p>
        </p:txBody>
      </p:sp>
    </p:spTree>
    <p:extLst>
      <p:ext uri="{BB962C8B-B14F-4D97-AF65-F5344CB8AC3E}">
        <p14:creationId xmlns:p14="http://schemas.microsoft.com/office/powerpoint/2010/main" val="299784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735721"/>
          </a:xfrm>
        </p:spPr>
        <p:txBody>
          <a:bodyPr/>
          <a:lstStyle/>
          <a:p>
            <a:r>
              <a:rPr kumimoji="1" lang="en-US" altLang="zh-CN" dirty="0" smtClean="0"/>
              <a:t>Unicode</a:t>
            </a:r>
            <a:r>
              <a:rPr kumimoji="1" lang="zh-CN" altLang="en-US" dirty="0" smtClean="0"/>
              <a:t>字符串</a:t>
            </a:r>
            <a:endParaRPr kumimoji="1" lang="zh-CN" altLang="en-US" dirty="0"/>
          </a:p>
        </p:txBody>
      </p:sp>
      <p:sp>
        <p:nvSpPr>
          <p:cNvPr id="3" name="内容占位符 2"/>
          <p:cNvSpPr>
            <a:spLocks noGrp="1"/>
          </p:cNvSpPr>
          <p:nvPr>
            <p:ph sz="quarter" idx="13"/>
          </p:nvPr>
        </p:nvSpPr>
        <p:spPr>
          <a:xfrm>
            <a:off x="913774" y="1516284"/>
            <a:ext cx="10363826" cy="4274915"/>
          </a:xfrm>
        </p:spPr>
        <p:txBody>
          <a:bodyPr>
            <a:normAutofit fontScale="85000" lnSpcReduction="20000"/>
          </a:bodyPr>
          <a:lstStyle/>
          <a:p>
            <a:r>
              <a:rPr lang="zh-CN" altLang="en-US" dirty="0"/>
              <a:t>可以通过遍历在 </a:t>
            </a:r>
            <a:r>
              <a:rPr lang="en-US" altLang="zh-CN" dirty="0"/>
              <a:t>UTF8 </a:t>
            </a:r>
            <a:r>
              <a:rPr lang="zh-CN" altLang="en-US" dirty="0"/>
              <a:t>和 </a:t>
            </a:r>
            <a:r>
              <a:rPr lang="en-US" altLang="zh-CN" dirty="0"/>
              <a:t>UTF16 </a:t>
            </a:r>
            <a:r>
              <a:rPr lang="zh-CN" altLang="en-US" dirty="0"/>
              <a:t>属性访问字符串的 </a:t>
            </a:r>
            <a:r>
              <a:rPr lang="en-US" altLang="zh-CN" dirty="0"/>
              <a:t>UTF-8 </a:t>
            </a:r>
            <a:r>
              <a:rPr lang="zh-CN" altLang="en-US" dirty="0"/>
              <a:t>和 </a:t>
            </a:r>
            <a:r>
              <a:rPr lang="en-US" altLang="zh-CN" dirty="0"/>
              <a:t>UTF-16 </a:t>
            </a:r>
            <a:r>
              <a:rPr lang="zh-CN" altLang="en-US" dirty="0"/>
              <a:t>表示，如下面的示例：</a:t>
            </a:r>
          </a:p>
          <a:p>
            <a:r>
              <a:rPr lang="en-US" altLang="zh-CN" dirty="0" err="1" smtClean="0"/>
              <a:t>var</a:t>
            </a:r>
            <a:r>
              <a:rPr lang="en-US" altLang="zh-CN" dirty="0" smtClean="0"/>
              <a:t> </a:t>
            </a:r>
            <a:r>
              <a:rPr lang="en-US" altLang="zh-CN" dirty="0" err="1"/>
              <a:t>unicodeString</a:t>
            </a:r>
            <a:r>
              <a:rPr lang="en-US" altLang="zh-CN" dirty="0"/>
              <a:t>   = "Dog</a:t>
            </a:r>
            <a:r>
              <a:rPr lang="en-US" altLang="zh-CN" dirty="0" smtClean="0"/>
              <a:t>‼”</a:t>
            </a:r>
            <a:endParaRPr lang="en-US" altLang="zh-CN" dirty="0"/>
          </a:p>
          <a:p>
            <a:r>
              <a:rPr lang="en-US" altLang="zh-CN" dirty="0" smtClean="0"/>
              <a:t>print("</a:t>
            </a:r>
            <a:r>
              <a:rPr lang="en-US" altLang="zh-CN" dirty="0"/>
              <a:t>UTF-8 Codes: ")</a:t>
            </a:r>
          </a:p>
          <a:p>
            <a:r>
              <a:rPr lang="en-US" altLang="zh-CN" dirty="0"/>
              <a:t>for code in unicodeString.utf8 {</a:t>
            </a:r>
          </a:p>
          <a:p>
            <a:r>
              <a:rPr lang="mr-IN" altLang="zh-CN" dirty="0"/>
              <a:t>   </a:t>
            </a:r>
            <a:r>
              <a:rPr lang="mr-IN" altLang="zh-CN" dirty="0" err="1"/>
              <a:t>print</a:t>
            </a:r>
            <a:r>
              <a:rPr lang="mr-IN" altLang="zh-CN" dirty="0"/>
              <a:t>("\(</a:t>
            </a:r>
            <a:r>
              <a:rPr lang="mr-IN" altLang="zh-CN" dirty="0" err="1"/>
              <a:t>code</a:t>
            </a:r>
            <a:r>
              <a:rPr lang="mr-IN" altLang="zh-CN" dirty="0"/>
              <a:t>) ")</a:t>
            </a:r>
          </a:p>
          <a:p>
            <a:r>
              <a:rPr lang="mr-IN" altLang="zh-CN" dirty="0" smtClean="0"/>
              <a:t>}</a:t>
            </a:r>
            <a:endParaRPr lang="mr-IN" altLang="zh-CN" dirty="0"/>
          </a:p>
          <a:p>
            <a:r>
              <a:rPr lang="mr-IN" altLang="zh-CN" dirty="0" err="1"/>
              <a:t>print</a:t>
            </a:r>
            <a:r>
              <a:rPr lang="mr-IN" altLang="zh-CN" dirty="0"/>
              <a:t>("\</a:t>
            </a:r>
            <a:r>
              <a:rPr lang="mr-IN" altLang="zh-CN" dirty="0" err="1" smtClean="0"/>
              <a:t>n</a:t>
            </a:r>
            <a:r>
              <a:rPr lang="mr-IN" altLang="zh-CN" dirty="0" smtClean="0"/>
              <a:t>”)</a:t>
            </a:r>
            <a:endParaRPr lang="mr-IN" altLang="zh-CN" dirty="0"/>
          </a:p>
          <a:p>
            <a:r>
              <a:rPr lang="en-US" altLang="zh-CN" dirty="0" smtClean="0"/>
              <a:t>print("</a:t>
            </a:r>
            <a:r>
              <a:rPr lang="en-US" altLang="zh-CN" dirty="0"/>
              <a:t>UTF-16 Codes: ")</a:t>
            </a:r>
          </a:p>
          <a:p>
            <a:r>
              <a:rPr lang="en-US" altLang="zh-CN" dirty="0"/>
              <a:t>for code in unicodeString.utf16 {</a:t>
            </a:r>
          </a:p>
          <a:p>
            <a:r>
              <a:rPr lang="mr-IN" altLang="zh-CN" dirty="0"/>
              <a:t>   </a:t>
            </a:r>
            <a:r>
              <a:rPr lang="mr-IN" altLang="zh-CN" dirty="0" err="1"/>
              <a:t>print</a:t>
            </a:r>
            <a:r>
              <a:rPr lang="mr-IN" altLang="zh-CN" dirty="0"/>
              <a:t>("\(</a:t>
            </a:r>
            <a:r>
              <a:rPr lang="mr-IN" altLang="zh-CN" dirty="0" err="1"/>
              <a:t>code</a:t>
            </a:r>
            <a:r>
              <a:rPr lang="mr-IN" altLang="zh-CN" dirty="0"/>
              <a:t>) ")</a:t>
            </a:r>
          </a:p>
          <a:p>
            <a:r>
              <a:rPr lang="mr-IN" altLang="zh-CN" dirty="0"/>
              <a:t>}</a:t>
            </a:r>
            <a:endParaRPr kumimoji="1" lang="zh-CN" altLang="en-US" dirty="0"/>
          </a:p>
        </p:txBody>
      </p:sp>
    </p:spTree>
    <p:extLst>
      <p:ext uri="{BB962C8B-B14F-4D97-AF65-F5344CB8AC3E}">
        <p14:creationId xmlns:p14="http://schemas.microsoft.com/office/powerpoint/2010/main" val="1423946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782020"/>
          </a:xfrm>
        </p:spPr>
        <p:txBody>
          <a:bodyPr/>
          <a:lstStyle/>
          <a:p>
            <a:r>
              <a:rPr kumimoji="1" lang="zh-CN" altLang="en-US" dirty="0" smtClean="0"/>
              <a:t>字符串</a:t>
            </a:r>
            <a:r>
              <a:rPr kumimoji="1" lang="zh-CN" altLang="en-US" smtClean="0"/>
              <a:t>函数和操作符</a:t>
            </a:r>
            <a:endParaRPr kumimoji="1" lang="zh-CN" altLang="en-US"/>
          </a:p>
        </p:txBody>
      </p:sp>
      <p:sp>
        <p:nvSpPr>
          <p:cNvPr id="3" name="内容占位符 2"/>
          <p:cNvSpPr>
            <a:spLocks noGrp="1"/>
          </p:cNvSpPr>
          <p:nvPr>
            <p:ph sz="quarter" idx="13"/>
          </p:nvPr>
        </p:nvSpPr>
        <p:spPr>
          <a:xfrm>
            <a:off x="913774" y="1400538"/>
            <a:ext cx="10363826" cy="4390661"/>
          </a:xfrm>
        </p:spPr>
        <p:txBody>
          <a:bodyPr>
            <a:normAutofit lnSpcReduction="10000"/>
          </a:bodyPr>
          <a:lstStyle/>
          <a:p>
            <a:r>
              <a:rPr lang="zh-CN" altLang="en-US" b="1" dirty="0" smtClean="0"/>
              <a:t>编号</a:t>
            </a:r>
            <a:r>
              <a:rPr lang="en-US" altLang="zh-CN" b="1" dirty="0"/>
              <a:t>	</a:t>
            </a:r>
            <a:r>
              <a:rPr lang="zh-CN" altLang="en-US" b="1" dirty="0"/>
              <a:t>函数</a:t>
            </a:r>
            <a:r>
              <a:rPr lang="en-US" altLang="zh-CN" b="1" dirty="0"/>
              <a:t>/</a:t>
            </a:r>
            <a:r>
              <a:rPr lang="zh-CN" altLang="en-US" b="1" dirty="0"/>
              <a:t>操作符及用途	</a:t>
            </a:r>
          </a:p>
          <a:p>
            <a:r>
              <a:rPr lang="en-US" altLang="zh-CN" dirty="0"/>
              <a:t>1	</a:t>
            </a:r>
            <a:r>
              <a:rPr lang="en-US" altLang="zh-CN" b="1" dirty="0" err="1" smtClean="0"/>
              <a:t>isEmpty</a:t>
            </a:r>
            <a:r>
              <a:rPr lang="zh-CN" altLang="en-US" dirty="0"/>
              <a:t>	</a:t>
            </a:r>
            <a:r>
              <a:rPr lang="zh-CN" altLang="en-US" dirty="0" smtClean="0"/>
              <a:t>返回</a:t>
            </a:r>
            <a:r>
              <a:rPr lang="zh-CN" altLang="en-US" dirty="0"/>
              <a:t>一个布尔值，确定该字符串是否为空	</a:t>
            </a:r>
          </a:p>
          <a:p>
            <a:r>
              <a:rPr lang="en-US" altLang="zh-CN" dirty="0"/>
              <a:t>2	</a:t>
            </a:r>
            <a:r>
              <a:rPr lang="en-US" altLang="zh-CN" b="1" dirty="0" err="1"/>
              <a:t>hasPrefix</a:t>
            </a:r>
            <a:r>
              <a:rPr lang="en-US" altLang="zh-CN" b="1" dirty="0"/>
              <a:t>(prefix: String</a:t>
            </a:r>
            <a:r>
              <a:rPr lang="en-US" altLang="zh-CN" b="1" dirty="0" smtClean="0"/>
              <a:t>)</a:t>
            </a:r>
            <a:r>
              <a:rPr lang="zh-CN" altLang="en-US" dirty="0"/>
              <a:t>	</a:t>
            </a:r>
            <a:r>
              <a:rPr lang="zh-CN" altLang="en-US" dirty="0" smtClean="0"/>
              <a:t>函数</a:t>
            </a:r>
            <a:r>
              <a:rPr lang="zh-CN" altLang="en-US" dirty="0"/>
              <a:t>检查给定的参数字符串是否以 </a:t>
            </a:r>
            <a:r>
              <a:rPr lang="en-US" altLang="zh-CN" dirty="0"/>
              <a:t>string </a:t>
            </a:r>
            <a:r>
              <a:rPr lang="zh-CN" altLang="en-US" dirty="0"/>
              <a:t>为前缀	</a:t>
            </a:r>
          </a:p>
          <a:p>
            <a:r>
              <a:rPr lang="en-US" altLang="zh-CN" dirty="0"/>
              <a:t>3	</a:t>
            </a:r>
            <a:r>
              <a:rPr lang="en-US" altLang="zh-CN" b="1" dirty="0" err="1"/>
              <a:t>hasSuffix</a:t>
            </a:r>
            <a:r>
              <a:rPr lang="en-US" altLang="zh-CN" b="1" dirty="0"/>
              <a:t>(suffix: String</a:t>
            </a:r>
            <a:r>
              <a:rPr lang="en-US" altLang="zh-CN" b="1" dirty="0" smtClean="0"/>
              <a:t>)</a:t>
            </a:r>
            <a:r>
              <a:rPr lang="zh-CN" altLang="en-US" dirty="0"/>
              <a:t>	</a:t>
            </a:r>
            <a:r>
              <a:rPr lang="zh-CN" altLang="en-US" dirty="0" smtClean="0"/>
              <a:t>函数</a:t>
            </a:r>
            <a:r>
              <a:rPr lang="zh-CN" altLang="en-US" dirty="0"/>
              <a:t>检查给定的参数字符串是否以 </a:t>
            </a:r>
            <a:r>
              <a:rPr lang="en-US" altLang="zh-CN" dirty="0"/>
              <a:t>string </a:t>
            </a:r>
            <a:r>
              <a:rPr lang="zh-CN" altLang="en-US" dirty="0"/>
              <a:t>为后缀	</a:t>
            </a:r>
          </a:p>
          <a:p>
            <a:r>
              <a:rPr lang="mr-IN" altLang="zh-CN" dirty="0"/>
              <a:t>4	</a:t>
            </a:r>
            <a:r>
              <a:rPr lang="mr-IN" altLang="zh-CN" b="1" dirty="0" err="1"/>
              <a:t>toInt</a:t>
            </a:r>
            <a:r>
              <a:rPr lang="mr-IN" altLang="zh-CN" b="1" dirty="0" smtClean="0"/>
              <a:t>()</a:t>
            </a:r>
            <a:r>
              <a:rPr lang="zh-CN" altLang="en-US" dirty="0"/>
              <a:t>	</a:t>
            </a:r>
            <a:r>
              <a:rPr lang="zh-CN" altLang="en-US" dirty="0" smtClean="0"/>
              <a:t>函数</a:t>
            </a:r>
            <a:r>
              <a:rPr lang="zh-CN" altLang="en-US" dirty="0"/>
              <a:t>将数字字符串值转换成整数	</a:t>
            </a:r>
          </a:p>
          <a:p>
            <a:r>
              <a:rPr lang="en-US" altLang="zh-CN" dirty="0"/>
              <a:t>5	</a:t>
            </a:r>
            <a:r>
              <a:rPr lang="en-US" altLang="zh-CN" b="1" dirty="0"/>
              <a:t>count</a:t>
            </a:r>
            <a:r>
              <a:rPr lang="en-US" altLang="zh-CN" b="1" dirty="0" smtClean="0"/>
              <a:t>()</a:t>
            </a:r>
            <a:r>
              <a:rPr lang="zh-CN" altLang="en-US" dirty="0"/>
              <a:t>	</a:t>
            </a:r>
            <a:r>
              <a:rPr lang="zh-CN" altLang="en-US" dirty="0" smtClean="0"/>
              <a:t>全局</a:t>
            </a:r>
            <a:r>
              <a:rPr lang="zh-CN" altLang="en-US" dirty="0"/>
              <a:t>函数用来计算字符串中的字符数	</a:t>
            </a:r>
          </a:p>
          <a:p>
            <a:r>
              <a:rPr lang="nb-NO" altLang="zh-CN" dirty="0"/>
              <a:t>6	</a:t>
            </a:r>
            <a:r>
              <a:rPr lang="nb-NO" altLang="zh-CN" b="1" dirty="0" smtClean="0"/>
              <a:t>utf8</a:t>
            </a:r>
            <a:r>
              <a:rPr lang="zh-CN" altLang="en-US" dirty="0"/>
              <a:t>	</a:t>
            </a:r>
            <a:r>
              <a:rPr lang="zh-CN" altLang="en-US" dirty="0" smtClean="0"/>
              <a:t>属性</a:t>
            </a:r>
            <a:r>
              <a:rPr lang="zh-CN" altLang="en-US" dirty="0"/>
              <a:t>返回一个字符串的 </a:t>
            </a:r>
            <a:r>
              <a:rPr lang="en-US" altLang="zh-CN" dirty="0"/>
              <a:t>UTF-8 </a:t>
            </a:r>
            <a:r>
              <a:rPr lang="zh-CN" altLang="en-US" dirty="0"/>
              <a:t>表示	</a:t>
            </a:r>
          </a:p>
          <a:p>
            <a:r>
              <a:rPr lang="nb-NO" altLang="zh-CN" dirty="0"/>
              <a:t>7	</a:t>
            </a:r>
            <a:r>
              <a:rPr lang="nb-NO" altLang="zh-CN" b="1" dirty="0" smtClean="0"/>
              <a:t>utf16</a:t>
            </a:r>
            <a:r>
              <a:rPr lang="zh-CN" altLang="en-US" dirty="0"/>
              <a:t>	</a:t>
            </a:r>
            <a:r>
              <a:rPr lang="zh-CN" altLang="en-US" dirty="0" smtClean="0"/>
              <a:t>属性</a:t>
            </a:r>
            <a:r>
              <a:rPr lang="zh-CN" altLang="en-US" dirty="0"/>
              <a:t>返回一个字符串的 </a:t>
            </a:r>
            <a:r>
              <a:rPr lang="en-US" altLang="zh-CN" dirty="0"/>
              <a:t>UTF-16 </a:t>
            </a:r>
            <a:r>
              <a:rPr lang="zh-CN" altLang="en-US" dirty="0"/>
              <a:t>表示	</a:t>
            </a:r>
          </a:p>
          <a:p>
            <a:r>
              <a:rPr lang="en-US" altLang="zh-CN" dirty="0"/>
              <a:t>8	</a:t>
            </a:r>
            <a:r>
              <a:rPr lang="en-US" altLang="zh-CN" b="1" dirty="0" err="1" smtClean="0"/>
              <a:t>unicodeScalars</a:t>
            </a:r>
            <a:r>
              <a:rPr lang="zh-CN" altLang="en-US" dirty="0"/>
              <a:t>	</a:t>
            </a:r>
            <a:r>
              <a:rPr lang="zh-CN" altLang="en-US" dirty="0" smtClean="0"/>
              <a:t>属性</a:t>
            </a:r>
            <a:r>
              <a:rPr lang="zh-CN" altLang="en-US" dirty="0"/>
              <a:t>返回一个字符串的 </a:t>
            </a:r>
            <a:r>
              <a:rPr lang="en-US" altLang="zh-CN" dirty="0"/>
              <a:t>Unicode </a:t>
            </a:r>
            <a:r>
              <a:rPr lang="zh-CN" altLang="en-US" dirty="0" smtClean="0"/>
              <a:t>标量表示</a:t>
            </a:r>
            <a:r>
              <a:rPr lang="zh-CN" altLang="en-US" dirty="0"/>
              <a:t>		</a:t>
            </a:r>
          </a:p>
          <a:p>
            <a:endParaRPr kumimoji="1" lang="zh-CN" altLang="en-US" dirty="0"/>
          </a:p>
        </p:txBody>
      </p:sp>
    </p:spTree>
    <p:extLst>
      <p:ext uri="{BB962C8B-B14F-4D97-AF65-F5344CB8AC3E}">
        <p14:creationId xmlns:p14="http://schemas.microsoft.com/office/powerpoint/2010/main" val="206247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700997"/>
          </a:xfrm>
        </p:spPr>
        <p:txBody>
          <a:bodyPr/>
          <a:lstStyle/>
          <a:p>
            <a:r>
              <a:rPr kumimoji="1" lang="zh-CN" altLang="en-US" dirty="0" smtClean="0"/>
              <a:t>字符串</a:t>
            </a:r>
            <a:r>
              <a:rPr kumimoji="1" lang="zh-CN" altLang="en-US" smtClean="0"/>
              <a:t>函数和操作符</a:t>
            </a:r>
            <a:endParaRPr kumimoji="1" lang="zh-CN" altLang="en-US"/>
          </a:p>
        </p:txBody>
      </p:sp>
      <p:sp>
        <p:nvSpPr>
          <p:cNvPr id="3" name="内容占位符 2"/>
          <p:cNvSpPr>
            <a:spLocks noGrp="1"/>
          </p:cNvSpPr>
          <p:nvPr>
            <p:ph sz="quarter" idx="13"/>
          </p:nvPr>
        </p:nvSpPr>
        <p:spPr>
          <a:xfrm>
            <a:off x="913774" y="2060294"/>
            <a:ext cx="10363826" cy="3730906"/>
          </a:xfrm>
        </p:spPr>
        <p:txBody>
          <a:bodyPr>
            <a:normAutofit/>
          </a:bodyPr>
          <a:lstStyle/>
          <a:p>
            <a:r>
              <a:rPr lang="mr-IN" altLang="zh-CN" dirty="0"/>
              <a:t>9	</a:t>
            </a:r>
            <a:r>
              <a:rPr lang="mr-IN" altLang="zh-CN" b="1" dirty="0" smtClean="0"/>
              <a:t>+</a:t>
            </a:r>
            <a:r>
              <a:rPr lang="zh-CN" altLang="en-US" dirty="0"/>
              <a:t>	</a:t>
            </a:r>
            <a:r>
              <a:rPr lang="zh-CN" altLang="en-US" dirty="0" smtClean="0"/>
              <a:t>运算</a:t>
            </a:r>
            <a:r>
              <a:rPr lang="zh-CN" altLang="en-US" dirty="0"/>
              <a:t>符用来连接两个字符串，或者一个字符串和一个字符或两个字符	</a:t>
            </a:r>
          </a:p>
          <a:p>
            <a:r>
              <a:rPr lang="mr-IN" altLang="zh-CN" dirty="0"/>
              <a:t>10	</a:t>
            </a:r>
            <a:r>
              <a:rPr lang="mr-IN" altLang="zh-CN" b="1" dirty="0" smtClean="0"/>
              <a:t>+=</a:t>
            </a:r>
            <a:r>
              <a:rPr lang="zh-CN" altLang="en-US" dirty="0"/>
              <a:t>	</a:t>
            </a:r>
            <a:r>
              <a:rPr lang="zh-CN" altLang="en-US" dirty="0" smtClean="0"/>
              <a:t>操作</a:t>
            </a:r>
            <a:r>
              <a:rPr lang="zh-CN" altLang="en-US" dirty="0"/>
              <a:t>符要追加一个字符串或字符到一个现有的字符串	</a:t>
            </a:r>
          </a:p>
          <a:p>
            <a:r>
              <a:rPr lang="mr-IN" altLang="zh-CN" dirty="0"/>
              <a:t>11	</a:t>
            </a:r>
            <a:r>
              <a:rPr lang="mr-IN" altLang="zh-CN" b="1" dirty="0" smtClean="0"/>
              <a:t>==</a:t>
            </a:r>
            <a:r>
              <a:rPr lang="zh-CN" altLang="en-US" dirty="0"/>
              <a:t>	</a:t>
            </a:r>
            <a:r>
              <a:rPr lang="zh-CN" altLang="en-US" dirty="0" smtClean="0"/>
              <a:t>操作</a:t>
            </a:r>
            <a:r>
              <a:rPr lang="zh-CN" altLang="en-US" dirty="0"/>
              <a:t>符以确定两个字符串是否相等	</a:t>
            </a:r>
          </a:p>
          <a:p>
            <a:r>
              <a:rPr lang="mr-IN" altLang="zh-CN" dirty="0"/>
              <a:t>12	</a:t>
            </a:r>
            <a:r>
              <a:rPr lang="mr-IN" altLang="zh-CN" b="1" dirty="0" smtClean="0"/>
              <a:t>&lt;</a:t>
            </a:r>
            <a:r>
              <a:rPr lang="zh-CN" altLang="en-US" dirty="0"/>
              <a:t>	</a:t>
            </a:r>
            <a:r>
              <a:rPr lang="zh-CN" altLang="en-US" dirty="0" smtClean="0"/>
              <a:t>操作符</a:t>
            </a:r>
            <a:r>
              <a:rPr lang="zh-CN" altLang="en-US" dirty="0"/>
              <a:t>进行逐一比较，计算以确定一个字符串是否为小于另一个	</a:t>
            </a:r>
          </a:p>
          <a:p>
            <a:r>
              <a:rPr lang="mr-IN" altLang="zh-CN" dirty="0"/>
              <a:t>13	</a:t>
            </a:r>
            <a:r>
              <a:rPr lang="mr-IN" altLang="zh-CN" b="1" dirty="0" smtClean="0"/>
              <a:t>==</a:t>
            </a:r>
            <a:r>
              <a:rPr lang="zh-CN" altLang="en-US" dirty="0"/>
              <a:t>	</a:t>
            </a:r>
            <a:r>
              <a:rPr lang="zh-CN" altLang="en-US" dirty="0" smtClean="0"/>
              <a:t>操作</a:t>
            </a:r>
            <a:r>
              <a:rPr lang="zh-CN" altLang="en-US" dirty="0"/>
              <a:t>符以确定两个字符串是否相等	</a:t>
            </a:r>
          </a:p>
          <a:p>
            <a:endParaRPr kumimoji="1" lang="zh-CN" altLang="en-US" dirty="0"/>
          </a:p>
        </p:txBody>
      </p:sp>
    </p:spTree>
    <p:extLst>
      <p:ext uri="{BB962C8B-B14F-4D97-AF65-F5344CB8AC3E}">
        <p14:creationId xmlns:p14="http://schemas.microsoft.com/office/powerpoint/2010/main" val="1556818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978789"/>
          </a:xfrm>
        </p:spPr>
        <p:txBody>
          <a:bodyPr/>
          <a:lstStyle/>
          <a:p>
            <a:r>
              <a:rPr kumimoji="1" lang="en-US" altLang="zh-CN" dirty="0" smtClean="0"/>
              <a:t>Swift</a:t>
            </a:r>
            <a:r>
              <a:rPr kumimoji="1" lang="zh-CN" altLang="en-US" dirty="0" smtClean="0"/>
              <a:t>字符</a:t>
            </a:r>
            <a:endParaRPr kumimoji="1" lang="zh-CN" altLang="en-US" dirty="0"/>
          </a:p>
        </p:txBody>
      </p:sp>
      <p:sp>
        <p:nvSpPr>
          <p:cNvPr id="3" name="内容占位符 2"/>
          <p:cNvSpPr>
            <a:spLocks noGrp="1"/>
          </p:cNvSpPr>
          <p:nvPr>
            <p:ph sz="quarter" idx="13"/>
          </p:nvPr>
        </p:nvSpPr>
        <p:spPr>
          <a:xfrm>
            <a:off x="913774" y="1597306"/>
            <a:ext cx="10363826" cy="4193893"/>
          </a:xfrm>
        </p:spPr>
        <p:txBody>
          <a:bodyPr>
            <a:normAutofit/>
          </a:bodyPr>
          <a:lstStyle/>
          <a:p>
            <a:r>
              <a:rPr lang="en-US" altLang="zh-CN" dirty="0"/>
              <a:t>Swift </a:t>
            </a:r>
            <a:r>
              <a:rPr lang="zh-CN" altLang="en-US" dirty="0"/>
              <a:t>的字符是一个单一的字符串文字并且是字符数据类型。下面是一个简单的例子，使用了两种字符常量：</a:t>
            </a:r>
          </a:p>
          <a:p>
            <a:pPr marL="0" indent="0">
              <a:buNone/>
            </a:pPr>
            <a:endParaRPr lang="en-US" altLang="zh-CN" dirty="0"/>
          </a:p>
          <a:p>
            <a:r>
              <a:rPr lang="en-US" altLang="zh-CN" dirty="0"/>
              <a:t>let char1: Character = "A"</a:t>
            </a:r>
          </a:p>
          <a:p>
            <a:r>
              <a:rPr lang="en-US" altLang="zh-CN" dirty="0"/>
              <a:t>let char2: Character = "B"</a:t>
            </a:r>
          </a:p>
          <a:p>
            <a:endParaRPr lang="en-US" altLang="zh-CN" dirty="0"/>
          </a:p>
          <a:p>
            <a:r>
              <a:rPr lang="en-US" altLang="zh-CN" dirty="0" smtClean="0"/>
              <a:t>print("</a:t>
            </a:r>
            <a:r>
              <a:rPr lang="en-US" altLang="zh-CN" dirty="0"/>
              <a:t>Value of char1 \(char1)")</a:t>
            </a:r>
          </a:p>
          <a:p>
            <a:r>
              <a:rPr lang="en-US" altLang="zh-CN" dirty="0" smtClean="0"/>
              <a:t>print("</a:t>
            </a:r>
            <a:r>
              <a:rPr lang="en-US" altLang="zh-CN" dirty="0"/>
              <a:t>Value of char2 \(char2)")</a:t>
            </a:r>
            <a:endParaRPr kumimoji="1" lang="zh-CN" altLang="en-US" dirty="0"/>
          </a:p>
        </p:txBody>
      </p:sp>
    </p:spTree>
    <p:extLst>
      <p:ext uri="{BB962C8B-B14F-4D97-AF65-F5344CB8AC3E}">
        <p14:creationId xmlns:p14="http://schemas.microsoft.com/office/powerpoint/2010/main" val="1169584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空字符变量</a:t>
            </a:r>
            <a:endParaRPr kumimoji="1" lang="zh-CN" altLang="en-US" dirty="0"/>
          </a:p>
        </p:txBody>
      </p:sp>
      <p:sp>
        <p:nvSpPr>
          <p:cNvPr id="3" name="内容占位符 2"/>
          <p:cNvSpPr>
            <a:spLocks noGrp="1"/>
          </p:cNvSpPr>
          <p:nvPr>
            <p:ph sz="quarter" idx="13"/>
          </p:nvPr>
        </p:nvSpPr>
        <p:spPr/>
        <p:txBody>
          <a:bodyPr>
            <a:normAutofit fontScale="92500" lnSpcReduction="20000"/>
          </a:bodyPr>
          <a:lstStyle/>
          <a:p>
            <a:r>
              <a:rPr lang="zh-CN" altLang="en-US" dirty="0">
                <a:solidFill>
                  <a:srgbClr val="FF0000"/>
                </a:solidFill>
              </a:rPr>
              <a:t>不可能创建一个空的字符变量或常量</a:t>
            </a:r>
            <a:r>
              <a:rPr lang="zh-CN" altLang="en-US" dirty="0"/>
              <a:t>，这将有空值。下面的语法是不可能的</a:t>
            </a:r>
            <a:r>
              <a:rPr lang="zh-CN" altLang="en-US" dirty="0" smtClean="0"/>
              <a:t>：</a:t>
            </a:r>
            <a:endParaRPr lang="en-US" altLang="zh-CN" dirty="0"/>
          </a:p>
          <a:p>
            <a:endParaRPr lang="en-US" altLang="zh-CN" dirty="0"/>
          </a:p>
          <a:p>
            <a:r>
              <a:rPr lang="en-US" altLang="zh-CN" dirty="0"/>
              <a:t>// Following is wrong in Swift</a:t>
            </a:r>
          </a:p>
          <a:p>
            <a:r>
              <a:rPr lang="en-US" altLang="zh-CN" dirty="0"/>
              <a:t>let char1: Character = ""</a:t>
            </a:r>
          </a:p>
          <a:p>
            <a:r>
              <a:rPr lang="en-US" altLang="zh-CN" dirty="0" err="1"/>
              <a:t>var</a:t>
            </a:r>
            <a:r>
              <a:rPr lang="en-US" altLang="zh-CN" dirty="0"/>
              <a:t> char2: Character = ""</a:t>
            </a:r>
          </a:p>
          <a:p>
            <a:endParaRPr lang="en-US" altLang="zh-CN" dirty="0"/>
          </a:p>
          <a:p>
            <a:r>
              <a:rPr lang="en-US" altLang="zh-CN" dirty="0" smtClean="0"/>
              <a:t>print("</a:t>
            </a:r>
            <a:r>
              <a:rPr lang="en-US" altLang="zh-CN" dirty="0"/>
              <a:t>Value of char1 \(char1)")</a:t>
            </a:r>
          </a:p>
          <a:p>
            <a:r>
              <a:rPr lang="en-US" altLang="zh-CN" dirty="0" smtClean="0"/>
              <a:t>print("</a:t>
            </a:r>
            <a:r>
              <a:rPr lang="en-US" altLang="zh-CN" dirty="0"/>
              <a:t>Value of char2 \(char2)")</a:t>
            </a:r>
            <a:endParaRPr kumimoji="1" lang="zh-CN" altLang="en-US" dirty="0"/>
          </a:p>
        </p:txBody>
      </p:sp>
    </p:spTree>
    <p:extLst>
      <p:ext uri="{BB962C8B-B14F-4D97-AF65-F5344CB8AC3E}">
        <p14:creationId xmlns:p14="http://schemas.microsoft.com/office/powerpoint/2010/main" val="1028487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从字符串访问字符</a:t>
            </a:r>
            <a:endParaRPr kumimoji="1" lang="zh-CN" altLang="en-US" dirty="0"/>
          </a:p>
        </p:txBody>
      </p:sp>
      <p:sp>
        <p:nvSpPr>
          <p:cNvPr id="3" name="内容占位符 2"/>
          <p:cNvSpPr>
            <a:spLocks noGrp="1"/>
          </p:cNvSpPr>
          <p:nvPr>
            <p:ph sz="quarter" idx="13"/>
          </p:nvPr>
        </p:nvSpPr>
        <p:spPr/>
        <p:txBody>
          <a:bodyPr/>
          <a:lstStyle/>
          <a:p>
            <a:r>
              <a:rPr lang="zh-CN" altLang="en-US" dirty="0"/>
              <a:t>当讨论 </a:t>
            </a:r>
            <a:r>
              <a:rPr lang="en-US" altLang="zh-CN" dirty="0"/>
              <a:t>Swift </a:t>
            </a:r>
            <a:r>
              <a:rPr lang="zh-CN" altLang="en-US" dirty="0"/>
              <a:t>的字</a:t>
            </a:r>
            <a:r>
              <a:rPr lang="zh-CN" altLang="en-US" dirty="0" smtClean="0"/>
              <a:t>符串时，</a:t>
            </a:r>
            <a:r>
              <a:rPr lang="zh-CN" altLang="en-US" dirty="0"/>
              <a:t>字符串表示</a:t>
            </a:r>
            <a:r>
              <a:rPr lang="zh-CN" altLang="en-US" dirty="0" smtClean="0"/>
              <a:t>的是字</a:t>
            </a:r>
            <a:r>
              <a:rPr lang="zh-CN" altLang="en-US" dirty="0"/>
              <a:t>符值按指定顺序的集合。因此，我们可以从给定字符串通过 </a:t>
            </a:r>
            <a:r>
              <a:rPr lang="en-US" altLang="zh-CN" dirty="0"/>
              <a:t>for-in </a:t>
            </a:r>
            <a:r>
              <a:rPr lang="zh-CN" altLang="en-US" dirty="0"/>
              <a:t>循环来遍历字符串以访问单个字符</a:t>
            </a:r>
            <a:r>
              <a:rPr lang="zh-CN" altLang="en-US" dirty="0" smtClean="0"/>
              <a:t>：</a:t>
            </a:r>
          </a:p>
          <a:p>
            <a:endParaRPr lang="en-US" altLang="zh-CN" dirty="0"/>
          </a:p>
          <a:p>
            <a:r>
              <a:rPr lang="en-US" altLang="zh-CN" dirty="0"/>
              <a:t>for </a:t>
            </a:r>
            <a:r>
              <a:rPr lang="en-US" altLang="zh-CN" dirty="0" err="1"/>
              <a:t>ch</a:t>
            </a:r>
            <a:r>
              <a:rPr lang="en-US" altLang="zh-CN" dirty="0"/>
              <a:t> in "</a:t>
            </a:r>
            <a:r>
              <a:rPr lang="en-US" altLang="zh-CN" dirty="0" err="1"/>
              <a:t>Hello".characters</a:t>
            </a:r>
            <a:endParaRPr lang="en-US" altLang="zh-CN" dirty="0"/>
          </a:p>
          <a:p>
            <a:r>
              <a:rPr lang="en-US" altLang="zh-CN" dirty="0"/>
              <a:t>{</a:t>
            </a:r>
          </a:p>
          <a:p>
            <a:r>
              <a:rPr lang="mr-IN" altLang="zh-CN" dirty="0"/>
              <a:t>    </a:t>
            </a:r>
            <a:r>
              <a:rPr lang="mr-IN" altLang="zh-CN" dirty="0" err="1"/>
              <a:t>print</a:t>
            </a:r>
            <a:r>
              <a:rPr lang="mr-IN" altLang="zh-CN" dirty="0"/>
              <a:t>(</a:t>
            </a:r>
            <a:r>
              <a:rPr lang="mr-IN" altLang="zh-CN" dirty="0" err="1"/>
              <a:t>ch</a:t>
            </a:r>
            <a:r>
              <a:rPr lang="mr-IN" altLang="zh-CN" dirty="0"/>
              <a:t>)</a:t>
            </a:r>
          </a:p>
          <a:p>
            <a:r>
              <a:rPr lang="mr-IN" altLang="zh-CN" dirty="0"/>
              <a:t>}</a:t>
            </a:r>
            <a:endParaRPr kumimoji="1" lang="zh-CN" altLang="en-US" dirty="0"/>
          </a:p>
        </p:txBody>
      </p:sp>
    </p:spTree>
    <p:extLst>
      <p:ext uri="{BB962C8B-B14F-4D97-AF65-F5344CB8AC3E}">
        <p14:creationId xmlns:p14="http://schemas.microsoft.com/office/powerpoint/2010/main" val="1925106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1337605"/>
          </a:xfrm>
        </p:spPr>
        <p:txBody>
          <a:bodyPr/>
          <a:lstStyle/>
          <a:p>
            <a:r>
              <a:rPr kumimoji="1" lang="zh-CN" altLang="en-US" dirty="0" smtClean="0"/>
              <a:t>使用</a:t>
            </a:r>
            <a:r>
              <a:rPr kumimoji="1" lang="zh-CN" altLang="en-US" smtClean="0"/>
              <a:t>字符连接字符串</a:t>
            </a:r>
            <a:endParaRPr kumimoji="1" lang="zh-CN" altLang="en-US"/>
          </a:p>
        </p:txBody>
      </p:sp>
      <p:sp>
        <p:nvSpPr>
          <p:cNvPr id="3" name="内容占位符 2"/>
          <p:cNvSpPr>
            <a:spLocks noGrp="1"/>
          </p:cNvSpPr>
          <p:nvPr>
            <p:ph sz="quarter" idx="13"/>
          </p:nvPr>
        </p:nvSpPr>
        <p:spPr>
          <a:xfrm>
            <a:off x="913774" y="2141316"/>
            <a:ext cx="10363826" cy="3649883"/>
          </a:xfrm>
        </p:spPr>
        <p:txBody>
          <a:bodyPr/>
          <a:lstStyle/>
          <a:p>
            <a:pPr marL="0" indent="0">
              <a:buNone/>
            </a:pPr>
            <a:endParaRPr lang="en-US" altLang="zh-CN" dirty="0"/>
          </a:p>
          <a:p>
            <a:r>
              <a:rPr lang="en-US" altLang="zh-CN" dirty="0" err="1"/>
              <a:t>var</a:t>
            </a:r>
            <a:r>
              <a:rPr lang="en-US" altLang="zh-CN" dirty="0"/>
              <a:t> </a:t>
            </a:r>
            <a:r>
              <a:rPr lang="en-US" altLang="zh-CN" dirty="0" err="1"/>
              <a:t>varA:String</a:t>
            </a:r>
            <a:r>
              <a:rPr lang="en-US" altLang="zh-CN" dirty="0"/>
              <a:t> = "Hello "</a:t>
            </a:r>
          </a:p>
          <a:p>
            <a:r>
              <a:rPr lang="en-US" altLang="zh-CN" dirty="0"/>
              <a:t>let </a:t>
            </a:r>
            <a:r>
              <a:rPr lang="en-US" altLang="zh-CN" dirty="0" err="1"/>
              <a:t>varB:Character</a:t>
            </a:r>
            <a:r>
              <a:rPr lang="en-US" altLang="zh-CN" dirty="0"/>
              <a:t> = "G"</a:t>
            </a:r>
          </a:p>
          <a:p>
            <a:endParaRPr lang="en-US" altLang="zh-CN" dirty="0"/>
          </a:p>
          <a:p>
            <a:r>
              <a:rPr lang="en-US" altLang="zh-CN" dirty="0" err="1"/>
              <a:t>varA.append</a:t>
            </a:r>
            <a:r>
              <a:rPr lang="en-US" altLang="zh-CN" dirty="0"/>
              <a:t>( </a:t>
            </a:r>
            <a:r>
              <a:rPr lang="en-US" altLang="zh-CN" dirty="0" err="1"/>
              <a:t>varB</a:t>
            </a:r>
            <a:r>
              <a:rPr lang="en-US" altLang="zh-CN" dirty="0"/>
              <a:t> )</a:t>
            </a:r>
          </a:p>
          <a:p>
            <a:endParaRPr lang="en-US" altLang="zh-CN" dirty="0"/>
          </a:p>
          <a:p>
            <a:r>
              <a:rPr lang="en-US" altLang="zh-CN" dirty="0" err="1"/>
              <a:t>println</a:t>
            </a:r>
            <a:r>
              <a:rPr lang="en-US" altLang="zh-CN" dirty="0"/>
              <a:t>("Value of </a:t>
            </a:r>
            <a:r>
              <a:rPr lang="en-US" altLang="zh-CN" dirty="0" err="1"/>
              <a:t>varC</a:t>
            </a:r>
            <a:r>
              <a:rPr lang="en-US" altLang="zh-CN" dirty="0"/>
              <a:t>  =  \(</a:t>
            </a:r>
            <a:r>
              <a:rPr lang="en-US" altLang="zh-CN" dirty="0" err="1"/>
              <a:t>varA</a:t>
            </a:r>
            <a:r>
              <a:rPr lang="en-US" altLang="zh-CN" dirty="0"/>
              <a:t>)")</a:t>
            </a:r>
            <a:endParaRPr kumimoji="1" lang="zh-CN" altLang="en-US" dirty="0"/>
          </a:p>
        </p:txBody>
      </p:sp>
    </p:spTree>
    <p:extLst>
      <p:ext uri="{BB962C8B-B14F-4D97-AF65-F5344CB8AC3E}">
        <p14:creationId xmlns:p14="http://schemas.microsoft.com/office/powerpoint/2010/main" val="614400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901673"/>
          </a:xfrm>
        </p:spPr>
        <p:txBody>
          <a:bodyPr/>
          <a:lstStyle/>
          <a:p>
            <a:r>
              <a:rPr kumimoji="1" lang="zh-CN" altLang="en-US" dirty="0" smtClean="0"/>
              <a:t>位运算符</a:t>
            </a:r>
            <a:endParaRPr kumimoji="1" lang="zh-CN" altLang="en-US" dirty="0"/>
          </a:p>
        </p:txBody>
      </p:sp>
      <p:pic>
        <p:nvPicPr>
          <p:cNvPr id="4" name="内容占位符 3"/>
          <p:cNvPicPr>
            <a:picLocks noGrp="1" noChangeAspect="1"/>
          </p:cNvPicPr>
          <p:nvPr>
            <p:ph sz="quarter" idx="13"/>
          </p:nvPr>
        </p:nvPicPr>
        <p:blipFill>
          <a:blip r:embed="rId2"/>
          <a:stretch>
            <a:fillRect/>
          </a:stretch>
        </p:blipFill>
        <p:spPr>
          <a:xfrm>
            <a:off x="2060630" y="1611313"/>
            <a:ext cx="8070739" cy="4179887"/>
          </a:xfrm>
          <a:prstGeom prst="rect">
            <a:avLst/>
          </a:prstGeom>
        </p:spPr>
      </p:pic>
    </p:spTree>
    <p:extLst>
      <p:ext uri="{BB962C8B-B14F-4D97-AF65-F5344CB8AC3E}">
        <p14:creationId xmlns:p14="http://schemas.microsoft.com/office/powerpoint/2010/main" val="6834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1027403"/>
          </a:xfrm>
        </p:spPr>
        <p:txBody>
          <a:bodyPr/>
          <a:lstStyle/>
          <a:p>
            <a:r>
              <a:rPr kumimoji="1" lang="zh-CN" altLang="en-US" dirty="0" smtClean="0"/>
              <a:t>赋值运算符</a:t>
            </a:r>
            <a:endParaRPr kumimoji="1" lang="zh-CN" altLang="en-US" dirty="0"/>
          </a:p>
        </p:txBody>
      </p:sp>
      <p:sp>
        <p:nvSpPr>
          <p:cNvPr id="3" name="内容占位符 2"/>
          <p:cNvSpPr>
            <a:spLocks noGrp="1"/>
          </p:cNvSpPr>
          <p:nvPr>
            <p:ph sz="quarter" idx="13"/>
          </p:nvPr>
        </p:nvSpPr>
        <p:spPr>
          <a:xfrm>
            <a:off x="913774" y="1954530"/>
            <a:ext cx="10363826" cy="3836669"/>
          </a:xfrm>
        </p:spPr>
        <p:txBody>
          <a:bodyPr/>
          <a:lstStyle/>
          <a:p>
            <a:r>
              <a:rPr lang="mr-IN" altLang="zh-CN" dirty="0"/>
              <a:t>&lt;&lt;=	</a:t>
            </a:r>
            <a:r>
              <a:rPr lang="zh-CN" altLang="mr-IN" dirty="0"/>
              <a:t>左移赋值运算符	</a:t>
            </a:r>
            <a:r>
              <a:rPr lang="zh-CN" altLang="en-US" dirty="0" smtClean="0"/>
              <a:t>	</a:t>
            </a:r>
            <a:r>
              <a:rPr lang="mr-IN" altLang="zh-CN" dirty="0" smtClean="0"/>
              <a:t>C </a:t>
            </a:r>
            <a:r>
              <a:rPr lang="mr-IN" altLang="zh-CN" dirty="0"/>
              <a:t>&lt;&lt;= 2 </a:t>
            </a:r>
            <a:r>
              <a:rPr lang="zh-CN" altLang="mr-IN" dirty="0"/>
              <a:t>相当于 </a:t>
            </a:r>
            <a:r>
              <a:rPr lang="mr-IN" altLang="zh-CN" dirty="0"/>
              <a:t>C = C &lt;&lt; 2	</a:t>
            </a:r>
          </a:p>
          <a:p>
            <a:r>
              <a:rPr lang="mr-IN" altLang="zh-CN" dirty="0"/>
              <a:t>&gt;&gt;=	</a:t>
            </a:r>
            <a:r>
              <a:rPr lang="zh-CN" altLang="mr-IN" dirty="0"/>
              <a:t>向右移位并赋值运算符	</a:t>
            </a:r>
            <a:r>
              <a:rPr lang="mr-IN" altLang="zh-CN" dirty="0"/>
              <a:t>C &gt;&gt;= 2 </a:t>
            </a:r>
            <a:r>
              <a:rPr lang="zh-CN" altLang="mr-IN" dirty="0"/>
              <a:t>相当于 </a:t>
            </a:r>
            <a:r>
              <a:rPr lang="mr-IN" altLang="zh-CN" dirty="0"/>
              <a:t>C = C &gt;&gt; 2	</a:t>
            </a:r>
          </a:p>
          <a:p>
            <a:r>
              <a:rPr lang="en-US" altLang="zh-CN" dirty="0"/>
              <a:t>&amp;=	</a:t>
            </a:r>
            <a:r>
              <a:rPr lang="zh-CN" altLang="en-US" dirty="0"/>
              <a:t>按位与赋值运算符	</a:t>
            </a:r>
            <a:r>
              <a:rPr lang="en-US" altLang="zh-CN" dirty="0"/>
              <a:t>C &amp;= 2 </a:t>
            </a:r>
            <a:r>
              <a:rPr lang="zh-CN" altLang="en-US" dirty="0"/>
              <a:t>相当于 </a:t>
            </a:r>
            <a:r>
              <a:rPr lang="en-US" altLang="zh-CN" dirty="0"/>
              <a:t>C = C &amp; 2	</a:t>
            </a:r>
          </a:p>
          <a:p>
            <a:r>
              <a:rPr lang="en-US" altLang="zh-CN" dirty="0"/>
              <a:t>^=	</a:t>
            </a:r>
            <a:r>
              <a:rPr lang="zh-CN" altLang="en-US" dirty="0"/>
              <a:t>按位异或并赋值运算符	</a:t>
            </a:r>
            <a:r>
              <a:rPr lang="en-US" altLang="zh-CN" dirty="0"/>
              <a:t>C ^= 2 </a:t>
            </a:r>
            <a:r>
              <a:rPr lang="zh-CN" altLang="en-US" dirty="0"/>
              <a:t>相当于 </a:t>
            </a:r>
            <a:r>
              <a:rPr lang="en-US" altLang="zh-CN" dirty="0"/>
              <a:t>C = C ^ 2	</a:t>
            </a:r>
          </a:p>
          <a:p>
            <a:r>
              <a:rPr lang="hr-HR" altLang="zh-CN" dirty="0"/>
              <a:t>|=	</a:t>
            </a:r>
            <a:r>
              <a:rPr lang="zh-CN" altLang="hr-HR" dirty="0"/>
              <a:t>按位或并赋值运算符	</a:t>
            </a:r>
            <a:r>
              <a:rPr lang="hr-HR" altLang="zh-CN" dirty="0"/>
              <a:t>C |= 2 </a:t>
            </a:r>
            <a:r>
              <a:rPr lang="zh-CN" altLang="hr-HR" dirty="0"/>
              <a:t>相当于 </a:t>
            </a:r>
            <a:r>
              <a:rPr lang="hr-HR" altLang="zh-CN" dirty="0"/>
              <a:t>C = C | 2	</a:t>
            </a:r>
          </a:p>
          <a:p>
            <a:endParaRPr kumimoji="1" lang="zh-CN" altLang="en-US" dirty="0"/>
          </a:p>
        </p:txBody>
      </p:sp>
    </p:spTree>
    <p:extLst>
      <p:ext uri="{BB962C8B-B14F-4D97-AF65-F5344CB8AC3E}">
        <p14:creationId xmlns:p14="http://schemas.microsoft.com/office/powerpoint/2010/main" val="1172624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741653"/>
          </a:xfrm>
        </p:spPr>
        <p:txBody>
          <a:bodyPr/>
          <a:lstStyle/>
          <a:p>
            <a:r>
              <a:rPr kumimoji="1" lang="zh-CN" altLang="en-US" dirty="0" smtClean="0"/>
              <a:t>范围运算符</a:t>
            </a:r>
            <a:endParaRPr kumimoji="1" lang="zh-CN" altLang="en-US" dirty="0"/>
          </a:p>
        </p:txBody>
      </p:sp>
      <p:sp>
        <p:nvSpPr>
          <p:cNvPr id="3" name="内容占位符 2"/>
          <p:cNvSpPr>
            <a:spLocks noGrp="1"/>
          </p:cNvSpPr>
          <p:nvPr>
            <p:ph sz="quarter" idx="13"/>
          </p:nvPr>
        </p:nvSpPr>
        <p:spPr>
          <a:xfrm>
            <a:off x="913774" y="1440180"/>
            <a:ext cx="10363826" cy="4351019"/>
          </a:xfrm>
        </p:spPr>
        <p:txBody>
          <a:bodyPr/>
          <a:lstStyle/>
          <a:p>
            <a:r>
              <a:rPr lang="en-US" altLang="zh-CN" dirty="0"/>
              <a:t>Swift</a:t>
            </a:r>
            <a:r>
              <a:rPr lang="zh-CN" altLang="en-US" dirty="0"/>
              <a:t>包括两个范围的运算符，用于表达值的范围的快捷方式。下面的表格显示了这两个运算符。</a:t>
            </a:r>
          </a:p>
          <a:p>
            <a:pPr marL="0" indent="0">
              <a:buNone/>
            </a:pPr>
            <a:endParaRPr lang="zh-CN" altLang="en-US" dirty="0">
              <a:hlinkClick r:id="rId2"/>
            </a:endParaRPr>
          </a:p>
          <a:p>
            <a:r>
              <a:rPr lang="zh-CN" altLang="en-US" b="1" dirty="0"/>
              <a:t>运算符		</a:t>
            </a:r>
            <a:r>
              <a:rPr lang="zh-CN" altLang="en-US" b="1" dirty="0" smtClean="0"/>
              <a:t>描述</a:t>
            </a:r>
            <a:r>
              <a:rPr lang="zh-CN" altLang="en-US" b="1" dirty="0"/>
              <a:t>	</a:t>
            </a:r>
            <a:r>
              <a:rPr lang="zh-CN" altLang="en-US" b="1" dirty="0" smtClean="0"/>
              <a:t>					示例</a:t>
            </a:r>
            <a:r>
              <a:rPr lang="zh-CN" altLang="en-US" b="1" dirty="0"/>
              <a:t>	</a:t>
            </a:r>
          </a:p>
          <a:p>
            <a:r>
              <a:rPr lang="zh-CN" altLang="en-US" dirty="0"/>
              <a:t>封闭范围	</a:t>
            </a:r>
            <a:r>
              <a:rPr lang="zh-CN" altLang="en-US" dirty="0" smtClean="0"/>
              <a:t>	</a:t>
            </a:r>
            <a:r>
              <a:rPr lang="en-US" altLang="zh-CN" sz="1800" dirty="0" smtClean="0"/>
              <a:t>(</a:t>
            </a:r>
            <a:r>
              <a:rPr lang="en-US" altLang="zh-CN" sz="1800" dirty="0"/>
              <a:t>a...b) </a:t>
            </a:r>
            <a:r>
              <a:rPr lang="zh-CN" altLang="en-US" sz="1800" dirty="0" smtClean="0"/>
              <a:t>	</a:t>
            </a:r>
            <a:r>
              <a:rPr lang="zh-CN" altLang="en-US" sz="1600" dirty="0" smtClean="0"/>
              <a:t>定义</a:t>
            </a:r>
            <a:r>
              <a:rPr lang="zh-CN" altLang="en-US" sz="1600" dirty="0"/>
              <a:t>从 </a:t>
            </a:r>
            <a:r>
              <a:rPr lang="en-US" altLang="zh-CN" sz="1600" dirty="0"/>
              <a:t>a </a:t>
            </a:r>
            <a:r>
              <a:rPr lang="zh-CN" altLang="en-US" sz="1600" dirty="0"/>
              <a:t>到</a:t>
            </a:r>
            <a:r>
              <a:rPr lang="en-US" altLang="zh-CN" sz="1600" dirty="0"/>
              <a:t>b</a:t>
            </a:r>
            <a:r>
              <a:rPr lang="zh-CN" altLang="en-US" sz="1600" dirty="0"/>
              <a:t>，并且这些范围内的值包括 </a:t>
            </a:r>
            <a:r>
              <a:rPr lang="en-US" altLang="zh-CN" sz="1600" dirty="0"/>
              <a:t>a </a:t>
            </a:r>
            <a:r>
              <a:rPr lang="zh-CN" altLang="en-US" sz="1600" dirty="0"/>
              <a:t>和 </a:t>
            </a:r>
            <a:r>
              <a:rPr lang="en-US" altLang="zh-CN" sz="1600" dirty="0"/>
              <a:t>b</a:t>
            </a:r>
            <a:r>
              <a:rPr lang="en-US" altLang="zh-CN" sz="1800" dirty="0"/>
              <a:t>	</a:t>
            </a:r>
            <a:r>
              <a:rPr lang="en-US" altLang="zh-CN" sz="1800" dirty="0" smtClean="0"/>
              <a:t>1...5 </a:t>
            </a:r>
            <a:endParaRPr lang="zh-CN" altLang="en-US" sz="1800" dirty="0" smtClean="0"/>
          </a:p>
          <a:p>
            <a:pPr marL="1371600" lvl="3" indent="0">
              <a:buNone/>
            </a:pPr>
            <a:r>
              <a:rPr lang="zh-CN" altLang="en-US" sz="1200" dirty="0" smtClean="0"/>
              <a:t>								</a:t>
            </a:r>
            <a:r>
              <a:rPr lang="zh-CN" altLang="en-US" dirty="0" smtClean="0"/>
              <a:t>结果是 </a:t>
            </a:r>
            <a:r>
              <a:rPr lang="en-US" altLang="zh-CN" dirty="0" smtClean="0"/>
              <a:t>1, 2, 3, 4 </a:t>
            </a:r>
            <a:r>
              <a:rPr lang="zh-CN" altLang="en-US" dirty="0" smtClean="0"/>
              <a:t>和 </a:t>
            </a:r>
            <a:r>
              <a:rPr lang="en-US" altLang="zh-CN" dirty="0" smtClean="0"/>
              <a:t>5	</a:t>
            </a:r>
          </a:p>
          <a:p>
            <a:r>
              <a:rPr lang="zh-CN" altLang="en-US" dirty="0" smtClean="0"/>
              <a:t>半开区</a:t>
            </a:r>
            <a:r>
              <a:rPr lang="zh-CN" altLang="en-US" dirty="0"/>
              <a:t>间</a:t>
            </a:r>
            <a:r>
              <a:rPr lang="en-US" altLang="zh-CN" dirty="0"/>
              <a:t>/</a:t>
            </a:r>
            <a:r>
              <a:rPr lang="zh-CN" altLang="en-US" dirty="0"/>
              <a:t>范围	</a:t>
            </a:r>
            <a:r>
              <a:rPr lang="en-US" altLang="zh-CN" sz="1600" dirty="0"/>
              <a:t>(a..&lt; b) </a:t>
            </a:r>
            <a:r>
              <a:rPr lang="zh-CN" altLang="en-US" sz="1600" dirty="0" smtClean="0"/>
              <a:t>	定义</a:t>
            </a:r>
            <a:r>
              <a:rPr lang="zh-CN" altLang="en-US" sz="1600" dirty="0"/>
              <a:t>从 </a:t>
            </a:r>
            <a:r>
              <a:rPr lang="en-US" altLang="zh-CN" sz="1600" dirty="0"/>
              <a:t>a </a:t>
            </a:r>
            <a:r>
              <a:rPr lang="zh-CN" altLang="en-US" sz="1600" dirty="0"/>
              <a:t>到 </a:t>
            </a:r>
            <a:r>
              <a:rPr lang="en-US" altLang="zh-CN" sz="1600" dirty="0"/>
              <a:t>b</a:t>
            </a:r>
            <a:r>
              <a:rPr lang="zh-CN" altLang="en-US" sz="1600" dirty="0"/>
              <a:t>，但范围内的值不包括 </a:t>
            </a:r>
            <a:r>
              <a:rPr lang="en-US" altLang="zh-CN" sz="1600" dirty="0" smtClean="0"/>
              <a:t>b</a:t>
            </a:r>
            <a:r>
              <a:rPr lang="zh-CN" altLang="en-US" dirty="0"/>
              <a:t>	</a:t>
            </a:r>
            <a:r>
              <a:rPr lang="zh-CN" altLang="en-US" dirty="0" smtClean="0"/>
              <a:t>	</a:t>
            </a:r>
            <a:r>
              <a:rPr lang="en-US" altLang="zh-CN" sz="1600" dirty="0" smtClean="0"/>
              <a:t>1</a:t>
            </a:r>
            <a:r>
              <a:rPr lang="en-US" altLang="zh-CN" sz="1600" dirty="0"/>
              <a:t>..&lt; 5 </a:t>
            </a:r>
            <a:endParaRPr lang="zh-CN" altLang="en-US" sz="1600" dirty="0" smtClean="0"/>
          </a:p>
          <a:p>
            <a:pPr marL="3657600" lvl="8" indent="0">
              <a:buNone/>
            </a:pPr>
            <a:r>
              <a:rPr lang="zh-CN" altLang="en-US" dirty="0"/>
              <a:t>	</a:t>
            </a:r>
            <a:r>
              <a:rPr lang="zh-CN" altLang="en-US" dirty="0" smtClean="0"/>
              <a:t>				</a:t>
            </a:r>
            <a:r>
              <a:rPr lang="zh-CN" altLang="en-US" sz="1600" dirty="0" smtClean="0"/>
              <a:t>结果</a:t>
            </a:r>
            <a:r>
              <a:rPr lang="zh-CN" altLang="en-US" sz="1600" dirty="0"/>
              <a:t>是 </a:t>
            </a:r>
            <a:r>
              <a:rPr lang="en-US" altLang="zh-CN" sz="1600" dirty="0"/>
              <a:t>1, 2, 3, </a:t>
            </a:r>
            <a:r>
              <a:rPr lang="zh-CN" altLang="en-US" sz="1600" dirty="0"/>
              <a:t>和 </a:t>
            </a:r>
            <a:r>
              <a:rPr lang="en-US" altLang="zh-CN" sz="1600" dirty="0"/>
              <a:t>4</a:t>
            </a:r>
            <a:r>
              <a:rPr lang="en-US" altLang="zh-CN" dirty="0"/>
              <a:t>	</a:t>
            </a:r>
          </a:p>
          <a:p>
            <a:r>
              <a:rPr lang="zh-CN" altLang="en-US" dirty="0"/>
              <a:t>还有其他一些重要的运算符，包括范围</a:t>
            </a:r>
            <a:r>
              <a:rPr lang="zh-CN" altLang="en-US" dirty="0" smtClean="0"/>
              <a:t>和</a:t>
            </a:r>
            <a:r>
              <a:rPr lang="en-US" altLang="zh-CN" dirty="0"/>
              <a:t>[</a:t>
            </a:r>
            <a:r>
              <a:rPr lang="en-US" altLang="zh-CN" dirty="0" smtClean="0"/>
              <a:t>? </a:t>
            </a:r>
            <a:r>
              <a:rPr lang="en-US" altLang="zh-CN" dirty="0"/>
              <a:t>: ]</a:t>
            </a:r>
            <a:r>
              <a:rPr lang="zh-CN" altLang="en-US" dirty="0" smtClean="0"/>
              <a:t>，</a:t>
            </a:r>
            <a:r>
              <a:rPr lang="en-US" altLang="zh-CN" dirty="0"/>
              <a:t>Swift </a:t>
            </a:r>
            <a:r>
              <a:rPr lang="zh-CN" altLang="en-US" dirty="0"/>
              <a:t>语言也支持。</a:t>
            </a:r>
            <a:endParaRPr kumimoji="1" lang="zh-CN" altLang="en-US" dirty="0"/>
          </a:p>
        </p:txBody>
      </p:sp>
    </p:spTree>
    <p:extLst>
      <p:ext uri="{BB962C8B-B14F-4D97-AF65-F5344CB8AC3E}">
        <p14:creationId xmlns:p14="http://schemas.microsoft.com/office/powerpoint/2010/main" val="2973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833093"/>
          </a:xfrm>
        </p:spPr>
        <p:txBody>
          <a:bodyPr/>
          <a:lstStyle/>
          <a:p>
            <a:r>
              <a:rPr kumimoji="1" lang="en-US" altLang="zh-CN" dirty="0" smtClean="0"/>
              <a:t>Swift</a:t>
            </a:r>
            <a:r>
              <a:rPr kumimoji="1" lang="zh-CN" altLang="en-US" dirty="0" smtClean="0"/>
              <a:t>决策</a:t>
            </a:r>
            <a:endParaRPr kumimoji="1" lang="zh-CN" altLang="en-US" dirty="0"/>
          </a:p>
        </p:txBody>
      </p:sp>
      <p:sp>
        <p:nvSpPr>
          <p:cNvPr id="3" name="内容占位符 2"/>
          <p:cNvSpPr>
            <a:spLocks noGrp="1"/>
          </p:cNvSpPr>
          <p:nvPr>
            <p:ph sz="quarter" idx="13"/>
          </p:nvPr>
        </p:nvSpPr>
        <p:spPr>
          <a:xfrm>
            <a:off x="913774" y="1451610"/>
            <a:ext cx="10363826" cy="4339589"/>
          </a:xfrm>
        </p:spPr>
        <p:txBody>
          <a:bodyPr>
            <a:normAutofit/>
          </a:bodyPr>
          <a:lstStyle/>
          <a:p>
            <a:r>
              <a:rPr lang="zh-CN" altLang="en-US" dirty="0"/>
              <a:t>决策结构需要程序员指定一个或多个条件进行评估或由程序进行测试，连同一条或多条语句，如果条件被确定为真则执行，以及如果条件被确定为假时要执行的其它语句</a:t>
            </a:r>
            <a:r>
              <a:rPr lang="en-US" altLang="zh-CN" dirty="0"/>
              <a:t>(</a:t>
            </a:r>
            <a:r>
              <a:rPr lang="zh-CN" altLang="en-US" dirty="0"/>
              <a:t>可选语句</a:t>
            </a:r>
            <a:r>
              <a:rPr lang="en-US" altLang="zh-CN" dirty="0"/>
              <a:t>)</a:t>
            </a:r>
            <a:r>
              <a:rPr lang="zh-CN" altLang="en-US" dirty="0"/>
              <a:t>。</a:t>
            </a:r>
          </a:p>
          <a:p>
            <a:r>
              <a:rPr lang="zh-CN" altLang="en-US" b="1" dirty="0"/>
              <a:t>语句	描述	</a:t>
            </a:r>
          </a:p>
          <a:p>
            <a:r>
              <a:rPr lang="en-US" altLang="zh-CN" dirty="0" smtClean="0"/>
              <a:t>If</a:t>
            </a:r>
            <a:r>
              <a:rPr lang="zh-CN" altLang="en-US" dirty="0" smtClean="0"/>
              <a:t> 语句	</a:t>
            </a:r>
            <a:r>
              <a:rPr lang="en-US" altLang="zh-CN" dirty="0" smtClean="0"/>
              <a:t>if</a:t>
            </a:r>
            <a:r>
              <a:rPr lang="en-US" altLang="zh-CN" dirty="0"/>
              <a:t>...else </a:t>
            </a:r>
            <a:r>
              <a:rPr lang="zh-CN" altLang="en-US" dirty="0"/>
              <a:t>语句	 </a:t>
            </a:r>
            <a:r>
              <a:rPr lang="en-US" altLang="zh-CN" dirty="0" smtClean="0"/>
              <a:t>if...else...if...else...</a:t>
            </a:r>
            <a:r>
              <a:rPr lang="zh-CN" altLang="en-US" dirty="0" smtClean="0"/>
              <a:t>语句	</a:t>
            </a:r>
          </a:p>
          <a:p>
            <a:r>
              <a:rPr lang="zh-CN" altLang="en-US" dirty="0" smtClean="0"/>
              <a:t>内嵌 </a:t>
            </a:r>
            <a:r>
              <a:rPr lang="en-US" altLang="zh-CN" dirty="0"/>
              <a:t>if </a:t>
            </a:r>
            <a:r>
              <a:rPr lang="zh-CN" altLang="en-US" dirty="0" smtClean="0"/>
              <a:t>语句</a:t>
            </a:r>
            <a:r>
              <a:rPr lang="zh-CN" altLang="en-US" dirty="0"/>
              <a:t>	</a:t>
            </a:r>
            <a:r>
              <a:rPr lang="en-US" altLang="zh-CN" dirty="0" smtClean="0"/>
              <a:t>switch</a:t>
            </a:r>
            <a:r>
              <a:rPr lang="zh-CN" altLang="en-US" dirty="0" smtClean="0"/>
              <a:t>语句</a:t>
            </a:r>
          </a:p>
          <a:p>
            <a:r>
              <a:rPr lang="en-US" altLang="zh-CN" dirty="0" smtClean="0"/>
              <a:t>?: </a:t>
            </a:r>
            <a:r>
              <a:rPr lang="zh-CN" altLang="en-US" dirty="0" smtClean="0"/>
              <a:t>操作符</a:t>
            </a:r>
          </a:p>
        </p:txBody>
      </p:sp>
    </p:spTree>
    <p:extLst>
      <p:ext uri="{BB962C8B-B14F-4D97-AF65-F5344CB8AC3E}">
        <p14:creationId xmlns:p14="http://schemas.microsoft.com/office/powerpoint/2010/main" val="1509370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1059812"/>
          </a:xfrm>
        </p:spPr>
        <p:txBody>
          <a:bodyPr/>
          <a:lstStyle/>
          <a:p>
            <a:r>
              <a:rPr kumimoji="1" lang="en-US" altLang="zh-CN" dirty="0" smtClean="0"/>
              <a:t>Swift</a:t>
            </a:r>
            <a:r>
              <a:rPr kumimoji="1" lang="zh-CN" altLang="en-US" dirty="0" smtClean="0"/>
              <a:t>循环</a:t>
            </a:r>
            <a:endParaRPr kumimoji="1" lang="zh-CN" altLang="en-US" dirty="0"/>
          </a:p>
        </p:txBody>
      </p:sp>
      <p:pic>
        <p:nvPicPr>
          <p:cNvPr id="4" name="内容占位符 3"/>
          <p:cNvPicPr>
            <a:picLocks noGrp="1" noChangeAspect="1"/>
          </p:cNvPicPr>
          <p:nvPr>
            <p:ph sz="quarter" idx="13"/>
          </p:nvPr>
        </p:nvPicPr>
        <p:blipFill>
          <a:blip r:embed="rId2"/>
          <a:stretch>
            <a:fillRect/>
          </a:stretch>
        </p:blipFill>
        <p:spPr>
          <a:xfrm>
            <a:off x="2076450" y="2147094"/>
            <a:ext cx="8039100" cy="3048000"/>
          </a:xfrm>
          <a:prstGeom prst="rect">
            <a:avLst/>
          </a:prstGeom>
        </p:spPr>
      </p:pic>
    </p:spTree>
    <p:extLst>
      <p:ext uri="{BB962C8B-B14F-4D97-AF65-F5344CB8AC3E}">
        <p14:creationId xmlns:p14="http://schemas.microsoft.com/office/powerpoint/2010/main" val="82689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For</a:t>
            </a:r>
            <a:r>
              <a:rPr kumimoji="1" lang="zh-CN" altLang="en-US" dirty="0" smtClean="0"/>
              <a:t> </a:t>
            </a:r>
            <a:r>
              <a:rPr kumimoji="1" lang="en-US" altLang="zh-CN" dirty="0" smtClean="0"/>
              <a:t>in</a:t>
            </a:r>
            <a:r>
              <a:rPr kumimoji="1" lang="zh-CN" altLang="en-US" dirty="0" smtClean="0"/>
              <a:t> 示例</a:t>
            </a:r>
            <a:endParaRPr kumimoji="1" lang="zh-CN" altLang="en-US" dirty="0"/>
          </a:p>
        </p:txBody>
      </p:sp>
      <p:sp>
        <p:nvSpPr>
          <p:cNvPr id="3" name="内容占位符 2"/>
          <p:cNvSpPr>
            <a:spLocks noGrp="1"/>
          </p:cNvSpPr>
          <p:nvPr>
            <p:ph sz="quarter" idx="13"/>
          </p:nvPr>
        </p:nvSpPr>
        <p:spPr/>
        <p:txBody>
          <a:bodyPr/>
          <a:lstStyle/>
          <a:p>
            <a:r>
              <a:rPr lang="pt-BR" altLang="zh-CN" dirty="0"/>
              <a:t>var </a:t>
            </a:r>
            <a:r>
              <a:rPr lang="pt-BR" altLang="zh-CN" dirty="0" err="1"/>
              <a:t>someInts</a:t>
            </a:r>
            <a:r>
              <a:rPr lang="pt-BR" altLang="zh-CN" dirty="0"/>
              <a:t>:[</a:t>
            </a:r>
            <a:r>
              <a:rPr lang="pt-BR" altLang="zh-CN" dirty="0" err="1"/>
              <a:t>Int</a:t>
            </a:r>
            <a:r>
              <a:rPr lang="pt-BR" altLang="zh-CN" dirty="0"/>
              <a:t>] = [11, 22, 33]</a:t>
            </a:r>
          </a:p>
          <a:p>
            <a:endParaRPr lang="pt-BR" altLang="zh-CN" dirty="0"/>
          </a:p>
          <a:p>
            <a:r>
              <a:rPr lang="pt-BR" altLang="zh-CN" dirty="0"/>
              <a:t>for item in </a:t>
            </a:r>
            <a:r>
              <a:rPr lang="pt-BR" altLang="zh-CN" dirty="0" err="1"/>
              <a:t>someInts</a:t>
            </a:r>
            <a:r>
              <a:rPr lang="pt-BR" altLang="zh-CN" dirty="0"/>
              <a:t> {</a:t>
            </a:r>
          </a:p>
          <a:p>
            <a:r>
              <a:rPr lang="pt-BR" altLang="zh-CN" dirty="0"/>
              <a:t>   </a:t>
            </a:r>
            <a:r>
              <a:rPr lang="pt-BR" altLang="zh-CN" dirty="0" err="1" smtClean="0"/>
              <a:t>print</a:t>
            </a:r>
            <a:r>
              <a:rPr lang="pt-BR" altLang="zh-CN" dirty="0" smtClean="0"/>
              <a:t>( </a:t>
            </a:r>
            <a:r>
              <a:rPr lang="pt-BR" altLang="zh-CN" dirty="0"/>
              <a:t>"</a:t>
            </a:r>
            <a:r>
              <a:rPr lang="pt-BR" altLang="zh-CN" dirty="0" err="1"/>
              <a:t>Value</a:t>
            </a:r>
            <a:r>
              <a:rPr lang="pt-BR" altLang="zh-CN" dirty="0"/>
              <a:t> </a:t>
            </a:r>
            <a:r>
              <a:rPr lang="pt-BR" altLang="zh-CN" dirty="0" err="1"/>
              <a:t>of</a:t>
            </a:r>
            <a:r>
              <a:rPr lang="pt-BR" altLang="zh-CN" dirty="0"/>
              <a:t>  index </a:t>
            </a:r>
            <a:r>
              <a:rPr lang="pt-BR" altLang="zh-CN" dirty="0" err="1"/>
              <a:t>is</a:t>
            </a:r>
            <a:r>
              <a:rPr lang="pt-BR" altLang="zh-CN" dirty="0"/>
              <a:t> \(item)")</a:t>
            </a:r>
          </a:p>
          <a:p>
            <a:r>
              <a:rPr lang="pt-BR" altLang="zh-CN" dirty="0"/>
              <a:t>}</a:t>
            </a:r>
            <a:endParaRPr kumimoji="1" lang="zh-CN" altLang="en-US" dirty="0"/>
          </a:p>
        </p:txBody>
      </p:sp>
    </p:spTree>
    <p:extLst>
      <p:ext uri="{BB962C8B-B14F-4D97-AF65-F5344CB8AC3E}">
        <p14:creationId xmlns:p14="http://schemas.microsoft.com/office/powerpoint/2010/main" val="1259479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for</a:t>
            </a:r>
            <a:r>
              <a:rPr kumimoji="1" lang="zh-CN" altLang="en-US" dirty="0" smtClean="0"/>
              <a:t> 示例</a:t>
            </a:r>
            <a:endParaRPr kumimoji="1" lang="zh-CN" altLang="en-US" dirty="0"/>
          </a:p>
        </p:txBody>
      </p:sp>
      <p:sp>
        <p:nvSpPr>
          <p:cNvPr id="3" name="内容占位符 2"/>
          <p:cNvSpPr>
            <a:spLocks noGrp="1"/>
          </p:cNvSpPr>
          <p:nvPr>
            <p:ph sz="quarter" idx="13"/>
          </p:nvPr>
        </p:nvSpPr>
        <p:spPr/>
        <p:txBody>
          <a:bodyPr/>
          <a:lstStyle/>
          <a:p>
            <a:r>
              <a:rPr lang="pt-BR" altLang="zh-CN" dirty="0"/>
              <a:t>var </a:t>
            </a:r>
            <a:r>
              <a:rPr lang="pt-BR" altLang="zh-CN" dirty="0" err="1"/>
              <a:t>someInts</a:t>
            </a:r>
            <a:r>
              <a:rPr lang="pt-BR" altLang="zh-CN" dirty="0"/>
              <a:t>:[</a:t>
            </a:r>
            <a:r>
              <a:rPr lang="pt-BR" altLang="zh-CN" dirty="0" err="1"/>
              <a:t>Int</a:t>
            </a:r>
            <a:r>
              <a:rPr lang="pt-BR" altLang="zh-CN" dirty="0"/>
              <a:t>] = [11, 22, 33]</a:t>
            </a:r>
          </a:p>
          <a:p>
            <a:endParaRPr lang="pt-BR" altLang="zh-CN" dirty="0"/>
          </a:p>
          <a:p>
            <a:r>
              <a:rPr lang="pt-BR" altLang="zh-CN" dirty="0"/>
              <a:t>for var index = 0; index &lt; 3; ++index {</a:t>
            </a:r>
          </a:p>
          <a:p>
            <a:r>
              <a:rPr lang="pt-BR" altLang="zh-CN" dirty="0"/>
              <a:t>   </a:t>
            </a:r>
            <a:r>
              <a:rPr lang="pt-BR" altLang="zh-CN" dirty="0" err="1" smtClean="0"/>
              <a:t>print</a:t>
            </a:r>
            <a:r>
              <a:rPr lang="pt-BR" altLang="zh-CN" dirty="0" smtClean="0"/>
              <a:t>( </a:t>
            </a:r>
            <a:r>
              <a:rPr lang="pt-BR" altLang="zh-CN" dirty="0"/>
              <a:t>"</a:t>
            </a:r>
            <a:r>
              <a:rPr lang="pt-BR" altLang="zh-CN" dirty="0" err="1"/>
              <a:t>Value</a:t>
            </a:r>
            <a:r>
              <a:rPr lang="pt-BR" altLang="zh-CN" dirty="0"/>
              <a:t> </a:t>
            </a:r>
            <a:r>
              <a:rPr lang="pt-BR" altLang="zh-CN" dirty="0" err="1"/>
              <a:t>of</a:t>
            </a:r>
            <a:r>
              <a:rPr lang="pt-BR" altLang="zh-CN" dirty="0"/>
              <a:t> </a:t>
            </a:r>
            <a:r>
              <a:rPr lang="pt-BR" altLang="zh-CN" dirty="0" err="1"/>
              <a:t>someInts</a:t>
            </a:r>
            <a:r>
              <a:rPr lang="pt-BR" altLang="zh-CN" dirty="0"/>
              <a:t>[\(index)] </a:t>
            </a:r>
            <a:r>
              <a:rPr lang="pt-BR" altLang="zh-CN" dirty="0" err="1"/>
              <a:t>is</a:t>
            </a:r>
            <a:r>
              <a:rPr lang="pt-BR" altLang="zh-CN" dirty="0"/>
              <a:t> \(</a:t>
            </a:r>
            <a:r>
              <a:rPr lang="pt-BR" altLang="zh-CN" dirty="0" err="1"/>
              <a:t>someInts</a:t>
            </a:r>
            <a:r>
              <a:rPr lang="pt-BR" altLang="zh-CN" dirty="0"/>
              <a:t>[index])")</a:t>
            </a:r>
          </a:p>
          <a:p>
            <a:r>
              <a:rPr lang="pt-BR" altLang="zh-CN" dirty="0" smtClean="0"/>
              <a:t>}</a:t>
            </a:r>
          </a:p>
          <a:p>
            <a:r>
              <a:rPr kumimoji="1" lang="zh-CN" altLang="en-US" dirty="0" smtClean="0">
                <a:solidFill>
                  <a:srgbClr val="FF0000"/>
                </a:solidFill>
              </a:rPr>
              <a:t>在</a:t>
            </a:r>
            <a:r>
              <a:rPr kumimoji="1" lang="en-US" altLang="zh-CN" dirty="0" smtClean="0">
                <a:solidFill>
                  <a:srgbClr val="FF0000"/>
                </a:solidFill>
              </a:rPr>
              <a:t>Swift</a:t>
            </a:r>
            <a:r>
              <a:rPr kumimoji="1" lang="zh-CN" altLang="en-US" dirty="0" smtClean="0">
                <a:solidFill>
                  <a:srgbClr val="FF0000"/>
                </a:solidFill>
              </a:rPr>
              <a:t> </a:t>
            </a:r>
            <a:r>
              <a:rPr kumimoji="1" lang="en-US" altLang="zh-CN" dirty="0" smtClean="0">
                <a:solidFill>
                  <a:srgbClr val="FF0000"/>
                </a:solidFill>
              </a:rPr>
              <a:t>3</a:t>
            </a:r>
            <a:r>
              <a:rPr kumimoji="1" lang="zh-CN" altLang="en-US" dirty="0" smtClean="0">
                <a:solidFill>
                  <a:srgbClr val="FF0000"/>
                </a:solidFill>
              </a:rPr>
              <a:t>中，这种写法已经被移除</a:t>
            </a:r>
            <a:endParaRPr kumimoji="1" lang="zh-CN" altLang="en-US" dirty="0">
              <a:solidFill>
                <a:srgbClr val="FF0000"/>
              </a:solidFill>
            </a:endParaRPr>
          </a:p>
        </p:txBody>
      </p:sp>
    </p:spTree>
    <p:extLst>
      <p:ext uri="{BB962C8B-B14F-4D97-AF65-F5344CB8AC3E}">
        <p14:creationId xmlns:p14="http://schemas.microsoft.com/office/powerpoint/2010/main" val="505790959"/>
      </p:ext>
    </p:extLst>
  </p:cSld>
  <p:clrMapOvr>
    <a:masterClrMapping/>
  </p:clrMapOvr>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水滴</Template>
  <TotalTime>294</TotalTime>
  <Words>1401</Words>
  <Application>Microsoft Macintosh PowerPoint</Application>
  <PresentationFormat>宽屏</PresentationFormat>
  <Paragraphs>218</Paragraphs>
  <Slides>28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Hiragino Sans GB W3</vt:lpstr>
      <vt:lpstr>Tw Cen MT</vt:lpstr>
      <vt:lpstr>宋体</vt:lpstr>
      <vt:lpstr>Arial</vt:lpstr>
      <vt:lpstr>水滴</vt:lpstr>
      <vt:lpstr>第四次学习</vt:lpstr>
      <vt:lpstr>Swift运算符</vt:lpstr>
      <vt:lpstr>位运算符</vt:lpstr>
      <vt:lpstr>赋值运算符</vt:lpstr>
      <vt:lpstr>范围运算符</vt:lpstr>
      <vt:lpstr>Swift决策</vt:lpstr>
      <vt:lpstr>Swift循环</vt:lpstr>
      <vt:lpstr>For in 示例</vt:lpstr>
      <vt:lpstr>for 示例</vt:lpstr>
      <vt:lpstr>while 示例 </vt:lpstr>
      <vt:lpstr>do...while 示例</vt:lpstr>
      <vt:lpstr>循环控制语句</vt:lpstr>
      <vt:lpstr>fallthrouth的用法</vt:lpstr>
      <vt:lpstr>fallthrouth的用法</vt:lpstr>
      <vt:lpstr>Swift字符串</vt:lpstr>
      <vt:lpstr>空字符串</vt:lpstr>
      <vt:lpstr>字符串常量</vt:lpstr>
      <vt:lpstr>字符串插值</vt:lpstr>
      <vt:lpstr>字符串连接</vt:lpstr>
      <vt:lpstr>字符串长度</vt:lpstr>
      <vt:lpstr>字符串比较</vt:lpstr>
      <vt:lpstr>Unicode字符串</vt:lpstr>
      <vt:lpstr>字符串函数和操作符</vt:lpstr>
      <vt:lpstr>字符串函数和操作符</vt:lpstr>
      <vt:lpstr>Swift字符</vt:lpstr>
      <vt:lpstr>空字符变量</vt:lpstr>
      <vt:lpstr>从字符串访问字符</vt:lpstr>
      <vt:lpstr>使用字符连接字符串</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66</cp:revision>
  <dcterms:created xsi:type="dcterms:W3CDTF">2017-03-15T02:33:02Z</dcterms:created>
  <dcterms:modified xsi:type="dcterms:W3CDTF">2017-03-26T10:12:51Z</dcterms:modified>
</cp:coreProperties>
</file>