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97" r:id="rId2"/>
    <p:sldId id="330" r:id="rId3"/>
    <p:sldId id="332" r:id="rId4"/>
    <p:sldId id="257" r:id="rId5"/>
    <p:sldId id="301" r:id="rId6"/>
    <p:sldId id="298" r:id="rId7"/>
    <p:sldId id="300" r:id="rId8"/>
    <p:sldId id="302" r:id="rId9"/>
    <p:sldId id="325" r:id="rId10"/>
    <p:sldId id="299" r:id="rId11"/>
    <p:sldId id="262" r:id="rId12"/>
    <p:sldId id="326" r:id="rId13"/>
    <p:sldId id="309" r:id="rId14"/>
    <p:sldId id="333" r:id="rId15"/>
    <p:sldId id="303" r:id="rId16"/>
    <p:sldId id="327" r:id="rId17"/>
    <p:sldId id="321" r:id="rId18"/>
    <p:sldId id="296" r:id="rId19"/>
  </p:sldIdLst>
  <p:sldSz cx="9144000" cy="6858000" type="screen4x3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16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CC"/>
    <a:srgbClr val="EB7A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5" autoAdjust="0"/>
    <p:restoredTop sz="95306" autoAdjust="0"/>
  </p:normalViewPr>
  <p:slideViewPr>
    <p:cSldViewPr>
      <p:cViewPr varScale="1">
        <p:scale>
          <a:sx n="107" d="100"/>
          <a:sy n="107" d="100"/>
        </p:scale>
        <p:origin x="996" y="108"/>
      </p:cViewPr>
      <p:guideLst>
        <p:guide orient="horz" pos="2880"/>
        <p:guide pos="162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40" d="100"/>
        <a:sy n="4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374E21-C788-4517-A8F1-F45F9FBA5D18}" type="datetimeFigureOut">
              <a:rPr lang="en-US" smtClean="0"/>
              <a:t>6/27/2016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52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D9D105-6983-41D7-B343-0CA5EAB13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1258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52950" y="857250"/>
            <a:ext cx="3086100" cy="231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D9D105-6983-41D7-B343-0CA5EAB135F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4274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52950" y="857250"/>
            <a:ext cx="3086100" cy="231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D9D105-6983-41D7-B343-0CA5EAB135F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1099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52950" y="857250"/>
            <a:ext cx="3086100" cy="231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D9D105-6983-41D7-B343-0CA5EAB135F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6675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52950" y="857250"/>
            <a:ext cx="3086100" cy="231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D9D105-6983-41D7-B343-0CA5EAB135F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8890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9895651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altLang="en-US" sz="240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68912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52950" y="857250"/>
            <a:ext cx="3086100" cy="231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D9D105-6983-41D7-B343-0CA5EAB135F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1470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52950" y="857250"/>
            <a:ext cx="3086100" cy="231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D9D105-6983-41D7-B343-0CA5EAB135F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273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52950" y="857250"/>
            <a:ext cx="3086100" cy="231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D9D105-6983-41D7-B343-0CA5EAB135F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2907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52950" y="857250"/>
            <a:ext cx="3086100" cy="231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D9D105-6983-41D7-B343-0CA5EAB135F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9464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52950" y="857250"/>
            <a:ext cx="3086100" cy="231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D9D105-6983-41D7-B343-0CA5EAB135F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6385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52950" y="857250"/>
            <a:ext cx="3086100" cy="231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D9D105-6983-41D7-B343-0CA5EAB135F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513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52400" y="152400"/>
            <a:ext cx="8839200" cy="6046788"/>
          </a:xfrm>
          <a:prstGeom prst="rect">
            <a:avLst/>
          </a:prstGeom>
          <a:solidFill>
            <a:srgbClr val="2B2F2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rPr>
              <a:t> </a:t>
            </a:r>
          </a:p>
        </p:txBody>
      </p:sp>
      <p:pic>
        <p:nvPicPr>
          <p:cNvPr id="3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625" y="6300788"/>
            <a:ext cx="4932363" cy="45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>
          <a:xfrm>
            <a:off x="5692775" y="6356350"/>
            <a:ext cx="1549400" cy="365125"/>
          </a:xfrm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8D8E8E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</a:lstStyle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8D8E8E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7923213" y="6356350"/>
            <a:ext cx="1012825" cy="365125"/>
          </a:xfrm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algn="r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8D8E8E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</a:lstStyle>
          <a:p>
            <a:pPr marL="0" marR="0" lvl="0" indent="0" algn="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8D8E8E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 </a:t>
            </a:r>
            <a:fld id="{C272B3E6-0AB6-4132-9664-B7D3DAD727A7}" type="slidenum"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8D8E8E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pPr marL="0" marR="0" lvl="0" indent="0" algn="r" defTabSz="457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8D8E8E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10513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 flipH="1">
            <a:off x="458391" y="1162050"/>
            <a:ext cx="9496425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023" y="6300789"/>
            <a:ext cx="4931569" cy="45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>
            <a:lvl1pPr marL="0" indent="0" algn="l" defTabSz="342900" rtl="0"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  <a:defRPr lang="en-US" sz="2250" b="1" kern="1200" dirty="0"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550864" y="1639888"/>
            <a:ext cx="7534275" cy="3968750"/>
          </a:xfrm>
        </p:spPr>
        <p:txBody>
          <a:bodyPr/>
          <a:lstStyle>
            <a:lvl1pPr marL="214313" indent="-214313" algn="l" defTabSz="342900" rtl="0" eaLnBrk="1" fontAlgn="base" hangingPunct="1">
              <a:spcBef>
                <a:spcPts val="0"/>
              </a:spcBef>
              <a:spcAft>
                <a:spcPts val="450"/>
              </a:spcAft>
              <a:buFont typeface="Arial"/>
              <a:buChar char="•"/>
              <a:defRPr lang="en-US" sz="1500" kern="12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3pPr marL="685800" marR="0" indent="0" algn="l" defTabSz="3429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sz="1800">
                <a:solidFill>
                  <a:srgbClr val="000000"/>
                </a:solidFill>
              </a:defRPr>
            </a:lvl3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Date Placeholder 2"/>
          <p:cNvSpPr>
            <a:spLocks noGrp="1"/>
          </p:cNvSpPr>
          <p:nvPr>
            <p:ph type="dt" sz="half" idx="13"/>
          </p:nvPr>
        </p:nvSpPr>
        <p:spPr/>
        <p:txBody>
          <a:bodyPr/>
          <a:lstStyle>
            <a:lvl1pPr>
              <a:defRPr/>
            </a:lvl1pPr>
          </a:lstStyle>
          <a:p>
            <a:pPr defTabSz="342900">
              <a:defRPr/>
            </a:pPr>
            <a:endParaRPr lang="en-US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 defTabSz="342900">
              <a:defRPr/>
            </a:pPr>
            <a:r>
              <a:rPr lang="en-US" altLang="en-US" smtClean="0">
                <a:latin typeface="Arial" panose="020B0604020202020204" pitchFamily="34" charset="0"/>
                <a:ea typeface="MS PGothic" panose="020B0600070205080204" pitchFamily="34" charset="-128"/>
              </a:rPr>
              <a:t> </a:t>
            </a:r>
            <a:fld id="{20398F45-D3B2-4C14-A446-15A995D54168}" type="slidenum">
              <a:rPr lang="en-US" altLang="en-US" smtClean="0">
                <a:latin typeface="Arial" panose="020B0604020202020204" pitchFamily="34" charset="0"/>
                <a:ea typeface="MS PGothic" panose="020B0600070205080204" pitchFamily="34" charset="-128"/>
              </a:rPr>
              <a:pPr defTabSz="342900">
                <a:defRPr/>
              </a:pPr>
              <a:t>‹#›</a:t>
            </a:fld>
            <a:endParaRPr lang="en-US" altLang="en-US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19564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b="0" i="0" smtClean="0">
                <a:latin typeface="Times" pitchFamily="18" charset="0"/>
              </a:rPr>
              <a:t>L.S. MAinzer - HPCBio - UIUC</a:t>
            </a:r>
            <a:endParaRPr lang="en-US" b="0" i="0">
              <a:latin typeface="Times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7634323"/>
      </p:ext>
    </p:extLst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5" r:id="rId3"/>
    <p:sldLayoutId id="2147483656" r:id="rId4"/>
  </p:sldLayoutIdLst>
  <p:txStyles>
    <p:titleStyle>
      <a:lvl1pPr algn="ctr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jpe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6.jpeg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gif"/><Relationship Id="rId3" Type="http://schemas.openxmlformats.org/officeDocument/2006/relationships/image" Target="../media/image15.png"/><Relationship Id="rId7" Type="http://schemas.openxmlformats.org/officeDocument/2006/relationships/image" Target="../media/image8.jp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jpg"/><Relationship Id="rId5" Type="http://schemas.openxmlformats.org/officeDocument/2006/relationships/image" Target="../media/image31.jpg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jp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jp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jpe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jpe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jpe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57200" y="1146750"/>
            <a:ext cx="8229600" cy="440120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</a:rPr>
              <a:t>HIGH-PERFORMANCE BIOLOGICAL COMPUTING</a:t>
            </a:r>
          </a:p>
          <a:p>
            <a:pPr algn="ctr"/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</a:rPr>
              <a:t>University of Illinois at Urbana </a:t>
            </a:r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Champaign</a:t>
            </a:r>
          </a:p>
          <a:p>
            <a:pPr algn="ctr"/>
            <a:endParaRPr lang="en-US"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algn="ctr"/>
            <a:endParaRPr lang="en-US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algn="ctr"/>
            <a:endParaRPr lang="en-US"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algn="ctr"/>
            <a:r>
              <a:rPr lang="en-US" b="1" u="sng" dirty="0">
                <a:solidFill>
                  <a:schemeClr val="bg1"/>
                </a:solidFill>
              </a:rPr>
              <a:t/>
            </a:r>
            <a:br>
              <a:rPr lang="en-US" b="1" u="sng" dirty="0">
                <a:solidFill>
                  <a:schemeClr val="bg1"/>
                </a:solidFill>
              </a:rPr>
            </a:br>
            <a:r>
              <a:rPr lang="en-US" sz="3200" dirty="0" smtClean="0">
                <a:solidFill>
                  <a:schemeClr val="bg1"/>
                </a:solidFill>
              </a:rPr>
              <a:t>Using High Performance Computing</a:t>
            </a:r>
            <a:endParaRPr lang="en-US" sz="3200" dirty="0">
              <a:solidFill>
                <a:schemeClr val="bg1"/>
              </a:solidFill>
            </a:endParaRPr>
          </a:p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in Computational Genomics</a:t>
            </a:r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 smtClean="0">
              <a:solidFill>
                <a:schemeClr val="bg1"/>
              </a:solidFill>
            </a:endParaRPr>
          </a:p>
          <a:p>
            <a:pPr algn="ctr"/>
            <a:endParaRPr lang="en-US" dirty="0" smtClean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Liudmila</a:t>
            </a:r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Sergeevna</a:t>
            </a:r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Mainzer</a:t>
            </a:r>
            <a:endParaRPr lang="en-US"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algn="ctr"/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SPIN</a:t>
            </a:r>
          </a:p>
          <a:p>
            <a:pPr algn="ctr"/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June 27, </a:t>
            </a:r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2016</a:t>
            </a:r>
            <a:endParaRPr lang="en-US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6150" name="Picture 6" descr="http://identitystandards.illinois.edu/assets/images/i_mark_bol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715000"/>
            <a:ext cx="892969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6686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2"/>
          <p:cNvSpPr/>
          <p:nvPr/>
        </p:nvSpPr>
        <p:spPr>
          <a:xfrm>
            <a:off x="2811780" y="857251"/>
            <a:ext cx="3545586" cy="7806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23" name="object 23"/>
          <p:cNvSpPr/>
          <p:nvPr/>
        </p:nvSpPr>
        <p:spPr>
          <a:xfrm>
            <a:off x="5811012" y="857251"/>
            <a:ext cx="641223" cy="78066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21" name="object 21"/>
          <p:cNvSpPr txBox="1"/>
          <p:nvPr/>
        </p:nvSpPr>
        <p:spPr>
          <a:xfrm>
            <a:off x="0" y="76200"/>
            <a:ext cx="9086850" cy="4385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525" algn="ctr">
              <a:lnSpc>
                <a:spcPts val="3439"/>
              </a:lnSpc>
              <a:spcBef>
                <a:spcPts val="172"/>
              </a:spcBef>
            </a:pPr>
            <a:r>
              <a:rPr lang="en-US" sz="4950" baseline="3103" dirty="0" smtClean="0">
                <a:solidFill>
                  <a:srgbClr val="FFFFFF"/>
                </a:solidFill>
                <a:latin typeface="Calibri"/>
                <a:cs typeface="Calibri"/>
              </a:rPr>
              <a:t>2015:</a:t>
            </a:r>
            <a:r>
              <a:rPr lang="en-US" sz="4950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sz="4950" baseline="3103" dirty="0" smtClean="0">
                <a:solidFill>
                  <a:srgbClr val="FFFFFF"/>
                </a:solidFill>
                <a:latin typeface="Calibri"/>
                <a:cs typeface="Calibri"/>
              </a:rPr>
              <a:t>Obama announced </a:t>
            </a:r>
          </a:p>
          <a:p>
            <a:pPr marL="9525" algn="ctr">
              <a:lnSpc>
                <a:spcPts val="3439"/>
              </a:lnSpc>
              <a:spcBef>
                <a:spcPts val="172"/>
              </a:spcBef>
            </a:pPr>
            <a:r>
              <a:rPr lang="en-US" sz="4950" baseline="3103" dirty="0" smtClean="0">
                <a:solidFill>
                  <a:srgbClr val="FFFFFF"/>
                </a:solidFill>
                <a:latin typeface="Calibri"/>
                <a:cs typeface="Calibri"/>
              </a:rPr>
              <a:t>Precision </a:t>
            </a:r>
            <a:r>
              <a:rPr lang="en-US" sz="4950" baseline="3103" dirty="0">
                <a:solidFill>
                  <a:srgbClr val="FFFFFF"/>
                </a:solidFill>
                <a:latin typeface="Calibri"/>
                <a:cs typeface="Calibri"/>
              </a:rPr>
              <a:t>Medicine Initiative</a:t>
            </a:r>
            <a:endParaRPr sz="3300" dirty="0">
              <a:latin typeface="Calibri"/>
              <a:cs typeface="Calibri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0535" y="1887753"/>
            <a:ext cx="440055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" to bring us closer to curing diseases like cancer and diabetes – and to give all of us access to the personalized information we need to keep ourselves and our families healthier."</a:t>
            </a:r>
          </a:p>
          <a:p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"I want the country that eliminated polio and mapped the human genome to lead </a:t>
            </a:r>
            <a:r>
              <a:rPr lang="en-US" sz="1600" u="sng" dirty="0">
                <a:solidFill>
                  <a:schemeClr val="bg1"/>
                </a:solidFill>
              </a:rPr>
              <a:t>a new era</a:t>
            </a:r>
            <a:r>
              <a:rPr lang="en-US" sz="1600" dirty="0">
                <a:solidFill>
                  <a:schemeClr val="bg1"/>
                </a:solidFill>
              </a:rPr>
              <a:t> of medicine – one that delivers the right treatment at the right time,"</a:t>
            </a:r>
          </a:p>
        </p:txBody>
      </p:sp>
      <p:pic>
        <p:nvPicPr>
          <p:cNvPr id="1026" name="Picture 2" descr="U.S. President Barack Obama delivers his State of the Union address to a joint session of the U.S. Congress on Capitol Hill in Washington, January 20, 2015.   REUTERS/Jonathan Ernst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4088" y="1329467"/>
            <a:ext cx="4600575" cy="3036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4686963" y="4375919"/>
            <a:ext cx="4400550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>
                <a:solidFill>
                  <a:schemeClr val="bg1">
                    <a:lumMod val="65000"/>
                  </a:schemeClr>
                </a:solidFill>
              </a:rPr>
              <a:t>U.S. President Barack Obama delivers his State of the Union address to a joint session of the U.S. Congress on Capitol Hill in Washington, January 20, 2015. </a:t>
            </a:r>
          </a:p>
          <a:p>
            <a:r>
              <a:rPr lang="en-US" sz="1050" dirty="0">
                <a:solidFill>
                  <a:schemeClr val="bg1">
                    <a:lumMod val="65000"/>
                  </a:schemeClr>
                </a:solidFill>
              </a:rPr>
              <a:t>Reuters/Jonathan Ernst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5156537"/>
            <a:ext cx="91440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NIH http://www.nih.gov/precisionmedicine/</a:t>
            </a:r>
          </a:p>
          <a:p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u="sng" dirty="0">
                <a:solidFill>
                  <a:schemeClr val="bg1"/>
                </a:solidFill>
              </a:rPr>
              <a:t>Precision medicine</a:t>
            </a:r>
            <a:r>
              <a:rPr lang="en-US" sz="1600" dirty="0">
                <a:solidFill>
                  <a:schemeClr val="bg1"/>
                </a:solidFill>
              </a:rPr>
              <a:t> is an emerging approach for disease treatment and prevention that takes into account individual </a:t>
            </a:r>
            <a:r>
              <a:rPr lang="en-US" sz="1600" u="sng" dirty="0">
                <a:solidFill>
                  <a:schemeClr val="bg1"/>
                </a:solidFill>
              </a:rPr>
              <a:t>variability in genes</a:t>
            </a:r>
            <a:r>
              <a:rPr lang="en-US" sz="1600" dirty="0">
                <a:solidFill>
                  <a:schemeClr val="bg1"/>
                </a:solidFill>
              </a:rPr>
              <a:t>, environment, and lifestyle for </a:t>
            </a:r>
            <a:r>
              <a:rPr lang="en-US" sz="1600" u="sng" dirty="0">
                <a:solidFill>
                  <a:schemeClr val="bg1"/>
                </a:solidFill>
              </a:rPr>
              <a:t>each</a:t>
            </a:r>
            <a:r>
              <a:rPr lang="en-US" sz="1600" dirty="0">
                <a:solidFill>
                  <a:schemeClr val="bg1"/>
                </a:solidFill>
              </a:rPr>
              <a:t> person.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-76200" y="6553200"/>
            <a:ext cx="9296400" cy="307777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sz="1400" dirty="0" err="1">
                <a:solidFill>
                  <a:schemeClr val="bg1">
                    <a:lumMod val="65000"/>
                  </a:schemeClr>
                </a:solidFill>
              </a:rPr>
              <a:t>Mainzer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sz="1400" dirty="0" err="1" smtClean="0">
                <a:solidFill>
                  <a:schemeClr val="bg1">
                    <a:lumMod val="65000"/>
                  </a:schemeClr>
                </a:solidFill>
              </a:rPr>
              <a:t>HPCBio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	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	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	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SPIN 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2016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		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	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	Slide </a:t>
            </a:r>
            <a:fld id="{7EFF4D5E-421F-4ECB-9670-2C8FBDE55F94}" type="slidenum">
              <a:rPr lang="en-US" sz="1400" smtClean="0">
                <a:solidFill>
                  <a:schemeClr val="bg1">
                    <a:lumMod val="65000"/>
                  </a:schemeClr>
                </a:solidFill>
              </a:rPr>
              <a:t>10</a:t>
            </a:fld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of 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18</a:t>
            </a:r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2833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/>
          <p:nvPr/>
        </p:nvSpPr>
        <p:spPr>
          <a:xfrm>
            <a:off x="0" y="1903380"/>
            <a:ext cx="3199954" cy="46498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9" name="object 9"/>
          <p:cNvSpPr txBox="1"/>
          <p:nvPr/>
        </p:nvSpPr>
        <p:spPr>
          <a:xfrm>
            <a:off x="152400" y="1089267"/>
            <a:ext cx="611245" cy="25555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525">
              <a:lnSpc>
                <a:spcPts val="1909"/>
              </a:lnSpc>
              <a:spcBef>
                <a:spcPts val="95"/>
              </a:spcBef>
            </a:pPr>
            <a:r>
              <a:rPr sz="2800" baseline="3413" dirty="0">
                <a:solidFill>
                  <a:srgbClr val="FFFFFF"/>
                </a:solidFill>
                <a:latin typeface="Calibri"/>
                <a:cs typeface="Calibri"/>
              </a:rPr>
              <a:t>Wh</a:t>
            </a:r>
            <a:r>
              <a:rPr sz="2800" spc="-14" baseline="3413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800" baseline="3413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11555" y="1089267"/>
            <a:ext cx="4691977" cy="25555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525">
              <a:lnSpc>
                <a:spcPts val="1909"/>
              </a:lnSpc>
              <a:spcBef>
                <a:spcPts val="95"/>
              </a:spcBef>
            </a:pPr>
            <a:r>
              <a:rPr sz="2800" baseline="3413" dirty="0">
                <a:solidFill>
                  <a:srgbClr val="FFFFFF"/>
                </a:solidFill>
                <a:latin typeface="Calibri"/>
                <a:cs typeface="Calibri"/>
              </a:rPr>
              <a:t>if </a:t>
            </a:r>
            <a:r>
              <a:rPr sz="2800" spc="-22" baseline="3413" dirty="0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r>
              <a:rPr sz="2800" baseline="3413" dirty="0">
                <a:solidFill>
                  <a:srgbClr val="FFFFFF"/>
                </a:solidFill>
                <a:latin typeface="Calibri"/>
                <a:cs typeface="Calibri"/>
              </a:rPr>
              <a:t>e had </a:t>
            </a:r>
            <a:r>
              <a:rPr sz="2800" spc="-14" baseline="3413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800" baseline="3413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800" spc="-14" baseline="3413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9" baseline="3413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2800" baseline="3413" dirty="0">
                <a:solidFill>
                  <a:srgbClr val="FFFFFF"/>
                </a:solidFill>
                <a:latin typeface="Calibri"/>
                <a:cs typeface="Calibri"/>
              </a:rPr>
              <a:t>enotype</a:t>
            </a:r>
            <a:r>
              <a:rPr sz="2800" spc="7" baseline="3413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7" baseline="3413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800" spc="-22" baseline="3413" dirty="0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sz="2800" baseline="3413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800" spc="14" baseline="3413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800" baseline="3413" dirty="0">
                <a:solidFill>
                  <a:srgbClr val="FFFFFF"/>
                </a:solidFill>
                <a:latin typeface="Calibri"/>
                <a:cs typeface="Calibri"/>
              </a:rPr>
              <a:t>y ba</a:t>
            </a:r>
            <a:r>
              <a:rPr sz="2800" spc="-7" baseline="3413" dirty="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r>
              <a:rPr sz="2800" baseline="3413" dirty="0">
                <a:solidFill>
                  <a:srgbClr val="FFFFFF"/>
                </a:solidFill>
                <a:latin typeface="Calibri"/>
                <a:cs typeface="Calibri"/>
              </a:rPr>
              <a:t>y b</a:t>
            </a:r>
            <a:r>
              <a:rPr sz="2800" spc="3" baseline="3413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800" baseline="3413" dirty="0">
                <a:solidFill>
                  <a:srgbClr val="FFFFFF"/>
                </a:solidFill>
                <a:latin typeface="Calibri"/>
                <a:cs typeface="Calibri"/>
              </a:rPr>
              <a:t>ing b</a:t>
            </a:r>
            <a:r>
              <a:rPr sz="2800" spc="-7" baseline="3413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800" baseline="3413" dirty="0">
                <a:solidFill>
                  <a:srgbClr val="FFFFFF"/>
                </a:solidFill>
                <a:latin typeface="Calibri"/>
                <a:cs typeface="Calibri"/>
              </a:rPr>
              <a:t>rn?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192561" y="1084611"/>
            <a:ext cx="3212939" cy="2476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525">
              <a:lnSpc>
                <a:spcPts val="1909"/>
              </a:lnSpc>
              <a:spcBef>
                <a:spcPts val="95"/>
              </a:spcBef>
            </a:pPr>
            <a:r>
              <a:rPr sz="2700" baseline="3413" dirty="0">
                <a:solidFill>
                  <a:srgbClr val="FFFFFF"/>
                </a:solidFill>
                <a:latin typeface="Calibri"/>
                <a:cs typeface="Calibri"/>
              </a:rPr>
              <a:t>= 500</a:t>
            </a:r>
            <a:r>
              <a:rPr sz="2700" spc="-7" baseline="3413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700" spc="-22" baseline="3413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2700" baseline="3413" dirty="0">
                <a:solidFill>
                  <a:srgbClr val="FFFFFF"/>
                </a:solidFill>
                <a:latin typeface="Calibri"/>
                <a:cs typeface="Calibri"/>
              </a:rPr>
              <a:t>enom</a:t>
            </a:r>
            <a:r>
              <a:rPr sz="2700" spc="3" baseline="3413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700" baseline="3413" dirty="0">
                <a:solidFill>
                  <a:srgbClr val="FFFFFF"/>
                </a:solidFill>
                <a:latin typeface="Calibri"/>
                <a:cs typeface="Calibri"/>
              </a:rPr>
              <a:t>s/d</a:t>
            </a:r>
            <a:r>
              <a:rPr sz="2700" spc="-38" baseline="3413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700" baseline="3413" dirty="0">
                <a:solidFill>
                  <a:srgbClr val="FFFFFF"/>
                </a:solidFill>
                <a:latin typeface="Calibri"/>
                <a:cs typeface="Calibri"/>
              </a:rPr>
              <a:t>y in</a:t>
            </a:r>
            <a:r>
              <a:rPr sz="2700" spc="-7" baseline="3413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700" baseline="3413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2700" spc="-19" baseline="3413" dirty="0">
                <a:solidFill>
                  <a:srgbClr val="FFFFFF"/>
                </a:solidFill>
                <a:latin typeface="Calibri"/>
                <a:cs typeface="Calibri"/>
              </a:rPr>
              <a:t>st</a:t>
            </a:r>
            <a:r>
              <a:rPr sz="2700" spc="-14" baseline="3413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700" spc="-19" baseline="3413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700" baseline="3413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700" spc="-14" baseline="3413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700" baseline="3413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403704" y="1084611"/>
            <a:ext cx="650847" cy="2476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525">
              <a:lnSpc>
                <a:spcPts val="1909"/>
              </a:lnSpc>
              <a:spcBef>
                <a:spcPts val="95"/>
              </a:spcBef>
            </a:pPr>
            <a:r>
              <a:rPr sz="2700" baseline="3413" dirty="0">
                <a:solidFill>
                  <a:srgbClr val="FFFFFF"/>
                </a:solidFill>
                <a:latin typeface="Calibri"/>
                <a:cs typeface="Calibri"/>
              </a:rPr>
              <a:t>Illinois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121468" y="2902577"/>
            <a:ext cx="4565332" cy="1940147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>
            <a:noAutofit/>
          </a:bodyPr>
          <a:lstStyle/>
          <a:p>
            <a:pPr marL="9525">
              <a:lnSpc>
                <a:spcPts val="1605"/>
              </a:lnSpc>
              <a:spcBef>
                <a:spcPts val="80"/>
              </a:spcBef>
            </a:pPr>
            <a:r>
              <a:rPr sz="2800" baseline="273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2800" spc="3" baseline="273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800" spc="-14" baseline="273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800" baseline="2730" dirty="0">
                <a:solidFill>
                  <a:srgbClr val="FFFFFF"/>
                </a:solidFill>
                <a:latin typeface="Calibri"/>
                <a:cs typeface="Calibri"/>
              </a:rPr>
              <a:t>VE</a:t>
            </a:r>
            <a:r>
              <a:rPr sz="2800" spc="-26" baseline="27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7" baseline="273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2800" baseline="273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800" spc="3" baseline="273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2800" baseline="2730" dirty="0">
                <a:solidFill>
                  <a:srgbClr val="FFFFFF"/>
                </a:solidFill>
                <a:latin typeface="Calibri"/>
                <a:cs typeface="Calibri"/>
              </a:rPr>
              <a:t>DITI</a:t>
            </a:r>
            <a:r>
              <a:rPr sz="2800" spc="-7" baseline="273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800" baseline="273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2800" spc="-26" baseline="27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baseline="2730" dirty="0">
                <a:solidFill>
                  <a:srgbClr val="FFFFFF"/>
                </a:solidFill>
                <a:latin typeface="Calibri"/>
                <a:cs typeface="Calibri"/>
              </a:rPr>
              <a:t>- P</a:t>
            </a:r>
            <a:r>
              <a:rPr sz="2800" spc="-19" baseline="273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800" baseline="273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800" spc="-11" baseline="2730" dirty="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r>
              <a:rPr sz="2800" baseline="2730" dirty="0">
                <a:solidFill>
                  <a:srgbClr val="FFFFFF"/>
                </a:solidFill>
                <a:latin typeface="Calibri"/>
                <a:cs typeface="Calibri"/>
              </a:rPr>
              <a:t>ABILITY</a:t>
            </a:r>
            <a:r>
              <a:rPr sz="2800" spc="-19" baseline="27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baseline="2730" dirty="0">
                <a:solidFill>
                  <a:srgbClr val="FFFFFF"/>
                </a:solidFill>
                <a:latin typeface="Calibri"/>
                <a:cs typeface="Calibri"/>
              </a:rPr>
              <a:t>6</a:t>
            </a:r>
            <a:r>
              <a:rPr sz="2800" spc="7" baseline="2730" dirty="0">
                <a:solidFill>
                  <a:srgbClr val="FFFFFF"/>
                </a:solidFill>
                <a:latin typeface="Calibri"/>
                <a:cs typeface="Calibri"/>
              </a:rPr>
              <a:t>0</a:t>
            </a:r>
            <a:r>
              <a:rPr sz="2800" baseline="2730" dirty="0">
                <a:solidFill>
                  <a:srgbClr val="FFFFFF"/>
                </a:solidFill>
                <a:latin typeface="Calibri"/>
                <a:cs typeface="Calibri"/>
              </a:rPr>
              <a:t>%,</a:t>
            </a:r>
            <a:endParaRPr dirty="0">
              <a:latin typeface="Calibri"/>
              <a:cs typeface="Calibri"/>
            </a:endParaRPr>
          </a:p>
          <a:p>
            <a:pPr marL="9525" marR="28632">
              <a:lnSpc>
                <a:spcPct val="101725"/>
              </a:lnSpc>
              <a:spcBef>
                <a:spcPts val="70"/>
              </a:spcBef>
            </a:pPr>
            <a:r>
              <a:rPr dirty="0">
                <a:solidFill>
                  <a:srgbClr val="FFFFFF"/>
                </a:solidFill>
                <a:latin typeface="Calibri"/>
                <a:cs typeface="Calibri"/>
              </a:rPr>
              <a:t>MANIC</a:t>
            </a:r>
            <a:r>
              <a:rPr spc="-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pc="3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>
                <a:solidFill>
                  <a:srgbClr val="FFFFFF"/>
                </a:solidFill>
                <a:latin typeface="Calibri"/>
                <a:cs typeface="Calibri"/>
              </a:rPr>
              <a:t>PR</a:t>
            </a:r>
            <a:r>
              <a:rPr spc="-14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>
                <a:solidFill>
                  <a:srgbClr val="FFFFFF"/>
                </a:solidFill>
                <a:latin typeface="Calibri"/>
                <a:cs typeface="Calibri"/>
              </a:rPr>
              <a:t>SSION</a:t>
            </a:r>
            <a:r>
              <a:rPr spc="-26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FFFFFF"/>
                </a:solidFill>
                <a:latin typeface="Calibri"/>
                <a:cs typeface="Calibri"/>
              </a:rPr>
              <a:t>-</a:t>
            </a:r>
            <a:r>
              <a:rPr spc="-7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pc="3" dirty="0">
                <a:solidFill>
                  <a:srgbClr val="FFFFFF"/>
                </a:solidFill>
                <a:latin typeface="Calibri"/>
                <a:cs typeface="Calibri"/>
              </a:rPr>
              <a:t>42</a:t>
            </a:r>
            <a:r>
              <a:rPr spc="-3" dirty="0">
                <a:solidFill>
                  <a:srgbClr val="FFFFFF"/>
                </a:solidFill>
                <a:latin typeface="Calibri"/>
                <a:cs typeface="Calibri"/>
              </a:rPr>
              <a:t>%</a:t>
            </a:r>
            <a:r>
              <a:rPr dirty="0">
                <a:solidFill>
                  <a:srgbClr val="FFFFFF"/>
                </a:solidFill>
                <a:latin typeface="Calibri"/>
                <a:cs typeface="Calibri"/>
              </a:rPr>
              <a:t>,</a:t>
            </a:r>
            <a:endParaRPr dirty="0">
              <a:latin typeface="Calibri"/>
              <a:cs typeface="Calibri"/>
            </a:endParaRPr>
          </a:p>
          <a:p>
            <a:pPr marL="9525" marR="28632">
              <a:lnSpc>
                <a:spcPct val="101725"/>
              </a:lnSpc>
              <a:spcBef>
                <a:spcPts val="146"/>
              </a:spcBef>
            </a:pPr>
            <a:r>
              <a:rPr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pc="3" dirty="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r>
              <a:rPr spc="-14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>
                <a:solidFill>
                  <a:srgbClr val="FFFFFF"/>
                </a:solidFill>
                <a:latin typeface="Calibri"/>
                <a:cs typeface="Calibri"/>
              </a:rPr>
              <a:t>SITY</a:t>
            </a:r>
            <a:r>
              <a:rPr spc="-19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FFFFFF"/>
                </a:solidFill>
                <a:latin typeface="Calibri"/>
                <a:cs typeface="Calibri"/>
              </a:rPr>
              <a:t>- </a:t>
            </a:r>
            <a:r>
              <a:rPr spc="3" dirty="0">
                <a:solidFill>
                  <a:srgbClr val="FFFFFF"/>
                </a:solidFill>
                <a:latin typeface="Calibri"/>
                <a:cs typeface="Calibri"/>
              </a:rPr>
              <a:t>66</a:t>
            </a:r>
            <a:r>
              <a:rPr dirty="0">
                <a:solidFill>
                  <a:srgbClr val="FFFFFF"/>
                </a:solidFill>
                <a:latin typeface="Calibri"/>
                <a:cs typeface="Calibri"/>
              </a:rPr>
              <a:t>%,</a:t>
            </a:r>
            <a:endParaRPr dirty="0">
              <a:latin typeface="Calibri"/>
              <a:cs typeface="Calibri"/>
            </a:endParaRPr>
          </a:p>
          <a:p>
            <a:pPr marL="9525" marR="202922">
              <a:lnSpc>
                <a:spcPts val="1831"/>
              </a:lnSpc>
              <a:spcBef>
                <a:spcPts val="146"/>
              </a:spcBef>
            </a:pPr>
            <a:r>
              <a:rPr spc="-113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pc="11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>
                <a:solidFill>
                  <a:srgbClr val="FFFFFF"/>
                </a:solidFill>
                <a:latin typeface="Calibri"/>
                <a:cs typeface="Calibri"/>
              </a:rPr>
              <a:t>TENTION</a:t>
            </a:r>
            <a:r>
              <a:rPr spc="-19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pc="3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>
                <a:solidFill>
                  <a:srgbClr val="FFFFFF"/>
                </a:solidFill>
                <a:latin typeface="Calibri"/>
                <a:cs typeface="Calibri"/>
              </a:rPr>
              <a:t>FICIT</a:t>
            </a:r>
            <a:r>
              <a:rPr spc="-26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FFFFFF"/>
                </a:solidFill>
                <a:latin typeface="Calibri"/>
                <a:cs typeface="Calibri"/>
              </a:rPr>
              <a:t>DI</a:t>
            </a:r>
            <a:r>
              <a:rPr spc="3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pc="7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pc="3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pc="-26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FFFFFF"/>
                </a:solidFill>
                <a:latin typeface="Calibri"/>
                <a:cs typeface="Calibri"/>
              </a:rPr>
              <a:t>-</a:t>
            </a:r>
            <a:r>
              <a:rPr spc="-7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pc="3" dirty="0">
                <a:solidFill>
                  <a:srgbClr val="FFFFFF"/>
                </a:solidFill>
                <a:latin typeface="Calibri"/>
                <a:cs typeface="Calibri"/>
              </a:rPr>
              <a:t>89</a:t>
            </a:r>
            <a:r>
              <a:rPr dirty="0">
                <a:solidFill>
                  <a:srgbClr val="FFFFFF"/>
                </a:solidFill>
                <a:latin typeface="Calibri"/>
                <a:cs typeface="Calibri"/>
              </a:rPr>
              <a:t>% </a:t>
            </a:r>
            <a:endParaRPr dirty="0">
              <a:latin typeface="Calibri"/>
              <a:cs typeface="Calibri"/>
            </a:endParaRPr>
          </a:p>
          <a:p>
            <a:pPr marL="9525" marR="202922">
              <a:lnSpc>
                <a:spcPts val="1831"/>
              </a:lnSpc>
              <a:spcBef>
                <a:spcPts val="148"/>
              </a:spcBef>
            </a:pPr>
            <a:r>
              <a:rPr dirty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spc="-14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pc="-11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pc="-1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FFFFFF"/>
                </a:solidFill>
                <a:latin typeface="Calibri"/>
                <a:cs typeface="Calibri"/>
              </a:rPr>
              <a:t>DI</a:t>
            </a:r>
            <a:r>
              <a:rPr spc="3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pc="7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dirty="0">
                <a:solidFill>
                  <a:srgbClr val="FFFFFF"/>
                </a:solidFill>
                <a:latin typeface="Calibri"/>
                <a:cs typeface="Calibri"/>
              </a:rPr>
              <a:t>DER</a:t>
            </a:r>
            <a:r>
              <a:rPr spc="-18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FFFFFF"/>
                </a:solidFill>
                <a:latin typeface="Calibri"/>
                <a:cs typeface="Calibri"/>
              </a:rPr>
              <a:t>-</a:t>
            </a:r>
            <a:r>
              <a:rPr spc="-7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pc="3" dirty="0">
                <a:solidFill>
                  <a:srgbClr val="FFFFFF"/>
                </a:solidFill>
                <a:latin typeface="Calibri"/>
                <a:cs typeface="Calibri"/>
              </a:rPr>
              <a:t>99</a:t>
            </a:r>
            <a:r>
              <a:rPr dirty="0">
                <a:solidFill>
                  <a:srgbClr val="FFFFFF"/>
                </a:solidFill>
                <a:latin typeface="Calibri"/>
                <a:cs typeface="Calibri"/>
              </a:rPr>
              <a:t>%</a:t>
            </a:r>
            <a:endParaRPr dirty="0">
              <a:latin typeface="Calibri"/>
              <a:cs typeface="Calibri"/>
            </a:endParaRPr>
          </a:p>
          <a:p>
            <a:pPr marL="9525" marR="28632">
              <a:lnSpc>
                <a:spcPct val="101725"/>
              </a:lnSpc>
              <a:spcBef>
                <a:spcPts val="148"/>
              </a:spcBef>
            </a:pPr>
            <a:r>
              <a:rPr spc="-14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pc="3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pc="-127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dirty="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r>
              <a:rPr spc="-7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pc="-78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pc="-113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pc="-119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>
                <a:solidFill>
                  <a:srgbClr val="FFFFFF"/>
                </a:solidFill>
                <a:latin typeface="Calibri"/>
                <a:cs typeface="Calibri"/>
              </a:rPr>
              <a:t>AL P</a:t>
            </a:r>
            <a:r>
              <a:rPr spc="-33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dirty="0">
                <a:solidFill>
                  <a:srgbClr val="FFFFFF"/>
                </a:solidFill>
                <a:latin typeface="Calibri"/>
                <a:cs typeface="Calibri"/>
              </a:rPr>
              <a:t>TENTIAL</a:t>
            </a:r>
            <a:endParaRPr dirty="0">
              <a:latin typeface="Calibri"/>
              <a:cs typeface="Calibri"/>
            </a:endParaRPr>
          </a:p>
          <a:p>
            <a:pPr marL="9525" marR="28632">
              <a:lnSpc>
                <a:spcPct val="101725"/>
              </a:lnSpc>
              <a:spcBef>
                <a:spcPts val="146"/>
              </a:spcBef>
            </a:pPr>
            <a:r>
              <a:rPr dirty="0">
                <a:solidFill>
                  <a:srgbClr val="FFFFFF"/>
                </a:solidFill>
                <a:latin typeface="Calibri"/>
                <a:cs typeface="Calibri"/>
              </a:rPr>
              <a:t>LIFE</a:t>
            </a:r>
            <a:r>
              <a:rPr spc="-1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pc="3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>
                <a:solidFill>
                  <a:srgbClr val="FFFFFF"/>
                </a:solidFill>
                <a:latin typeface="Calibri"/>
                <a:cs typeface="Calibri"/>
              </a:rPr>
              <a:t>XP</a:t>
            </a:r>
            <a:r>
              <a:rPr spc="-14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pc="7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pc="-119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>
                <a:solidFill>
                  <a:srgbClr val="FFFFFF"/>
                </a:solidFill>
                <a:latin typeface="Calibri"/>
                <a:cs typeface="Calibri"/>
              </a:rPr>
              <a:t>ANCY</a:t>
            </a:r>
            <a:r>
              <a:rPr spc="-18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FFFFFF"/>
                </a:solidFill>
                <a:latin typeface="Calibri"/>
                <a:cs typeface="Calibri"/>
              </a:rPr>
              <a:t>-</a:t>
            </a:r>
            <a:r>
              <a:rPr spc="-7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pc="3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r>
              <a:rPr dirty="0">
                <a:solidFill>
                  <a:srgbClr val="FFFFFF"/>
                </a:solidFill>
                <a:latin typeface="Calibri"/>
                <a:cs typeface="Calibri"/>
              </a:rPr>
              <a:t>3 Y</a:t>
            </a:r>
            <a:r>
              <a:rPr spc="-19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pc="-11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15" name="object 21"/>
          <p:cNvSpPr txBox="1"/>
          <p:nvPr/>
        </p:nvSpPr>
        <p:spPr>
          <a:xfrm>
            <a:off x="0" y="152400"/>
            <a:ext cx="9144000" cy="4385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525" algn="ctr">
              <a:lnSpc>
                <a:spcPts val="3439"/>
              </a:lnSpc>
              <a:spcBef>
                <a:spcPts val="172"/>
              </a:spcBef>
            </a:pPr>
            <a:r>
              <a:rPr lang="en-US" sz="4800" u="sng" baseline="3103" dirty="0" smtClean="0">
                <a:solidFill>
                  <a:srgbClr val="FFFFFF"/>
                </a:solidFill>
                <a:latin typeface="Calibri"/>
                <a:cs typeface="Calibri"/>
              </a:rPr>
              <a:t>Sustained</a:t>
            </a:r>
            <a:r>
              <a:rPr lang="en-US" sz="4800" baseline="3103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sz="4800" baseline="3103" dirty="0" err="1" smtClean="0">
                <a:solidFill>
                  <a:srgbClr val="FFFFFF"/>
                </a:solidFill>
                <a:latin typeface="Calibri"/>
                <a:cs typeface="Calibri"/>
              </a:rPr>
              <a:t>Petascale</a:t>
            </a:r>
            <a:r>
              <a:rPr lang="en-US" sz="4800" baseline="3103" dirty="0" smtClean="0">
                <a:solidFill>
                  <a:srgbClr val="FFFFFF"/>
                </a:solidFill>
                <a:latin typeface="Calibri"/>
                <a:cs typeface="Calibri"/>
              </a:rPr>
              <a:t> and </a:t>
            </a:r>
            <a:r>
              <a:rPr lang="en-US" sz="4800" baseline="3103" dirty="0" err="1" smtClean="0">
                <a:solidFill>
                  <a:srgbClr val="FFFFFF"/>
                </a:solidFill>
                <a:latin typeface="Calibri"/>
                <a:cs typeface="Calibri"/>
              </a:rPr>
              <a:t>Exascale</a:t>
            </a:r>
            <a:r>
              <a:rPr lang="en-US" sz="4800" baseline="3103" dirty="0" smtClean="0">
                <a:solidFill>
                  <a:srgbClr val="FFFFFF"/>
                </a:solidFill>
                <a:latin typeface="Calibri"/>
                <a:cs typeface="Calibri"/>
              </a:rPr>
              <a:t> storage requirements</a:t>
            </a:r>
            <a:endParaRPr sz="4800" dirty="0">
              <a:latin typeface="Calibri"/>
              <a:cs typeface="Calibri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133600" y="1295400"/>
            <a:ext cx="43454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NIH http://www.nih.gov/precisionmedicine/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-76200" y="6553200"/>
            <a:ext cx="9296400" cy="307777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sz="1400" dirty="0" err="1">
                <a:solidFill>
                  <a:schemeClr val="bg1">
                    <a:lumMod val="65000"/>
                  </a:schemeClr>
                </a:solidFill>
              </a:rPr>
              <a:t>Mainzer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sz="1400" dirty="0" err="1" smtClean="0">
                <a:solidFill>
                  <a:schemeClr val="bg1">
                    <a:lumMod val="65000"/>
                  </a:schemeClr>
                </a:solidFill>
              </a:rPr>
              <a:t>HPCBio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	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	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	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SPIN 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2016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		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	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	Slide </a:t>
            </a:r>
            <a:fld id="{C31E7806-88DC-4CA3-A8AA-8039845F778C}" type="slidenum">
              <a:rPr lang="en-US" sz="1400" smtClean="0">
                <a:solidFill>
                  <a:schemeClr val="bg1">
                    <a:lumMod val="65000"/>
                  </a:schemeClr>
                </a:solidFill>
              </a:rPr>
              <a:t>11</a:t>
            </a:fld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of 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18</a:t>
            </a:r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304082" y="2623341"/>
            <a:ext cx="5829300" cy="323165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marL="342900" lvl="1" indent="-285750">
              <a:buSzPct val="100000"/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bg1"/>
                </a:solidFill>
              </a:rPr>
              <a:t>Input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</a:p>
          <a:p>
            <a:pPr marL="800100" lvl="2" indent="-285750">
              <a:buSzPct val="100000"/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</a:rPr>
              <a:t>300-600 GB/genome</a:t>
            </a:r>
          </a:p>
          <a:p>
            <a:pPr marL="800100" lvl="2" indent="-285750">
              <a:buSzPct val="100000"/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</a:rPr>
              <a:t>150-300 TB/day when analyzing 500 genomes/day</a:t>
            </a:r>
          </a:p>
          <a:p>
            <a:pPr marL="342900" lvl="1" indent="-285750">
              <a:buSzPct val="100000"/>
              <a:buFont typeface="Arial" panose="020B0604020202020204" pitchFamily="34" charset="0"/>
              <a:buChar char="•"/>
            </a:pPr>
            <a:endParaRPr lang="en-US" b="1" dirty="0" smtClean="0">
              <a:solidFill>
                <a:schemeClr val="bg1"/>
              </a:solidFill>
            </a:endParaRPr>
          </a:p>
          <a:p>
            <a:pPr marL="342900" lvl="1" indent="-285750">
              <a:buSzPct val="100000"/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bg1"/>
                </a:solidFill>
              </a:rPr>
              <a:t>Intermediary</a:t>
            </a:r>
          </a:p>
          <a:p>
            <a:pPr marL="800100" lvl="2" indent="-285750">
              <a:buSzPct val="100000"/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</a:rPr>
              <a:t>3 TB per sample with intermediaries</a:t>
            </a:r>
          </a:p>
          <a:p>
            <a:pPr marL="800100" lvl="2" indent="-285750">
              <a:buSzPct val="100000"/>
              <a:buFont typeface="Wingdings" panose="05000000000000000000" pitchFamily="2" charset="2"/>
              <a:buChar char="Ø"/>
            </a:pPr>
            <a:r>
              <a:rPr lang="en-US" b="1" dirty="0" smtClean="0">
                <a:solidFill>
                  <a:srgbClr val="FFFF00"/>
                </a:solidFill>
              </a:rPr>
              <a:t> </a:t>
            </a:r>
            <a:r>
              <a:rPr lang="en-US" sz="2400" b="1" dirty="0" smtClean="0">
                <a:solidFill>
                  <a:srgbClr val="FFFF00"/>
                </a:solidFill>
              </a:rPr>
              <a:t>0.3-1.5 </a:t>
            </a:r>
            <a:r>
              <a:rPr lang="en-US" sz="2400" b="1" dirty="0">
                <a:solidFill>
                  <a:srgbClr val="FFFF00"/>
                </a:solidFill>
              </a:rPr>
              <a:t>PB/day</a:t>
            </a:r>
            <a:r>
              <a:rPr lang="en-US" b="1" dirty="0">
                <a:solidFill>
                  <a:srgbClr val="FFFF00"/>
                </a:solidFill>
              </a:rPr>
              <a:t> when analyzing 500 </a:t>
            </a:r>
            <a:r>
              <a:rPr lang="en-US" b="1" dirty="0" smtClean="0">
                <a:solidFill>
                  <a:srgbClr val="FFFF00"/>
                </a:solidFill>
              </a:rPr>
              <a:t>genomes/day</a:t>
            </a:r>
          </a:p>
          <a:p>
            <a:pPr marL="342900" lvl="1" indent="-285750">
              <a:buSzPct val="100000"/>
              <a:buFont typeface="Arial" panose="020B0604020202020204" pitchFamily="34" charset="0"/>
              <a:buChar char="•"/>
            </a:pPr>
            <a:endParaRPr lang="en-US" b="1" dirty="0" smtClean="0">
              <a:solidFill>
                <a:schemeClr val="bg1"/>
              </a:solidFill>
            </a:endParaRPr>
          </a:p>
          <a:p>
            <a:pPr marL="342900" lvl="1" indent="-285750">
              <a:buSzPct val="100000"/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bg1"/>
                </a:solidFill>
              </a:rPr>
              <a:t>Output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</a:p>
          <a:p>
            <a:pPr marL="800100" lvl="2" indent="-285750">
              <a:buSzPct val="100000"/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</a:rPr>
              <a:t>Tiny: &lt; 500 M per sample</a:t>
            </a:r>
            <a:endParaRPr lang="en-US" sz="22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2400" y="1089267"/>
            <a:ext cx="611245" cy="25555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525">
              <a:lnSpc>
                <a:spcPts val="1909"/>
              </a:lnSpc>
              <a:spcBef>
                <a:spcPts val="95"/>
              </a:spcBef>
            </a:pPr>
            <a:r>
              <a:rPr sz="2800" baseline="3413" dirty="0">
                <a:solidFill>
                  <a:srgbClr val="FFFFFF"/>
                </a:solidFill>
                <a:latin typeface="Calibri"/>
                <a:cs typeface="Calibri"/>
              </a:rPr>
              <a:t>Wh</a:t>
            </a:r>
            <a:r>
              <a:rPr sz="2800" spc="-14" baseline="3413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800" baseline="3413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11555" y="1089267"/>
            <a:ext cx="4691977" cy="25555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525">
              <a:lnSpc>
                <a:spcPts val="1909"/>
              </a:lnSpc>
              <a:spcBef>
                <a:spcPts val="95"/>
              </a:spcBef>
            </a:pPr>
            <a:r>
              <a:rPr sz="2800" baseline="3413" dirty="0">
                <a:solidFill>
                  <a:srgbClr val="FFFFFF"/>
                </a:solidFill>
                <a:latin typeface="Calibri"/>
                <a:cs typeface="Calibri"/>
              </a:rPr>
              <a:t>if </a:t>
            </a:r>
            <a:r>
              <a:rPr sz="2800" spc="-22" baseline="3413" dirty="0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r>
              <a:rPr sz="2800" baseline="3413" dirty="0">
                <a:solidFill>
                  <a:srgbClr val="FFFFFF"/>
                </a:solidFill>
                <a:latin typeface="Calibri"/>
                <a:cs typeface="Calibri"/>
              </a:rPr>
              <a:t>e had </a:t>
            </a:r>
            <a:r>
              <a:rPr sz="2800" spc="-14" baseline="3413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800" baseline="3413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800" spc="-14" baseline="3413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9" baseline="3413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2800" baseline="3413" dirty="0">
                <a:solidFill>
                  <a:srgbClr val="FFFFFF"/>
                </a:solidFill>
                <a:latin typeface="Calibri"/>
                <a:cs typeface="Calibri"/>
              </a:rPr>
              <a:t>enotype</a:t>
            </a:r>
            <a:r>
              <a:rPr sz="2800" spc="7" baseline="3413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7" baseline="3413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800" spc="-22" baseline="3413" dirty="0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sz="2800" baseline="3413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800" spc="14" baseline="3413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800" baseline="3413" dirty="0">
                <a:solidFill>
                  <a:srgbClr val="FFFFFF"/>
                </a:solidFill>
                <a:latin typeface="Calibri"/>
                <a:cs typeface="Calibri"/>
              </a:rPr>
              <a:t>y ba</a:t>
            </a:r>
            <a:r>
              <a:rPr sz="2800" spc="-7" baseline="3413" dirty="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r>
              <a:rPr sz="2800" baseline="3413" dirty="0">
                <a:solidFill>
                  <a:srgbClr val="FFFFFF"/>
                </a:solidFill>
                <a:latin typeface="Calibri"/>
                <a:cs typeface="Calibri"/>
              </a:rPr>
              <a:t>y b</a:t>
            </a:r>
            <a:r>
              <a:rPr sz="2800" spc="3" baseline="3413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800" baseline="3413" dirty="0">
                <a:solidFill>
                  <a:srgbClr val="FFFFFF"/>
                </a:solidFill>
                <a:latin typeface="Calibri"/>
                <a:cs typeface="Calibri"/>
              </a:rPr>
              <a:t>ing b</a:t>
            </a:r>
            <a:r>
              <a:rPr sz="2800" spc="-7" baseline="3413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800" baseline="3413" dirty="0">
                <a:solidFill>
                  <a:srgbClr val="FFFFFF"/>
                </a:solidFill>
                <a:latin typeface="Calibri"/>
                <a:cs typeface="Calibri"/>
              </a:rPr>
              <a:t>rn?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192561" y="1084611"/>
            <a:ext cx="3212939" cy="2476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525">
              <a:lnSpc>
                <a:spcPts val="1909"/>
              </a:lnSpc>
              <a:spcBef>
                <a:spcPts val="95"/>
              </a:spcBef>
            </a:pPr>
            <a:r>
              <a:rPr sz="2700" baseline="3413" dirty="0">
                <a:solidFill>
                  <a:srgbClr val="FFFFFF"/>
                </a:solidFill>
                <a:latin typeface="Calibri"/>
                <a:cs typeface="Calibri"/>
              </a:rPr>
              <a:t>= 500</a:t>
            </a:r>
            <a:r>
              <a:rPr sz="2700" spc="-7" baseline="3413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700" spc="-22" baseline="3413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2700" baseline="3413" dirty="0">
                <a:solidFill>
                  <a:srgbClr val="FFFFFF"/>
                </a:solidFill>
                <a:latin typeface="Calibri"/>
                <a:cs typeface="Calibri"/>
              </a:rPr>
              <a:t>enom</a:t>
            </a:r>
            <a:r>
              <a:rPr sz="2700" spc="3" baseline="3413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700" baseline="3413" dirty="0">
                <a:solidFill>
                  <a:srgbClr val="FFFFFF"/>
                </a:solidFill>
                <a:latin typeface="Calibri"/>
                <a:cs typeface="Calibri"/>
              </a:rPr>
              <a:t>s/d</a:t>
            </a:r>
            <a:r>
              <a:rPr sz="2700" spc="-38" baseline="3413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700" baseline="3413" dirty="0">
                <a:solidFill>
                  <a:srgbClr val="FFFFFF"/>
                </a:solidFill>
                <a:latin typeface="Calibri"/>
                <a:cs typeface="Calibri"/>
              </a:rPr>
              <a:t>y in</a:t>
            </a:r>
            <a:r>
              <a:rPr sz="2700" spc="-7" baseline="3413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700" baseline="3413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2700" spc="-19" baseline="3413" dirty="0">
                <a:solidFill>
                  <a:srgbClr val="FFFFFF"/>
                </a:solidFill>
                <a:latin typeface="Calibri"/>
                <a:cs typeface="Calibri"/>
              </a:rPr>
              <a:t>st</a:t>
            </a:r>
            <a:r>
              <a:rPr sz="2700" spc="-14" baseline="3413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700" spc="-19" baseline="3413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700" baseline="3413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700" spc="-14" baseline="3413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700" baseline="3413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403704" y="1084611"/>
            <a:ext cx="650847" cy="2476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525">
              <a:lnSpc>
                <a:spcPts val="1909"/>
              </a:lnSpc>
              <a:spcBef>
                <a:spcPts val="95"/>
              </a:spcBef>
            </a:pPr>
            <a:r>
              <a:rPr sz="2700" baseline="3413" dirty="0">
                <a:solidFill>
                  <a:srgbClr val="FFFFFF"/>
                </a:solidFill>
                <a:latin typeface="Calibri"/>
                <a:cs typeface="Calibri"/>
              </a:rPr>
              <a:t>Illinois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15" name="object 21"/>
          <p:cNvSpPr txBox="1"/>
          <p:nvPr/>
        </p:nvSpPr>
        <p:spPr>
          <a:xfrm>
            <a:off x="0" y="152400"/>
            <a:ext cx="9144000" cy="4385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525" algn="ctr">
              <a:lnSpc>
                <a:spcPts val="3439"/>
              </a:lnSpc>
              <a:spcBef>
                <a:spcPts val="172"/>
              </a:spcBef>
            </a:pPr>
            <a:r>
              <a:rPr lang="en-US" sz="4800" u="sng" baseline="3103" dirty="0" smtClean="0">
                <a:solidFill>
                  <a:srgbClr val="FFFFFF"/>
                </a:solidFill>
                <a:latin typeface="Calibri"/>
                <a:cs typeface="Calibri"/>
              </a:rPr>
              <a:t>Sustained</a:t>
            </a:r>
            <a:r>
              <a:rPr lang="en-US" sz="4800" baseline="3103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sz="4800" baseline="3103" dirty="0" err="1" smtClean="0">
                <a:solidFill>
                  <a:srgbClr val="FFFFFF"/>
                </a:solidFill>
                <a:latin typeface="Calibri"/>
                <a:cs typeface="Calibri"/>
              </a:rPr>
              <a:t>Petascale</a:t>
            </a:r>
            <a:r>
              <a:rPr lang="en-US" sz="4800" baseline="3103" dirty="0" smtClean="0">
                <a:solidFill>
                  <a:srgbClr val="FFFFFF"/>
                </a:solidFill>
                <a:latin typeface="Calibri"/>
                <a:cs typeface="Calibri"/>
              </a:rPr>
              <a:t> and </a:t>
            </a:r>
            <a:r>
              <a:rPr lang="en-US" sz="4800" baseline="3103" dirty="0" err="1" smtClean="0">
                <a:solidFill>
                  <a:srgbClr val="FFFFFF"/>
                </a:solidFill>
                <a:latin typeface="Calibri"/>
                <a:cs typeface="Calibri"/>
              </a:rPr>
              <a:t>Exascale</a:t>
            </a:r>
            <a:r>
              <a:rPr lang="en-US" sz="4800" baseline="3103" dirty="0" smtClean="0">
                <a:solidFill>
                  <a:srgbClr val="FFFFFF"/>
                </a:solidFill>
                <a:latin typeface="Calibri"/>
                <a:cs typeface="Calibri"/>
              </a:rPr>
              <a:t> storage requirements</a:t>
            </a:r>
            <a:endParaRPr sz="4800" dirty="0">
              <a:latin typeface="Calibri"/>
              <a:cs typeface="Calibri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133600" y="1295400"/>
            <a:ext cx="43454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NIH http://www.nih.gov/precisionmedicine/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-76200" y="6553200"/>
            <a:ext cx="9296400" cy="307777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sz="1400" dirty="0" err="1">
                <a:solidFill>
                  <a:schemeClr val="bg1">
                    <a:lumMod val="65000"/>
                  </a:schemeClr>
                </a:solidFill>
              </a:rPr>
              <a:t>Mainzer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sz="1400" dirty="0" err="1" smtClean="0">
                <a:solidFill>
                  <a:schemeClr val="bg1">
                    <a:lumMod val="65000"/>
                  </a:schemeClr>
                </a:solidFill>
              </a:rPr>
              <a:t>HPCBio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	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	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	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SPIN 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2016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		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	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	Slide </a:t>
            </a:r>
            <a:fld id="{866D75AA-D0D2-439C-B447-79F51FC8D5E9}" type="slidenum">
              <a:rPr lang="en-US" sz="1400" smtClean="0">
                <a:solidFill>
                  <a:schemeClr val="bg1">
                    <a:lumMod val="65000"/>
                  </a:schemeClr>
                </a:solidFill>
              </a:rPr>
              <a:t>12</a:t>
            </a:fld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of 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18</a:t>
            </a:r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12" name="Picture 4" descr="http://www.datacenterknowledge.com/wp-content/uploads/2012/10/npcf-47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7" y="2514600"/>
            <a:ext cx="3289440" cy="3149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708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Arrow Connector 12"/>
          <p:cNvCxnSpPr>
            <a:stCxn id="31" idx="2"/>
          </p:cNvCxnSpPr>
          <p:nvPr/>
        </p:nvCxnSpPr>
        <p:spPr>
          <a:xfrm>
            <a:off x="1892445" y="3626930"/>
            <a:ext cx="1120690" cy="1227979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31" idx="2"/>
            <a:endCxn id="12" idx="0"/>
          </p:cNvCxnSpPr>
          <p:nvPr/>
        </p:nvCxnSpPr>
        <p:spPr>
          <a:xfrm>
            <a:off x="1892445" y="3626930"/>
            <a:ext cx="0" cy="1227979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31" idx="2"/>
          </p:cNvCxnSpPr>
          <p:nvPr/>
        </p:nvCxnSpPr>
        <p:spPr>
          <a:xfrm flipH="1">
            <a:off x="836971" y="3626930"/>
            <a:ext cx="1055474" cy="1227979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object 15"/>
          <p:cNvSpPr txBox="1"/>
          <p:nvPr/>
        </p:nvSpPr>
        <p:spPr>
          <a:xfrm>
            <a:off x="101574" y="246047"/>
            <a:ext cx="8985276" cy="5159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525" algn="ctr">
              <a:lnSpc>
                <a:spcPts val="3439"/>
              </a:lnSpc>
              <a:spcBef>
                <a:spcPts val="172"/>
              </a:spcBef>
            </a:pPr>
            <a:r>
              <a:rPr lang="en-US" sz="4800" baseline="3103" dirty="0" smtClean="0">
                <a:solidFill>
                  <a:srgbClr val="FFFFFF"/>
                </a:solidFill>
                <a:latin typeface="Calibri"/>
                <a:cs typeface="Calibri"/>
              </a:rPr>
              <a:t>Compute requirements: Node count, not flops</a:t>
            </a:r>
            <a:endParaRPr lang="en-US" sz="4800" dirty="0">
              <a:cs typeface="Calibri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737372" y="3136880"/>
            <a:ext cx="534947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1963" indent="-461963">
              <a:buClr>
                <a:schemeClr val="bg2">
                  <a:lumMod val="50000"/>
                </a:schemeClr>
              </a:buClr>
              <a:buFont typeface="+mj-lt"/>
              <a:buAutoNum type="arabicPeriod"/>
              <a:defRPr/>
            </a:pPr>
            <a:r>
              <a:rPr lang="en-US" dirty="0" smtClean="0">
                <a:solidFill>
                  <a:schemeClr val="bg1"/>
                </a:solidFill>
              </a:rPr>
              <a:t>Alignment</a:t>
            </a:r>
            <a:endParaRPr lang="en-US" dirty="0">
              <a:solidFill>
                <a:schemeClr val="bg1"/>
              </a:solidFill>
            </a:endParaRPr>
          </a:p>
          <a:p>
            <a:pPr marL="461963" lvl="1" indent="-461963">
              <a:buClr>
                <a:schemeClr val="bg2">
                  <a:lumMod val="50000"/>
                </a:schemeClr>
              </a:buClr>
              <a:defRPr/>
            </a:pPr>
            <a:r>
              <a:rPr lang="en-US" dirty="0">
                <a:solidFill>
                  <a:schemeClr val="bg1"/>
                </a:solidFill>
              </a:rPr>
              <a:t>500 jobs for BWA</a:t>
            </a:r>
          </a:p>
          <a:p>
            <a:pPr marL="461963" lvl="1" indent="-461963">
              <a:buClr>
                <a:schemeClr val="bg2">
                  <a:lumMod val="50000"/>
                </a:schemeClr>
              </a:buClr>
              <a:defRPr/>
            </a:pPr>
            <a:r>
              <a:rPr lang="en-US" dirty="0" smtClean="0">
                <a:solidFill>
                  <a:schemeClr val="bg1"/>
                </a:solidFill>
              </a:rPr>
              <a:t>If chunking input data: 5,000 </a:t>
            </a:r>
            <a:r>
              <a:rPr lang="en-US" dirty="0">
                <a:solidFill>
                  <a:schemeClr val="bg1"/>
                </a:solidFill>
              </a:rPr>
              <a:t>jobs for </a:t>
            </a:r>
            <a:r>
              <a:rPr lang="en-US" dirty="0" err="1" smtClean="0">
                <a:solidFill>
                  <a:schemeClr val="bg1"/>
                </a:solidFill>
              </a:rPr>
              <a:t>Novoalign</a:t>
            </a:r>
            <a:endParaRPr lang="en-US" dirty="0" smtClean="0">
              <a:solidFill>
                <a:schemeClr val="bg1"/>
              </a:solidFill>
            </a:endParaRPr>
          </a:p>
          <a:p>
            <a:pPr marL="461963" lvl="1" indent="-461963">
              <a:buClr>
                <a:schemeClr val="bg2">
                  <a:lumMod val="50000"/>
                </a:schemeClr>
              </a:buClr>
              <a:defRPr/>
            </a:pPr>
            <a:endParaRPr lang="en-US" dirty="0">
              <a:solidFill>
                <a:schemeClr val="bg1"/>
              </a:solidFill>
            </a:endParaRPr>
          </a:p>
          <a:p>
            <a:pPr marL="461963" indent="-461963">
              <a:buClr>
                <a:schemeClr val="bg2">
                  <a:lumMod val="50000"/>
                </a:schemeClr>
              </a:buClr>
              <a:buFont typeface="+mj-lt"/>
              <a:buAutoNum type="arabicPeriod"/>
              <a:defRPr/>
            </a:pPr>
            <a:r>
              <a:rPr lang="en-US" dirty="0">
                <a:solidFill>
                  <a:schemeClr val="bg1"/>
                </a:solidFill>
              </a:rPr>
              <a:t>Split </a:t>
            </a:r>
            <a:r>
              <a:rPr lang="en-US" dirty="0" smtClean="0">
                <a:solidFill>
                  <a:schemeClr val="bg1"/>
                </a:solidFill>
              </a:rPr>
              <a:t>by </a:t>
            </a:r>
            <a:r>
              <a:rPr lang="en-US" dirty="0">
                <a:solidFill>
                  <a:schemeClr val="bg1"/>
                </a:solidFill>
              </a:rPr>
              <a:t>chromosome</a:t>
            </a:r>
          </a:p>
          <a:p>
            <a:pPr marL="461963" lvl="1" indent="-461963">
              <a:buClr>
                <a:schemeClr val="bg2">
                  <a:lumMod val="50000"/>
                </a:schemeClr>
              </a:buClr>
              <a:defRPr/>
            </a:pPr>
            <a:r>
              <a:rPr lang="en-US" dirty="0">
                <a:solidFill>
                  <a:schemeClr val="bg1"/>
                </a:solidFill>
              </a:rPr>
              <a:t>25 chromosomes * 500 genomes = 12,500 </a:t>
            </a:r>
            <a:r>
              <a:rPr lang="en-US" dirty="0" smtClean="0">
                <a:solidFill>
                  <a:schemeClr val="bg1"/>
                </a:solidFill>
              </a:rPr>
              <a:t>jobs</a:t>
            </a:r>
          </a:p>
          <a:p>
            <a:pPr marL="461963" lvl="1" indent="-461963">
              <a:buClr>
                <a:schemeClr val="bg2">
                  <a:lumMod val="50000"/>
                </a:schemeClr>
              </a:buClr>
              <a:defRPr/>
            </a:pPr>
            <a:endParaRPr lang="en-US" dirty="0" smtClean="0">
              <a:solidFill>
                <a:schemeClr val="bg1"/>
              </a:solidFill>
            </a:endParaRPr>
          </a:p>
          <a:p>
            <a:pPr marL="461963" indent="-461963">
              <a:buClr>
                <a:schemeClr val="bg2">
                  <a:lumMod val="50000"/>
                </a:schemeClr>
              </a:buClr>
              <a:buFont typeface="+mj-lt"/>
              <a:buAutoNum type="arabicPeriod"/>
              <a:defRPr/>
            </a:pPr>
            <a:r>
              <a:rPr lang="en-US" dirty="0" smtClean="0">
                <a:solidFill>
                  <a:schemeClr val="bg1"/>
                </a:solidFill>
              </a:rPr>
              <a:t>Realign/Recalibrate</a:t>
            </a:r>
            <a:endParaRPr lang="en-US" dirty="0">
              <a:solidFill>
                <a:schemeClr val="bg1"/>
              </a:solidFill>
            </a:endParaRPr>
          </a:p>
          <a:p>
            <a:pPr marL="461963" lvl="1" indent="-461963">
              <a:buClr>
                <a:schemeClr val="bg2">
                  <a:lumMod val="50000"/>
                </a:schemeClr>
              </a:buClr>
              <a:defRPr/>
            </a:pPr>
            <a:r>
              <a:rPr lang="en-US" dirty="0">
                <a:solidFill>
                  <a:schemeClr val="bg1"/>
                </a:solidFill>
              </a:rPr>
              <a:t>25 chromosomes * 500 genomes = 12,500 </a:t>
            </a:r>
            <a:r>
              <a:rPr lang="en-US" dirty="0" smtClean="0">
                <a:solidFill>
                  <a:schemeClr val="bg1"/>
                </a:solidFill>
              </a:rPr>
              <a:t>jobs</a:t>
            </a:r>
          </a:p>
          <a:p>
            <a:pPr marL="461963" lvl="1" indent="-461963">
              <a:buClr>
                <a:schemeClr val="bg2">
                  <a:lumMod val="50000"/>
                </a:schemeClr>
              </a:buClr>
              <a:defRPr/>
            </a:pPr>
            <a:endParaRPr lang="en-US" dirty="0">
              <a:solidFill>
                <a:schemeClr val="bg1"/>
              </a:solidFill>
            </a:endParaRPr>
          </a:p>
          <a:p>
            <a:pPr marL="461963" indent="-461963">
              <a:buClr>
                <a:schemeClr val="bg2">
                  <a:lumMod val="50000"/>
                </a:schemeClr>
              </a:buClr>
              <a:buFont typeface="+mj-lt"/>
              <a:buAutoNum type="arabicPeriod"/>
              <a:defRPr/>
            </a:pPr>
            <a:r>
              <a:rPr lang="en-US" dirty="0">
                <a:solidFill>
                  <a:schemeClr val="bg1"/>
                </a:solidFill>
              </a:rPr>
              <a:t>Variant calling</a:t>
            </a:r>
          </a:p>
          <a:p>
            <a:pPr marL="461963" lvl="1" indent="-461963">
              <a:spcAft>
                <a:spcPts val="900"/>
              </a:spcAft>
              <a:buClr>
                <a:schemeClr val="bg2">
                  <a:lumMod val="50000"/>
                </a:schemeClr>
              </a:buClr>
              <a:defRPr/>
            </a:pPr>
            <a:r>
              <a:rPr lang="en-US" dirty="0">
                <a:solidFill>
                  <a:schemeClr val="bg1"/>
                </a:solidFill>
              </a:rPr>
              <a:t>25 chromosomes * 500 genomes = 12,500 </a:t>
            </a:r>
            <a:r>
              <a:rPr lang="en-US" dirty="0" smtClean="0">
                <a:solidFill>
                  <a:schemeClr val="bg1"/>
                </a:solidFill>
              </a:rPr>
              <a:t>jobs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-304800" y="4191375"/>
            <a:ext cx="3047381" cy="53302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Calibri" panose="020F0502020204030204" pitchFamily="34" charset="0"/>
              </a:rPr>
              <a:t/>
            </a:r>
            <a:br>
              <a:rPr lang="en-US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Calibri" panose="020F0502020204030204" pitchFamily="34" charset="0"/>
              </a:rPr>
            </a:br>
            <a:r>
              <a:rPr lang="en-US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Calibri" panose="020F0502020204030204" pitchFamily="34" charset="0"/>
              </a:rPr>
              <a:t>S</a:t>
            </a:r>
            <a:r>
              <a:rPr lang="en-US" sz="2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Calibri" panose="020F0502020204030204" pitchFamily="34" charset="0"/>
              </a:rPr>
              <a:t>plit by chromosome</a:t>
            </a:r>
            <a:endParaRPr lang="en-US" sz="20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44396" y="4854909"/>
            <a:ext cx="2496097" cy="458826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Calibri" panose="020F0502020204030204" pitchFamily="34" charset="0"/>
              </a:rPr>
              <a:t>Realign/Recalibrate</a:t>
            </a:r>
          </a:p>
        </p:txBody>
      </p:sp>
      <p:sp>
        <p:nvSpPr>
          <p:cNvPr id="16" name="Rectangle 15"/>
          <p:cNvSpPr/>
          <p:nvPr/>
        </p:nvSpPr>
        <p:spPr>
          <a:xfrm>
            <a:off x="836971" y="5927418"/>
            <a:ext cx="2144080" cy="38870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Calibri" panose="020F0502020204030204" pitchFamily="34" charset="0"/>
              </a:rPr>
              <a:t>Variant calling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2776350" y="5295667"/>
            <a:ext cx="0" cy="631751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1008540" y="5295667"/>
            <a:ext cx="0" cy="631751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2" idx="2"/>
            <a:endCxn id="16" idx="0"/>
          </p:cNvCxnSpPr>
          <p:nvPr/>
        </p:nvCxnSpPr>
        <p:spPr>
          <a:xfrm>
            <a:off x="1892445" y="5313735"/>
            <a:ext cx="16566" cy="613683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32" idx="2"/>
          </p:cNvCxnSpPr>
          <p:nvPr/>
        </p:nvCxnSpPr>
        <p:spPr>
          <a:xfrm flipH="1">
            <a:off x="1120040" y="1405708"/>
            <a:ext cx="780688" cy="782017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0" y="1371600"/>
            <a:ext cx="2029601" cy="49730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Calibri" panose="020F0502020204030204" pitchFamily="34" charset="0"/>
              </a:rPr>
              <a:t>split into chunks</a:t>
            </a:r>
            <a:endParaRPr lang="en-US" sz="20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cxnSp>
        <p:nvCxnSpPr>
          <p:cNvPr id="23" name="Straight Arrow Connector 22"/>
          <p:cNvCxnSpPr>
            <a:stCxn id="32" idx="2"/>
          </p:cNvCxnSpPr>
          <p:nvPr/>
        </p:nvCxnSpPr>
        <p:spPr>
          <a:xfrm>
            <a:off x="1900728" y="1405708"/>
            <a:ext cx="780689" cy="782017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32" idx="2"/>
            <a:endCxn id="30" idx="0"/>
          </p:cNvCxnSpPr>
          <p:nvPr/>
        </p:nvCxnSpPr>
        <p:spPr>
          <a:xfrm flipH="1">
            <a:off x="1892445" y="1405708"/>
            <a:ext cx="8283" cy="800085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0" name="Group 39"/>
          <p:cNvGrpSpPr/>
          <p:nvPr/>
        </p:nvGrpSpPr>
        <p:grpSpPr>
          <a:xfrm>
            <a:off x="1187116" y="2432862"/>
            <a:ext cx="1454795" cy="825595"/>
            <a:chOff x="1187116" y="2432862"/>
            <a:chExt cx="1454795" cy="825595"/>
          </a:xfrm>
        </p:grpSpPr>
        <p:cxnSp>
          <p:nvCxnSpPr>
            <p:cNvPr id="26" name="Straight Arrow Connector 25"/>
            <p:cNvCxnSpPr>
              <a:endCxn id="31" idx="0"/>
            </p:cNvCxnSpPr>
            <p:nvPr/>
          </p:nvCxnSpPr>
          <p:spPr>
            <a:xfrm>
              <a:off x="1187116" y="2450930"/>
              <a:ext cx="705329" cy="807527"/>
            </a:xfrm>
            <a:prstGeom prst="straightConnector1">
              <a:avLst/>
            </a:prstGeom>
            <a:ln w="28575">
              <a:solidFill>
                <a:schemeClr val="bg2">
                  <a:lumMod val="75000"/>
                </a:schemeClr>
              </a:solidFill>
              <a:tailEnd type="stealth" w="med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>
              <a:off x="1919493" y="2620439"/>
              <a:ext cx="0" cy="619950"/>
            </a:xfrm>
            <a:prstGeom prst="straightConnector1">
              <a:avLst/>
            </a:prstGeom>
            <a:ln w="28575">
              <a:solidFill>
                <a:schemeClr val="bg2">
                  <a:lumMod val="75000"/>
                </a:schemeClr>
              </a:solidFill>
              <a:tailEnd type="stealth" w="med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H="1">
              <a:off x="1919493" y="2432862"/>
              <a:ext cx="722418" cy="807527"/>
            </a:xfrm>
            <a:prstGeom prst="straightConnector1">
              <a:avLst/>
            </a:prstGeom>
            <a:ln w="28575">
              <a:solidFill>
                <a:schemeClr val="bg2">
                  <a:lumMod val="75000"/>
                </a:schemeClr>
              </a:solidFill>
              <a:tailEnd type="stealth" w="med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Rectangle 29"/>
          <p:cNvSpPr/>
          <p:nvPr/>
        </p:nvSpPr>
        <p:spPr>
          <a:xfrm>
            <a:off x="1008540" y="2205793"/>
            <a:ext cx="1767810" cy="432714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Calibri" panose="020F0502020204030204" pitchFamily="34" charset="0"/>
              </a:rPr>
              <a:t>A</a:t>
            </a:r>
            <a:r>
              <a:rPr lang="en-US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Calibri" panose="020F0502020204030204" pitchFamily="34" charset="0"/>
              </a:rPr>
              <a:t>lignment</a:t>
            </a:r>
          </a:p>
        </p:txBody>
      </p:sp>
      <p:sp>
        <p:nvSpPr>
          <p:cNvPr id="31" name="Rectangle 30"/>
          <p:cNvSpPr/>
          <p:nvPr/>
        </p:nvSpPr>
        <p:spPr>
          <a:xfrm>
            <a:off x="945038" y="3258457"/>
            <a:ext cx="1894813" cy="368473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chemeClr val="bg2">
                <a:lumMod val="7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Calibri" panose="020F0502020204030204" pitchFamily="34" charset="0"/>
              </a:rPr>
              <a:t>merge-sort</a:t>
            </a:r>
            <a:endParaRPr lang="en-US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120039" y="1055351"/>
            <a:ext cx="1561378" cy="35035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Calibri" panose="020F0502020204030204" pitchFamily="34" charset="0"/>
              </a:rPr>
              <a:t>Input</a:t>
            </a:r>
            <a:endParaRPr lang="en-US" sz="2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762000" y="1905000"/>
            <a:ext cx="2251135" cy="196856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5126" name="Picture 6" descr="Top Tips For Implementing the “No Tears”  Baby Sleep Method 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796898"/>
            <a:ext cx="1597025" cy="998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6" descr="Top Tips For Implementing the “No Tears”  Baby Sleep Method 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949298"/>
            <a:ext cx="1597025" cy="998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6" descr="Top Tips For Implementing the “No Tears”  Baby Sleep Method 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1254098"/>
            <a:ext cx="1597025" cy="998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6" descr="Top Tips For Implementing the “No Tears”  Baby Sleep Method 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1406498"/>
            <a:ext cx="1597025" cy="998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6" descr="Top Tips For Implementing the “No Tears”  Baby Sleep Method 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1863698"/>
            <a:ext cx="1597025" cy="998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6" descr="Top Tips For Implementing the “No Tears”  Baby Sleep Method 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2016098"/>
            <a:ext cx="1597025" cy="998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6" descr="Top Tips For Implementing the “No Tears”  Baby Sleep Method 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6025" y="796898"/>
            <a:ext cx="1597025" cy="998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6" descr="Top Tips For Implementing the “No Tears”  Baby Sleep Method 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3716" y="1731869"/>
            <a:ext cx="1597025" cy="998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6" descr="Top Tips For Implementing the “No Tears”  Baby Sleep Method 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8025" y="1821259"/>
            <a:ext cx="1597025" cy="998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6" descr="Top Tips For Implementing the “No Tears”  Baby Sleep Method 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5684" y="780358"/>
            <a:ext cx="1597025" cy="998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6" descr="Top Tips For Implementing the “No Tears”  Baby Sleep Method 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5225" y="2016098"/>
            <a:ext cx="1597025" cy="998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6" descr="Top Tips For Implementing the “No Tears”  Baby Sleep Method 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5450" y="785384"/>
            <a:ext cx="1597025" cy="998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6" descr="Top Tips For Implementing the “No Tears”  Baby Sleep Method 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7850" y="937784"/>
            <a:ext cx="1597025" cy="998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6" descr="Top Tips For Implementing the “No Tears”  Baby Sleep Method 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1942" y="1563657"/>
            <a:ext cx="1597025" cy="998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6" descr="Top Tips For Implementing the “No Tears”  Baby Sleep Method 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6975" y="2523919"/>
            <a:ext cx="1597025" cy="998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6" descr="Top Tips For Implementing the “No Tears”  Baby Sleep Method 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8023" y="1891139"/>
            <a:ext cx="1597025" cy="998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TextBox 43"/>
          <p:cNvSpPr txBox="1"/>
          <p:nvPr/>
        </p:nvSpPr>
        <p:spPr>
          <a:xfrm>
            <a:off x="-76200" y="6553200"/>
            <a:ext cx="9296400" cy="307777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sz="1400" dirty="0" err="1">
                <a:solidFill>
                  <a:schemeClr val="bg1">
                    <a:lumMod val="65000"/>
                  </a:schemeClr>
                </a:solidFill>
              </a:rPr>
              <a:t>Mainzer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sz="1400" dirty="0" err="1" smtClean="0">
                <a:solidFill>
                  <a:schemeClr val="bg1">
                    <a:lumMod val="65000"/>
                  </a:schemeClr>
                </a:solidFill>
              </a:rPr>
              <a:t>HPCBio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	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	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	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SPIN 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2016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		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	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	Slide </a:t>
            </a:r>
            <a:fld id="{B9E6AF05-0A38-41F6-8120-F9B3B07FE35A}" type="slidenum">
              <a:rPr lang="en-US" sz="1400" smtClean="0">
                <a:solidFill>
                  <a:schemeClr val="bg1">
                    <a:lumMod val="65000"/>
                  </a:schemeClr>
                </a:solidFill>
              </a:rPr>
              <a:t>13</a:t>
            </a:fld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of 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18</a:t>
            </a:r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541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511327" y="967794"/>
          <a:ext cx="8131500" cy="5433006"/>
        </p:xfrm>
        <a:graphic>
          <a:graphicData uri="http://schemas.openxmlformats.org/drawingml/2006/table">
            <a:tbl>
              <a:tblPr firstRow="1" firstCol="1" bandRow="1"/>
              <a:tblGrid>
                <a:gridCol w="18977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805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532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004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Node Type</a:t>
                      </a:r>
                      <a:endParaRPr lang="en-US" sz="2000" b="0" dirty="0">
                        <a:solidFill>
                          <a:schemeClr val="bg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Cray XE6 </a:t>
                      </a:r>
                      <a:endParaRPr lang="en-US" sz="20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Cray XK7 </a:t>
                      </a:r>
                      <a:endParaRPr lang="en-US" sz="20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509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CPU</a:t>
                      </a:r>
                      <a:endParaRPr lang="en-US" sz="2000" b="0" dirty="0">
                        <a:solidFill>
                          <a:schemeClr val="bg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 x AMD “</a:t>
                      </a:r>
                      <a:r>
                        <a:rPr lang="en-US" sz="2000" b="0" dirty="0" err="1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Interlagos</a:t>
                      </a:r>
                      <a:r>
                        <a:rPr lang="en-US" sz="2000" b="0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”</a:t>
                      </a:r>
                      <a:endParaRPr lang="en-US" sz="20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Opteron 6276 </a:t>
                      </a:r>
                      <a:endParaRPr lang="en-US" sz="20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 x AMD “</a:t>
                      </a:r>
                      <a:r>
                        <a:rPr lang="en-US" sz="2000" b="0" dirty="0" err="1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Interlagos</a:t>
                      </a:r>
                      <a:r>
                        <a:rPr lang="en-US" sz="2000" b="0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”</a:t>
                      </a:r>
                      <a:endParaRPr lang="en-US" sz="2000" b="0" dirty="0" smtClean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Opteron 6276 </a:t>
                      </a:r>
                      <a:endParaRPr lang="en-US" sz="20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007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GPU</a:t>
                      </a:r>
                      <a:endParaRPr lang="en-US" sz="2000" b="0" dirty="0">
                        <a:solidFill>
                          <a:schemeClr val="bg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NA</a:t>
                      </a:r>
                      <a:endParaRPr lang="en-US" sz="20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1 x Nvidia “Kepler” Tesla K20x</a:t>
                      </a:r>
                      <a:endParaRPr lang="en-US" sz="20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726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Total Nodes</a:t>
                      </a:r>
                      <a:endParaRPr lang="en-US" sz="2000" b="0" dirty="0">
                        <a:solidFill>
                          <a:schemeClr val="bg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rgbClr val="FFFF00"/>
                          </a:solidFill>
                          <a:effectLst/>
                          <a:latin typeface="Calibri" panose="020F0502020204030204" pitchFamily="34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22,640</a:t>
                      </a:r>
                      <a:endParaRPr lang="en-US" sz="2000" b="1" dirty="0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4,224</a:t>
                      </a:r>
                      <a:endParaRPr lang="en-US" sz="20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476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Total x86 Cores</a:t>
                      </a:r>
                      <a:endParaRPr lang="en-US" sz="2000" b="0" dirty="0">
                        <a:solidFill>
                          <a:schemeClr val="bg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362,240</a:t>
                      </a:r>
                      <a:endParaRPr lang="en-US" sz="20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33,792</a:t>
                      </a:r>
                      <a:endParaRPr lang="en-US" sz="20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805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Cores/Node</a:t>
                      </a:r>
                      <a:endParaRPr lang="en-US" sz="2000" b="0" dirty="0">
                        <a:solidFill>
                          <a:schemeClr val="bg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16 FP x86_64 cores, </a:t>
                      </a:r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2.45 GHz</a:t>
                      </a:r>
                      <a:endParaRPr lang="en-US" sz="2000" b="0" dirty="0" smtClean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  FP x86 Cores, 2.45 GHz; 2688 CUDA</a:t>
                      </a:r>
                      <a:r>
                        <a:rPr lang="en-US" sz="2000" b="0" baseline="0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cores</a:t>
                      </a:r>
                      <a:endParaRPr lang="en-US" sz="20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197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Memory/Node</a:t>
                      </a:r>
                      <a:endParaRPr lang="en-US" sz="2000" b="0" dirty="0">
                        <a:solidFill>
                          <a:schemeClr val="bg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64 </a:t>
                      </a:r>
                      <a:r>
                        <a:rPr lang="en-US" sz="2000" b="0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GB</a:t>
                      </a:r>
                      <a:endParaRPr lang="en-US" sz="20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32 GB (CPU) + 6 GB</a:t>
                      </a:r>
                      <a:r>
                        <a:rPr lang="en-US" sz="2000" b="0" baseline="0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(GPU)</a:t>
                      </a:r>
                      <a:endParaRPr lang="en-US" sz="20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7252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Storage</a:t>
                      </a:r>
                      <a:endParaRPr lang="en-US" sz="2000" b="0" dirty="0">
                        <a:solidFill>
                          <a:schemeClr val="bg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rgbClr val="FFFF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26.4 petabytes (disk)</a:t>
                      </a:r>
                      <a:r>
                        <a:rPr lang="en-US" sz="2000" b="0" dirty="0" smtClean="0">
                          <a:solidFill>
                            <a:srgbClr val="FFFF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2000" b="0" baseline="0" dirty="0" smtClean="0">
                          <a:solidFill>
                            <a:srgbClr val="FFFF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380 petabytes (</a:t>
                      </a:r>
                      <a:r>
                        <a:rPr lang="en-US" sz="2000" b="0" baseline="0" dirty="0" err="1" smtClean="0">
                          <a:solidFill>
                            <a:srgbClr val="FFFF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nearline</a:t>
                      </a:r>
                      <a:r>
                        <a:rPr lang="en-US" sz="2000" b="0" baseline="0" dirty="0" smtClean="0">
                          <a:solidFill>
                            <a:srgbClr val="FFFF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sz="2000" b="0" dirty="0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0534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Interconnect</a:t>
                      </a:r>
                      <a:endParaRPr lang="en-US" sz="2000" b="0">
                        <a:solidFill>
                          <a:schemeClr val="bg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Cray “Gemini” 3D Torus</a:t>
                      </a:r>
                      <a:endParaRPr lang="en-US" sz="20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3678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OS</a:t>
                      </a:r>
                      <a:endParaRPr lang="en-US" sz="2000" b="0" dirty="0">
                        <a:solidFill>
                          <a:schemeClr val="bg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Cray Linux 6</a:t>
                      </a:r>
                      <a:endParaRPr lang="en-US" sz="20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Blue Waters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-76200" y="6553200"/>
            <a:ext cx="9296400" cy="307777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sz="1400" dirty="0" err="1">
                <a:solidFill>
                  <a:schemeClr val="bg1">
                    <a:lumMod val="65000"/>
                  </a:schemeClr>
                </a:solidFill>
              </a:rPr>
              <a:t>Mainzer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sz="1400" dirty="0" err="1" smtClean="0">
                <a:solidFill>
                  <a:schemeClr val="bg1">
                    <a:lumMod val="65000"/>
                  </a:schemeClr>
                </a:solidFill>
              </a:rPr>
              <a:t>HPCBio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	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	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	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SPIN 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2016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		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	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	Slide </a:t>
            </a:r>
            <a:fld id="{8A52A97D-CE23-4388-B629-62F7029D754C}" type="slidenum">
              <a:rPr lang="en-US" sz="1400" smtClean="0">
                <a:solidFill>
                  <a:schemeClr val="bg1">
                    <a:lumMod val="65000"/>
                  </a:schemeClr>
                </a:solidFill>
              </a:rPr>
              <a:t>14</a:t>
            </a:fld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of 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18</a:t>
            </a:r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2614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2"/>
          <p:cNvSpPr/>
          <p:nvPr/>
        </p:nvSpPr>
        <p:spPr>
          <a:xfrm>
            <a:off x="2811780" y="857251"/>
            <a:ext cx="3545586" cy="7806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23" name="object 23"/>
          <p:cNvSpPr/>
          <p:nvPr/>
        </p:nvSpPr>
        <p:spPr>
          <a:xfrm>
            <a:off x="5811012" y="857251"/>
            <a:ext cx="641223" cy="78066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21" name="object 21"/>
          <p:cNvSpPr txBox="1"/>
          <p:nvPr/>
        </p:nvSpPr>
        <p:spPr>
          <a:xfrm>
            <a:off x="0" y="247269"/>
            <a:ext cx="9144000" cy="4385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525" algn="ctr">
              <a:lnSpc>
                <a:spcPts val="3439"/>
              </a:lnSpc>
              <a:spcBef>
                <a:spcPts val="172"/>
              </a:spcBef>
            </a:pPr>
            <a:r>
              <a:rPr lang="en-US" sz="4800" baseline="3103" dirty="0" smtClean="0">
                <a:solidFill>
                  <a:srgbClr val="FFFFFF"/>
                </a:solidFill>
                <a:latin typeface="Calibri"/>
                <a:cs typeface="Calibri"/>
              </a:rPr>
              <a:t>Large scale plant and animal genotyping</a:t>
            </a:r>
            <a:endParaRPr sz="4800" dirty="0">
              <a:latin typeface="Calibri"/>
              <a:cs typeface="Calibri"/>
            </a:endParaRPr>
          </a:p>
        </p:txBody>
      </p:sp>
      <p:pic>
        <p:nvPicPr>
          <p:cNvPr id="4100" name="Picture 4" descr="http://www.purebreddairycattle.com/images/layout/footer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953000"/>
            <a:ext cx="9209815" cy="1367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 19"/>
          <p:cNvSpPr/>
          <p:nvPr/>
        </p:nvSpPr>
        <p:spPr>
          <a:xfrm>
            <a:off x="7543800" y="6324600"/>
            <a:ext cx="1543050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>
                <a:solidFill>
                  <a:schemeClr val="bg1">
                    <a:lumMod val="65000"/>
                  </a:schemeClr>
                </a:solidFill>
              </a:rPr>
              <a:t>Purebreddairycattle.com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106488" y="1821120"/>
            <a:ext cx="3656512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 smtClean="0">
                <a:solidFill>
                  <a:schemeClr val="bg1"/>
                </a:solidFill>
              </a:rPr>
              <a:t>Complex traits of note</a:t>
            </a:r>
          </a:p>
          <a:p>
            <a:endParaRPr lang="en-US" sz="2000" u="sng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Plant biomass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Nutritive content of grain: 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oil, protein, vitamins, minerals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Parasite resistance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Milk volume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Muscle mass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1000" y="1788616"/>
            <a:ext cx="5715000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 smtClean="0">
                <a:solidFill>
                  <a:schemeClr val="bg1"/>
                </a:solidFill>
              </a:rPr>
              <a:t>Ongoing and future projects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1000+</a:t>
            </a:r>
            <a:r>
              <a:rPr lang="en-US" dirty="0" smtClean="0">
                <a:solidFill>
                  <a:schemeClr val="bg1"/>
                </a:solidFill>
              </a:rPr>
              <a:t>   Arabidopsis genomes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3,000</a:t>
            </a:r>
            <a:r>
              <a:rPr lang="en-US" dirty="0" smtClean="0">
                <a:solidFill>
                  <a:schemeClr val="bg1"/>
                </a:solidFill>
              </a:rPr>
              <a:t>    Rice varieties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1000</a:t>
            </a:r>
            <a:r>
              <a:rPr lang="en-US" dirty="0" smtClean="0">
                <a:solidFill>
                  <a:schemeClr val="bg1"/>
                </a:solidFill>
              </a:rPr>
              <a:t>     Fungal genomes project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Genome10K:   </a:t>
            </a:r>
            <a:r>
              <a:rPr lang="en-US" sz="2400" dirty="0" smtClean="0">
                <a:solidFill>
                  <a:schemeClr val="bg1"/>
                </a:solidFill>
              </a:rPr>
              <a:t>16,000  </a:t>
            </a:r>
            <a:r>
              <a:rPr lang="en-US" dirty="0" smtClean="0">
                <a:solidFill>
                  <a:schemeClr val="bg1"/>
                </a:solidFill>
              </a:rPr>
              <a:t> Vertebrates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5,000</a:t>
            </a:r>
            <a:r>
              <a:rPr lang="en-US" dirty="0" smtClean="0">
                <a:solidFill>
                  <a:schemeClr val="bg1"/>
                </a:solidFill>
              </a:rPr>
              <a:t>    Insect genomes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-76200" y="6553200"/>
            <a:ext cx="9296400" cy="307777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sz="1400" dirty="0" err="1">
                <a:solidFill>
                  <a:schemeClr val="bg1">
                    <a:lumMod val="65000"/>
                  </a:schemeClr>
                </a:solidFill>
              </a:rPr>
              <a:t>Mainzer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sz="1400" dirty="0" err="1" smtClean="0">
                <a:solidFill>
                  <a:schemeClr val="bg1">
                    <a:lumMod val="65000"/>
                  </a:schemeClr>
                </a:solidFill>
              </a:rPr>
              <a:t>HPCBio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	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	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	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SPIN 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2016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		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	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	Slide </a:t>
            </a:r>
            <a:fld id="{9DFA46AF-4111-4383-B412-9BF1A509E404}" type="slidenum">
              <a:rPr lang="en-US" sz="1400" smtClean="0">
                <a:solidFill>
                  <a:schemeClr val="bg1">
                    <a:lumMod val="65000"/>
                  </a:schemeClr>
                </a:solidFill>
              </a:rPr>
              <a:t>15</a:t>
            </a:fld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of 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18</a:t>
            </a:r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5483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s2.quickmeme.com/img/7a/7aab7f808dc0ac22bac064f728c7148236c96d791f9f750608fa5a9f5301d4dc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1788" y="1109470"/>
            <a:ext cx="3495675" cy="445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object 22"/>
          <p:cNvSpPr/>
          <p:nvPr/>
        </p:nvSpPr>
        <p:spPr>
          <a:xfrm>
            <a:off x="2811780" y="857251"/>
            <a:ext cx="3545586" cy="78066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23" name="object 23"/>
          <p:cNvSpPr/>
          <p:nvPr/>
        </p:nvSpPr>
        <p:spPr>
          <a:xfrm>
            <a:off x="5811012" y="857251"/>
            <a:ext cx="641223" cy="78066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20" name="Rectangle 19"/>
          <p:cNvSpPr/>
          <p:nvPr/>
        </p:nvSpPr>
        <p:spPr>
          <a:xfrm>
            <a:off x="7543800" y="6324600"/>
            <a:ext cx="1543050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>
                <a:solidFill>
                  <a:schemeClr val="bg1">
                    <a:lumMod val="65000"/>
                  </a:schemeClr>
                </a:solidFill>
              </a:rPr>
              <a:t>Purebreddairycattle.com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5603" y="3045933"/>
            <a:ext cx="32201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FF00"/>
                </a:solidFill>
              </a:rPr>
              <a:t>It won’t stop </a:t>
            </a:r>
            <a:r>
              <a:rPr lang="en-US" sz="3200" b="1" dirty="0" smtClean="0">
                <a:solidFill>
                  <a:srgbClr val="FFFF00"/>
                </a:solidFill>
              </a:rPr>
              <a:t>here</a:t>
            </a:r>
            <a:endParaRPr lang="en-US" sz="3200" b="1" dirty="0">
              <a:solidFill>
                <a:srgbClr val="FFFF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-76200" y="6553200"/>
            <a:ext cx="9296400" cy="307777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sz="1400" dirty="0" err="1">
                <a:solidFill>
                  <a:schemeClr val="bg1">
                    <a:lumMod val="65000"/>
                  </a:schemeClr>
                </a:solidFill>
              </a:rPr>
              <a:t>Mainzer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sz="1400" dirty="0" err="1" smtClean="0">
                <a:solidFill>
                  <a:schemeClr val="bg1">
                    <a:lumMod val="65000"/>
                  </a:schemeClr>
                </a:solidFill>
              </a:rPr>
              <a:t>HPCBio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	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	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	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SPIN 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2016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		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	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	Slide </a:t>
            </a:r>
            <a:fld id="{C4ACFCF6-59D5-42D9-A795-0154560C1204}" type="slidenum">
              <a:rPr lang="en-US" sz="1400" smtClean="0">
                <a:solidFill>
                  <a:schemeClr val="bg1">
                    <a:lumMod val="65000"/>
                  </a:schemeClr>
                </a:solidFill>
              </a:rPr>
              <a:t>16</a:t>
            </a:fld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of 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18</a:t>
            </a:r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3749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663" y="101025"/>
            <a:ext cx="9144000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bg1"/>
                </a:solidFill>
                <a:cs typeface="Arial" panose="020B0604020202020204" pitchFamily="34" charset="0"/>
              </a:rPr>
              <a:t>The </a:t>
            </a:r>
            <a:r>
              <a:rPr lang="en-US" sz="3200" b="1" dirty="0" smtClean="0">
                <a:solidFill>
                  <a:schemeClr val="bg1"/>
                </a:solidFill>
                <a:cs typeface="Arial" panose="020B0604020202020204" pitchFamily="34" charset="0"/>
              </a:rPr>
              <a:t>best computer </a:t>
            </a:r>
            <a:r>
              <a:rPr lang="en-US" sz="3200" b="1" dirty="0" smtClean="0">
                <a:solidFill>
                  <a:schemeClr val="bg1"/>
                </a:solidFill>
                <a:cs typeface="Arial" panose="020B0604020202020204" pitchFamily="34" charset="0"/>
              </a:rPr>
              <a:t>for </a:t>
            </a:r>
            <a:r>
              <a:rPr lang="en-US" sz="3200" b="1" dirty="0" smtClean="0">
                <a:solidFill>
                  <a:schemeClr val="bg1"/>
                </a:solidFill>
                <a:cs typeface="Arial" panose="020B0604020202020204" pitchFamily="34" charset="0"/>
              </a:rPr>
              <a:t>genomics</a:t>
            </a:r>
            <a:endParaRPr lang="en-US" sz="3200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1371600"/>
            <a:ext cx="89154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 smtClean="0">
                <a:solidFill>
                  <a:schemeClr val="bg1"/>
                </a:solidFill>
              </a:rPr>
              <a:t>Next generation of Blue Waters: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</a:rPr>
              <a:t>HPC expertise and a solid, dedicated support team like that on BW is absolutely essential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Must have ~&gt;256 GB RAM per node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Nodes must have internal storage: 1-4 TB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We want lots of cores: 32-64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3314" name="Picture 2" descr="http://www.mille-soeren.dk/07_Clipart_JPG_GIF/12_funny_computer/Computer_time_to_upgrad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3425" y="3257549"/>
            <a:ext cx="4600575" cy="3295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-76200" y="6553200"/>
            <a:ext cx="9296400" cy="307777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sz="1400" dirty="0" err="1">
                <a:solidFill>
                  <a:schemeClr val="bg1">
                    <a:lumMod val="65000"/>
                  </a:schemeClr>
                </a:solidFill>
              </a:rPr>
              <a:t>Mainzer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sz="1400" dirty="0" err="1" smtClean="0">
                <a:solidFill>
                  <a:schemeClr val="bg1">
                    <a:lumMod val="65000"/>
                  </a:schemeClr>
                </a:solidFill>
              </a:rPr>
              <a:t>HPCBio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	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	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	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SPIN 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2016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		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	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	Slide </a:t>
            </a:r>
            <a:fld id="{2621CC1C-4AB8-42FA-AFA8-43731989C1EF}" type="slidenum">
              <a:rPr lang="en-US" sz="1400" smtClean="0">
                <a:solidFill>
                  <a:schemeClr val="bg1">
                    <a:lumMod val="65000"/>
                  </a:schemeClr>
                </a:solidFill>
              </a:rPr>
              <a:t>17</a:t>
            </a:fld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of 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18</a:t>
            </a:r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3010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bject 24"/>
          <p:cNvSpPr/>
          <p:nvPr/>
        </p:nvSpPr>
        <p:spPr>
          <a:xfrm>
            <a:off x="2639187" y="857251"/>
            <a:ext cx="3891915" cy="7806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25" name="object 25"/>
          <p:cNvSpPr/>
          <p:nvPr/>
        </p:nvSpPr>
        <p:spPr>
          <a:xfrm>
            <a:off x="5984748" y="857251"/>
            <a:ext cx="641223" cy="7806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23" name="object 23"/>
          <p:cNvSpPr/>
          <p:nvPr/>
        </p:nvSpPr>
        <p:spPr>
          <a:xfrm>
            <a:off x="4646771" y="3708654"/>
            <a:ext cx="2025396" cy="0"/>
          </a:xfrm>
          <a:custGeom>
            <a:avLst/>
            <a:gdLst/>
            <a:ahLst/>
            <a:cxnLst/>
            <a:rect l="l" t="t" r="r" b="b"/>
            <a:pathLst>
              <a:path w="2700528">
                <a:moveTo>
                  <a:pt x="0" y="0"/>
                </a:moveTo>
                <a:lnTo>
                  <a:pt x="2700528" y="0"/>
                </a:lnTo>
              </a:path>
            </a:pathLst>
          </a:custGeom>
          <a:ln w="18034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20" name="object 20"/>
          <p:cNvSpPr/>
          <p:nvPr/>
        </p:nvSpPr>
        <p:spPr>
          <a:xfrm>
            <a:off x="3740848" y="1029603"/>
            <a:ext cx="1641538" cy="111080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9" name="object 19"/>
          <p:cNvSpPr/>
          <p:nvPr/>
        </p:nvSpPr>
        <p:spPr>
          <a:xfrm>
            <a:off x="202074" y="4600944"/>
            <a:ext cx="1302830" cy="40262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8" name="object 18"/>
          <p:cNvSpPr/>
          <p:nvPr/>
        </p:nvSpPr>
        <p:spPr>
          <a:xfrm>
            <a:off x="261129" y="1444419"/>
            <a:ext cx="1562767" cy="3870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7" name="object 17"/>
          <p:cNvSpPr/>
          <p:nvPr/>
        </p:nvSpPr>
        <p:spPr>
          <a:xfrm>
            <a:off x="7767552" y="348737"/>
            <a:ext cx="770667" cy="74069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6" name="object 16"/>
          <p:cNvSpPr txBox="1"/>
          <p:nvPr/>
        </p:nvSpPr>
        <p:spPr>
          <a:xfrm>
            <a:off x="2923811" y="187949"/>
            <a:ext cx="3428203" cy="4385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525">
              <a:lnSpc>
                <a:spcPts val="3439"/>
              </a:lnSpc>
              <a:spcBef>
                <a:spcPts val="172"/>
              </a:spcBef>
            </a:pPr>
            <a:r>
              <a:rPr sz="4950" baseline="3103" dirty="0">
                <a:solidFill>
                  <a:srgbClr val="FFFFFF"/>
                </a:solidFill>
                <a:latin typeface="Calibri"/>
                <a:cs typeface="Calibri"/>
              </a:rPr>
              <a:t>Ackno</a:t>
            </a:r>
            <a:r>
              <a:rPr sz="4950" spc="-7" baseline="3103" dirty="0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r>
              <a:rPr sz="4950" baseline="3103" dirty="0">
                <a:solidFill>
                  <a:srgbClr val="FFFFFF"/>
                </a:solidFill>
                <a:latin typeface="Calibri"/>
                <a:cs typeface="Calibri"/>
              </a:rPr>
              <a:t>led</a:t>
            </a:r>
            <a:r>
              <a:rPr sz="4950" spc="-19" baseline="3103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4950" baseline="3103" dirty="0">
                <a:solidFill>
                  <a:srgbClr val="FFFFFF"/>
                </a:solidFill>
                <a:latin typeface="Calibri"/>
                <a:cs typeface="Calibri"/>
              </a:rPr>
              <a:t>eme</a:t>
            </a:r>
            <a:r>
              <a:rPr sz="4950" spc="-22" baseline="3103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4950" baseline="3103" dirty="0">
                <a:solidFill>
                  <a:srgbClr val="FFFFFF"/>
                </a:solidFill>
                <a:latin typeface="Calibri"/>
                <a:cs typeface="Calibri"/>
              </a:rPr>
              <a:t>ts</a:t>
            </a:r>
            <a:endParaRPr sz="3300"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13785" y="1896191"/>
            <a:ext cx="1510443" cy="10331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525" marR="34881">
              <a:lnSpc>
                <a:spcPts val="1605"/>
              </a:lnSpc>
              <a:spcBef>
                <a:spcPts val="80"/>
              </a:spcBef>
            </a:pPr>
            <a:r>
              <a:rPr sz="2250" u="heavy" baseline="2730" dirty="0">
                <a:solidFill>
                  <a:srgbClr val="FFFFFF"/>
                </a:solidFill>
                <a:latin typeface="Calibri"/>
                <a:cs typeface="Calibri"/>
              </a:rPr>
              <a:t>HPCB</a:t>
            </a:r>
            <a:r>
              <a:rPr sz="2250" u="heavy" spc="-3" baseline="273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2250" u="heavy" baseline="273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endParaRPr sz="1500" dirty="0">
              <a:latin typeface="Calibri"/>
              <a:cs typeface="Calibri"/>
            </a:endParaRPr>
          </a:p>
          <a:p>
            <a:pPr marL="180975">
              <a:lnSpc>
                <a:spcPct val="101725"/>
              </a:lnSpc>
              <a:spcBef>
                <a:spcPts val="245"/>
              </a:spcBef>
            </a:pPr>
            <a:r>
              <a:rPr sz="1500" dirty="0">
                <a:solidFill>
                  <a:srgbClr val="FFFFFF"/>
                </a:solidFill>
                <a:latin typeface="Calibri"/>
                <a:cs typeface="Calibri"/>
              </a:rPr>
              <a:t>Vic</a:t>
            </a:r>
            <a:r>
              <a:rPr sz="1500" spc="-14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500" dirty="0">
                <a:solidFill>
                  <a:srgbClr val="FFFFFF"/>
                </a:solidFill>
                <a:latin typeface="Calibri"/>
                <a:cs typeface="Calibri"/>
              </a:rPr>
              <a:t>or Jon</a:t>
            </a:r>
            <a:r>
              <a:rPr sz="1500" spc="-7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1500" dirty="0">
                <a:solidFill>
                  <a:srgbClr val="FFFFFF"/>
                </a:solidFill>
                <a:latin typeface="Calibri"/>
                <a:cs typeface="Calibri"/>
              </a:rPr>
              <a:t>eneel</a:t>
            </a:r>
            <a:endParaRPr sz="1500" dirty="0">
              <a:latin typeface="Calibri"/>
              <a:cs typeface="Calibri"/>
            </a:endParaRPr>
          </a:p>
          <a:p>
            <a:pPr marL="180975" marR="34881">
              <a:lnSpc>
                <a:spcPct val="101725"/>
              </a:lnSpc>
              <a:spcBef>
                <a:spcPts val="330"/>
              </a:spcBef>
            </a:pPr>
            <a:r>
              <a:rPr sz="1500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1500" spc="-7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1500" dirty="0">
                <a:solidFill>
                  <a:srgbClr val="FFFFFF"/>
                </a:solidFill>
                <a:latin typeface="Calibri"/>
                <a:cs typeface="Calibri"/>
              </a:rPr>
              <a:t>or</a:t>
            </a:r>
            <a:r>
              <a:rPr sz="1500" spc="-3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5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500" spc="1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00" spc="-22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500" dirty="0">
                <a:solidFill>
                  <a:srgbClr val="FFFFFF"/>
                </a:solidFill>
                <a:latin typeface="Calibri"/>
                <a:cs typeface="Calibri"/>
              </a:rPr>
              <a:t>endon</a:t>
            </a:r>
            <a:endParaRPr sz="1500" dirty="0">
              <a:latin typeface="Calibri"/>
              <a:cs typeface="Calibri"/>
            </a:endParaRPr>
          </a:p>
          <a:p>
            <a:pPr marL="180975" marR="34881">
              <a:lnSpc>
                <a:spcPct val="101725"/>
              </a:lnSpc>
              <a:spcBef>
                <a:spcPts val="326"/>
              </a:spcBef>
            </a:pPr>
            <a:r>
              <a:rPr sz="1500" dirty="0">
                <a:solidFill>
                  <a:srgbClr val="FFFFFF"/>
                </a:solidFill>
                <a:latin typeface="Calibri"/>
                <a:cs typeface="Calibri"/>
              </a:rPr>
              <a:t>Chris Fie</a:t>
            </a:r>
            <a:r>
              <a:rPr sz="1500" spc="-3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1500" dirty="0">
                <a:solidFill>
                  <a:srgbClr val="FFFFFF"/>
                </a:solidFill>
                <a:latin typeface="Calibri"/>
                <a:cs typeface="Calibri"/>
              </a:rPr>
              <a:t>ds</a:t>
            </a:r>
            <a:endParaRPr sz="1500" dirty="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827750" y="1149819"/>
            <a:ext cx="1316250" cy="186775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525" marR="25356">
              <a:lnSpc>
                <a:spcPts val="1605"/>
              </a:lnSpc>
              <a:spcBef>
                <a:spcPts val="80"/>
              </a:spcBef>
            </a:pPr>
            <a:r>
              <a:rPr sz="2250" u="heavy" baseline="273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2250" u="heavy" spc="-29" baseline="273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250" u="heavy" spc="-26" baseline="273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250" u="heavy" baseline="2730" dirty="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endParaRPr sz="1500" dirty="0">
              <a:latin typeface="Calibri"/>
              <a:cs typeface="Calibri"/>
            </a:endParaRPr>
          </a:p>
          <a:p>
            <a:pPr marL="180975">
              <a:lnSpc>
                <a:spcPts val="1831"/>
              </a:lnSpc>
              <a:spcBef>
                <a:spcPts val="269"/>
              </a:spcBef>
            </a:pPr>
            <a:r>
              <a:rPr sz="1500" dirty="0">
                <a:solidFill>
                  <a:srgbClr val="FFFFFF"/>
                </a:solidFill>
                <a:latin typeface="Calibri"/>
                <a:cs typeface="Calibri"/>
              </a:rPr>
              <a:t>Bob</a:t>
            </a:r>
            <a:r>
              <a:rPr sz="1500" spc="-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FFFFFF"/>
                </a:solidFill>
                <a:latin typeface="Calibri"/>
                <a:cs typeface="Calibri"/>
              </a:rPr>
              <a:t>Fied</a:t>
            </a:r>
            <a:r>
              <a:rPr sz="1500" spc="-3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1500" dirty="0">
                <a:solidFill>
                  <a:srgbClr val="FFFFFF"/>
                </a:solidFill>
                <a:latin typeface="Calibri"/>
                <a:cs typeface="Calibri"/>
              </a:rPr>
              <a:t>er </a:t>
            </a:r>
            <a:endParaRPr sz="1500" dirty="0">
              <a:latin typeface="Calibri"/>
              <a:cs typeface="Calibri"/>
            </a:endParaRPr>
          </a:p>
          <a:p>
            <a:pPr marL="180975">
              <a:lnSpc>
                <a:spcPts val="1831"/>
              </a:lnSpc>
              <a:spcBef>
                <a:spcPts val="342"/>
              </a:spcBef>
            </a:pPr>
            <a:r>
              <a:rPr sz="1500" dirty="0">
                <a:solidFill>
                  <a:srgbClr val="FFFFFF"/>
                </a:solidFill>
                <a:latin typeface="Calibri"/>
                <a:cs typeface="Calibri"/>
              </a:rPr>
              <a:t>Car</a:t>
            </a:r>
            <a:r>
              <a:rPr sz="1500" spc="-3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1500" dirty="0">
                <a:solidFill>
                  <a:srgbClr val="FFFFFF"/>
                </a:solidFill>
                <a:latin typeface="Calibri"/>
                <a:cs typeface="Calibri"/>
              </a:rPr>
              <a:t>os Sosa </a:t>
            </a:r>
            <a:endParaRPr sz="1500" dirty="0">
              <a:latin typeface="Calibri"/>
              <a:cs typeface="Calibri"/>
            </a:endParaRPr>
          </a:p>
          <a:p>
            <a:pPr marL="180975">
              <a:lnSpc>
                <a:spcPts val="1831"/>
              </a:lnSpc>
              <a:spcBef>
                <a:spcPts val="342"/>
              </a:spcBef>
            </a:pPr>
            <a:r>
              <a:rPr sz="1500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500" spc="-3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500" dirty="0">
                <a:solidFill>
                  <a:srgbClr val="FFFFFF"/>
                </a:solidFill>
                <a:latin typeface="Calibri"/>
                <a:cs typeface="Calibri"/>
              </a:rPr>
              <a:t>er</a:t>
            </a:r>
            <a:r>
              <a:rPr sz="1500" spc="-22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5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500" spc="19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FFFFFF"/>
                </a:solidFill>
                <a:latin typeface="Calibri"/>
                <a:cs typeface="Calibri"/>
              </a:rPr>
              <a:t>Car</a:t>
            </a:r>
            <a:r>
              <a:rPr sz="1500" spc="-3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50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500" spc="-3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500" dirty="0">
                <a:solidFill>
                  <a:srgbClr val="FFFFFF"/>
                </a:solidFill>
                <a:latin typeface="Calibri"/>
                <a:cs typeface="Calibri"/>
              </a:rPr>
              <a:t>r </a:t>
            </a:r>
            <a:endParaRPr sz="1500" dirty="0">
              <a:latin typeface="Calibri"/>
              <a:cs typeface="Calibri"/>
            </a:endParaRPr>
          </a:p>
          <a:p>
            <a:pPr marL="180975">
              <a:lnSpc>
                <a:spcPts val="1831"/>
              </a:lnSpc>
              <a:spcBef>
                <a:spcPts val="342"/>
              </a:spcBef>
            </a:pPr>
            <a:r>
              <a:rPr sz="1500" dirty="0">
                <a:solidFill>
                  <a:srgbClr val="FFFFFF"/>
                </a:solidFill>
                <a:latin typeface="Calibri"/>
                <a:cs typeface="Calibri"/>
              </a:rPr>
              <a:t>Ric</a:t>
            </a:r>
            <a:r>
              <a:rPr sz="1500" spc="3" dirty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sz="15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500" spc="-19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500" dirty="0">
                <a:solidFill>
                  <a:srgbClr val="FFFFFF"/>
                </a:solidFill>
                <a:latin typeface="Calibri"/>
                <a:cs typeface="Calibri"/>
              </a:rPr>
              <a:t>d </a:t>
            </a:r>
            <a:r>
              <a:rPr sz="1500" spc="-48" dirty="0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r>
              <a:rPr sz="1500" dirty="0">
                <a:solidFill>
                  <a:srgbClr val="FFFFFF"/>
                </a:solidFill>
                <a:latin typeface="Calibri"/>
                <a:cs typeface="Calibri"/>
              </a:rPr>
              <a:t>al</a:t>
            </a:r>
            <a:r>
              <a:rPr sz="1500" spc="-3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500" dirty="0">
                <a:solidFill>
                  <a:srgbClr val="FFFFFF"/>
                </a:solidFill>
                <a:latin typeface="Calibri"/>
                <a:cs typeface="Calibri"/>
              </a:rPr>
              <a:t>h </a:t>
            </a:r>
            <a:endParaRPr sz="1500" dirty="0">
              <a:latin typeface="Calibri"/>
              <a:cs typeface="Calibri"/>
            </a:endParaRPr>
          </a:p>
          <a:p>
            <a:pPr marL="180975">
              <a:lnSpc>
                <a:spcPts val="1831"/>
              </a:lnSpc>
              <a:spcBef>
                <a:spcPts val="342"/>
              </a:spcBef>
            </a:pPr>
            <a:r>
              <a:rPr sz="1500" dirty="0">
                <a:solidFill>
                  <a:srgbClr val="FFFFFF"/>
                </a:solidFill>
                <a:latin typeface="Calibri"/>
                <a:cs typeface="Calibri"/>
              </a:rPr>
              <a:t>Bi</a:t>
            </a:r>
            <a:r>
              <a:rPr sz="1500" spc="-3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1500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1500" spc="7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FFFFFF"/>
                </a:solidFill>
                <a:latin typeface="Calibri"/>
                <a:cs typeface="Calibri"/>
              </a:rPr>
              <a:t>Long</a:t>
            </a:r>
            <a:endParaRPr sz="1500" dirty="0">
              <a:latin typeface="Calibri"/>
              <a:cs typeface="Calibri"/>
            </a:endParaRPr>
          </a:p>
          <a:p>
            <a:pPr marL="180975" marR="25356">
              <a:lnSpc>
                <a:spcPct val="101725"/>
              </a:lnSpc>
              <a:spcBef>
                <a:spcPts val="346"/>
              </a:spcBef>
            </a:pPr>
            <a:r>
              <a:rPr sz="1500" dirty="0">
                <a:solidFill>
                  <a:srgbClr val="FFFFFF"/>
                </a:solidFill>
                <a:latin typeface="Calibri"/>
                <a:cs typeface="Calibri"/>
              </a:rPr>
              <a:t>J</a:t>
            </a:r>
            <a:r>
              <a:rPr sz="1500" spc="-11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500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1500" spc="3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1500" spc="-7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500" spc="-11" dirty="0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r>
              <a:rPr sz="1500" dirty="0">
                <a:solidFill>
                  <a:srgbClr val="FFFFFF"/>
                </a:solidFill>
                <a:latin typeface="Calibri"/>
                <a:cs typeface="Calibri"/>
              </a:rPr>
              <a:t>son</a:t>
            </a:r>
            <a:endParaRPr sz="1500" dirty="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927099" y="2743200"/>
            <a:ext cx="2263901" cy="2743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525">
              <a:lnSpc>
                <a:spcPts val="1605"/>
              </a:lnSpc>
              <a:spcBef>
                <a:spcPts val="80"/>
              </a:spcBef>
            </a:pPr>
            <a:r>
              <a:rPr lang="en-US" sz="2250" u="sng" spc="-22" baseline="2730" dirty="0" smtClean="0">
                <a:solidFill>
                  <a:srgbClr val="FFFFFF"/>
                </a:solidFill>
                <a:latin typeface="Calibri"/>
                <a:cs typeface="Calibri"/>
              </a:rPr>
              <a:t>NCSA  Industry Engagement</a:t>
            </a:r>
            <a:endParaRPr sz="1500" u="sng" dirty="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637913" y="3528727"/>
            <a:ext cx="2073004" cy="20993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525">
              <a:lnSpc>
                <a:spcPts val="1605"/>
              </a:lnSpc>
              <a:spcBef>
                <a:spcPts val="80"/>
              </a:spcBef>
            </a:pPr>
            <a:r>
              <a:rPr sz="2250" baseline="2730" dirty="0">
                <a:solidFill>
                  <a:srgbClr val="FFFFFF"/>
                </a:solidFill>
                <a:latin typeface="Calibri"/>
                <a:cs typeface="Calibri"/>
              </a:rPr>
              <a:t>Blue</a:t>
            </a:r>
            <a:r>
              <a:rPr sz="2250" spc="-7" baseline="27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50" spc="-48" baseline="2730" dirty="0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r>
              <a:rPr sz="2250" spc="-19" baseline="2730" dirty="0">
                <a:solidFill>
                  <a:srgbClr val="FFFFFF"/>
                </a:solidFill>
                <a:latin typeface="Calibri"/>
                <a:cs typeface="Calibri"/>
              </a:rPr>
              <a:t>at</a:t>
            </a:r>
            <a:r>
              <a:rPr sz="2250" baseline="273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250" spc="-29" baseline="273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250" baseline="273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2250" spc="18" baseline="27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50" baseline="2730" dirty="0">
                <a:solidFill>
                  <a:srgbClr val="FFFFFF"/>
                </a:solidFill>
                <a:latin typeface="Calibri"/>
                <a:cs typeface="Calibri"/>
              </a:rPr>
              <a:t>sup</a:t>
            </a:r>
            <a:r>
              <a:rPr sz="2250" spc="3" baseline="2730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2250" baseline="2730" dirty="0">
                <a:solidFill>
                  <a:srgbClr val="FFFFFF"/>
                </a:solidFill>
                <a:latin typeface="Calibri"/>
                <a:cs typeface="Calibri"/>
              </a:rPr>
              <a:t>ort</a:t>
            </a:r>
            <a:r>
              <a:rPr sz="2250" spc="-18" baseline="27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50" spc="-19" baseline="273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250" baseline="2730" dirty="0">
                <a:solidFill>
                  <a:srgbClr val="FFFFFF"/>
                </a:solidFill>
                <a:latin typeface="Calibri"/>
                <a:cs typeface="Calibri"/>
              </a:rPr>
              <a:t>eam</a:t>
            </a:r>
            <a:endParaRPr sz="1500" dirty="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250948" y="3041047"/>
            <a:ext cx="1299285" cy="75876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525" marR="28632">
              <a:lnSpc>
                <a:spcPts val="1605"/>
              </a:lnSpc>
              <a:spcBef>
                <a:spcPts val="80"/>
              </a:spcBef>
            </a:pPr>
            <a:r>
              <a:rPr sz="2250" spc="-33" baseline="273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250" spc="-22" baseline="2730" dirty="0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sz="2250" baseline="2730" dirty="0">
                <a:solidFill>
                  <a:srgbClr val="FFFFFF"/>
                </a:solidFill>
                <a:latin typeface="Calibri"/>
                <a:cs typeface="Calibri"/>
              </a:rPr>
              <a:t>an</a:t>
            </a:r>
            <a:r>
              <a:rPr sz="2250" spc="-11" baseline="27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50" baseline="2730" dirty="0">
                <a:solidFill>
                  <a:srgbClr val="FFFFFF"/>
                </a:solidFill>
                <a:latin typeface="Calibri"/>
                <a:cs typeface="Calibri"/>
              </a:rPr>
              <a:t>Bur</a:t>
            </a:r>
            <a:r>
              <a:rPr sz="2250" spc="3" baseline="273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2250" baseline="2730" dirty="0">
                <a:solidFill>
                  <a:srgbClr val="FFFFFF"/>
                </a:solidFill>
                <a:latin typeface="Calibri"/>
                <a:cs typeface="Calibri"/>
              </a:rPr>
              <a:t>ess</a:t>
            </a:r>
            <a:endParaRPr sz="1500" dirty="0">
              <a:latin typeface="Calibri"/>
              <a:cs typeface="Calibri"/>
            </a:endParaRPr>
          </a:p>
          <a:p>
            <a:pPr marL="9525" marR="28632">
              <a:lnSpc>
                <a:spcPct val="101725"/>
              </a:lnSpc>
              <a:spcBef>
                <a:spcPts val="250"/>
              </a:spcBef>
            </a:pPr>
            <a:r>
              <a:rPr sz="1500" dirty="0">
                <a:solidFill>
                  <a:srgbClr val="FFFFFF"/>
                </a:solidFill>
                <a:latin typeface="Calibri"/>
                <a:cs typeface="Calibri"/>
              </a:rPr>
              <a:t>J</a:t>
            </a:r>
            <a:r>
              <a:rPr sz="1500" spc="-7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500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1500" spc="-3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FFFFFF"/>
                </a:solidFill>
                <a:latin typeface="Calibri"/>
                <a:cs typeface="Calibri"/>
              </a:rPr>
              <a:t>Long</a:t>
            </a:r>
            <a:endParaRPr sz="1500" dirty="0">
              <a:latin typeface="Calibri"/>
              <a:cs typeface="Calibri"/>
            </a:endParaRPr>
          </a:p>
          <a:p>
            <a:pPr marL="9525">
              <a:lnSpc>
                <a:spcPct val="101725"/>
              </a:lnSpc>
              <a:spcBef>
                <a:spcPts val="326"/>
              </a:spcBef>
            </a:pPr>
            <a:r>
              <a:rPr sz="1500" spc="-48" dirty="0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r>
              <a:rPr sz="1500" spc="-26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500" dirty="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r>
              <a:rPr sz="1500" spc="3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5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500" spc="-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sz="1500" spc="-11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500" spc="-14" dirty="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r>
              <a:rPr sz="1500" dirty="0">
                <a:solidFill>
                  <a:srgbClr val="FFFFFF"/>
                </a:solidFill>
                <a:latin typeface="Calibri"/>
                <a:cs typeface="Calibri"/>
              </a:rPr>
              <a:t>en</a:t>
            </a:r>
            <a:r>
              <a:rPr sz="1500" spc="-22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15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endParaRPr sz="15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786987" y="3791502"/>
            <a:ext cx="1677697" cy="19096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525" marR="34881">
              <a:lnSpc>
                <a:spcPts val="1605"/>
              </a:lnSpc>
              <a:spcBef>
                <a:spcPts val="80"/>
              </a:spcBef>
            </a:pPr>
            <a:r>
              <a:rPr sz="2250" baseline="2730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2250" spc="-22" baseline="273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250" baseline="2730" dirty="0">
                <a:solidFill>
                  <a:srgbClr val="FFFFFF"/>
                </a:solidFill>
                <a:latin typeface="Calibri"/>
                <a:cs typeface="Calibri"/>
              </a:rPr>
              <a:t>eg Bauer</a:t>
            </a:r>
            <a:endParaRPr sz="1500" dirty="0">
              <a:latin typeface="Calibri"/>
              <a:cs typeface="Calibri"/>
            </a:endParaRPr>
          </a:p>
          <a:p>
            <a:pPr marL="9525" marR="34881">
              <a:lnSpc>
                <a:spcPct val="101725"/>
              </a:lnSpc>
              <a:spcBef>
                <a:spcPts val="257"/>
              </a:spcBef>
            </a:pPr>
            <a:r>
              <a:rPr sz="1500" dirty="0">
                <a:solidFill>
                  <a:srgbClr val="FFFFFF"/>
                </a:solidFill>
                <a:latin typeface="Calibri"/>
                <a:cs typeface="Calibri"/>
              </a:rPr>
              <a:t>Vic</a:t>
            </a:r>
            <a:r>
              <a:rPr sz="1500" spc="-19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500" dirty="0">
                <a:solidFill>
                  <a:srgbClr val="FFFFFF"/>
                </a:solidFill>
                <a:latin typeface="Calibri"/>
                <a:cs typeface="Calibri"/>
              </a:rPr>
              <a:t>or Anis</a:t>
            </a:r>
            <a:r>
              <a:rPr sz="1500" spc="-7" dirty="0">
                <a:solidFill>
                  <a:srgbClr val="FFFFFF"/>
                </a:solidFill>
                <a:latin typeface="Calibri"/>
                <a:cs typeface="Calibri"/>
              </a:rPr>
              <a:t>im</a:t>
            </a:r>
            <a:r>
              <a:rPr sz="1500" spc="-11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500" dirty="0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endParaRPr sz="1500" dirty="0">
              <a:latin typeface="Calibri"/>
              <a:cs typeface="Calibri"/>
            </a:endParaRPr>
          </a:p>
          <a:p>
            <a:pPr marL="9525" marR="34881">
              <a:lnSpc>
                <a:spcPct val="101725"/>
              </a:lnSpc>
              <a:spcBef>
                <a:spcPts val="344"/>
              </a:spcBef>
            </a:pPr>
            <a:r>
              <a:rPr sz="1500" spc="-22" dirty="0">
                <a:solidFill>
                  <a:srgbClr val="FFFFFF"/>
                </a:solidFill>
                <a:latin typeface="Calibri"/>
                <a:cs typeface="Calibri"/>
              </a:rPr>
              <a:t>Ry</a:t>
            </a:r>
            <a:r>
              <a:rPr sz="1500" dirty="0">
                <a:solidFill>
                  <a:srgbClr val="FFFFFF"/>
                </a:solidFill>
                <a:latin typeface="Calibri"/>
                <a:cs typeface="Calibri"/>
              </a:rPr>
              <a:t>an</a:t>
            </a:r>
            <a:r>
              <a:rPr sz="1500" spc="-3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FFFFFF"/>
                </a:solidFill>
                <a:latin typeface="Calibri"/>
                <a:cs typeface="Calibri"/>
              </a:rPr>
              <a:t>Mo</a:t>
            </a:r>
            <a:r>
              <a:rPr sz="1500" spc="-52" dirty="0">
                <a:solidFill>
                  <a:srgbClr val="FFFFFF"/>
                </a:solidFill>
                <a:latin typeface="Calibri"/>
                <a:cs typeface="Calibri"/>
              </a:rPr>
              <a:t>k</a:t>
            </a:r>
            <a:r>
              <a:rPr sz="1500" dirty="0">
                <a:solidFill>
                  <a:srgbClr val="FFFFFF"/>
                </a:solidFill>
                <a:latin typeface="Calibri"/>
                <a:cs typeface="Calibri"/>
              </a:rPr>
              <a:t>os</a:t>
            </a:r>
            <a:endParaRPr sz="1500" dirty="0">
              <a:latin typeface="Calibri"/>
              <a:cs typeface="Calibri"/>
            </a:endParaRPr>
          </a:p>
          <a:p>
            <a:pPr marL="9525">
              <a:lnSpc>
                <a:spcPct val="101725"/>
              </a:lnSpc>
              <a:spcBef>
                <a:spcPts val="344"/>
              </a:spcBef>
            </a:pPr>
            <a:r>
              <a:rPr sz="1500" spc="-26" dirty="0">
                <a:solidFill>
                  <a:srgbClr val="FFFFFF"/>
                </a:solidFill>
                <a:latin typeface="Calibri"/>
                <a:cs typeface="Calibri"/>
              </a:rPr>
              <a:t>K</a:t>
            </a:r>
            <a:r>
              <a:rPr sz="1500" dirty="0">
                <a:solidFill>
                  <a:srgbClr val="FFFFFF"/>
                </a:solidFill>
                <a:latin typeface="Calibri"/>
                <a:cs typeface="Calibri"/>
              </a:rPr>
              <a:t>al</a:t>
            </a:r>
            <a:r>
              <a:rPr sz="1500" spc="-26" dirty="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r>
              <a:rPr sz="1500" dirty="0">
                <a:solidFill>
                  <a:srgbClr val="FFFFFF"/>
                </a:solidFill>
                <a:latin typeface="Calibri"/>
                <a:cs typeface="Calibri"/>
              </a:rPr>
              <a:t>ana</a:t>
            </a:r>
            <a:r>
              <a:rPr sz="1500" spc="-3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FFFFFF"/>
                </a:solidFill>
                <a:latin typeface="Calibri"/>
                <a:cs typeface="Calibri"/>
              </a:rPr>
              <a:t>Cha</a:t>
            </a:r>
            <a:r>
              <a:rPr sz="1500" spc="3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1500" dirty="0">
                <a:solidFill>
                  <a:srgbClr val="FFFFFF"/>
                </a:solidFill>
                <a:latin typeface="Calibri"/>
                <a:cs typeface="Calibri"/>
              </a:rPr>
              <a:t>al</a:t>
            </a:r>
            <a:r>
              <a:rPr sz="1500" spc="-29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500" spc="-22" dirty="0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sz="1500" dirty="0">
                <a:solidFill>
                  <a:srgbClr val="FFFFFF"/>
                </a:solidFill>
                <a:latin typeface="Calibri"/>
                <a:cs typeface="Calibri"/>
              </a:rPr>
              <a:t>ada</a:t>
            </a:r>
            <a:endParaRPr sz="1500" dirty="0">
              <a:latin typeface="Calibri"/>
              <a:cs typeface="Calibri"/>
            </a:endParaRPr>
          </a:p>
          <a:p>
            <a:pPr marL="9525" marR="670939">
              <a:lnSpc>
                <a:spcPts val="2175"/>
              </a:lnSpc>
              <a:spcBef>
                <a:spcPts val="135"/>
              </a:spcBef>
            </a:pPr>
            <a:r>
              <a:rPr sz="1500" dirty="0">
                <a:solidFill>
                  <a:srgbClr val="FFFFFF"/>
                </a:solidFill>
                <a:latin typeface="Calibri"/>
                <a:cs typeface="Calibri"/>
              </a:rPr>
              <a:t>Al</a:t>
            </a:r>
            <a:r>
              <a:rPr sz="1500" spc="-29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500" dirty="0">
                <a:solidFill>
                  <a:srgbClr val="FFFFFF"/>
                </a:solidFill>
                <a:latin typeface="Calibri"/>
                <a:cs typeface="Calibri"/>
              </a:rPr>
              <a:t>x</a:t>
            </a:r>
            <a:r>
              <a:rPr sz="1500" spc="7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00" spc="-41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5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500" spc="-22" dirty="0">
                <a:solidFill>
                  <a:srgbClr val="FFFFFF"/>
                </a:solidFill>
                <a:latin typeface="Calibri"/>
                <a:cs typeface="Calibri"/>
              </a:rPr>
              <a:t>rg</a:t>
            </a:r>
            <a:r>
              <a:rPr sz="1500" dirty="0">
                <a:solidFill>
                  <a:srgbClr val="FFFFFF"/>
                </a:solidFill>
                <a:latin typeface="Calibri"/>
                <a:cs typeface="Calibri"/>
              </a:rPr>
              <a:t>a Je</a:t>
            </a:r>
            <a:r>
              <a:rPr sz="1500" spc="-22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5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500" spc="-33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1500" dirty="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r>
              <a:rPr sz="1500" spc="7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00" spc="3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500" dirty="0">
                <a:solidFill>
                  <a:srgbClr val="FFFFFF"/>
                </a:solidFill>
                <a:latin typeface="Calibri"/>
                <a:cs typeface="Calibri"/>
              </a:rPr>
              <a:t>nos </a:t>
            </a:r>
            <a:r>
              <a:rPr sz="1500" dirty="0" err="1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500" spc="3" dirty="0" err="1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500" dirty="0" err="1">
                <a:solidFill>
                  <a:srgbClr val="FFFFFF"/>
                </a:solidFill>
                <a:latin typeface="Calibri"/>
                <a:cs typeface="Calibri"/>
              </a:rPr>
              <a:t>driy</a:t>
            </a:r>
            <a:r>
              <a:rPr sz="1500" spc="-1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sz="1500" spc="-26" dirty="0" err="1" smtClean="0">
                <a:solidFill>
                  <a:srgbClr val="FFFFFF"/>
                </a:solidFill>
                <a:latin typeface="Calibri"/>
                <a:cs typeface="Calibri"/>
              </a:rPr>
              <a:t>Kot</a:t>
            </a:r>
            <a:endParaRPr lang="en-US" sz="1500" spc="-26" dirty="0" smtClean="0">
              <a:solidFill>
                <a:srgbClr val="FFFFFF"/>
              </a:solidFill>
              <a:latin typeface="Calibri"/>
              <a:cs typeface="Calibri"/>
            </a:endParaRPr>
          </a:p>
          <a:p>
            <a:pPr marL="9525" marR="670939">
              <a:lnSpc>
                <a:spcPts val="2175"/>
              </a:lnSpc>
              <a:spcBef>
                <a:spcPts val="135"/>
              </a:spcBef>
            </a:pPr>
            <a:r>
              <a:rPr lang="en-US" sz="1500" spc="-26" dirty="0" smtClean="0">
                <a:solidFill>
                  <a:srgbClr val="FFFFFF"/>
                </a:solidFill>
                <a:latin typeface="Calibri"/>
                <a:cs typeface="Calibri"/>
              </a:rPr>
              <a:t>Jason Alt </a:t>
            </a:r>
          </a:p>
          <a:p>
            <a:pPr marL="9525" marR="670939">
              <a:lnSpc>
                <a:spcPts val="2175"/>
              </a:lnSpc>
              <a:spcBef>
                <a:spcPts val="135"/>
              </a:spcBef>
            </a:pPr>
            <a:r>
              <a:rPr lang="en-US" sz="1500" spc="-26" dirty="0" smtClean="0">
                <a:solidFill>
                  <a:srgbClr val="FFFFFF"/>
                </a:solidFill>
                <a:latin typeface="Calibri"/>
                <a:cs typeface="Calibri"/>
              </a:rPr>
              <a:t>Craig Steffen</a:t>
            </a:r>
            <a:endParaRPr sz="1500" dirty="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61129" y="5049953"/>
            <a:ext cx="1922145" cy="111311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525" marR="34881">
              <a:lnSpc>
                <a:spcPts val="1605"/>
              </a:lnSpc>
              <a:spcBef>
                <a:spcPts val="80"/>
              </a:spcBef>
            </a:pPr>
            <a:r>
              <a:rPr sz="2250" u="heavy" baseline="2730" dirty="0">
                <a:solidFill>
                  <a:srgbClr val="FFFFFF"/>
                </a:solidFill>
                <a:latin typeface="Calibri"/>
                <a:cs typeface="Calibri"/>
              </a:rPr>
              <a:t>Comp</a:t>
            </a:r>
            <a:r>
              <a:rPr sz="2250" u="heavy" spc="-3" baseline="2730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2250" u="heavy" baseline="2730" dirty="0">
                <a:solidFill>
                  <a:srgbClr val="FFFFFF"/>
                </a:solidFill>
                <a:latin typeface="Calibri"/>
                <a:cs typeface="Calibri"/>
              </a:rPr>
              <a:t>en</a:t>
            </a:r>
            <a:endParaRPr sz="1500" dirty="0">
              <a:latin typeface="Calibri"/>
              <a:cs typeface="Calibri"/>
            </a:endParaRPr>
          </a:p>
          <a:p>
            <a:pPr marL="352425" marR="34881">
              <a:lnSpc>
                <a:spcPct val="101725"/>
              </a:lnSpc>
              <a:spcBef>
                <a:spcPts val="457"/>
              </a:spcBef>
            </a:pPr>
            <a:r>
              <a:rPr sz="150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500" spc="-26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500" spc="-3" dirty="0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sz="1500" dirty="0">
                <a:solidFill>
                  <a:srgbClr val="FFFFFF"/>
                </a:solidFill>
                <a:latin typeface="Calibri"/>
                <a:cs typeface="Calibri"/>
              </a:rPr>
              <a:t>i I</a:t>
            </a:r>
            <a:r>
              <a:rPr sz="1500" spc="-14" dirty="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r>
              <a:rPr sz="1500" dirty="0">
                <a:solidFill>
                  <a:srgbClr val="FFFFFF"/>
                </a:solidFill>
                <a:latin typeface="Calibri"/>
                <a:cs typeface="Calibri"/>
              </a:rPr>
              <a:t>er</a:t>
            </a:r>
            <a:endParaRPr sz="1500" dirty="0">
              <a:latin typeface="Calibri"/>
              <a:cs typeface="Calibri"/>
            </a:endParaRPr>
          </a:p>
          <a:p>
            <a:pPr marL="352425">
              <a:lnSpc>
                <a:spcPct val="101725"/>
              </a:lnSpc>
              <a:spcBef>
                <a:spcPts val="545"/>
              </a:spcBef>
            </a:pPr>
            <a:r>
              <a:rPr sz="150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500" spc="3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1500" dirty="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r>
              <a:rPr sz="1500" spc="3" dirty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sz="150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500" spc="-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FFFFFF"/>
                </a:solidFill>
                <a:latin typeface="Calibri"/>
                <a:cs typeface="Calibri"/>
              </a:rPr>
              <a:t>Banerjee</a:t>
            </a:r>
            <a:endParaRPr sz="1500" dirty="0">
              <a:latin typeface="Calibri"/>
              <a:cs typeface="Calibri"/>
            </a:endParaRPr>
          </a:p>
          <a:p>
            <a:pPr marL="352425" marR="34881">
              <a:lnSpc>
                <a:spcPct val="101725"/>
              </a:lnSpc>
              <a:spcBef>
                <a:spcPts val="536"/>
              </a:spcBef>
            </a:pPr>
            <a:r>
              <a:rPr sz="1500" dirty="0">
                <a:solidFill>
                  <a:srgbClr val="FFFFFF"/>
                </a:solidFill>
                <a:latin typeface="Calibri"/>
                <a:cs typeface="Calibri"/>
              </a:rPr>
              <a:t>Arjun</a:t>
            </a:r>
            <a:r>
              <a:rPr sz="1500" spc="-7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00" spc="-33" dirty="0" err="1" smtClean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500" dirty="0" err="1" smtClean="0">
                <a:solidFill>
                  <a:srgbClr val="FFFFFF"/>
                </a:solidFill>
                <a:latin typeface="Calibri"/>
                <a:cs typeface="Calibri"/>
              </a:rPr>
              <a:t>th</a:t>
            </a:r>
            <a:r>
              <a:rPr sz="1500" spc="-14" dirty="0" err="1" smtClean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500" dirty="0" err="1" smtClean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lang="en-US" sz="1500" dirty="0" err="1" smtClean="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r>
              <a:rPr sz="1500" dirty="0" err="1" smtClean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endParaRPr lang="en-US" sz="1500" dirty="0" smtClean="0">
              <a:solidFill>
                <a:srgbClr val="FFFFFF"/>
              </a:solidFill>
              <a:latin typeface="Calibri"/>
              <a:cs typeface="Calibri"/>
            </a:endParaRPr>
          </a:p>
          <a:p>
            <a:pPr marL="352425" marR="34881">
              <a:lnSpc>
                <a:spcPct val="101725"/>
              </a:lnSpc>
              <a:spcBef>
                <a:spcPts val="536"/>
              </a:spcBef>
            </a:pPr>
            <a:r>
              <a:rPr lang="en-US" sz="1500" dirty="0" smtClean="0">
                <a:solidFill>
                  <a:srgbClr val="FFFFFF"/>
                </a:solidFill>
                <a:latin typeface="Calibri"/>
                <a:cs typeface="Calibri"/>
              </a:rPr>
              <a:t>Zachary Stephens</a:t>
            </a:r>
            <a:endParaRPr sz="1500" dirty="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445459" y="4986566"/>
            <a:ext cx="1840241" cy="21015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525">
              <a:lnSpc>
                <a:spcPts val="1605"/>
              </a:lnSpc>
              <a:spcBef>
                <a:spcPts val="80"/>
              </a:spcBef>
            </a:pPr>
            <a:r>
              <a:rPr sz="2250" u="heavy" baseline="2730" dirty="0">
                <a:solidFill>
                  <a:srgbClr val="FFFFFF"/>
                </a:solidFill>
                <a:latin typeface="Calibri"/>
                <a:cs typeface="Calibri"/>
              </a:rPr>
              <a:t>Inn</a:t>
            </a:r>
            <a:r>
              <a:rPr sz="2250" u="heavy" spc="-7" baseline="273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250" u="heavy" spc="-22" baseline="2730" dirty="0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sz="2250" u="heavy" spc="-19" baseline="273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250" u="heavy" baseline="2730" dirty="0">
                <a:solidFill>
                  <a:srgbClr val="FFFFFF"/>
                </a:solidFill>
                <a:latin typeface="Calibri"/>
                <a:cs typeface="Calibri"/>
              </a:rPr>
              <a:t>ti</a:t>
            </a:r>
            <a:r>
              <a:rPr sz="2250" u="heavy" spc="-26" baseline="2730" dirty="0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sz="2250" u="heavy" baseline="2730" dirty="0">
                <a:solidFill>
                  <a:srgbClr val="FFFFFF"/>
                </a:solidFill>
                <a:latin typeface="Calibri"/>
                <a:cs typeface="Calibri"/>
              </a:rPr>
              <a:t>e </a:t>
            </a:r>
            <a:r>
              <a:rPr sz="2250" u="heavy" spc="-14" baseline="2730" dirty="0">
                <a:solidFill>
                  <a:srgbClr val="FFFFFF"/>
                </a:solidFill>
                <a:latin typeface="Calibri"/>
                <a:cs typeface="Calibri"/>
              </a:rPr>
              <a:t>Sy</a:t>
            </a:r>
            <a:r>
              <a:rPr sz="2250" u="heavy" spc="-22" baseline="273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2250" u="heavy" spc="-19" baseline="273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250" u="heavy" baseline="273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250" u="heavy" spc="-7" baseline="2730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2250" u="heavy" baseline="273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2250" u="heavy" spc="7" baseline="27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50" u="heavy" baseline="2730" dirty="0">
                <a:solidFill>
                  <a:srgbClr val="FFFFFF"/>
                </a:solidFill>
                <a:latin typeface="Calibri"/>
                <a:cs typeface="Calibri"/>
              </a:rPr>
              <a:t>Lab</a:t>
            </a:r>
            <a:endParaRPr sz="1500" dirty="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423360" y="5261057"/>
            <a:ext cx="1855932" cy="2099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525">
              <a:lnSpc>
                <a:spcPts val="1605"/>
              </a:lnSpc>
              <a:spcBef>
                <a:spcPts val="80"/>
              </a:spcBef>
            </a:pPr>
            <a:r>
              <a:rPr sz="2250" spc="-59" baseline="2730" dirty="0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sz="2250" baseline="2730" dirty="0">
                <a:solidFill>
                  <a:srgbClr val="FFFFFF"/>
                </a:solidFill>
                <a:latin typeface="Calibri"/>
                <a:cs typeface="Calibri"/>
              </a:rPr>
              <a:t>olody</a:t>
            </a:r>
            <a:r>
              <a:rPr sz="2250" spc="-29" baseline="2730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2250" baseline="2730" dirty="0">
                <a:solidFill>
                  <a:srgbClr val="FFFFFF"/>
                </a:solidFill>
                <a:latin typeface="Calibri"/>
                <a:cs typeface="Calibri"/>
              </a:rPr>
              <a:t>yr</a:t>
            </a:r>
            <a:r>
              <a:rPr sz="2250" spc="-22" baseline="27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50" baseline="2730" dirty="0">
                <a:solidFill>
                  <a:srgbClr val="FFFFFF"/>
                </a:solidFill>
                <a:latin typeface="Calibri"/>
                <a:cs typeface="Calibri"/>
              </a:rPr>
              <a:t>Kind</a:t>
            </a:r>
            <a:r>
              <a:rPr sz="2250" spc="-26" baseline="273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250" spc="-19" baseline="2730" dirty="0">
                <a:solidFill>
                  <a:srgbClr val="FFFFFF"/>
                </a:solidFill>
                <a:latin typeface="Calibri"/>
                <a:cs typeface="Calibri"/>
              </a:rPr>
              <a:t>at</a:t>
            </a:r>
            <a:r>
              <a:rPr sz="2250" baseline="2730" dirty="0">
                <a:solidFill>
                  <a:srgbClr val="FFFFFF"/>
                </a:solidFill>
                <a:latin typeface="Calibri"/>
                <a:cs typeface="Calibri"/>
              </a:rPr>
              <a:t>en</a:t>
            </a:r>
            <a:r>
              <a:rPr sz="2250" spc="-52" baseline="2730" dirty="0">
                <a:solidFill>
                  <a:srgbClr val="FFFFFF"/>
                </a:solidFill>
                <a:latin typeface="Calibri"/>
                <a:cs typeface="Calibri"/>
              </a:rPr>
              <a:t>k</a:t>
            </a:r>
            <a:r>
              <a:rPr sz="2250" baseline="273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endParaRPr sz="15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20176" y="4315282"/>
            <a:ext cx="43038" cy="1143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9050">
              <a:lnSpc>
                <a:spcPts val="750"/>
              </a:lnSpc>
            </a:pPr>
            <a:endParaRPr sz="750"/>
          </a:p>
        </p:txBody>
      </p:sp>
      <p:sp>
        <p:nvSpPr>
          <p:cNvPr id="2" name="object 2"/>
          <p:cNvSpPr txBox="1"/>
          <p:nvPr/>
        </p:nvSpPr>
        <p:spPr>
          <a:xfrm>
            <a:off x="3489120" y="4315282"/>
            <a:ext cx="43934" cy="1143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9050">
              <a:lnSpc>
                <a:spcPts val="750"/>
              </a:lnSpc>
            </a:pPr>
            <a:endParaRPr sz="750"/>
          </a:p>
        </p:txBody>
      </p:sp>
      <p:sp>
        <p:nvSpPr>
          <p:cNvPr id="4" name="TextBox 3"/>
          <p:cNvSpPr txBox="1"/>
          <p:nvPr/>
        </p:nvSpPr>
        <p:spPr>
          <a:xfrm>
            <a:off x="7413772" y="5606508"/>
            <a:ext cx="1478225" cy="12464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u="sng" dirty="0" smtClean="0">
                <a:solidFill>
                  <a:schemeClr val="bg1"/>
                </a:solidFill>
              </a:rPr>
              <a:t>H3A </a:t>
            </a:r>
            <a:r>
              <a:rPr lang="en-US" sz="1500" u="sng" dirty="0" err="1" smtClean="0">
                <a:solidFill>
                  <a:schemeClr val="bg1"/>
                </a:solidFill>
              </a:rPr>
              <a:t>bionet</a:t>
            </a:r>
            <a:r>
              <a:rPr lang="en-US" sz="1500" u="sng" dirty="0">
                <a:solidFill>
                  <a:schemeClr val="bg1"/>
                </a:solidFill>
              </a:rPr>
              <a:t>:</a:t>
            </a:r>
            <a:r>
              <a:rPr lang="en-US" sz="1500" u="sng" dirty="0" smtClean="0">
                <a:solidFill>
                  <a:schemeClr val="bg1"/>
                </a:solidFill>
              </a:rPr>
              <a:t> UCT</a:t>
            </a:r>
          </a:p>
          <a:p>
            <a:r>
              <a:rPr lang="en-US" sz="1500" dirty="0" err="1" smtClean="0">
                <a:solidFill>
                  <a:schemeClr val="bg1"/>
                </a:solidFill>
              </a:rPr>
              <a:t>Gerrit</a:t>
            </a:r>
            <a:r>
              <a:rPr lang="en-US" sz="1500" dirty="0" smtClean="0">
                <a:solidFill>
                  <a:schemeClr val="bg1"/>
                </a:solidFill>
              </a:rPr>
              <a:t> Botha</a:t>
            </a:r>
          </a:p>
          <a:p>
            <a:r>
              <a:rPr lang="en-US" sz="1500" dirty="0" smtClean="0">
                <a:solidFill>
                  <a:schemeClr val="bg1"/>
                </a:solidFill>
              </a:rPr>
              <a:t>Ayton </a:t>
            </a:r>
            <a:r>
              <a:rPr lang="en-US" sz="1500" dirty="0" err="1" smtClean="0">
                <a:solidFill>
                  <a:schemeClr val="bg1"/>
                </a:solidFill>
              </a:rPr>
              <a:t>Meintjes</a:t>
            </a:r>
            <a:endParaRPr lang="en-US" sz="1500" dirty="0" smtClean="0">
              <a:solidFill>
                <a:schemeClr val="bg1"/>
              </a:solidFill>
            </a:endParaRPr>
          </a:p>
          <a:p>
            <a:r>
              <a:rPr lang="en-US" sz="1500" dirty="0" smtClean="0">
                <a:solidFill>
                  <a:schemeClr val="bg1"/>
                </a:solidFill>
              </a:rPr>
              <a:t>Nicola Mulder</a:t>
            </a:r>
            <a:endParaRPr lang="en-US" sz="1500" dirty="0">
              <a:solidFill>
                <a:schemeClr val="bg1"/>
              </a:solidFill>
            </a:endParaRPr>
          </a:p>
          <a:p>
            <a:endParaRPr lang="en-US" sz="1500" dirty="0">
              <a:solidFill>
                <a:schemeClr val="bg1"/>
              </a:solidFill>
            </a:endParaRPr>
          </a:p>
        </p:txBody>
      </p:sp>
      <p:pic>
        <p:nvPicPr>
          <p:cNvPr id="1026" name="Picture 2" descr="http://www.ast.uct.ac.za/sites/default/files/UCTtransparent_round_logo.gif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4393414"/>
            <a:ext cx="1194379" cy="1213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390650" y="228600"/>
            <a:ext cx="6294438" cy="50641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-19" normalizeH="0" baseline="0" noProof="0" dirty="0">
                <a:ln>
                  <a:noFill/>
                </a:ln>
                <a:solidFill>
                  <a:srgbClr val="FBD806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  <a:cs typeface="Arial"/>
              </a:rPr>
              <a:t>High Performance Biological Computing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1" i="1" u="none" strike="noStrike" kern="1200" cap="none" spc="0" normalizeH="0" baseline="0" noProof="0" dirty="0">
                <a:ln>
                  <a:noFill/>
                </a:ln>
                <a:solidFill>
                  <a:srgbClr val="FBD806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  <a:cs typeface="Arial"/>
              </a:rPr>
              <a:t>A Core Facility Anchored in Research and Technology</a:t>
            </a:r>
            <a:endParaRPr kumimoji="0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MS PGothic" panose="020B0600070205080204" pitchFamily="34" charset="-128"/>
              <a:cs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31925" y="762000"/>
            <a:ext cx="62103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1" u="none" strike="noStrike" kern="1200" cap="none" spc="0" normalizeH="0" baseline="0" noProof="0" dirty="0">
                <a:ln>
                  <a:noFill/>
                </a:ln>
                <a:solidFill>
                  <a:srgbClr val="E46C0A"/>
                </a:solidFill>
                <a:effectLst/>
                <a:uLnTx/>
                <a:uFillTx/>
                <a:latin typeface="Calibri"/>
                <a:ea typeface="MS PGothic" panose="020B0600070205080204" pitchFamily="34" charset="-128"/>
                <a:cs typeface="+mn-cs"/>
              </a:rPr>
              <a:t>IGB, Carver Biotechnology Center, NCSA</a:t>
            </a:r>
          </a:p>
        </p:txBody>
      </p:sp>
      <p:sp>
        <p:nvSpPr>
          <p:cNvPr id="143" name="TextBox 142"/>
          <p:cNvSpPr txBox="1"/>
          <p:nvPr/>
        </p:nvSpPr>
        <p:spPr>
          <a:xfrm>
            <a:off x="490537" y="2792413"/>
            <a:ext cx="2405063" cy="5524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1" i="1" u="none" strike="noStrike" kern="1200" cap="none" spc="0" normalizeH="0" baseline="0" noProof="0" dirty="0">
                <a:ln>
                  <a:noFill/>
                </a:ln>
                <a:solidFill>
                  <a:srgbClr val="E46C0A"/>
                </a:solidFill>
                <a:effectLst/>
                <a:uLnTx/>
                <a:uFillTx/>
                <a:latin typeface="Calibri"/>
                <a:ea typeface="MS PGothic" panose="020B0600070205080204" pitchFamily="34" charset="-128"/>
                <a:cs typeface="+mn-cs"/>
              </a:rPr>
              <a:t>Infrastructure: hardware, software, data</a:t>
            </a:r>
          </a:p>
        </p:txBody>
      </p:sp>
      <p:pic>
        <p:nvPicPr>
          <p:cNvPr id="36869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6025" y="1447800"/>
            <a:ext cx="911225" cy="1366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3352800" y="3941763"/>
            <a:ext cx="2405063" cy="5540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1" i="1" u="none" strike="noStrike" kern="1200" cap="none" spc="0" normalizeH="0" baseline="0" noProof="0" dirty="0">
                <a:ln>
                  <a:noFill/>
                </a:ln>
                <a:solidFill>
                  <a:srgbClr val="E46C0A"/>
                </a:solidFill>
                <a:effectLst/>
                <a:uLnTx/>
                <a:uFillTx/>
                <a:latin typeface="Calibri"/>
                <a:ea typeface="MS PGothic" panose="020B0600070205080204" pitchFamily="34" charset="-128"/>
                <a:cs typeface="+mn-cs"/>
              </a:rPr>
              <a:t>User support: experimental design, analysis, statistics</a:t>
            </a:r>
          </a:p>
        </p:txBody>
      </p:sp>
      <p:pic>
        <p:nvPicPr>
          <p:cNvPr id="36871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3613" y="1295400"/>
            <a:ext cx="1196975" cy="179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6586538" y="3119438"/>
            <a:ext cx="2405062" cy="5540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1" i="1" u="none" strike="noStrike" kern="1200" cap="none" spc="0" normalizeH="0" baseline="0" noProof="0" dirty="0">
                <a:ln>
                  <a:noFill/>
                </a:ln>
                <a:solidFill>
                  <a:srgbClr val="E46C0A"/>
                </a:solidFill>
                <a:effectLst/>
                <a:uLnTx/>
                <a:uFillTx/>
                <a:latin typeface="Calibri"/>
                <a:ea typeface="MS PGothic" panose="020B0600070205080204" pitchFamily="34" charset="-128"/>
                <a:cs typeface="+mn-cs"/>
              </a:rPr>
              <a:t>Training: short courses, workshops</a:t>
            </a:r>
          </a:p>
        </p:txBody>
      </p:sp>
      <p:pic>
        <p:nvPicPr>
          <p:cNvPr id="36873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2013" y="2590800"/>
            <a:ext cx="2432050" cy="1312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74" name="Picture 2" descr="https://bluewaters.ncsa.illinois.edu/image/image_gallery?img_id=1612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038600"/>
            <a:ext cx="1825625" cy="1646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457200" y="5854700"/>
            <a:ext cx="2403475" cy="5540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1" i="1" u="none" strike="noStrike" kern="1200" cap="none" spc="0" normalizeH="0" baseline="0" noProof="0" dirty="0">
                <a:ln>
                  <a:noFill/>
                </a:ln>
                <a:solidFill>
                  <a:srgbClr val="E46C0A"/>
                </a:solidFill>
                <a:effectLst/>
                <a:uLnTx/>
                <a:uFillTx/>
                <a:latin typeface="Calibri"/>
                <a:ea typeface="MS PGothic" panose="020B0600070205080204" pitchFamily="34" charset="-128"/>
                <a:cs typeface="+mn-cs"/>
              </a:rPr>
              <a:t>Applied R&amp;D: scalability, optimal HPC architectures</a:t>
            </a:r>
          </a:p>
        </p:txBody>
      </p:sp>
      <p:pic>
        <p:nvPicPr>
          <p:cNvPr id="36876" name="Picture 2" descr="http://h3abionet.org/templates/h3abionet/images/H3BioNet-logo2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5137" y="4648200"/>
            <a:ext cx="742950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5673725" y="5391150"/>
            <a:ext cx="2403475" cy="3222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1" i="1" u="none" strike="noStrike" kern="1200" cap="none" spc="0" normalizeH="0" baseline="0" noProof="0" dirty="0">
                <a:ln>
                  <a:noFill/>
                </a:ln>
                <a:solidFill>
                  <a:srgbClr val="E46C0A"/>
                </a:solidFill>
                <a:effectLst/>
                <a:uLnTx/>
                <a:uFillTx/>
                <a:latin typeface="Calibri"/>
                <a:ea typeface="MS PGothic" panose="020B0600070205080204" pitchFamily="34" charset="-128"/>
                <a:cs typeface="+mn-cs"/>
              </a:rPr>
              <a:t>International engagement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-76200" y="6553200"/>
            <a:ext cx="9296400" cy="307777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sz="1400" dirty="0" err="1">
                <a:solidFill>
                  <a:schemeClr val="bg1">
                    <a:lumMod val="65000"/>
                  </a:schemeClr>
                </a:solidFill>
              </a:rPr>
              <a:t>Mainzer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sz="1400" dirty="0" err="1" smtClean="0">
                <a:solidFill>
                  <a:schemeClr val="bg1">
                    <a:lumMod val="65000"/>
                  </a:schemeClr>
                </a:solidFill>
              </a:rPr>
              <a:t>HPCBio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	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	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	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SPIN 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2016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		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	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	Slide </a:t>
            </a:r>
            <a:fld id="{29516C41-8FE6-4208-AE3E-AD974C4336FB}" type="slidenum">
              <a:rPr lang="en-US" sz="1400" smtClean="0">
                <a:solidFill>
                  <a:schemeClr val="bg1">
                    <a:lumMod val="65000"/>
                  </a:schemeClr>
                </a:solidFill>
              </a:rPr>
              <a:t>2</a:t>
            </a:fld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of 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18</a:t>
            </a:r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7195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19"/>
          <p:cNvSpPr txBox="1"/>
          <p:nvPr/>
        </p:nvSpPr>
        <p:spPr>
          <a:xfrm>
            <a:off x="838200" y="171069"/>
            <a:ext cx="7696200" cy="4385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525" algn="ctr">
              <a:lnSpc>
                <a:spcPts val="3439"/>
              </a:lnSpc>
              <a:spcBef>
                <a:spcPts val="172"/>
              </a:spcBef>
            </a:pPr>
            <a:r>
              <a:rPr lang="en-US" sz="4800" baseline="3103" dirty="0" smtClean="0">
                <a:solidFill>
                  <a:srgbClr val="FFFFFF"/>
                </a:solidFill>
                <a:latin typeface="Calibri"/>
                <a:cs typeface="Calibri"/>
              </a:rPr>
              <a:t>Applied R&amp;D at </a:t>
            </a:r>
            <a:r>
              <a:rPr lang="en-US" sz="4800" baseline="3103" dirty="0" err="1" smtClean="0">
                <a:solidFill>
                  <a:srgbClr val="FFFFFF"/>
                </a:solidFill>
                <a:latin typeface="Calibri"/>
                <a:cs typeface="Calibri"/>
              </a:rPr>
              <a:t>HPCBio</a:t>
            </a:r>
            <a:endParaRPr sz="4800" dirty="0">
              <a:latin typeface="Calibri"/>
              <a:cs typeface="Calibri"/>
            </a:endParaRP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0" y="1600200"/>
            <a:ext cx="9144000" cy="4114800"/>
          </a:xfrm>
        </p:spPr>
        <p:txBody>
          <a:bodyPr>
            <a:norm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225"/>
              </a:spcBef>
              <a:defRPr/>
            </a:pPr>
            <a:r>
              <a:rPr lang="en-US" sz="2000" dirty="0" smtClean="0">
                <a:solidFill>
                  <a:schemeClr val="bg1"/>
                </a:solidFill>
              </a:rPr>
              <a:t>Testing and benchmarking new methods</a:t>
            </a:r>
          </a:p>
          <a:p>
            <a:pPr lvl="1">
              <a:defRPr/>
            </a:pPr>
            <a:r>
              <a:rPr lang="en-US" sz="1600" dirty="0" smtClean="0">
                <a:solidFill>
                  <a:schemeClr val="bg1"/>
                </a:solidFill>
              </a:rPr>
              <a:t>Survey of literature and social media, technology trends</a:t>
            </a:r>
          </a:p>
          <a:p>
            <a:pPr lvl="1">
              <a:defRPr/>
            </a:pPr>
            <a:r>
              <a:rPr lang="en-US" sz="1600" dirty="0" smtClean="0">
                <a:solidFill>
                  <a:schemeClr val="bg1"/>
                </a:solidFill>
              </a:rPr>
              <a:t>Benchmarking of new methods using our own datasets, comparison to current best practice</a:t>
            </a:r>
          </a:p>
          <a:p>
            <a:pPr lvl="1">
              <a:defRPr/>
            </a:pPr>
            <a:r>
              <a:rPr lang="en-US" sz="1600" dirty="0" smtClean="0">
                <a:solidFill>
                  <a:schemeClr val="bg1"/>
                </a:solidFill>
              </a:rPr>
              <a:t>Establishing consistent benchmarks for accuracy and performance (synthetic data, consistency checks)</a:t>
            </a:r>
          </a:p>
          <a:p>
            <a:pPr marL="342900" lvl="1" indent="0">
              <a:buNone/>
              <a:defRPr/>
            </a:pPr>
            <a:endParaRPr lang="en-US" sz="1600" dirty="0" smtClean="0">
              <a:solidFill>
                <a:schemeClr val="bg1"/>
              </a:solidFill>
            </a:endParaRPr>
          </a:p>
          <a:p>
            <a:pPr>
              <a:spcBef>
                <a:spcPts val="450"/>
              </a:spcBef>
              <a:defRPr/>
            </a:pPr>
            <a:r>
              <a:rPr lang="en-US" sz="2000" dirty="0" smtClean="0">
                <a:solidFill>
                  <a:schemeClr val="bg1"/>
                </a:solidFill>
              </a:rPr>
              <a:t>Scaling of existing methods</a:t>
            </a:r>
          </a:p>
          <a:p>
            <a:pPr lvl="1">
              <a:defRPr/>
            </a:pPr>
            <a:r>
              <a:rPr lang="en-US" sz="1600" dirty="0" smtClean="0">
                <a:solidFill>
                  <a:schemeClr val="bg1"/>
                </a:solidFill>
              </a:rPr>
              <a:t>Sizes and numbers of datasets are constantly increasing → scaling issues</a:t>
            </a:r>
          </a:p>
          <a:p>
            <a:pPr lvl="1">
              <a:defRPr/>
            </a:pPr>
            <a:r>
              <a:rPr lang="en-US" sz="1600" dirty="0" smtClean="0">
                <a:solidFill>
                  <a:schemeClr val="bg1"/>
                </a:solidFill>
              </a:rPr>
              <a:t>Explore how to best use large scale computational resources (Blue Waters, Clouds) for the analysis of large and complex datasets</a:t>
            </a:r>
          </a:p>
          <a:p>
            <a:pPr marL="342900" lvl="1" indent="0">
              <a:buNone/>
              <a:defRPr/>
            </a:pPr>
            <a:endParaRPr lang="en-US" sz="1600" dirty="0" smtClean="0">
              <a:solidFill>
                <a:schemeClr val="bg1"/>
              </a:solidFill>
            </a:endParaRPr>
          </a:p>
          <a:p>
            <a:pPr>
              <a:spcBef>
                <a:spcPts val="450"/>
              </a:spcBef>
              <a:defRPr/>
            </a:pPr>
            <a:r>
              <a:rPr lang="en-US" sz="2000" dirty="0" smtClean="0">
                <a:solidFill>
                  <a:schemeClr val="bg1"/>
                </a:solidFill>
              </a:rPr>
              <a:t>Computational systems research</a:t>
            </a:r>
          </a:p>
          <a:p>
            <a:pPr lvl="1">
              <a:defRPr/>
            </a:pPr>
            <a:r>
              <a:rPr lang="en-US" sz="1600" dirty="0" smtClean="0">
                <a:solidFill>
                  <a:schemeClr val="bg1"/>
                </a:solidFill>
              </a:rPr>
              <a:t>Explore the behavior of best practice workflows when deployed on different systems architectures</a:t>
            </a:r>
            <a:endParaRPr lang="en-US" altLang="en-US" sz="2800" dirty="0" smtClean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defRPr/>
            </a:pPr>
            <a:endParaRPr lang="en-US" altLang="en-US" sz="1800" dirty="0" smtClean="0">
              <a:solidFill>
                <a:schemeClr val="bg1"/>
              </a:solidFill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-76200" y="6553200"/>
            <a:ext cx="9296400" cy="307777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sz="1400" dirty="0" err="1">
                <a:solidFill>
                  <a:schemeClr val="bg1">
                    <a:lumMod val="65000"/>
                  </a:schemeClr>
                </a:solidFill>
              </a:rPr>
              <a:t>Mainzer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sz="1400" dirty="0" err="1" smtClean="0">
                <a:solidFill>
                  <a:schemeClr val="bg1">
                    <a:lumMod val="65000"/>
                  </a:schemeClr>
                </a:solidFill>
              </a:rPr>
              <a:t>HPCBio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	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	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	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SPIN 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2016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		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	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	Slide </a:t>
            </a:r>
            <a:fld id="{ECDBAF15-867E-45E0-9113-E08EB0FB2E97}" type="slidenum">
              <a:rPr lang="en-US" sz="1400" smtClean="0">
                <a:solidFill>
                  <a:schemeClr val="bg1">
                    <a:lumMod val="65000"/>
                  </a:schemeClr>
                </a:solidFill>
              </a:rPr>
              <a:t>3</a:t>
            </a:fld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of 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18</a:t>
            </a:r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1153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object 27"/>
          <p:cNvSpPr/>
          <p:nvPr/>
        </p:nvSpPr>
        <p:spPr>
          <a:xfrm>
            <a:off x="7391400" y="6003837"/>
            <a:ext cx="516183" cy="54787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28" name="object 28"/>
          <p:cNvSpPr/>
          <p:nvPr/>
        </p:nvSpPr>
        <p:spPr>
          <a:xfrm>
            <a:off x="1976248" y="6003836"/>
            <a:ext cx="3567302" cy="54725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29" name="object 29"/>
          <p:cNvSpPr/>
          <p:nvPr/>
        </p:nvSpPr>
        <p:spPr>
          <a:xfrm>
            <a:off x="5568981" y="6003836"/>
            <a:ext cx="1822419" cy="53912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25" name="object 25"/>
          <p:cNvSpPr/>
          <p:nvPr/>
        </p:nvSpPr>
        <p:spPr>
          <a:xfrm>
            <a:off x="4112" y="1143000"/>
            <a:ext cx="1824687" cy="178060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24" name="object 24"/>
          <p:cNvSpPr/>
          <p:nvPr/>
        </p:nvSpPr>
        <p:spPr>
          <a:xfrm>
            <a:off x="4113" y="3354439"/>
            <a:ext cx="1824686" cy="222072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21" name="object 21"/>
          <p:cNvSpPr/>
          <p:nvPr/>
        </p:nvSpPr>
        <p:spPr>
          <a:xfrm>
            <a:off x="3672460" y="857251"/>
            <a:ext cx="638936" cy="78066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22" name="object 22"/>
          <p:cNvSpPr/>
          <p:nvPr/>
        </p:nvSpPr>
        <p:spPr>
          <a:xfrm>
            <a:off x="3765042" y="857251"/>
            <a:ext cx="3427857" cy="78066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23" name="object 23"/>
          <p:cNvSpPr/>
          <p:nvPr/>
        </p:nvSpPr>
        <p:spPr>
          <a:xfrm>
            <a:off x="6646546" y="857251"/>
            <a:ext cx="641222" cy="78066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9" name="object 19"/>
          <p:cNvSpPr txBox="1"/>
          <p:nvPr/>
        </p:nvSpPr>
        <p:spPr>
          <a:xfrm>
            <a:off x="838200" y="171069"/>
            <a:ext cx="7696200" cy="4385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525">
              <a:lnSpc>
                <a:spcPts val="3439"/>
              </a:lnSpc>
              <a:spcBef>
                <a:spcPts val="172"/>
              </a:spcBef>
            </a:pPr>
            <a:r>
              <a:rPr sz="4800" baseline="3103" dirty="0" smtClean="0">
                <a:solidFill>
                  <a:srgbClr val="FFFFFF"/>
                </a:solidFill>
                <a:latin typeface="Calibri"/>
                <a:cs typeface="Calibri"/>
              </a:rPr>
              <a:t>Comp</a:t>
            </a:r>
            <a:r>
              <a:rPr lang="en-US" sz="4800" baseline="3103" dirty="0" smtClean="0">
                <a:solidFill>
                  <a:srgbClr val="FFFFFF"/>
                </a:solidFill>
                <a:latin typeface="Calibri"/>
                <a:cs typeface="Calibri"/>
              </a:rPr>
              <a:t>utational</a:t>
            </a:r>
            <a:r>
              <a:rPr lang="en-US" sz="4800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800" spc="7" baseline="3103" dirty="0" smtClean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4800" baseline="3103" dirty="0" smtClean="0">
                <a:solidFill>
                  <a:srgbClr val="FFFFFF"/>
                </a:solidFill>
                <a:latin typeface="Calibri"/>
                <a:cs typeface="Calibri"/>
              </a:rPr>
              <a:t>en</a:t>
            </a:r>
            <a:r>
              <a:rPr lang="en-US" sz="4800" baseline="3103" dirty="0" smtClean="0">
                <a:solidFill>
                  <a:srgbClr val="FFFFFF"/>
                </a:solidFill>
                <a:latin typeface="Calibri"/>
                <a:cs typeface="Calibri"/>
              </a:rPr>
              <a:t>omics</a:t>
            </a:r>
            <a:r>
              <a:rPr sz="4800" baseline="3103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800" spc="-22" baseline="3103" dirty="0" smtClean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4800" baseline="3103" dirty="0" smtClean="0">
                <a:solidFill>
                  <a:srgbClr val="FFFFFF"/>
                </a:solidFill>
                <a:latin typeface="Calibri"/>
                <a:cs typeface="Calibri"/>
              </a:rPr>
              <a:t>t </a:t>
            </a:r>
            <a:r>
              <a:rPr lang="en-US" sz="4800" baseline="3103" dirty="0" smtClean="0">
                <a:solidFill>
                  <a:srgbClr val="FFFFFF"/>
                </a:solidFill>
                <a:latin typeface="Calibri"/>
                <a:cs typeface="Calibri"/>
              </a:rPr>
              <a:t>NCSA and </a:t>
            </a:r>
            <a:r>
              <a:rPr sz="4800" baseline="3103" dirty="0" smtClean="0">
                <a:solidFill>
                  <a:srgbClr val="FFFFFF"/>
                </a:solidFill>
                <a:latin typeface="Calibri"/>
                <a:cs typeface="Calibri"/>
              </a:rPr>
              <a:t>UI</a:t>
            </a:r>
            <a:r>
              <a:rPr sz="4800" spc="-11" baseline="3103" dirty="0" smtClean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4800" baseline="3103" dirty="0" smtClean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endParaRPr sz="4800" dirty="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647474" y="1295400"/>
            <a:ext cx="133350" cy="2476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525">
              <a:lnSpc>
                <a:spcPts val="1916"/>
              </a:lnSpc>
              <a:spcBef>
                <a:spcPts val="95"/>
              </a:spcBef>
            </a:pP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818924" y="1299091"/>
            <a:ext cx="1905476" cy="2086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525">
              <a:lnSpc>
                <a:spcPts val="1909"/>
              </a:lnSpc>
              <a:spcBef>
                <a:spcPts val="95"/>
              </a:spcBef>
            </a:pPr>
            <a:r>
              <a:rPr sz="3600" baseline="3413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3600" spc="-22" baseline="3413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3600" baseline="3413" dirty="0">
                <a:solidFill>
                  <a:srgbClr val="FFFFFF"/>
                </a:solidFill>
                <a:latin typeface="Calibri"/>
                <a:cs typeface="Calibri"/>
              </a:rPr>
              <a:t>chi</a:t>
            </a:r>
            <a:r>
              <a:rPr sz="3600" spc="-14" baseline="3413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3600" baseline="3413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3600" spc="7" baseline="3413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3600" baseline="3413" dirty="0">
                <a:solidFill>
                  <a:srgbClr val="FFFFFF"/>
                </a:solidFill>
                <a:latin typeface="Calibri"/>
                <a:cs typeface="Calibri"/>
              </a:rPr>
              <a:t>tu</a:t>
            </a:r>
            <a:r>
              <a:rPr sz="3600" spc="-26" baseline="3413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3600" baseline="3413" dirty="0">
                <a:solidFill>
                  <a:srgbClr val="FFFFFF"/>
                </a:solidFill>
                <a:latin typeface="Calibri"/>
                <a:cs typeface="Calibri"/>
              </a:rPr>
              <a:t>e: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990374" y="1732999"/>
            <a:ext cx="4858226" cy="4159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525">
              <a:lnSpc>
                <a:spcPts val="1605"/>
              </a:lnSpc>
              <a:spcBef>
                <a:spcPts val="80"/>
              </a:spcBef>
            </a:pPr>
            <a:r>
              <a:rPr sz="2400" baseline="2730" dirty="0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r>
              <a:rPr sz="2400" spc="3" baseline="2730" dirty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sz="2400" spc="-19" baseline="273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400" baseline="273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400" spc="-3" baseline="27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aseline="2730" dirty="0">
                <a:solidFill>
                  <a:srgbClr val="FFFFFF"/>
                </a:solidFill>
                <a:latin typeface="Calibri"/>
                <a:cs typeface="Calibri"/>
              </a:rPr>
              <a:t>kind of</a:t>
            </a:r>
            <a:r>
              <a:rPr sz="2400" spc="-11" baseline="27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7" baseline="273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2400" baseline="2730" dirty="0">
                <a:solidFill>
                  <a:srgbClr val="FFFFFF"/>
                </a:solidFill>
                <a:latin typeface="Calibri"/>
                <a:cs typeface="Calibri"/>
              </a:rPr>
              <a:t>ompu</a:t>
            </a:r>
            <a:r>
              <a:rPr sz="2400" spc="-14" baseline="273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400" baseline="2730" dirty="0">
                <a:solidFill>
                  <a:srgbClr val="FFFFFF"/>
                </a:solidFill>
                <a:latin typeface="Calibri"/>
                <a:cs typeface="Calibri"/>
              </a:rPr>
              <a:t>er</a:t>
            </a:r>
            <a:r>
              <a:rPr sz="2400" spc="-7" baseline="27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aseline="273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400" spc="-19" baseline="273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400" baseline="273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2400" spc="3" baseline="2730" dirty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sz="2400" baseline="273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2400" spc="-19" baseline="273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400" baseline="2730" dirty="0">
                <a:solidFill>
                  <a:srgbClr val="FFFFFF"/>
                </a:solidFill>
                <a:latin typeface="Calibri"/>
                <a:cs typeface="Calibri"/>
              </a:rPr>
              <a:t>ect</a:t>
            </a:r>
            <a:r>
              <a:rPr sz="2400" spc="3" baseline="2730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2400" spc="-19" baseline="273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400" baseline="2730" dirty="0">
                <a:solidFill>
                  <a:srgbClr val="FFFFFF"/>
                </a:solidFill>
                <a:latin typeface="Calibri"/>
                <a:cs typeface="Calibri"/>
              </a:rPr>
              <a:t>e is</a:t>
            </a:r>
            <a:r>
              <a:rPr sz="2400" spc="7" baseline="27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aseline="2730" dirty="0">
                <a:solidFill>
                  <a:srgbClr val="FFFFFF"/>
                </a:solidFill>
                <a:latin typeface="Calibri"/>
                <a:cs typeface="Calibri"/>
              </a:rPr>
              <a:t>be</a:t>
            </a:r>
            <a:r>
              <a:rPr sz="2400" spc="-19" baseline="273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2400" baseline="2730" dirty="0">
                <a:solidFill>
                  <a:srgbClr val="FFFFFF"/>
                </a:solidFill>
                <a:latin typeface="Calibri"/>
                <a:cs typeface="Calibri"/>
              </a:rPr>
              <a:t>t sui</a:t>
            </a:r>
            <a:r>
              <a:rPr sz="2400" spc="-19" baseline="273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400" baseline="2730" dirty="0">
                <a:solidFill>
                  <a:srgbClr val="FFFFFF"/>
                </a:solidFill>
                <a:latin typeface="Calibri"/>
                <a:cs typeface="Calibri"/>
              </a:rPr>
              <a:t>ed</a:t>
            </a:r>
            <a:r>
              <a:rPr sz="2400" spc="11" baseline="27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26" baseline="2730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2400" baseline="2730" dirty="0">
                <a:solidFill>
                  <a:srgbClr val="FFFFFF"/>
                </a:solidFill>
                <a:latin typeface="Calibri"/>
                <a:cs typeface="Calibri"/>
              </a:rPr>
              <a:t>or</a:t>
            </a:r>
            <a:endParaRPr sz="2400" dirty="0">
              <a:latin typeface="Calibri"/>
              <a:cs typeface="Calibri"/>
            </a:endParaRPr>
          </a:p>
          <a:p>
            <a:pPr marL="9525" marR="28632">
              <a:lnSpc>
                <a:spcPts val="1620"/>
              </a:lnSpc>
              <a:spcBef>
                <a:spcPts val="1"/>
              </a:spcBef>
            </a:pPr>
            <a:r>
              <a:rPr sz="2400" baseline="2730" dirty="0">
                <a:solidFill>
                  <a:srgbClr val="FFFFFF"/>
                </a:solidFill>
                <a:latin typeface="Calibri"/>
                <a:cs typeface="Calibri"/>
              </a:rPr>
              <a:t>bio</a:t>
            </a:r>
            <a:r>
              <a:rPr sz="2400" spc="-7" baseline="2730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2400" spc="-26" baseline="2730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2400" baseline="2730" dirty="0">
                <a:solidFill>
                  <a:srgbClr val="FFFFFF"/>
                </a:solidFill>
                <a:latin typeface="Calibri"/>
                <a:cs typeface="Calibri"/>
              </a:rPr>
              <a:t>or</a:t>
            </a:r>
            <a:r>
              <a:rPr sz="2400" spc="-7" baseline="2730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2400" spc="-19" baseline="273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400" baseline="2730" dirty="0">
                <a:solidFill>
                  <a:srgbClr val="FFFFFF"/>
                </a:solidFill>
                <a:latin typeface="Calibri"/>
                <a:cs typeface="Calibri"/>
              </a:rPr>
              <a:t>tics</a:t>
            </a:r>
            <a:r>
              <a:rPr sz="2400" spc="7" baseline="27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22" baseline="2730" dirty="0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r>
              <a:rPr sz="2400" baseline="2730" dirty="0">
                <a:solidFill>
                  <a:srgbClr val="FFFFFF"/>
                </a:solidFill>
                <a:latin typeface="Calibri"/>
                <a:cs typeface="Calibri"/>
              </a:rPr>
              <a:t>or</a:t>
            </a:r>
            <a:r>
              <a:rPr sz="2400" spc="-3" baseline="2730" dirty="0">
                <a:solidFill>
                  <a:srgbClr val="FFFFFF"/>
                </a:solidFill>
                <a:latin typeface="Calibri"/>
                <a:cs typeface="Calibri"/>
              </a:rPr>
              <a:t>k</a:t>
            </a:r>
            <a:r>
              <a:rPr sz="2400" baseline="2730" dirty="0">
                <a:solidFill>
                  <a:srgbClr val="FFFFFF"/>
                </a:solidFill>
                <a:latin typeface="Calibri"/>
                <a:cs typeface="Calibri"/>
              </a:rPr>
              <a:t>?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647474" y="2788467"/>
            <a:ext cx="133350" cy="2476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525">
              <a:lnSpc>
                <a:spcPts val="1916"/>
              </a:lnSpc>
              <a:spcBef>
                <a:spcPts val="95"/>
              </a:spcBef>
            </a:pP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818924" y="2802254"/>
            <a:ext cx="3200876" cy="3426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525">
              <a:lnSpc>
                <a:spcPts val="1909"/>
              </a:lnSpc>
              <a:spcBef>
                <a:spcPts val="95"/>
              </a:spcBef>
            </a:pPr>
            <a:r>
              <a:rPr sz="3600" spc="-38" baseline="3413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3600" baseline="3413" dirty="0">
                <a:solidFill>
                  <a:srgbClr val="FFFFFF"/>
                </a:solidFill>
                <a:latin typeface="Calibri"/>
                <a:cs typeface="Calibri"/>
              </a:rPr>
              <a:t>er</a:t>
            </a:r>
            <a:r>
              <a:rPr sz="3600" spc="-29" baseline="3413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3600" baseline="3413" dirty="0">
                <a:solidFill>
                  <a:srgbClr val="FFFFFF"/>
                </a:solidFill>
                <a:latin typeface="Calibri"/>
                <a:cs typeface="Calibri"/>
              </a:rPr>
              <a:t>orman</a:t>
            </a:r>
            <a:r>
              <a:rPr sz="3600" spc="3" baseline="3413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3600" baseline="3413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3600" spc="-7" baseline="3413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600" baseline="3413" dirty="0">
                <a:solidFill>
                  <a:srgbClr val="FFFFFF"/>
                </a:solidFill>
                <a:latin typeface="Calibri"/>
                <a:cs typeface="Calibri"/>
              </a:rPr>
              <a:t>bo</a:t>
            </a:r>
            <a:r>
              <a:rPr sz="3600" spc="-29" baseline="3413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3600" baseline="3413" dirty="0">
                <a:solidFill>
                  <a:srgbClr val="FFFFFF"/>
                </a:solidFill>
                <a:latin typeface="Calibri"/>
                <a:cs typeface="Calibri"/>
              </a:rPr>
              <a:t>tlen</a:t>
            </a:r>
            <a:r>
              <a:rPr sz="3600" spc="7" baseline="3413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3600" baseline="3413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3600" spc="-14" baseline="3413" dirty="0">
                <a:solidFill>
                  <a:srgbClr val="FFFFFF"/>
                </a:solidFill>
                <a:latin typeface="Calibri"/>
                <a:cs typeface="Calibri"/>
              </a:rPr>
              <a:t>k</a:t>
            </a:r>
            <a:r>
              <a:rPr sz="3600" baseline="3413" dirty="0">
                <a:solidFill>
                  <a:srgbClr val="FFFFFF"/>
                </a:solidFill>
                <a:latin typeface="Calibri"/>
                <a:cs typeface="Calibri"/>
              </a:rPr>
              <a:t>s: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3170" y="2948113"/>
            <a:ext cx="1384630" cy="3818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525" marR="20093">
              <a:lnSpc>
                <a:spcPts val="1151"/>
              </a:lnSpc>
              <a:spcBef>
                <a:spcPts val="57"/>
              </a:spcBef>
            </a:pPr>
            <a:r>
              <a:rPr sz="1100" spc="-19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100" spc="3" dirty="0">
                <a:solidFill>
                  <a:srgbClr val="FFFFFF"/>
                </a:solidFill>
                <a:latin typeface="Arial"/>
                <a:cs typeface="Arial"/>
              </a:rPr>
              <a:t>ct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or</a:t>
            </a:r>
            <a:r>
              <a:rPr sz="1100" spc="-1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3" dirty="0">
                <a:solidFill>
                  <a:srgbClr val="FFFFFF"/>
                </a:solidFill>
                <a:latin typeface="Arial"/>
                <a:cs typeface="Arial"/>
              </a:rPr>
              <a:t>J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ongene</a:t>
            </a:r>
            <a:r>
              <a:rPr sz="1100" spc="-11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100" spc="3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endParaRPr sz="1100" dirty="0">
              <a:latin typeface="Arial"/>
              <a:cs typeface="Arial"/>
            </a:endParaRPr>
          </a:p>
          <a:p>
            <a:pPr marL="9525">
              <a:lnSpc>
                <a:spcPct val="95825"/>
              </a:lnSpc>
            </a:pPr>
            <a:r>
              <a:rPr sz="1100" spc="-3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irec</a:t>
            </a:r>
            <a:r>
              <a:rPr sz="1100" spc="3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or</a:t>
            </a:r>
            <a:r>
              <a:rPr sz="1100" spc="-2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100" spc="-7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3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100" spc="-7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Bio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990374" y="3275362"/>
            <a:ext cx="5772626" cy="4156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525">
              <a:lnSpc>
                <a:spcPts val="1605"/>
              </a:lnSpc>
              <a:spcBef>
                <a:spcPts val="80"/>
              </a:spcBef>
            </a:pPr>
            <a:r>
              <a:rPr sz="2400" baseline="2730" dirty="0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r>
              <a:rPr sz="2400" spc="3" baseline="2730" dirty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sz="2400" spc="-19" baseline="273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400" baseline="273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400" spc="-3" baseline="27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aseline="273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400" spc="-19" baseline="273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400" baseline="2730" dirty="0">
                <a:solidFill>
                  <a:srgbClr val="FFFFFF"/>
                </a:solidFill>
                <a:latin typeface="Calibri"/>
                <a:cs typeface="Calibri"/>
              </a:rPr>
              <a:t>e the</a:t>
            </a:r>
            <a:r>
              <a:rPr sz="2400" spc="3" baseline="27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aseline="2730" dirty="0">
                <a:solidFill>
                  <a:srgbClr val="FFFFFF"/>
                </a:solidFill>
                <a:latin typeface="Calibri"/>
                <a:cs typeface="Calibri"/>
              </a:rPr>
              <a:t>per</a:t>
            </a:r>
            <a:r>
              <a:rPr sz="2400" spc="-26" baseline="2730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2400" baseline="2730" dirty="0">
                <a:solidFill>
                  <a:srgbClr val="FFFFFF"/>
                </a:solidFill>
                <a:latin typeface="Calibri"/>
                <a:cs typeface="Calibri"/>
              </a:rPr>
              <a:t>or</a:t>
            </a:r>
            <a:r>
              <a:rPr sz="2400" spc="-7" baseline="2730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2400" baseline="2730" dirty="0">
                <a:solidFill>
                  <a:srgbClr val="FFFFFF"/>
                </a:solidFill>
                <a:latin typeface="Calibri"/>
                <a:cs typeface="Calibri"/>
              </a:rPr>
              <a:t>an</a:t>
            </a:r>
            <a:r>
              <a:rPr sz="2400" spc="3" baseline="273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2400" baseline="273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400" spc="-7" baseline="27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aseline="2730" dirty="0">
                <a:solidFill>
                  <a:srgbClr val="FFFFFF"/>
                </a:solidFill>
                <a:latin typeface="Calibri"/>
                <a:cs typeface="Calibri"/>
              </a:rPr>
              <a:t>bo</a:t>
            </a:r>
            <a:r>
              <a:rPr sz="2400" spc="-14" baseline="273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400" baseline="2730" dirty="0">
                <a:solidFill>
                  <a:srgbClr val="FFFFFF"/>
                </a:solidFill>
                <a:latin typeface="Calibri"/>
                <a:cs typeface="Calibri"/>
              </a:rPr>
              <a:t>tl</a:t>
            </a:r>
            <a:r>
              <a:rPr sz="2400" spc="-3" baseline="273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400" baseline="2730" dirty="0">
                <a:solidFill>
                  <a:srgbClr val="FFFFFF"/>
                </a:solidFill>
                <a:latin typeface="Calibri"/>
                <a:cs typeface="Calibri"/>
              </a:rPr>
              <a:t>ne</a:t>
            </a:r>
            <a:r>
              <a:rPr sz="2400" spc="3" baseline="273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2400" spc="-19" baseline="2730" dirty="0">
                <a:solidFill>
                  <a:srgbClr val="FFFFFF"/>
                </a:solidFill>
                <a:latin typeface="Calibri"/>
                <a:cs typeface="Calibri"/>
              </a:rPr>
              <a:t>k</a:t>
            </a:r>
            <a:r>
              <a:rPr sz="2400" baseline="2730" dirty="0">
                <a:solidFill>
                  <a:srgbClr val="FFFFFF"/>
                </a:solidFill>
                <a:latin typeface="Calibri"/>
                <a:cs typeface="Calibri"/>
              </a:rPr>
              <a:t>s </a:t>
            </a:r>
            <a:r>
              <a:rPr sz="2400" spc="-26" baseline="2730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2400" baseline="2730" dirty="0">
                <a:solidFill>
                  <a:srgbClr val="FFFFFF"/>
                </a:solidFill>
                <a:latin typeface="Calibri"/>
                <a:cs typeface="Calibri"/>
              </a:rPr>
              <a:t>or</a:t>
            </a:r>
            <a:r>
              <a:rPr sz="2400" spc="-7" baseline="27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aseline="2730" dirty="0">
                <a:solidFill>
                  <a:srgbClr val="FFFFFF"/>
                </a:solidFill>
                <a:latin typeface="Calibri"/>
                <a:cs typeface="Calibri"/>
              </a:rPr>
              <a:t>bio</a:t>
            </a:r>
            <a:r>
              <a:rPr sz="2400" spc="-3" baseline="273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2400" spc="-7" baseline="273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2400" spc="-26" baseline="2730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2400" baseline="2730" dirty="0">
                <a:solidFill>
                  <a:srgbClr val="FFFFFF"/>
                </a:solidFill>
                <a:latin typeface="Calibri"/>
                <a:cs typeface="Calibri"/>
              </a:rPr>
              <a:t>or</a:t>
            </a:r>
            <a:r>
              <a:rPr sz="2400" spc="-7" baseline="2730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2400" spc="-19" baseline="273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400" baseline="2730" dirty="0">
                <a:solidFill>
                  <a:srgbClr val="FFFFFF"/>
                </a:solidFill>
                <a:latin typeface="Calibri"/>
                <a:cs typeface="Calibri"/>
              </a:rPr>
              <a:t>tics</a:t>
            </a:r>
            <a:r>
              <a:rPr sz="2400" spc="7" baseline="27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22" baseline="2730" dirty="0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r>
              <a:rPr sz="2400" baseline="2730" dirty="0">
                <a:solidFill>
                  <a:srgbClr val="FFFFFF"/>
                </a:solidFill>
                <a:latin typeface="Calibri"/>
                <a:cs typeface="Calibri"/>
              </a:rPr>
              <a:t>ork,</a:t>
            </a:r>
            <a:endParaRPr sz="2400" dirty="0">
              <a:latin typeface="Calibri"/>
              <a:cs typeface="Calibri"/>
            </a:endParaRPr>
          </a:p>
          <a:p>
            <a:pPr marL="9525" marR="28632">
              <a:lnSpc>
                <a:spcPts val="1620"/>
              </a:lnSpc>
              <a:spcBef>
                <a:spcPts val="1"/>
              </a:spcBef>
            </a:pPr>
            <a:r>
              <a:rPr sz="2400" baseline="2730" dirty="0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r>
              <a:rPr sz="2400" spc="-14" baseline="27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aseline="2730" dirty="0">
                <a:solidFill>
                  <a:srgbClr val="FFFFFF"/>
                </a:solidFill>
                <a:latin typeface="Calibri"/>
                <a:cs typeface="Calibri"/>
              </a:rPr>
              <a:t>di</a:t>
            </a:r>
            <a:r>
              <a:rPr sz="2400" spc="-19" baseline="2730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2400" spc="-38" baseline="2730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2400" baseline="273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400" spc="-22" baseline="273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400" baseline="273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400" spc="-14" baseline="273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2400" baseline="273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400" spc="11" baseline="27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aseline="273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400" spc="-19" baseline="273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400" baseline="273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2400" spc="3" baseline="2730" dirty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sz="2400" baseline="273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2400" spc="-19" baseline="273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400" baseline="2730" dirty="0">
                <a:solidFill>
                  <a:srgbClr val="FFFFFF"/>
                </a:solidFill>
                <a:latin typeface="Calibri"/>
                <a:cs typeface="Calibri"/>
              </a:rPr>
              <a:t>ect</a:t>
            </a:r>
            <a:r>
              <a:rPr sz="2400" spc="3" baseline="2730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2400" spc="-19" baseline="273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400" baseline="2730" dirty="0">
                <a:solidFill>
                  <a:srgbClr val="FFFFFF"/>
                </a:solidFill>
                <a:latin typeface="Calibri"/>
                <a:cs typeface="Calibri"/>
              </a:rPr>
              <a:t>es?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659401" y="4149400"/>
            <a:ext cx="133350" cy="2476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525">
              <a:lnSpc>
                <a:spcPts val="1916"/>
              </a:lnSpc>
              <a:spcBef>
                <a:spcPts val="95"/>
              </a:spcBef>
            </a:pP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830851" y="4202196"/>
            <a:ext cx="1295876" cy="2086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525">
              <a:lnSpc>
                <a:spcPts val="1909"/>
              </a:lnSpc>
              <a:spcBef>
                <a:spcPts val="95"/>
              </a:spcBef>
            </a:pPr>
            <a:r>
              <a:rPr sz="3600" baseline="3413" dirty="0">
                <a:solidFill>
                  <a:srgbClr val="FFFFFF"/>
                </a:solidFill>
                <a:latin typeface="Calibri"/>
                <a:cs typeface="Calibri"/>
              </a:rPr>
              <a:t>Futu</a:t>
            </a:r>
            <a:r>
              <a:rPr sz="3600" spc="-26" baseline="3413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3600" baseline="3413" dirty="0">
                <a:solidFill>
                  <a:srgbClr val="FFFFFF"/>
                </a:solidFill>
                <a:latin typeface="Calibri"/>
                <a:cs typeface="Calibri"/>
              </a:rPr>
              <a:t>e: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990374" y="4636218"/>
            <a:ext cx="6001226" cy="62158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525" marR="28632">
              <a:lnSpc>
                <a:spcPts val="1605"/>
              </a:lnSpc>
              <a:spcBef>
                <a:spcPts val="80"/>
              </a:spcBef>
            </a:pPr>
            <a:r>
              <a:rPr sz="2400" baseline="2730" dirty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sz="2400" spc="-11" baseline="273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400" baseline="2730" dirty="0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r>
              <a:rPr sz="2400" spc="-11" baseline="27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9" baseline="273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400" baseline="2730" dirty="0">
                <a:solidFill>
                  <a:srgbClr val="FFFFFF"/>
                </a:solidFill>
                <a:latin typeface="Calibri"/>
                <a:cs typeface="Calibri"/>
              </a:rPr>
              <a:t>o </a:t>
            </a:r>
            <a:r>
              <a:rPr sz="2400" spc="-22" baseline="273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2400" baseline="2730" dirty="0">
                <a:solidFill>
                  <a:srgbClr val="FFFFFF"/>
                </a:solidFill>
                <a:latin typeface="Calibri"/>
                <a:cs typeface="Calibri"/>
              </a:rPr>
              <a:t>tructu</a:t>
            </a:r>
            <a:r>
              <a:rPr sz="2400" spc="-19" baseline="273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400" baseline="2730" dirty="0">
                <a:solidFill>
                  <a:srgbClr val="FFFFFF"/>
                </a:solidFill>
                <a:latin typeface="Calibri"/>
                <a:cs typeface="Calibri"/>
              </a:rPr>
              <a:t>e the bio</a:t>
            </a:r>
            <a:r>
              <a:rPr sz="2400" spc="-3" baseline="273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2400" spc="-7" baseline="273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2400" spc="-26" baseline="2730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2400" baseline="2730" dirty="0">
                <a:solidFill>
                  <a:srgbClr val="FFFFFF"/>
                </a:solidFill>
                <a:latin typeface="Calibri"/>
                <a:cs typeface="Calibri"/>
              </a:rPr>
              <a:t>or</a:t>
            </a:r>
            <a:r>
              <a:rPr sz="2400" spc="-7" baseline="2730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2400" spc="-19" baseline="273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400" baseline="2730" dirty="0">
                <a:solidFill>
                  <a:srgbClr val="FFFFFF"/>
                </a:solidFill>
                <a:latin typeface="Calibri"/>
                <a:cs typeface="Calibri"/>
              </a:rPr>
              <a:t>tics</a:t>
            </a:r>
            <a:r>
              <a:rPr sz="2400" spc="7" baseline="27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22" baseline="2730" dirty="0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r>
              <a:rPr sz="2400" baseline="2730" dirty="0">
                <a:solidFill>
                  <a:srgbClr val="FFFFFF"/>
                </a:solidFill>
                <a:latin typeface="Calibri"/>
                <a:cs typeface="Calibri"/>
              </a:rPr>
              <a:t>or</a:t>
            </a:r>
            <a:r>
              <a:rPr sz="2400" spc="-3" baseline="2730" dirty="0">
                <a:solidFill>
                  <a:srgbClr val="FFFFFF"/>
                </a:solidFill>
                <a:latin typeface="Calibri"/>
                <a:cs typeface="Calibri"/>
              </a:rPr>
              <a:t>k</a:t>
            </a:r>
            <a:r>
              <a:rPr sz="2400" baseline="2730" dirty="0">
                <a:solidFill>
                  <a:srgbClr val="FFFFFF"/>
                </a:solidFill>
                <a:latin typeface="Calibri"/>
                <a:cs typeface="Calibri"/>
              </a:rPr>
              <a:t>fl</a:t>
            </a:r>
            <a:r>
              <a:rPr sz="2400" spc="-14" baseline="2730" dirty="0">
                <a:solidFill>
                  <a:srgbClr val="FFFFFF"/>
                </a:solidFill>
                <a:latin typeface="Calibri"/>
                <a:cs typeface="Calibri"/>
              </a:rPr>
              <a:t>ow</a:t>
            </a:r>
            <a:r>
              <a:rPr sz="2400" baseline="2730" dirty="0">
                <a:solidFill>
                  <a:srgbClr val="FFFFFF"/>
                </a:solidFill>
                <a:latin typeface="Calibri"/>
                <a:cs typeface="Calibri"/>
              </a:rPr>
              <a:t>s </a:t>
            </a:r>
            <a:r>
              <a:rPr sz="2400" spc="-29" baseline="2730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2400" baseline="2730" dirty="0">
                <a:solidFill>
                  <a:srgbClr val="FFFFFF"/>
                </a:solidFill>
                <a:latin typeface="Calibri"/>
                <a:cs typeface="Calibri"/>
              </a:rPr>
              <a:t>or</a:t>
            </a:r>
            <a:r>
              <a:rPr sz="2400" spc="-19" baseline="27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aseline="2730" dirty="0">
                <a:solidFill>
                  <a:srgbClr val="FFFFFF"/>
                </a:solidFill>
                <a:latin typeface="Calibri"/>
                <a:cs typeface="Calibri"/>
              </a:rPr>
              <a:t>be</a:t>
            </a:r>
            <a:r>
              <a:rPr sz="2400" spc="-22" baseline="273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2400" baseline="273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endParaRPr sz="2400" dirty="0">
              <a:latin typeface="Calibri"/>
              <a:cs typeface="Calibri"/>
            </a:endParaRPr>
          </a:p>
          <a:p>
            <a:pPr marL="9525">
              <a:lnSpc>
                <a:spcPts val="1620"/>
              </a:lnSpc>
              <a:spcBef>
                <a:spcPts val="1"/>
              </a:spcBef>
            </a:pPr>
            <a:r>
              <a:rPr sz="2400" baseline="2730" dirty="0">
                <a:solidFill>
                  <a:srgbClr val="FFFFFF"/>
                </a:solidFill>
                <a:latin typeface="Calibri"/>
                <a:cs typeface="Calibri"/>
              </a:rPr>
              <a:t>per</a:t>
            </a:r>
            <a:r>
              <a:rPr sz="2400" spc="-26" baseline="2730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2400" baseline="2730" dirty="0">
                <a:solidFill>
                  <a:srgbClr val="FFFFFF"/>
                </a:solidFill>
                <a:latin typeface="Calibri"/>
                <a:cs typeface="Calibri"/>
              </a:rPr>
              <a:t>or</a:t>
            </a:r>
            <a:r>
              <a:rPr sz="2400" spc="-7" baseline="2730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2400" baseline="2730" dirty="0">
                <a:solidFill>
                  <a:srgbClr val="FFFFFF"/>
                </a:solidFill>
                <a:latin typeface="Calibri"/>
                <a:cs typeface="Calibri"/>
              </a:rPr>
              <a:t>an</a:t>
            </a:r>
            <a:r>
              <a:rPr sz="2400" spc="3" baseline="273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2400" baseline="273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400" spc="-7" baseline="27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aseline="2730" dirty="0">
                <a:solidFill>
                  <a:srgbClr val="FFFFFF"/>
                </a:solidFill>
                <a:latin typeface="Calibri"/>
                <a:cs typeface="Calibri"/>
              </a:rPr>
              <a:t>on the</a:t>
            </a:r>
            <a:r>
              <a:rPr sz="2400" spc="-7" baseline="27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aseline="273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400" spc="-19" baseline="273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400" baseline="273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2400" spc="3" baseline="2730" dirty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sz="2400" baseline="273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2400" spc="-19" baseline="273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400" baseline="2730" dirty="0">
                <a:solidFill>
                  <a:srgbClr val="FFFFFF"/>
                </a:solidFill>
                <a:latin typeface="Calibri"/>
                <a:cs typeface="Calibri"/>
              </a:rPr>
              <a:t>ect</a:t>
            </a:r>
            <a:r>
              <a:rPr sz="2400" spc="3" baseline="2730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2400" spc="-19" baseline="273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400" baseline="2730" dirty="0">
                <a:solidFill>
                  <a:srgbClr val="FFFFFF"/>
                </a:solidFill>
                <a:latin typeface="Calibri"/>
                <a:cs typeface="Calibri"/>
              </a:rPr>
              <a:t>es</a:t>
            </a:r>
            <a:r>
              <a:rPr sz="2400" spc="7" baseline="27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aseline="2730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2400" spc="3" baseline="2730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2400" spc="-7" baseline="273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2400" baseline="2730" dirty="0">
                <a:solidFill>
                  <a:srgbClr val="FFFFFF"/>
                </a:solidFill>
                <a:latin typeface="Calibri"/>
                <a:cs typeface="Calibri"/>
              </a:rPr>
              <a:t>om</a:t>
            </a:r>
            <a:r>
              <a:rPr sz="2400" spc="-7" baseline="273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2400" baseline="2730" dirty="0">
                <a:solidFill>
                  <a:srgbClr val="FFFFFF"/>
                </a:solidFill>
                <a:latin typeface="Calibri"/>
                <a:cs typeface="Calibri"/>
              </a:rPr>
              <a:t>ng</a:t>
            </a:r>
            <a:r>
              <a:rPr sz="2400" spc="320" baseline="27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aseline="2730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2400" spc="-3" baseline="27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aseline="2730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2400" spc="3" baseline="273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2400" spc="-26" baseline="273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400" baseline="2730" dirty="0">
                <a:solidFill>
                  <a:srgbClr val="FFFFFF"/>
                </a:solidFill>
                <a:latin typeface="Calibri"/>
                <a:cs typeface="Calibri"/>
              </a:rPr>
              <a:t>xt </a:t>
            </a:r>
            <a:r>
              <a:rPr sz="2400" baseline="2730" dirty="0" smtClean="0">
                <a:solidFill>
                  <a:srgbClr val="FFFFFF"/>
                </a:solidFill>
                <a:latin typeface="Calibri"/>
                <a:cs typeface="Calibri"/>
              </a:rPr>
              <a:t>5</a:t>
            </a:r>
            <a:r>
              <a:rPr lang="en-US" sz="2400" baseline="2730" dirty="0" smtClean="0">
                <a:solidFill>
                  <a:srgbClr val="FFFFFF"/>
                </a:solidFill>
                <a:latin typeface="Calibri"/>
                <a:cs typeface="Calibri"/>
              </a:rPr>
              <a:t>, 10, 20 </a:t>
            </a:r>
            <a:r>
              <a:rPr sz="2400" spc="-14" baseline="2730" dirty="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r>
              <a:rPr sz="2400" baseline="2730" dirty="0">
                <a:solidFill>
                  <a:srgbClr val="FFFFFF"/>
                </a:solidFill>
                <a:latin typeface="Calibri"/>
                <a:cs typeface="Calibri"/>
              </a:rPr>
              <a:t>ea</a:t>
            </a:r>
            <a:r>
              <a:rPr sz="2400" spc="-29" baseline="273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400" baseline="2730" dirty="0">
                <a:solidFill>
                  <a:srgbClr val="FFFFFF"/>
                </a:solidFill>
                <a:latin typeface="Calibri"/>
                <a:cs typeface="Calibri"/>
              </a:rPr>
              <a:t>s?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" y="5687677"/>
            <a:ext cx="5054822" cy="40832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580">
              <a:lnSpc>
                <a:spcPts val="791"/>
              </a:lnSpc>
              <a:spcBef>
                <a:spcPts val="39"/>
              </a:spcBef>
            </a:pPr>
            <a:r>
              <a:rPr spc="-3" baseline="4141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baseline="414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pc="-14" baseline="4141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baseline="4141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pc="14" baseline="414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pc="3" baseline="4141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pc="-14" baseline="4141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baseline="4141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pc="-52" baseline="4141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baseline="4141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endParaRPr sz="1200" dirty="0">
              <a:latin typeface="Arial"/>
              <a:cs typeface="Arial"/>
            </a:endParaRPr>
          </a:p>
          <a:p>
            <a:pPr marL="68580">
              <a:lnSpc>
                <a:spcPct val="95825"/>
              </a:lnSpc>
              <a:spcBef>
                <a:spcPts val="13"/>
              </a:spcBef>
            </a:pP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Pr</a:t>
            </a:r>
            <a:r>
              <a:rPr sz="1200" spc="-3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200" spc="3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es</a:t>
            </a:r>
            <a:r>
              <a:rPr sz="1200" spc="3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200" spc="-11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200" spc="-2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200" spc="-7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200" spc="-7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-76200" y="6553200"/>
            <a:ext cx="9296400" cy="307777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sz="1400" dirty="0" err="1">
                <a:solidFill>
                  <a:schemeClr val="bg1">
                    <a:lumMod val="65000"/>
                  </a:schemeClr>
                </a:solidFill>
              </a:rPr>
              <a:t>Mainzer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sz="1400" dirty="0" err="1" smtClean="0">
                <a:solidFill>
                  <a:schemeClr val="bg1">
                    <a:lumMod val="65000"/>
                  </a:schemeClr>
                </a:solidFill>
              </a:rPr>
              <a:t>HPCBio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	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	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	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SPIN 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2016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		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	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	Slide </a:t>
            </a:r>
            <a:fld id="{37FC6A7C-5BFB-41F3-B8BD-740A4D5EECCC}" type="slidenum">
              <a:rPr lang="en-US" sz="1400" smtClean="0">
                <a:solidFill>
                  <a:schemeClr val="bg1">
                    <a:lumMod val="65000"/>
                  </a:schemeClr>
                </a:solidFill>
              </a:rPr>
              <a:t>4</a:t>
            </a:fld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of 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18</a:t>
            </a:r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bject 21"/>
          <p:cNvSpPr txBox="1"/>
          <p:nvPr/>
        </p:nvSpPr>
        <p:spPr>
          <a:xfrm>
            <a:off x="200025" y="1143000"/>
            <a:ext cx="8743950" cy="1981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525" algn="ctr">
              <a:lnSpc>
                <a:spcPts val="3439"/>
              </a:lnSpc>
              <a:spcBef>
                <a:spcPts val="172"/>
              </a:spcBef>
            </a:pPr>
            <a:endParaRPr lang="en-US" sz="4800" baseline="3103" dirty="0">
              <a:solidFill>
                <a:srgbClr val="FFFFFF"/>
              </a:solidFill>
              <a:latin typeface="Calibri"/>
              <a:cs typeface="Calibri"/>
            </a:endParaRPr>
          </a:p>
          <a:p>
            <a:pPr marL="9525" algn="ctr">
              <a:lnSpc>
                <a:spcPts val="3439"/>
              </a:lnSpc>
              <a:spcBef>
                <a:spcPts val="172"/>
              </a:spcBef>
            </a:pPr>
            <a:r>
              <a:rPr lang="en-US" sz="4800" baseline="3103" dirty="0">
                <a:solidFill>
                  <a:srgbClr val="FFFFFF"/>
                </a:solidFill>
                <a:latin typeface="Calibri"/>
                <a:cs typeface="Calibri"/>
              </a:rPr>
              <a:t>What is </a:t>
            </a:r>
            <a:r>
              <a:rPr lang="en-US" sz="4800" baseline="3103" dirty="0" smtClean="0">
                <a:solidFill>
                  <a:srgbClr val="FFFFFF"/>
                </a:solidFill>
                <a:latin typeface="Calibri"/>
                <a:cs typeface="Calibri"/>
              </a:rPr>
              <a:t>Genomic Variant Calling? </a:t>
            </a:r>
            <a:endParaRPr lang="en-US" sz="4800" baseline="3103" dirty="0">
              <a:solidFill>
                <a:srgbClr val="FFFFFF"/>
              </a:solidFill>
              <a:latin typeface="Calibri"/>
              <a:cs typeface="Calibri"/>
            </a:endParaRPr>
          </a:p>
          <a:p>
            <a:pPr marL="9525" algn="ctr">
              <a:lnSpc>
                <a:spcPts val="3439"/>
              </a:lnSpc>
              <a:spcBef>
                <a:spcPts val="172"/>
              </a:spcBef>
            </a:pPr>
            <a:r>
              <a:rPr lang="en-US" sz="4800" baseline="3103" dirty="0" smtClean="0">
                <a:solidFill>
                  <a:srgbClr val="FFFFFF"/>
                </a:solidFill>
                <a:latin typeface="Calibri"/>
                <a:cs typeface="Calibri"/>
              </a:rPr>
              <a:t>Why do </a:t>
            </a:r>
            <a:r>
              <a:rPr lang="en-US" sz="4800" baseline="3103" dirty="0">
                <a:solidFill>
                  <a:srgbClr val="FFFFFF"/>
                </a:solidFill>
                <a:latin typeface="Calibri"/>
                <a:cs typeface="Calibri"/>
              </a:rPr>
              <a:t>we think it is </a:t>
            </a:r>
            <a:r>
              <a:rPr lang="en-US" sz="4800" baseline="3103" dirty="0" smtClean="0">
                <a:solidFill>
                  <a:srgbClr val="FFFFFF"/>
                </a:solidFill>
                <a:latin typeface="Calibri"/>
                <a:cs typeface="Calibri"/>
              </a:rPr>
              <a:t>important?</a:t>
            </a:r>
          </a:p>
          <a:p>
            <a:pPr marL="9525" algn="ctr">
              <a:lnSpc>
                <a:spcPts val="3439"/>
              </a:lnSpc>
              <a:spcBef>
                <a:spcPts val="172"/>
              </a:spcBef>
            </a:pPr>
            <a:r>
              <a:rPr lang="en-US" sz="4800" baseline="3103" dirty="0" smtClean="0">
                <a:solidFill>
                  <a:srgbClr val="FFFFFF"/>
                </a:solidFill>
                <a:latin typeface="Calibri"/>
                <a:cs typeface="Calibri"/>
              </a:rPr>
              <a:t>Why does it need </a:t>
            </a:r>
            <a:r>
              <a:rPr lang="en-US" sz="4800" baseline="3103" dirty="0" smtClean="0">
                <a:solidFill>
                  <a:srgbClr val="FFFFFF"/>
                </a:solidFill>
                <a:latin typeface="Calibri"/>
                <a:cs typeface="Calibri"/>
              </a:rPr>
              <a:t>high performance computing</a:t>
            </a:r>
            <a:r>
              <a:rPr lang="en-US" sz="4800" baseline="3103" dirty="0" smtClean="0">
                <a:solidFill>
                  <a:srgbClr val="FFFFFF"/>
                </a:solidFill>
                <a:latin typeface="Calibri"/>
                <a:cs typeface="Calibri"/>
              </a:rPr>
              <a:t>?</a:t>
            </a:r>
            <a:endParaRPr sz="4800" dirty="0">
              <a:latin typeface="Calibri"/>
              <a:cs typeface="Calibri"/>
            </a:endParaRPr>
          </a:p>
        </p:txBody>
      </p:sp>
      <p:sp>
        <p:nvSpPr>
          <p:cNvPr id="20" name="object 5"/>
          <p:cNvSpPr/>
          <p:nvPr/>
        </p:nvSpPr>
        <p:spPr>
          <a:xfrm>
            <a:off x="3657600" y="4267200"/>
            <a:ext cx="5486400" cy="2590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</p:spTree>
    <p:extLst>
      <p:ext uri="{BB962C8B-B14F-4D97-AF65-F5344CB8AC3E}">
        <p14:creationId xmlns:p14="http://schemas.microsoft.com/office/powerpoint/2010/main" val="3796225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2"/>
          <p:cNvSpPr/>
          <p:nvPr/>
        </p:nvSpPr>
        <p:spPr>
          <a:xfrm>
            <a:off x="2811780" y="857251"/>
            <a:ext cx="3545586" cy="7806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23" name="object 23"/>
          <p:cNvSpPr/>
          <p:nvPr/>
        </p:nvSpPr>
        <p:spPr>
          <a:xfrm>
            <a:off x="5811012" y="857251"/>
            <a:ext cx="641223" cy="78066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21" name="object 21"/>
          <p:cNvSpPr txBox="1"/>
          <p:nvPr/>
        </p:nvSpPr>
        <p:spPr>
          <a:xfrm>
            <a:off x="0" y="247269"/>
            <a:ext cx="9144000" cy="4385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525" algn="ctr">
              <a:lnSpc>
                <a:spcPts val="3439"/>
              </a:lnSpc>
              <a:spcBef>
                <a:spcPts val="172"/>
              </a:spcBef>
            </a:pPr>
            <a:r>
              <a:rPr lang="en-US" sz="4800" baseline="3103" dirty="0">
                <a:solidFill>
                  <a:srgbClr val="FFFFFF"/>
                </a:solidFill>
                <a:latin typeface="Calibri"/>
                <a:cs typeface="Calibri"/>
              </a:rPr>
              <a:t>Genomic Variant = a difference in the genetic code</a:t>
            </a:r>
            <a:endParaRPr sz="4800" dirty="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47294" y="2728355"/>
            <a:ext cx="4343721" cy="1905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525">
              <a:lnSpc>
                <a:spcPts val="1473"/>
              </a:lnSpc>
              <a:spcBef>
                <a:spcPts val="74"/>
              </a:spcBef>
            </a:pPr>
            <a:r>
              <a:rPr sz="2025" u="sng" baseline="4904" dirty="0">
                <a:solidFill>
                  <a:srgbClr val="B7DEE8"/>
                </a:solidFill>
                <a:latin typeface="Courier New"/>
                <a:cs typeface="Courier New"/>
              </a:rPr>
              <a:t>go</a:t>
            </a:r>
            <a:r>
              <a:rPr sz="2025" u="sng" spc="-11" baseline="4904" dirty="0">
                <a:solidFill>
                  <a:srgbClr val="B7DEE8"/>
                </a:solidFill>
                <a:latin typeface="Courier New"/>
                <a:cs typeface="Courier New"/>
              </a:rPr>
              <a:t>o</a:t>
            </a:r>
            <a:r>
              <a:rPr sz="2025" u="sng" baseline="4904" dirty="0">
                <a:solidFill>
                  <a:srgbClr val="B7DEE8"/>
                </a:solidFill>
                <a:latin typeface="Courier New"/>
                <a:cs typeface="Courier New"/>
              </a:rPr>
              <a:t>d</a:t>
            </a:r>
            <a:r>
              <a:rPr sz="2025" u="sng" spc="-11" baseline="4904" dirty="0">
                <a:solidFill>
                  <a:srgbClr val="B7DEE8"/>
                </a:solidFill>
                <a:latin typeface="Courier New"/>
                <a:cs typeface="Courier New"/>
              </a:rPr>
              <a:t>n</a:t>
            </a:r>
            <a:r>
              <a:rPr sz="2025" u="sng" baseline="4904" dirty="0">
                <a:solidFill>
                  <a:srgbClr val="B7DEE8"/>
                </a:solidFill>
                <a:latin typeface="Courier New"/>
                <a:cs typeface="Courier New"/>
              </a:rPr>
              <a:t>ig</a:t>
            </a:r>
            <a:r>
              <a:rPr sz="2025" u="sng" spc="-11" baseline="4904" dirty="0">
                <a:solidFill>
                  <a:srgbClr val="B7DEE8"/>
                </a:solidFill>
                <a:latin typeface="Courier New"/>
                <a:cs typeface="Courier New"/>
              </a:rPr>
              <a:t>h</a:t>
            </a:r>
            <a:r>
              <a:rPr sz="2025" u="sng" baseline="4904" dirty="0">
                <a:solidFill>
                  <a:srgbClr val="B7DEE8"/>
                </a:solidFill>
                <a:latin typeface="Courier New"/>
                <a:cs typeface="Courier New"/>
              </a:rPr>
              <a:t>t</a:t>
            </a:r>
            <a:r>
              <a:rPr sz="2025" u="sng" spc="-11" baseline="4904" dirty="0">
                <a:solidFill>
                  <a:srgbClr val="B7DEE8"/>
                </a:solidFill>
                <a:latin typeface="Courier New"/>
                <a:cs typeface="Courier New"/>
              </a:rPr>
              <a:t>go</a:t>
            </a:r>
            <a:r>
              <a:rPr sz="2025" u="sng" baseline="4904" dirty="0">
                <a:solidFill>
                  <a:srgbClr val="B7DEE8"/>
                </a:solidFill>
                <a:latin typeface="Courier New"/>
                <a:cs typeface="Courier New"/>
              </a:rPr>
              <a:t>od</a:t>
            </a:r>
            <a:r>
              <a:rPr sz="2025" u="sng" spc="-11" baseline="4904" dirty="0">
                <a:solidFill>
                  <a:srgbClr val="B7DEE8"/>
                </a:solidFill>
                <a:latin typeface="Courier New"/>
                <a:cs typeface="Courier New"/>
              </a:rPr>
              <a:t>n</a:t>
            </a:r>
            <a:r>
              <a:rPr sz="2025" u="sng" baseline="4904" dirty="0">
                <a:solidFill>
                  <a:srgbClr val="B7DEE8"/>
                </a:solidFill>
                <a:latin typeface="Courier New"/>
                <a:cs typeface="Courier New"/>
              </a:rPr>
              <a:t>i</a:t>
            </a:r>
            <a:r>
              <a:rPr sz="2025" u="sng" spc="-11" baseline="4904" dirty="0">
                <a:solidFill>
                  <a:srgbClr val="B7DEE8"/>
                </a:solidFill>
                <a:latin typeface="Courier New"/>
                <a:cs typeface="Courier New"/>
              </a:rPr>
              <a:t>g</a:t>
            </a:r>
            <a:r>
              <a:rPr sz="2025" u="sng" baseline="4904" dirty="0">
                <a:solidFill>
                  <a:srgbClr val="B7DEE8"/>
                </a:solidFill>
                <a:latin typeface="Courier New"/>
                <a:cs typeface="Courier New"/>
              </a:rPr>
              <a:t>ht</a:t>
            </a:r>
            <a:r>
              <a:rPr sz="2025" u="sng" spc="-11" baseline="4904" dirty="0">
                <a:solidFill>
                  <a:srgbClr val="B7DEE8"/>
                </a:solidFill>
                <a:latin typeface="Courier New"/>
                <a:cs typeface="Courier New"/>
              </a:rPr>
              <a:t>p</a:t>
            </a:r>
            <a:r>
              <a:rPr sz="2025" u="sng" baseline="4904" dirty="0">
                <a:solidFill>
                  <a:srgbClr val="B7DEE8"/>
                </a:solidFill>
                <a:latin typeface="Courier New"/>
                <a:cs typeface="Courier New"/>
              </a:rPr>
              <a:t>a</a:t>
            </a:r>
            <a:r>
              <a:rPr sz="2025" u="sng" spc="-11" baseline="4904" dirty="0">
                <a:solidFill>
                  <a:srgbClr val="B7DEE8"/>
                </a:solidFill>
                <a:latin typeface="Courier New"/>
                <a:cs typeface="Courier New"/>
              </a:rPr>
              <a:t>rt</a:t>
            </a:r>
            <a:r>
              <a:rPr sz="2025" u="sng" baseline="4904" dirty="0">
                <a:solidFill>
                  <a:srgbClr val="B7DEE8"/>
                </a:solidFill>
                <a:latin typeface="Courier New"/>
                <a:cs typeface="Courier New"/>
              </a:rPr>
              <a:t>in</a:t>
            </a:r>
            <a:r>
              <a:rPr sz="2025" u="sng" spc="-11" baseline="4904" dirty="0">
                <a:solidFill>
                  <a:srgbClr val="B7DEE8"/>
                </a:solidFill>
                <a:latin typeface="Courier New"/>
                <a:cs typeface="Courier New"/>
              </a:rPr>
              <a:t>g</a:t>
            </a:r>
            <a:r>
              <a:rPr sz="2025" u="sng" baseline="4904" dirty="0">
                <a:solidFill>
                  <a:srgbClr val="B7DEE8"/>
                </a:solidFill>
                <a:latin typeface="Courier New"/>
                <a:cs typeface="Courier New"/>
              </a:rPr>
              <a:t>i</a:t>
            </a:r>
            <a:r>
              <a:rPr sz="2025" u="sng" spc="-11" baseline="4904" dirty="0">
                <a:solidFill>
                  <a:srgbClr val="B7DEE8"/>
                </a:solidFill>
                <a:latin typeface="Courier New"/>
                <a:cs typeface="Courier New"/>
              </a:rPr>
              <a:t>s</a:t>
            </a:r>
            <a:r>
              <a:rPr sz="2025" u="sng" baseline="4904" dirty="0">
                <a:solidFill>
                  <a:srgbClr val="B7DEE8"/>
                </a:solidFill>
                <a:latin typeface="Courier New"/>
                <a:cs typeface="Courier New"/>
              </a:rPr>
              <a:t>su</a:t>
            </a:r>
            <a:r>
              <a:rPr sz="2025" u="sng" spc="-11" baseline="4904" dirty="0">
                <a:solidFill>
                  <a:srgbClr val="B7DEE8"/>
                </a:solidFill>
                <a:latin typeface="Courier New"/>
                <a:cs typeface="Courier New"/>
              </a:rPr>
              <a:t>c</a:t>
            </a:r>
            <a:r>
              <a:rPr sz="2025" u="sng" baseline="4904" dirty="0">
                <a:solidFill>
                  <a:srgbClr val="B7DEE8"/>
                </a:solidFill>
                <a:latin typeface="Courier New"/>
                <a:cs typeface="Courier New"/>
              </a:rPr>
              <a:t>h</a:t>
            </a:r>
            <a:r>
              <a:rPr sz="2025" u="sng" spc="-11" baseline="4904" dirty="0">
                <a:solidFill>
                  <a:srgbClr val="B7DEE8"/>
                </a:solidFill>
                <a:latin typeface="Courier New"/>
                <a:cs typeface="Courier New"/>
              </a:rPr>
              <a:t>sw</a:t>
            </a:r>
            <a:r>
              <a:rPr sz="2025" u="sng" baseline="4904" dirty="0">
                <a:solidFill>
                  <a:srgbClr val="B7DEE8"/>
                </a:solidFill>
                <a:latin typeface="Courier New"/>
                <a:cs typeface="Courier New"/>
              </a:rPr>
              <a:t>ee</a:t>
            </a:r>
            <a:r>
              <a:rPr sz="2025" u="sng" spc="-11" baseline="4904" dirty="0">
                <a:solidFill>
                  <a:srgbClr val="B7DEE8"/>
                </a:solidFill>
                <a:latin typeface="Courier New"/>
                <a:cs typeface="Courier New"/>
              </a:rPr>
              <a:t>t</a:t>
            </a:r>
            <a:r>
              <a:rPr sz="2025" u="sng" baseline="4904" dirty="0">
                <a:solidFill>
                  <a:srgbClr val="B7DEE8"/>
                </a:solidFill>
                <a:latin typeface="Courier New"/>
                <a:cs typeface="Courier New"/>
              </a:rPr>
              <a:t>s</a:t>
            </a:r>
            <a:r>
              <a:rPr sz="2025" u="sng" spc="-11" baseline="4904" dirty="0">
                <a:solidFill>
                  <a:srgbClr val="B7DEE8"/>
                </a:solidFill>
                <a:latin typeface="Courier New"/>
                <a:cs typeface="Courier New"/>
              </a:rPr>
              <a:t>o</a:t>
            </a:r>
            <a:r>
              <a:rPr sz="2025" u="sng" baseline="4904" dirty="0">
                <a:solidFill>
                  <a:srgbClr val="B7DEE8"/>
                </a:solidFill>
                <a:latin typeface="Courier New"/>
                <a:cs typeface="Courier New"/>
              </a:rPr>
              <a:t>rr</a:t>
            </a:r>
            <a:r>
              <a:rPr sz="2025" u="sng" spc="-11" baseline="4904" dirty="0">
                <a:solidFill>
                  <a:srgbClr val="B7DEE8"/>
                </a:solidFill>
                <a:latin typeface="Courier New"/>
                <a:cs typeface="Courier New"/>
              </a:rPr>
              <a:t>o</a:t>
            </a:r>
            <a:r>
              <a:rPr sz="2025" u="sng" baseline="4904" dirty="0">
                <a:solidFill>
                  <a:srgbClr val="B7DEE8"/>
                </a:solidFill>
                <a:latin typeface="Courier New"/>
                <a:cs typeface="Courier New"/>
              </a:rPr>
              <a:t>w</a:t>
            </a:r>
            <a:endParaRPr sz="135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57631" y="2934095"/>
            <a:ext cx="1375370" cy="3962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17220">
              <a:lnSpc>
                <a:spcPts val="1473"/>
              </a:lnSpc>
              <a:spcBef>
                <a:spcPts val="74"/>
              </a:spcBef>
            </a:pPr>
            <a:r>
              <a:rPr sz="2025" spc="-11" baseline="4904" dirty="0">
                <a:solidFill>
                  <a:srgbClr val="FFFFFF"/>
                </a:solidFill>
                <a:latin typeface="Courier New"/>
                <a:cs typeface="Courier New"/>
              </a:rPr>
              <a:t>h</a:t>
            </a:r>
            <a:r>
              <a:rPr sz="2025" baseline="4904" dirty="0">
                <a:solidFill>
                  <a:srgbClr val="FFFFFF"/>
                </a:solidFill>
                <a:latin typeface="Courier New"/>
                <a:cs typeface="Courier New"/>
              </a:rPr>
              <a:t>t</a:t>
            </a:r>
            <a:r>
              <a:rPr sz="2025" spc="-7" baseline="4904" dirty="0">
                <a:solidFill>
                  <a:srgbClr val="FFFFFF"/>
                </a:solidFill>
                <a:latin typeface="Courier New"/>
                <a:cs typeface="Courier New"/>
              </a:rPr>
              <a:t>g</a:t>
            </a:r>
            <a:r>
              <a:rPr sz="2025" b="1" spc="-7" baseline="4904" dirty="0">
                <a:solidFill>
                  <a:srgbClr val="FFFF00"/>
                </a:solidFill>
                <a:latin typeface="Courier New"/>
                <a:cs typeface="Courier New"/>
              </a:rPr>
              <a:t>-</a:t>
            </a:r>
            <a:r>
              <a:rPr sz="2025" baseline="4904" dirty="0">
                <a:solidFill>
                  <a:srgbClr val="FFFFFF"/>
                </a:solidFill>
                <a:latin typeface="Courier New"/>
                <a:cs typeface="Courier New"/>
              </a:rPr>
              <a:t>od</a:t>
            </a:r>
            <a:r>
              <a:rPr sz="2025" spc="-11" baseline="4904" dirty="0">
                <a:solidFill>
                  <a:srgbClr val="FFFFFF"/>
                </a:solidFill>
                <a:latin typeface="Courier New"/>
                <a:cs typeface="Courier New"/>
              </a:rPr>
              <a:t>n</a:t>
            </a:r>
            <a:r>
              <a:rPr sz="2025" baseline="4904" dirty="0">
                <a:solidFill>
                  <a:srgbClr val="FFFFFF"/>
                </a:solidFill>
                <a:latin typeface="Courier New"/>
                <a:cs typeface="Courier New"/>
              </a:rPr>
              <a:t>i</a:t>
            </a:r>
            <a:r>
              <a:rPr sz="2025" spc="-11" baseline="4904" dirty="0">
                <a:solidFill>
                  <a:srgbClr val="FFFFFF"/>
                </a:solidFill>
                <a:latin typeface="Courier New"/>
                <a:cs typeface="Courier New"/>
              </a:rPr>
              <a:t>g</a:t>
            </a:r>
            <a:r>
              <a:rPr sz="2025" baseline="4904" dirty="0">
                <a:solidFill>
                  <a:srgbClr val="FFFFFF"/>
                </a:solidFill>
                <a:latin typeface="Courier New"/>
                <a:cs typeface="Courier New"/>
              </a:rPr>
              <a:t>h</a:t>
            </a:r>
            <a:endParaRPr sz="1350">
              <a:latin typeface="Courier New"/>
              <a:cs typeface="Courier New"/>
            </a:endParaRPr>
          </a:p>
          <a:p>
            <a:pPr marL="9525" marR="25717">
              <a:lnSpc>
                <a:spcPct val="94401"/>
              </a:lnSpc>
              <a:spcBef>
                <a:spcPts val="16"/>
              </a:spcBef>
            </a:pPr>
            <a:r>
              <a:rPr sz="1350" spc="-11" dirty="0">
                <a:solidFill>
                  <a:srgbClr val="FFFFFF"/>
                </a:solidFill>
                <a:latin typeface="Courier New"/>
                <a:cs typeface="Courier New"/>
              </a:rPr>
              <a:t>n</a:t>
            </a:r>
            <a:r>
              <a:rPr sz="1350" dirty="0">
                <a:solidFill>
                  <a:srgbClr val="FFFFFF"/>
                </a:solidFill>
                <a:latin typeface="Courier New"/>
                <a:cs typeface="Courier New"/>
              </a:rPr>
              <a:t>ig</a:t>
            </a:r>
            <a:r>
              <a:rPr sz="1350" spc="-11" dirty="0">
                <a:solidFill>
                  <a:srgbClr val="FFFFFF"/>
                </a:solidFill>
                <a:latin typeface="Courier New"/>
                <a:cs typeface="Courier New"/>
              </a:rPr>
              <a:t>h</a:t>
            </a:r>
            <a:r>
              <a:rPr sz="1350" dirty="0">
                <a:solidFill>
                  <a:srgbClr val="FFFFFF"/>
                </a:solidFill>
                <a:latin typeface="Courier New"/>
                <a:cs typeface="Courier New"/>
              </a:rPr>
              <a:t>t</a:t>
            </a:r>
            <a:r>
              <a:rPr sz="1350" spc="-7" dirty="0">
                <a:solidFill>
                  <a:srgbClr val="FFFFFF"/>
                </a:solidFill>
                <a:latin typeface="Courier New"/>
                <a:cs typeface="Courier New"/>
              </a:rPr>
              <a:t>g</a:t>
            </a:r>
            <a:r>
              <a:rPr sz="1350" b="1" spc="-7" dirty="0">
                <a:solidFill>
                  <a:srgbClr val="FFFF00"/>
                </a:solidFill>
                <a:latin typeface="Courier New"/>
                <a:cs typeface="Courier New"/>
              </a:rPr>
              <a:t>-</a:t>
            </a:r>
            <a:r>
              <a:rPr sz="1350" dirty="0">
                <a:solidFill>
                  <a:srgbClr val="FFFFFF"/>
                </a:solidFill>
                <a:latin typeface="Courier New"/>
                <a:cs typeface="Courier New"/>
              </a:rPr>
              <a:t>od</a:t>
            </a:r>
            <a:endParaRPr sz="135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014377" y="2934095"/>
            <a:ext cx="1376298" cy="6019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20445">
              <a:lnSpc>
                <a:spcPts val="1473"/>
              </a:lnSpc>
              <a:spcBef>
                <a:spcPts val="74"/>
              </a:spcBef>
            </a:pPr>
            <a:r>
              <a:rPr sz="2025" b="1" baseline="4904" dirty="0">
                <a:solidFill>
                  <a:srgbClr val="FF0000"/>
                </a:solidFill>
                <a:latin typeface="Courier New"/>
                <a:cs typeface="Courier New"/>
              </a:rPr>
              <a:t>O</a:t>
            </a:r>
            <a:r>
              <a:rPr sz="2025" baseline="4904" dirty="0">
                <a:solidFill>
                  <a:srgbClr val="FFFFFF"/>
                </a:solidFill>
                <a:latin typeface="Courier New"/>
                <a:cs typeface="Courier New"/>
              </a:rPr>
              <a:t>e</a:t>
            </a:r>
            <a:r>
              <a:rPr sz="2025" spc="-11" baseline="4904" dirty="0">
                <a:solidFill>
                  <a:srgbClr val="FFFFFF"/>
                </a:solidFill>
                <a:latin typeface="Courier New"/>
                <a:cs typeface="Courier New"/>
              </a:rPr>
              <a:t>t</a:t>
            </a:r>
            <a:r>
              <a:rPr sz="2025" baseline="4904" dirty="0">
                <a:solidFill>
                  <a:srgbClr val="FFFFFF"/>
                </a:solidFill>
                <a:latin typeface="Courier New"/>
                <a:cs typeface="Courier New"/>
              </a:rPr>
              <a:t>s</a:t>
            </a:r>
            <a:r>
              <a:rPr sz="2025" spc="-11" baseline="4904" dirty="0">
                <a:solidFill>
                  <a:srgbClr val="FFFFFF"/>
                </a:solidFill>
                <a:latin typeface="Courier New"/>
                <a:cs typeface="Courier New"/>
              </a:rPr>
              <a:t>o</a:t>
            </a:r>
            <a:r>
              <a:rPr sz="2025" baseline="4904" dirty="0">
                <a:solidFill>
                  <a:srgbClr val="FFFFFF"/>
                </a:solidFill>
                <a:latin typeface="Courier New"/>
                <a:cs typeface="Courier New"/>
              </a:rPr>
              <a:t>rro</a:t>
            </a:r>
            <a:endParaRPr sz="1350">
              <a:latin typeface="Courier New"/>
              <a:cs typeface="Courier New"/>
            </a:endParaRPr>
          </a:p>
          <a:p>
            <a:pPr marL="9525" marR="108996" indent="307466">
              <a:lnSpc>
                <a:spcPts val="1529"/>
              </a:lnSpc>
              <a:spcBef>
                <a:spcPts val="16"/>
              </a:spcBef>
            </a:pPr>
            <a:r>
              <a:rPr sz="1350" spc="-7" dirty="0">
                <a:solidFill>
                  <a:srgbClr val="FFFFFF"/>
                </a:solidFill>
                <a:latin typeface="Courier New"/>
                <a:cs typeface="Courier New"/>
              </a:rPr>
              <a:t>sw</a:t>
            </a:r>
            <a:r>
              <a:rPr sz="1350" b="1" dirty="0">
                <a:solidFill>
                  <a:srgbClr val="FF0000"/>
                </a:solidFill>
                <a:latin typeface="Courier New"/>
                <a:cs typeface="Courier New"/>
              </a:rPr>
              <a:t>O</a:t>
            </a:r>
            <a:r>
              <a:rPr sz="1350" dirty="0">
                <a:solidFill>
                  <a:srgbClr val="FFFFFF"/>
                </a:solidFill>
                <a:latin typeface="Courier New"/>
                <a:cs typeface="Courier New"/>
              </a:rPr>
              <a:t>e</a:t>
            </a:r>
            <a:r>
              <a:rPr sz="1350" spc="-11" dirty="0">
                <a:solidFill>
                  <a:srgbClr val="FFFFFF"/>
                </a:solidFill>
                <a:latin typeface="Courier New"/>
                <a:cs typeface="Courier New"/>
              </a:rPr>
              <a:t>t</a:t>
            </a:r>
            <a:r>
              <a:rPr sz="1350" dirty="0">
                <a:solidFill>
                  <a:srgbClr val="FFFFFF"/>
                </a:solidFill>
                <a:latin typeface="Courier New"/>
                <a:cs typeface="Courier New"/>
              </a:rPr>
              <a:t>s</a:t>
            </a:r>
            <a:r>
              <a:rPr sz="1350" spc="-11" dirty="0">
                <a:solidFill>
                  <a:srgbClr val="FFFFFF"/>
                </a:solidFill>
                <a:latin typeface="Courier New"/>
                <a:cs typeface="Courier New"/>
              </a:rPr>
              <a:t>o</a:t>
            </a:r>
            <a:r>
              <a:rPr sz="1350" dirty="0">
                <a:solidFill>
                  <a:srgbClr val="FFFFFF"/>
                </a:solidFill>
                <a:latin typeface="Courier New"/>
                <a:cs typeface="Courier New"/>
              </a:rPr>
              <a:t>rr </a:t>
            </a:r>
            <a:endParaRPr sz="1350">
              <a:latin typeface="Courier New"/>
              <a:cs typeface="Courier New"/>
            </a:endParaRPr>
          </a:p>
          <a:p>
            <a:pPr marL="9525" marR="108996">
              <a:lnSpc>
                <a:spcPts val="1529"/>
              </a:lnSpc>
              <a:spcBef>
                <a:spcPts val="90"/>
              </a:spcBef>
            </a:pPr>
            <a:r>
              <a:rPr sz="1350" dirty="0">
                <a:solidFill>
                  <a:srgbClr val="FFFFFF"/>
                </a:solidFill>
                <a:latin typeface="Courier New"/>
                <a:cs typeface="Courier New"/>
              </a:rPr>
              <a:t>u</a:t>
            </a:r>
            <a:r>
              <a:rPr sz="1350" spc="-11" dirty="0">
                <a:solidFill>
                  <a:srgbClr val="FFFFFF"/>
                </a:solidFill>
                <a:latin typeface="Courier New"/>
                <a:cs typeface="Courier New"/>
              </a:rPr>
              <a:t>c</a:t>
            </a:r>
            <a:r>
              <a:rPr sz="1350" dirty="0">
                <a:solidFill>
                  <a:srgbClr val="FFFFFF"/>
                </a:solidFill>
                <a:latin typeface="Courier New"/>
                <a:cs typeface="Courier New"/>
              </a:rPr>
              <a:t>h</a:t>
            </a:r>
            <a:r>
              <a:rPr sz="1350" spc="-11" dirty="0">
                <a:solidFill>
                  <a:srgbClr val="FFFFFF"/>
                </a:solidFill>
                <a:latin typeface="Courier New"/>
                <a:cs typeface="Courier New"/>
              </a:rPr>
              <a:t>s</a:t>
            </a:r>
            <a:r>
              <a:rPr sz="1350" spc="-7" dirty="0">
                <a:solidFill>
                  <a:srgbClr val="FFFFFF"/>
                </a:solidFill>
                <a:latin typeface="Courier New"/>
                <a:cs typeface="Courier New"/>
              </a:rPr>
              <a:t>w</a:t>
            </a:r>
            <a:r>
              <a:rPr sz="1350" b="1" dirty="0">
                <a:solidFill>
                  <a:srgbClr val="FF0000"/>
                </a:solidFill>
                <a:latin typeface="Courier New"/>
                <a:cs typeface="Courier New"/>
              </a:rPr>
              <a:t>O</a:t>
            </a:r>
            <a:r>
              <a:rPr sz="1350" dirty="0">
                <a:solidFill>
                  <a:srgbClr val="FFFFFF"/>
                </a:solidFill>
                <a:latin typeface="Courier New"/>
                <a:cs typeface="Courier New"/>
              </a:rPr>
              <a:t>e</a:t>
            </a:r>
            <a:r>
              <a:rPr sz="1350" spc="-11" dirty="0">
                <a:solidFill>
                  <a:srgbClr val="FFFFFF"/>
                </a:solidFill>
                <a:latin typeface="Courier New"/>
                <a:cs typeface="Courier New"/>
              </a:rPr>
              <a:t>t</a:t>
            </a:r>
            <a:r>
              <a:rPr sz="1350" dirty="0">
                <a:solidFill>
                  <a:srgbClr val="FFFFFF"/>
                </a:solidFill>
                <a:latin typeface="Courier New"/>
                <a:cs typeface="Courier New"/>
              </a:rPr>
              <a:t>s</a:t>
            </a:r>
            <a:endParaRPr sz="135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47294" y="3345576"/>
            <a:ext cx="1069901" cy="39652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395">
              <a:lnSpc>
                <a:spcPts val="1473"/>
              </a:lnSpc>
              <a:spcBef>
                <a:spcPts val="74"/>
              </a:spcBef>
            </a:pPr>
            <a:r>
              <a:rPr sz="2025" baseline="4904" dirty="0">
                <a:solidFill>
                  <a:srgbClr val="FFFFFF"/>
                </a:solidFill>
                <a:latin typeface="Courier New"/>
                <a:cs typeface="Courier New"/>
              </a:rPr>
              <a:t>o</a:t>
            </a:r>
            <a:r>
              <a:rPr sz="2025" spc="-11" baseline="4904" dirty="0">
                <a:solidFill>
                  <a:srgbClr val="FFFFFF"/>
                </a:solidFill>
                <a:latin typeface="Courier New"/>
                <a:cs typeface="Courier New"/>
              </a:rPr>
              <a:t>o</a:t>
            </a:r>
            <a:r>
              <a:rPr sz="2025" baseline="4904" dirty="0">
                <a:solidFill>
                  <a:srgbClr val="FFFFFF"/>
                </a:solidFill>
                <a:latin typeface="Courier New"/>
                <a:cs typeface="Courier New"/>
              </a:rPr>
              <a:t>d</a:t>
            </a:r>
            <a:r>
              <a:rPr sz="2025" spc="-11" baseline="4904" dirty="0">
                <a:solidFill>
                  <a:srgbClr val="FFFFFF"/>
                </a:solidFill>
                <a:latin typeface="Courier New"/>
                <a:cs typeface="Courier New"/>
              </a:rPr>
              <a:t>n</a:t>
            </a:r>
            <a:r>
              <a:rPr sz="2025" baseline="4904" dirty="0">
                <a:solidFill>
                  <a:srgbClr val="FFFFFF"/>
                </a:solidFill>
                <a:latin typeface="Courier New"/>
                <a:cs typeface="Courier New"/>
              </a:rPr>
              <a:t>ig</a:t>
            </a:r>
            <a:r>
              <a:rPr sz="2025" spc="-11" baseline="4904" dirty="0">
                <a:solidFill>
                  <a:srgbClr val="FFFFFF"/>
                </a:solidFill>
                <a:latin typeface="Courier New"/>
                <a:cs typeface="Courier New"/>
              </a:rPr>
              <a:t>h</a:t>
            </a:r>
            <a:r>
              <a:rPr sz="2025" baseline="4904" dirty="0">
                <a:solidFill>
                  <a:srgbClr val="FFFFFF"/>
                </a:solidFill>
                <a:latin typeface="Courier New"/>
                <a:cs typeface="Courier New"/>
              </a:rPr>
              <a:t>tg</a:t>
            </a:r>
            <a:endParaRPr sz="1350">
              <a:latin typeface="Courier New"/>
              <a:cs typeface="Courier New"/>
            </a:endParaRPr>
          </a:p>
          <a:p>
            <a:pPr marL="9525" marR="25718">
              <a:lnSpc>
                <a:spcPct val="94401"/>
              </a:lnSpc>
              <a:spcBef>
                <a:spcPts val="16"/>
              </a:spcBef>
            </a:pPr>
            <a:r>
              <a:rPr sz="1350" dirty="0">
                <a:solidFill>
                  <a:srgbClr val="FFFFFF"/>
                </a:solidFill>
                <a:latin typeface="Courier New"/>
                <a:cs typeface="Courier New"/>
              </a:rPr>
              <a:t>Go</a:t>
            </a:r>
            <a:r>
              <a:rPr sz="1350" spc="-11" dirty="0">
                <a:solidFill>
                  <a:srgbClr val="FFFFFF"/>
                </a:solidFill>
                <a:latin typeface="Courier New"/>
                <a:cs typeface="Courier New"/>
              </a:rPr>
              <a:t>o</a:t>
            </a:r>
            <a:r>
              <a:rPr sz="1350" dirty="0">
                <a:solidFill>
                  <a:srgbClr val="FFFFFF"/>
                </a:solidFill>
                <a:latin typeface="Courier New"/>
                <a:cs typeface="Courier New"/>
              </a:rPr>
              <a:t>d</a:t>
            </a:r>
            <a:r>
              <a:rPr sz="1350" spc="-11" dirty="0">
                <a:solidFill>
                  <a:srgbClr val="FFFFFF"/>
                </a:solidFill>
                <a:latin typeface="Courier New"/>
                <a:cs typeface="Courier New"/>
              </a:rPr>
              <a:t>n</a:t>
            </a:r>
            <a:r>
              <a:rPr sz="1350" dirty="0">
                <a:solidFill>
                  <a:srgbClr val="FFFFFF"/>
                </a:solidFill>
                <a:latin typeface="Courier New"/>
                <a:cs typeface="Courier New"/>
              </a:rPr>
              <a:t>igh</a:t>
            </a:r>
            <a:endParaRPr sz="135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683735" y="3345575"/>
            <a:ext cx="1170353" cy="1905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525">
              <a:lnSpc>
                <a:spcPts val="1473"/>
              </a:lnSpc>
              <a:spcBef>
                <a:spcPts val="74"/>
              </a:spcBef>
            </a:pPr>
            <a:r>
              <a:rPr sz="2025" spc="-11" baseline="4904" dirty="0">
                <a:solidFill>
                  <a:srgbClr val="FFFFFF"/>
                </a:solidFill>
                <a:latin typeface="Courier New"/>
                <a:cs typeface="Courier New"/>
              </a:rPr>
              <a:t>g</a:t>
            </a:r>
            <a:r>
              <a:rPr sz="2025" baseline="4904" dirty="0">
                <a:solidFill>
                  <a:srgbClr val="FFFFFF"/>
                </a:solidFill>
                <a:latin typeface="Courier New"/>
                <a:cs typeface="Courier New"/>
              </a:rPr>
              <a:t>ht</a:t>
            </a:r>
            <a:r>
              <a:rPr sz="2025" spc="-11" baseline="4904" dirty="0">
                <a:solidFill>
                  <a:srgbClr val="FFFFFF"/>
                </a:solidFill>
                <a:latin typeface="Courier New"/>
                <a:cs typeface="Courier New"/>
              </a:rPr>
              <a:t>p</a:t>
            </a:r>
            <a:r>
              <a:rPr sz="2025" baseline="4904" dirty="0">
                <a:solidFill>
                  <a:srgbClr val="FFFFFF"/>
                </a:solidFill>
                <a:latin typeface="Courier New"/>
                <a:cs typeface="Courier New"/>
              </a:rPr>
              <a:t>a</a:t>
            </a:r>
            <a:r>
              <a:rPr sz="2025" spc="-11" baseline="4904" dirty="0">
                <a:solidFill>
                  <a:srgbClr val="FFFFFF"/>
                </a:solidFill>
                <a:latin typeface="Courier New"/>
                <a:cs typeface="Courier New"/>
              </a:rPr>
              <a:t>rt</a:t>
            </a:r>
            <a:r>
              <a:rPr sz="2025" baseline="4904" dirty="0">
                <a:solidFill>
                  <a:srgbClr val="FFFFFF"/>
                </a:solidFill>
                <a:latin typeface="Courier New"/>
                <a:cs typeface="Courier New"/>
              </a:rPr>
              <a:t>in</a:t>
            </a:r>
            <a:r>
              <a:rPr sz="2025" spc="-11" baseline="4904" dirty="0">
                <a:solidFill>
                  <a:srgbClr val="FFFFFF"/>
                </a:solidFill>
                <a:latin typeface="Courier New"/>
                <a:cs typeface="Courier New"/>
              </a:rPr>
              <a:t>g</a:t>
            </a:r>
            <a:r>
              <a:rPr sz="2025" baseline="4904" dirty="0">
                <a:solidFill>
                  <a:srgbClr val="FFFFFF"/>
                </a:solidFill>
                <a:latin typeface="Courier New"/>
                <a:cs typeface="Courier New"/>
              </a:rPr>
              <a:t>i</a:t>
            </a:r>
            <a:endParaRPr sz="1350" dirty="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479138" y="3551601"/>
            <a:ext cx="1067483" cy="1905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525">
              <a:lnSpc>
                <a:spcPts val="1473"/>
              </a:lnSpc>
              <a:spcBef>
                <a:spcPts val="74"/>
              </a:spcBef>
            </a:pPr>
            <a:r>
              <a:rPr sz="2025" spc="-11" baseline="4904" dirty="0">
                <a:solidFill>
                  <a:srgbClr val="FFFFFF"/>
                </a:solidFill>
                <a:latin typeface="Courier New"/>
                <a:cs typeface="Courier New"/>
              </a:rPr>
              <a:t>n</a:t>
            </a:r>
            <a:r>
              <a:rPr sz="2025" baseline="4904" dirty="0">
                <a:solidFill>
                  <a:srgbClr val="FFFFFF"/>
                </a:solidFill>
                <a:latin typeface="Courier New"/>
                <a:cs typeface="Courier New"/>
              </a:rPr>
              <a:t>i</a:t>
            </a:r>
            <a:r>
              <a:rPr sz="2025" spc="-11" baseline="4904" dirty="0">
                <a:solidFill>
                  <a:srgbClr val="FFFFFF"/>
                </a:solidFill>
                <a:latin typeface="Courier New"/>
                <a:cs typeface="Courier New"/>
              </a:rPr>
              <a:t>g</a:t>
            </a:r>
            <a:r>
              <a:rPr sz="2025" baseline="4904" dirty="0">
                <a:solidFill>
                  <a:srgbClr val="FFFFFF"/>
                </a:solidFill>
                <a:latin typeface="Courier New"/>
                <a:cs typeface="Courier New"/>
              </a:rPr>
              <a:t>ht</a:t>
            </a:r>
            <a:r>
              <a:rPr sz="2025" spc="-11" baseline="4904" dirty="0">
                <a:solidFill>
                  <a:srgbClr val="FFFFFF"/>
                </a:solidFill>
                <a:latin typeface="Courier New"/>
                <a:cs typeface="Courier New"/>
              </a:rPr>
              <a:t>p</a:t>
            </a:r>
            <a:r>
              <a:rPr sz="2025" baseline="4904" dirty="0">
                <a:solidFill>
                  <a:srgbClr val="FFFFFF"/>
                </a:solidFill>
                <a:latin typeface="Courier New"/>
                <a:cs typeface="Courier New"/>
              </a:rPr>
              <a:t>a</a:t>
            </a:r>
            <a:r>
              <a:rPr sz="2025" spc="-11" baseline="4904" dirty="0">
                <a:solidFill>
                  <a:srgbClr val="FFFFFF"/>
                </a:solidFill>
                <a:latin typeface="Courier New"/>
                <a:cs typeface="Courier New"/>
              </a:rPr>
              <a:t>rt</a:t>
            </a:r>
            <a:r>
              <a:rPr sz="2025" baseline="4904" dirty="0">
                <a:solidFill>
                  <a:srgbClr val="FFFFFF"/>
                </a:solidFill>
                <a:latin typeface="Courier New"/>
                <a:cs typeface="Courier New"/>
              </a:rPr>
              <a:t>i</a:t>
            </a:r>
            <a:endParaRPr sz="135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706910" y="3551601"/>
            <a:ext cx="966042" cy="1905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525">
              <a:lnSpc>
                <a:spcPts val="1473"/>
              </a:lnSpc>
              <a:spcBef>
                <a:spcPts val="74"/>
              </a:spcBef>
            </a:pPr>
            <a:r>
              <a:rPr sz="2025" baseline="4904" dirty="0">
                <a:solidFill>
                  <a:srgbClr val="FFFFFF"/>
                </a:solidFill>
                <a:latin typeface="Courier New"/>
                <a:cs typeface="Courier New"/>
              </a:rPr>
              <a:t>i</a:t>
            </a:r>
            <a:r>
              <a:rPr sz="2025" spc="-11" baseline="4904" dirty="0">
                <a:solidFill>
                  <a:srgbClr val="FFFFFF"/>
                </a:solidFill>
                <a:latin typeface="Courier New"/>
                <a:cs typeface="Courier New"/>
              </a:rPr>
              <a:t>s</a:t>
            </a:r>
            <a:r>
              <a:rPr sz="2025" baseline="4904" dirty="0">
                <a:solidFill>
                  <a:srgbClr val="FFFFFF"/>
                </a:solidFill>
                <a:latin typeface="Courier New"/>
                <a:cs typeface="Courier New"/>
              </a:rPr>
              <a:t>su</a:t>
            </a:r>
            <a:r>
              <a:rPr sz="2025" spc="-11" baseline="4904" dirty="0">
                <a:solidFill>
                  <a:srgbClr val="FFFFFF"/>
                </a:solidFill>
                <a:latin typeface="Courier New"/>
                <a:cs typeface="Courier New"/>
              </a:rPr>
              <a:t>c</a:t>
            </a:r>
            <a:r>
              <a:rPr sz="2025" baseline="4904" dirty="0">
                <a:solidFill>
                  <a:srgbClr val="FFFFFF"/>
                </a:solidFill>
                <a:latin typeface="Courier New"/>
                <a:cs typeface="Courier New"/>
              </a:rPr>
              <a:t>h</a:t>
            </a:r>
            <a:r>
              <a:rPr sz="2025" spc="-11" baseline="4904" dirty="0">
                <a:solidFill>
                  <a:srgbClr val="FFFFFF"/>
                </a:solidFill>
                <a:latin typeface="Courier New"/>
                <a:cs typeface="Courier New"/>
              </a:rPr>
              <a:t>s</a:t>
            </a:r>
            <a:r>
              <a:rPr sz="2025" spc="-7" baseline="4904" dirty="0">
                <a:solidFill>
                  <a:srgbClr val="FFFFFF"/>
                </a:solidFill>
                <a:latin typeface="Courier New"/>
                <a:cs typeface="Courier New"/>
              </a:rPr>
              <a:t>w</a:t>
            </a:r>
            <a:r>
              <a:rPr sz="2025" b="1" baseline="4904" dirty="0">
                <a:solidFill>
                  <a:srgbClr val="FF0000"/>
                </a:solidFill>
                <a:latin typeface="Courier New"/>
                <a:cs typeface="Courier New"/>
              </a:rPr>
              <a:t>O</a:t>
            </a:r>
            <a:endParaRPr sz="135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54761" y="3757341"/>
            <a:ext cx="1684013" cy="6019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24707">
              <a:lnSpc>
                <a:spcPts val="1473"/>
              </a:lnSpc>
              <a:spcBef>
                <a:spcPts val="74"/>
              </a:spcBef>
            </a:pPr>
            <a:r>
              <a:rPr sz="2025" spc="-7" baseline="4904" dirty="0">
                <a:solidFill>
                  <a:srgbClr val="FFFFFF"/>
                </a:solidFill>
                <a:latin typeface="Courier New"/>
                <a:cs typeface="Courier New"/>
              </a:rPr>
              <a:t>g</a:t>
            </a:r>
            <a:r>
              <a:rPr sz="2025" b="1" spc="-7" baseline="4904" dirty="0">
                <a:solidFill>
                  <a:srgbClr val="FFFF00"/>
                </a:solidFill>
                <a:latin typeface="Courier New"/>
                <a:cs typeface="Courier New"/>
              </a:rPr>
              <a:t>-</a:t>
            </a:r>
            <a:r>
              <a:rPr sz="2025" baseline="4904" dirty="0">
                <a:solidFill>
                  <a:srgbClr val="FFFFFF"/>
                </a:solidFill>
                <a:latin typeface="Courier New"/>
                <a:cs typeface="Courier New"/>
              </a:rPr>
              <a:t>od</a:t>
            </a:r>
            <a:r>
              <a:rPr sz="2025" spc="-11" baseline="4904" dirty="0">
                <a:solidFill>
                  <a:srgbClr val="FFFFFF"/>
                </a:solidFill>
                <a:latin typeface="Courier New"/>
                <a:cs typeface="Courier New"/>
              </a:rPr>
              <a:t>n</a:t>
            </a:r>
            <a:r>
              <a:rPr sz="2025" baseline="4904" dirty="0">
                <a:solidFill>
                  <a:srgbClr val="FFFFFF"/>
                </a:solidFill>
                <a:latin typeface="Courier New"/>
                <a:cs typeface="Courier New"/>
              </a:rPr>
              <a:t>i</a:t>
            </a:r>
            <a:r>
              <a:rPr sz="2025" spc="-11" baseline="4904" dirty="0">
                <a:solidFill>
                  <a:srgbClr val="FFFFFF"/>
                </a:solidFill>
                <a:latin typeface="Courier New"/>
                <a:cs typeface="Courier New"/>
              </a:rPr>
              <a:t>g</a:t>
            </a:r>
            <a:r>
              <a:rPr sz="2025" baseline="4904" dirty="0">
                <a:solidFill>
                  <a:srgbClr val="FFFFFF"/>
                </a:solidFill>
                <a:latin typeface="Courier New"/>
                <a:cs typeface="Courier New"/>
              </a:rPr>
              <a:t>htp</a:t>
            </a:r>
            <a:endParaRPr sz="1350" dirty="0">
              <a:latin typeface="Courier New"/>
              <a:cs typeface="Courier New"/>
            </a:endParaRPr>
          </a:p>
          <a:p>
            <a:pPr marL="9525" marR="313535" indent="307695">
              <a:lnSpc>
                <a:spcPts val="1529"/>
              </a:lnSpc>
              <a:spcBef>
                <a:spcPts val="16"/>
              </a:spcBef>
            </a:pPr>
            <a:r>
              <a:rPr sz="1350" dirty="0">
                <a:solidFill>
                  <a:srgbClr val="FFFFFF"/>
                </a:solidFill>
                <a:latin typeface="Courier New"/>
                <a:cs typeface="Courier New"/>
              </a:rPr>
              <a:t>g</a:t>
            </a:r>
            <a:r>
              <a:rPr sz="1350" spc="-11" dirty="0">
                <a:solidFill>
                  <a:srgbClr val="FFFFFF"/>
                </a:solidFill>
                <a:latin typeface="Courier New"/>
                <a:cs typeface="Courier New"/>
              </a:rPr>
              <a:t>h</a:t>
            </a:r>
            <a:r>
              <a:rPr sz="1350" dirty="0">
                <a:solidFill>
                  <a:srgbClr val="FFFFFF"/>
                </a:solidFill>
                <a:latin typeface="Courier New"/>
                <a:cs typeface="Courier New"/>
              </a:rPr>
              <a:t>t</a:t>
            </a:r>
            <a:r>
              <a:rPr sz="1350" spc="-7" dirty="0">
                <a:solidFill>
                  <a:srgbClr val="FFFFFF"/>
                </a:solidFill>
                <a:latin typeface="Courier New"/>
                <a:cs typeface="Courier New"/>
              </a:rPr>
              <a:t>g</a:t>
            </a:r>
            <a:r>
              <a:rPr sz="1350" b="1" spc="-7" dirty="0">
                <a:solidFill>
                  <a:srgbClr val="FFFF00"/>
                </a:solidFill>
                <a:latin typeface="Courier New"/>
                <a:cs typeface="Courier New"/>
              </a:rPr>
              <a:t>-</a:t>
            </a:r>
            <a:r>
              <a:rPr sz="1350" dirty="0">
                <a:solidFill>
                  <a:srgbClr val="FFFFFF"/>
                </a:solidFill>
                <a:latin typeface="Courier New"/>
                <a:cs typeface="Courier New"/>
              </a:rPr>
              <a:t>od</a:t>
            </a:r>
            <a:r>
              <a:rPr sz="1350" spc="-11" dirty="0">
                <a:solidFill>
                  <a:srgbClr val="FFFFFF"/>
                </a:solidFill>
                <a:latin typeface="Courier New"/>
                <a:cs typeface="Courier New"/>
              </a:rPr>
              <a:t>n</a:t>
            </a:r>
            <a:r>
              <a:rPr sz="1350" dirty="0">
                <a:solidFill>
                  <a:srgbClr val="FFFFFF"/>
                </a:solidFill>
                <a:latin typeface="Courier New"/>
                <a:cs typeface="Courier New"/>
              </a:rPr>
              <a:t>ig </a:t>
            </a:r>
            <a:endParaRPr sz="1350" dirty="0">
              <a:latin typeface="Courier New"/>
              <a:cs typeface="Courier New"/>
            </a:endParaRPr>
          </a:p>
          <a:p>
            <a:pPr marL="9525" marR="313535">
              <a:lnSpc>
                <a:spcPts val="1529"/>
              </a:lnSpc>
              <a:spcBef>
                <a:spcPts val="90"/>
              </a:spcBef>
            </a:pPr>
            <a:r>
              <a:rPr sz="1350" dirty="0">
                <a:solidFill>
                  <a:srgbClr val="FFFFFF"/>
                </a:solidFill>
                <a:latin typeface="Courier New"/>
                <a:cs typeface="Courier New"/>
              </a:rPr>
              <a:t>d</a:t>
            </a:r>
            <a:r>
              <a:rPr sz="1350" spc="-11" dirty="0">
                <a:solidFill>
                  <a:srgbClr val="FFFFFF"/>
                </a:solidFill>
                <a:latin typeface="Courier New"/>
                <a:cs typeface="Courier New"/>
              </a:rPr>
              <a:t>n</a:t>
            </a:r>
            <a:r>
              <a:rPr sz="1350" dirty="0">
                <a:solidFill>
                  <a:srgbClr val="FFFFFF"/>
                </a:solidFill>
                <a:latin typeface="Courier New"/>
                <a:cs typeface="Courier New"/>
              </a:rPr>
              <a:t>ig</a:t>
            </a:r>
            <a:r>
              <a:rPr sz="1350" spc="-11" dirty="0">
                <a:solidFill>
                  <a:srgbClr val="FFFFFF"/>
                </a:solidFill>
                <a:latin typeface="Courier New"/>
                <a:cs typeface="Courier New"/>
              </a:rPr>
              <a:t>h</a:t>
            </a:r>
            <a:r>
              <a:rPr sz="1350" dirty="0">
                <a:solidFill>
                  <a:srgbClr val="FFFFFF"/>
                </a:solidFill>
                <a:latin typeface="Courier New"/>
                <a:cs typeface="Courier New"/>
              </a:rPr>
              <a:t>t</a:t>
            </a:r>
            <a:r>
              <a:rPr sz="1350" spc="-7" dirty="0">
                <a:solidFill>
                  <a:srgbClr val="FFFFFF"/>
                </a:solidFill>
                <a:latin typeface="Courier New"/>
                <a:cs typeface="Courier New"/>
              </a:rPr>
              <a:t>g</a:t>
            </a:r>
            <a:r>
              <a:rPr sz="1350" b="1" spc="-7" dirty="0">
                <a:solidFill>
                  <a:srgbClr val="FFFF00"/>
                </a:solidFill>
                <a:latin typeface="Courier New"/>
                <a:cs typeface="Courier New"/>
              </a:rPr>
              <a:t>-</a:t>
            </a:r>
            <a:r>
              <a:rPr sz="1350" dirty="0">
                <a:solidFill>
                  <a:srgbClr val="FFFFFF"/>
                </a:solidFill>
                <a:latin typeface="Courier New"/>
                <a:cs typeface="Courier New"/>
              </a:rPr>
              <a:t>od</a:t>
            </a:r>
            <a:endParaRPr sz="1350" dirty="0">
              <a:latin typeface="Courier New"/>
              <a:cs typeface="Courier New"/>
            </a:endParaRPr>
          </a:p>
        </p:txBody>
      </p:sp>
      <p:pic>
        <p:nvPicPr>
          <p:cNvPr id="24" name="Picture 2" descr="http://genomebiology.com/content/figures/gb-2008-9-4-215-1-l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1696687"/>
            <a:ext cx="4114800" cy="3065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ectangle 24"/>
          <p:cNvSpPr/>
          <p:nvPr/>
        </p:nvSpPr>
        <p:spPr>
          <a:xfrm>
            <a:off x="5943600" y="4743450"/>
            <a:ext cx="32004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Rahim </a:t>
            </a:r>
            <a:r>
              <a:rPr lang="en-US" sz="1400" i="1" dirty="0">
                <a:solidFill>
                  <a:schemeClr val="bg1">
                    <a:lumMod val="65000"/>
                  </a:schemeClr>
                </a:solidFill>
              </a:rPr>
              <a:t>et al.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400" i="1" dirty="0">
                <a:solidFill>
                  <a:schemeClr val="bg1">
                    <a:lumMod val="65000"/>
                  </a:schemeClr>
                </a:solidFill>
              </a:rPr>
              <a:t>Genome Biology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 2008 </a:t>
            </a:r>
            <a:r>
              <a:rPr lang="en-US" sz="1400" b="1" dirty="0">
                <a:solidFill>
                  <a:schemeClr val="bg1">
                    <a:lumMod val="65000"/>
                  </a:schemeClr>
                </a:solidFill>
              </a:rPr>
              <a:t>9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:215  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-76200" y="6553200"/>
            <a:ext cx="9296400" cy="307777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sz="1400" dirty="0" err="1">
                <a:solidFill>
                  <a:schemeClr val="bg1">
                    <a:lumMod val="65000"/>
                  </a:schemeClr>
                </a:solidFill>
              </a:rPr>
              <a:t>Mainzer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sz="1400" dirty="0" err="1" smtClean="0">
                <a:solidFill>
                  <a:schemeClr val="bg1">
                    <a:lumMod val="65000"/>
                  </a:schemeClr>
                </a:solidFill>
              </a:rPr>
              <a:t>HPCBio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	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	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	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SPIN 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2016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		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	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	Slide </a:t>
            </a:r>
            <a:fld id="{92959208-E655-4DD9-89F4-F6CDAD937A04}" type="slidenum">
              <a:rPr lang="en-US" sz="1400" smtClean="0">
                <a:solidFill>
                  <a:schemeClr val="bg1">
                    <a:lumMod val="65000"/>
                  </a:schemeClr>
                </a:solidFill>
              </a:rPr>
              <a:t>6</a:t>
            </a:fld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of 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18</a:t>
            </a:r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1107710" y="4495800"/>
            <a:ext cx="0" cy="914400"/>
          </a:xfrm>
          <a:prstGeom prst="line">
            <a:avLst/>
          </a:prstGeom>
          <a:ln w="19050" cap="sq">
            <a:solidFill>
              <a:schemeClr val="accent1">
                <a:shade val="95000"/>
                <a:satMod val="105000"/>
              </a:schemeClr>
            </a:solidFill>
            <a:prstDash val="dash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914400" y="5486400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6X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2057400" y="4507468"/>
            <a:ext cx="0" cy="914400"/>
          </a:xfrm>
          <a:prstGeom prst="line">
            <a:avLst/>
          </a:prstGeom>
          <a:ln w="19050" cap="sq">
            <a:solidFill>
              <a:schemeClr val="accent1">
                <a:shade val="95000"/>
                <a:satMod val="105000"/>
              </a:schemeClr>
            </a:solidFill>
            <a:prstDash val="dash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864090" y="5498068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3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X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>
            <a:off x="3581400" y="4507468"/>
            <a:ext cx="0" cy="914400"/>
          </a:xfrm>
          <a:prstGeom prst="line">
            <a:avLst/>
          </a:prstGeom>
          <a:ln w="19050" cap="sq">
            <a:solidFill>
              <a:schemeClr val="accent1">
                <a:shade val="95000"/>
                <a:satMod val="105000"/>
              </a:schemeClr>
            </a:solidFill>
            <a:prstDash val="dash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388090" y="5498068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4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X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7032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2"/>
          <p:cNvSpPr/>
          <p:nvPr/>
        </p:nvSpPr>
        <p:spPr>
          <a:xfrm>
            <a:off x="2811780" y="857251"/>
            <a:ext cx="3545586" cy="7806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23" name="object 23"/>
          <p:cNvSpPr/>
          <p:nvPr/>
        </p:nvSpPr>
        <p:spPr>
          <a:xfrm>
            <a:off x="5811012" y="857251"/>
            <a:ext cx="641223" cy="78066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21" name="object 21"/>
          <p:cNvSpPr txBox="1"/>
          <p:nvPr/>
        </p:nvSpPr>
        <p:spPr>
          <a:xfrm>
            <a:off x="114300" y="171069"/>
            <a:ext cx="8915400" cy="4385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525" algn="ctr">
              <a:lnSpc>
                <a:spcPts val="3439"/>
              </a:lnSpc>
              <a:spcBef>
                <a:spcPts val="172"/>
              </a:spcBef>
            </a:pPr>
            <a:r>
              <a:rPr lang="en-US" sz="4800" baseline="3103" dirty="0" smtClean="0">
                <a:solidFill>
                  <a:srgbClr val="FFFFFF"/>
                </a:solidFill>
                <a:latin typeface="Calibri"/>
                <a:cs typeface="Calibri"/>
              </a:rPr>
              <a:t>Even a single variant in a single gene </a:t>
            </a:r>
          </a:p>
          <a:p>
            <a:pPr marL="9525" algn="ctr">
              <a:lnSpc>
                <a:spcPts val="3439"/>
              </a:lnSpc>
              <a:spcBef>
                <a:spcPts val="172"/>
              </a:spcBef>
            </a:pPr>
            <a:r>
              <a:rPr lang="en-US" sz="4800" baseline="3103" dirty="0" smtClean="0">
                <a:solidFill>
                  <a:srgbClr val="FFFFFF"/>
                </a:solidFill>
                <a:latin typeface="Calibri"/>
                <a:cs typeface="Calibri"/>
              </a:rPr>
              <a:t>can lead to a drastic difference in phenotype</a:t>
            </a:r>
            <a:endParaRPr sz="4800" dirty="0">
              <a:latin typeface="Calibri"/>
              <a:cs typeface="Calibri"/>
            </a:endParaRPr>
          </a:p>
        </p:txBody>
      </p:sp>
      <p:pic>
        <p:nvPicPr>
          <p:cNvPr id="1026" name="Picture 2" descr="An image that shows the difference between a normal red blood cell verses  a sickle cell with abnormal (sickle) hemoglobi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444823"/>
            <a:ext cx="2952750" cy="47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35360" y="6169223"/>
            <a:ext cx="2993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Image from http://www.nhlbi.nih.gov/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62400" y="2291477"/>
            <a:ext cx="44196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Sickle-cell anemia is a Mendelian disease.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NHGRI: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Since 2011, Centers for Mendelian Genomics sequenced &gt;20,000 human exomes.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Human exome ~ 2% human genome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1 sample ~ 10 GB sequencing data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20,000 samples ~ </a:t>
            </a:r>
            <a:r>
              <a:rPr lang="en-US" u="sng" dirty="0" smtClean="0">
                <a:solidFill>
                  <a:srgbClr val="FFFF00"/>
                </a:solidFill>
              </a:rPr>
              <a:t>200 TB sequencing data</a:t>
            </a:r>
            <a:endParaRPr lang="en-US" u="sng" dirty="0">
              <a:solidFill>
                <a:srgbClr val="FFFF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-76200" y="6553200"/>
            <a:ext cx="9296400" cy="307777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sz="1400" dirty="0" err="1">
                <a:solidFill>
                  <a:schemeClr val="bg1">
                    <a:lumMod val="65000"/>
                  </a:schemeClr>
                </a:solidFill>
              </a:rPr>
              <a:t>Mainzer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sz="1400" dirty="0" err="1" smtClean="0">
                <a:solidFill>
                  <a:schemeClr val="bg1">
                    <a:lumMod val="65000"/>
                  </a:schemeClr>
                </a:solidFill>
              </a:rPr>
              <a:t>HPCBio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	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	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	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SPIN 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2016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		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	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	Slide </a:t>
            </a:r>
            <a:fld id="{49F12A96-4F35-400D-862C-1EB157656081}" type="slidenum">
              <a:rPr lang="en-US" sz="1400" smtClean="0">
                <a:solidFill>
                  <a:schemeClr val="bg1">
                    <a:lumMod val="65000"/>
                  </a:schemeClr>
                </a:solidFill>
              </a:rPr>
              <a:t>7</a:t>
            </a:fld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of 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18</a:t>
            </a:r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1296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bject 23"/>
          <p:cNvSpPr/>
          <p:nvPr/>
        </p:nvSpPr>
        <p:spPr>
          <a:xfrm>
            <a:off x="5811012" y="857251"/>
            <a:ext cx="641223" cy="7806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21" name="object 21"/>
          <p:cNvSpPr txBox="1"/>
          <p:nvPr/>
        </p:nvSpPr>
        <p:spPr>
          <a:xfrm>
            <a:off x="152400" y="1371599"/>
            <a:ext cx="8915400" cy="320040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525"/>
            <a:r>
              <a:rPr lang="en-US" dirty="0" smtClean="0">
                <a:solidFill>
                  <a:schemeClr val="bg1"/>
                </a:solidFill>
                <a:latin typeface="Calibri"/>
                <a:cs typeface="Calibri"/>
              </a:rPr>
              <a:t>1 B		“Hello World” = 12 B</a:t>
            </a:r>
          </a:p>
          <a:p>
            <a:pPr marL="9525"/>
            <a:r>
              <a:rPr lang="en-US" dirty="0" smtClean="0">
                <a:solidFill>
                  <a:schemeClr val="bg1"/>
                </a:solidFill>
                <a:latin typeface="Calibri"/>
                <a:cs typeface="Calibri"/>
              </a:rPr>
              <a:t>x1000 = 1 KB	1 page of code ~ 6 KB</a:t>
            </a:r>
          </a:p>
          <a:p>
            <a:pPr marL="9525"/>
            <a:r>
              <a:rPr lang="en-US" dirty="0" smtClean="0">
                <a:solidFill>
                  <a:schemeClr val="bg1"/>
                </a:solidFill>
                <a:latin typeface="Calibri"/>
                <a:cs typeface="Calibri"/>
              </a:rPr>
              <a:t>x1000 = 1 MB	this presentation ~ 2.5 MB			</a:t>
            </a:r>
          </a:p>
          <a:p>
            <a:pPr marL="9525"/>
            <a:r>
              <a:rPr lang="en-US" dirty="0" smtClean="0">
                <a:solidFill>
                  <a:schemeClr val="bg1"/>
                </a:solidFill>
                <a:cs typeface="Calibri"/>
              </a:rPr>
              <a:t>x1000 = 1 GB	Soybean sequencing data ~ 4 - 69 GB</a:t>
            </a:r>
          </a:p>
          <a:p>
            <a:pPr marL="9525"/>
            <a:r>
              <a:rPr lang="en-US" dirty="0">
                <a:solidFill>
                  <a:schemeClr val="bg1"/>
                </a:solidFill>
                <a:cs typeface="Calibri"/>
              </a:rPr>
              <a:t>x1000 </a:t>
            </a:r>
            <a:r>
              <a:rPr lang="en-US" dirty="0" smtClean="0">
                <a:solidFill>
                  <a:schemeClr val="bg1"/>
                </a:solidFill>
                <a:cs typeface="Calibri"/>
              </a:rPr>
              <a:t>= 1 TB	human tumor/normal sample pair, WGS	laptops, servers</a:t>
            </a:r>
          </a:p>
          <a:p>
            <a:pPr marL="9525"/>
            <a:r>
              <a:rPr lang="en-US" dirty="0">
                <a:solidFill>
                  <a:schemeClr val="bg1"/>
                </a:solidFill>
                <a:cs typeface="Calibri"/>
              </a:rPr>
              <a:t>x1000 = </a:t>
            </a:r>
            <a:r>
              <a:rPr lang="en-US" dirty="0" smtClean="0">
                <a:solidFill>
                  <a:schemeClr val="bg1"/>
                </a:solidFill>
                <a:cs typeface="Calibri"/>
              </a:rPr>
              <a:t>1 PB	daily data production 			clusters, supercomputers</a:t>
            </a:r>
          </a:p>
          <a:p>
            <a:pPr marL="9525"/>
            <a:endParaRPr lang="en-US" dirty="0" smtClean="0">
              <a:solidFill>
                <a:schemeClr val="bg1"/>
              </a:solidFill>
              <a:latin typeface="Calibri"/>
              <a:cs typeface="Calibri"/>
            </a:endParaRPr>
          </a:p>
          <a:p>
            <a:pPr marL="9525"/>
            <a:endParaRPr lang="en-US" dirty="0">
              <a:solidFill>
                <a:schemeClr val="bg1"/>
              </a:solidFill>
              <a:latin typeface="Calibri"/>
              <a:cs typeface="Calibri"/>
            </a:endParaRPr>
          </a:p>
          <a:p>
            <a:pPr marL="9525"/>
            <a:r>
              <a:rPr lang="en-US" dirty="0" err="1" smtClean="0">
                <a:solidFill>
                  <a:schemeClr val="bg1"/>
                </a:solidFill>
                <a:latin typeface="Calibri"/>
                <a:cs typeface="Calibri"/>
              </a:rPr>
              <a:t>Biocluster</a:t>
            </a:r>
            <a:r>
              <a:rPr lang="en-US" dirty="0" smtClean="0">
                <a:solidFill>
                  <a:schemeClr val="bg1"/>
                </a:solidFill>
                <a:latin typeface="Calibri"/>
                <a:cs typeface="Calibri"/>
              </a:rPr>
              <a:t> at IGB: 	700 TB of project space</a:t>
            </a:r>
          </a:p>
          <a:p>
            <a:pPr marL="9525"/>
            <a:r>
              <a:rPr lang="en-US" dirty="0" err="1" smtClean="0">
                <a:solidFill>
                  <a:schemeClr val="bg1"/>
                </a:solidFill>
                <a:latin typeface="Calibri"/>
                <a:cs typeface="Calibri"/>
              </a:rPr>
              <a:t>iForge</a:t>
            </a:r>
            <a:r>
              <a:rPr lang="en-US" dirty="0" smtClean="0">
                <a:solidFill>
                  <a:schemeClr val="bg1"/>
                </a:solidFill>
                <a:latin typeface="Calibri"/>
                <a:cs typeface="Calibri"/>
              </a:rPr>
              <a:t> at NCSA:	600 TB of project space</a:t>
            </a:r>
          </a:p>
          <a:p>
            <a:pPr marL="9525"/>
            <a:r>
              <a:rPr lang="en-US" dirty="0" smtClean="0">
                <a:solidFill>
                  <a:schemeClr val="bg1"/>
                </a:solidFill>
                <a:latin typeface="Calibri"/>
                <a:cs typeface="Calibri"/>
              </a:rPr>
              <a:t>Blue Waters:	26 PB of disk storage</a:t>
            </a:r>
          </a:p>
          <a:p>
            <a:pPr marL="9525"/>
            <a:endParaRPr lang="en-US" dirty="0">
              <a:solidFill>
                <a:schemeClr val="bg1"/>
              </a:solidFill>
              <a:latin typeface="Calibri"/>
              <a:cs typeface="Calibri"/>
            </a:endParaRPr>
          </a:p>
          <a:p>
            <a:pPr marL="9525"/>
            <a:r>
              <a:rPr lang="en-US" dirty="0" smtClean="0">
                <a:solidFill>
                  <a:schemeClr val="bg1"/>
                </a:solidFill>
                <a:latin typeface="Calibri"/>
                <a:cs typeface="Calibri"/>
              </a:rPr>
              <a:t>			</a:t>
            </a:r>
            <a:r>
              <a:rPr lang="en-US" dirty="0" smtClean="0">
                <a:solidFill>
                  <a:schemeClr val="bg1"/>
                </a:solidFill>
              </a:rPr>
              <a:t>20,000 of the NHGRI WES </a:t>
            </a:r>
            <a:r>
              <a:rPr lang="en-US" dirty="0">
                <a:solidFill>
                  <a:schemeClr val="bg1"/>
                </a:solidFill>
              </a:rPr>
              <a:t>samples ~ </a:t>
            </a:r>
            <a:r>
              <a:rPr lang="en-US" u="sng" dirty="0">
                <a:solidFill>
                  <a:srgbClr val="FFFF00"/>
                </a:solidFill>
              </a:rPr>
              <a:t>200 TB sequencing data</a:t>
            </a:r>
          </a:p>
          <a:p>
            <a:pPr marL="9525"/>
            <a:endParaRPr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6" name="object 21"/>
          <p:cNvSpPr txBox="1"/>
          <p:nvPr/>
        </p:nvSpPr>
        <p:spPr>
          <a:xfrm>
            <a:off x="0" y="247269"/>
            <a:ext cx="9144000" cy="4385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525" algn="ctr">
              <a:lnSpc>
                <a:spcPts val="3439"/>
              </a:lnSpc>
              <a:spcBef>
                <a:spcPts val="172"/>
              </a:spcBef>
            </a:pPr>
            <a:r>
              <a:rPr lang="en-US" sz="4800" baseline="3103" dirty="0" smtClean="0">
                <a:solidFill>
                  <a:srgbClr val="FFFFFF"/>
                </a:solidFill>
                <a:latin typeface="Calibri"/>
                <a:cs typeface="Calibri"/>
              </a:rPr>
              <a:t>Data footprint, scaling up</a:t>
            </a:r>
            <a:endParaRPr sz="4800" dirty="0">
              <a:latin typeface="Calibri"/>
              <a:cs typeface="Calibri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86400"/>
            <a:ext cx="9144000" cy="10668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239000" y="6248400"/>
            <a:ext cx="128875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www.qubole.com</a:t>
            </a:r>
          </a:p>
        </p:txBody>
      </p:sp>
      <p:sp>
        <p:nvSpPr>
          <p:cNvPr id="7" name="Right Brace 6"/>
          <p:cNvSpPr/>
          <p:nvPr/>
        </p:nvSpPr>
        <p:spPr>
          <a:xfrm>
            <a:off x="6071235" y="1295400"/>
            <a:ext cx="253365" cy="11430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477000" y="1600200"/>
            <a:ext cx="2393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cs typeface="Calibri"/>
              </a:rPr>
              <a:t>floppies, memory </a:t>
            </a:r>
            <a:r>
              <a:rPr lang="en-US" dirty="0" smtClean="0">
                <a:solidFill>
                  <a:schemeClr val="bg1"/>
                </a:solidFill>
                <a:cs typeface="Calibri"/>
              </a:rPr>
              <a:t>sticks</a:t>
            </a:r>
            <a:endParaRPr lang="en-US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-76200" y="6553200"/>
            <a:ext cx="9296400" cy="307777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sz="1400" dirty="0" err="1">
                <a:solidFill>
                  <a:schemeClr val="bg1">
                    <a:lumMod val="65000"/>
                  </a:schemeClr>
                </a:solidFill>
              </a:rPr>
              <a:t>Mainzer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sz="1400" dirty="0" err="1" smtClean="0">
                <a:solidFill>
                  <a:schemeClr val="bg1">
                    <a:lumMod val="65000"/>
                  </a:schemeClr>
                </a:solidFill>
              </a:rPr>
              <a:t>HPCBio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	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	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	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SPIN 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2016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		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	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	Slide </a:t>
            </a:r>
            <a:fld id="{29516C41-8FE6-4208-AE3E-AD974C4336FB}" type="slidenum">
              <a:rPr lang="en-US" sz="1400" smtClean="0">
                <a:solidFill>
                  <a:schemeClr val="bg1">
                    <a:lumMod val="65000"/>
                  </a:schemeClr>
                </a:solidFill>
              </a:rPr>
              <a:t>8</a:t>
            </a:fld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of 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18</a:t>
            </a:r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0878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2"/>
          <p:cNvSpPr/>
          <p:nvPr/>
        </p:nvSpPr>
        <p:spPr>
          <a:xfrm>
            <a:off x="2811780" y="857251"/>
            <a:ext cx="3545586" cy="7806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23" name="object 23"/>
          <p:cNvSpPr/>
          <p:nvPr/>
        </p:nvSpPr>
        <p:spPr>
          <a:xfrm>
            <a:off x="5811012" y="857251"/>
            <a:ext cx="641223" cy="78066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21" name="object 21"/>
          <p:cNvSpPr txBox="1"/>
          <p:nvPr/>
        </p:nvSpPr>
        <p:spPr>
          <a:xfrm>
            <a:off x="0" y="152400"/>
            <a:ext cx="9144000" cy="4385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525" algn="ctr">
              <a:lnSpc>
                <a:spcPts val="3439"/>
              </a:lnSpc>
              <a:spcBef>
                <a:spcPts val="172"/>
              </a:spcBef>
            </a:pPr>
            <a:r>
              <a:rPr lang="en-US" sz="4800" baseline="3103" dirty="0" err="1" smtClean="0">
                <a:solidFill>
                  <a:srgbClr val="FFFFFF"/>
                </a:solidFill>
                <a:latin typeface="Calibri"/>
                <a:cs typeface="Calibri"/>
              </a:rPr>
              <a:t>Petascale</a:t>
            </a:r>
            <a:r>
              <a:rPr lang="en-US" sz="4800" baseline="3103" dirty="0" smtClean="0">
                <a:solidFill>
                  <a:srgbClr val="FFFFFF"/>
                </a:solidFill>
                <a:latin typeface="Calibri"/>
                <a:cs typeface="Calibri"/>
              </a:rPr>
              <a:t> storage requirements</a:t>
            </a:r>
            <a:endParaRPr sz="4800" dirty="0">
              <a:latin typeface="Calibri"/>
              <a:cs typeface="Calibri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8601" y="1121926"/>
            <a:ext cx="5105400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Complex traits are influenced by many variants, frequently outside coding regions: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  <a:p>
            <a:pPr marL="1254125" indent="2349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BMI</a:t>
            </a:r>
          </a:p>
          <a:p>
            <a:pPr marL="1254125" indent="2349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Human height</a:t>
            </a:r>
          </a:p>
          <a:p>
            <a:pPr marL="1254125" indent="2349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Alzheimer’s disease</a:t>
            </a:r>
          </a:p>
          <a:p>
            <a:pPr marL="1254125" indent="2349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Diabetes</a:t>
            </a:r>
          </a:p>
          <a:p>
            <a:pPr marL="1254125" indent="2349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Stroke</a:t>
            </a:r>
          </a:p>
          <a:p>
            <a:pPr marL="1254125" indent="2349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Autism</a:t>
            </a:r>
          </a:p>
          <a:p>
            <a:pPr marL="1254125" indent="2349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Heart disease</a:t>
            </a:r>
          </a:p>
          <a:p>
            <a:pPr marL="1254125" indent="2349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Intelligence</a:t>
            </a:r>
          </a:p>
          <a:p>
            <a:pPr marL="1254125" indent="2349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Fertility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-1" y="4724400"/>
            <a:ext cx="914399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NHGRI: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Centers for Common Disease Genomics plan to sequence ~200,000 whole human genomes.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1 sample ~ 200 GB sequencing data (depth-dependent)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200,000 samples ~ </a:t>
            </a:r>
            <a:r>
              <a:rPr lang="en-US" u="sng" dirty="0" smtClean="0">
                <a:solidFill>
                  <a:srgbClr val="FFFF00"/>
                </a:solidFill>
              </a:rPr>
              <a:t>40 PB sequencing data</a:t>
            </a:r>
            <a:r>
              <a:rPr lang="en-US" dirty="0" smtClean="0">
                <a:solidFill>
                  <a:schemeClr val="bg1"/>
                </a:solidFill>
              </a:rPr>
              <a:t>    </a:t>
            </a:r>
            <a:r>
              <a:rPr lang="en-US" sz="2800" b="1" dirty="0" smtClean="0">
                <a:solidFill>
                  <a:schemeClr val="bg1"/>
                </a:solidFill>
                <a:sym typeface="Symbol" panose="05050102010706020507" pitchFamily="18" charset="2"/>
              </a:rPr>
              <a:t></a:t>
            </a:r>
            <a:r>
              <a:rPr lang="en-US" dirty="0" smtClean="0">
                <a:solidFill>
                  <a:schemeClr val="bg1"/>
                </a:solidFill>
              </a:rPr>
              <a:t>    </a:t>
            </a:r>
            <a:r>
              <a:rPr lang="en-US" u="sng" dirty="0" smtClean="0">
                <a:solidFill>
                  <a:schemeClr val="bg1"/>
                </a:solidFill>
              </a:rPr>
              <a:t>input data to the variant calling process</a:t>
            </a:r>
          </a:p>
        </p:txBody>
      </p:sp>
      <p:pic>
        <p:nvPicPr>
          <p:cNvPr id="12" name="Picture 2" descr="http://biomedicalcomputationreview.org/sites/default/files/u6/addinggenomicsdnashape2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7866" y="1143000"/>
            <a:ext cx="3366134" cy="3366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-76200" y="6553200"/>
            <a:ext cx="9296400" cy="307777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sz="1400" dirty="0" err="1">
                <a:solidFill>
                  <a:schemeClr val="bg1">
                    <a:lumMod val="65000"/>
                  </a:schemeClr>
                </a:solidFill>
              </a:rPr>
              <a:t>Mainzer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sz="1400" dirty="0" err="1" smtClean="0">
                <a:solidFill>
                  <a:schemeClr val="bg1">
                    <a:lumMod val="65000"/>
                  </a:schemeClr>
                </a:solidFill>
              </a:rPr>
              <a:t>HPCBio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	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	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	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SPIN 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2016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		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	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	Slide </a:t>
            </a:r>
            <a:fld id="{9CD125BD-B016-4441-9660-E276FCEBDF5F}" type="slidenum">
              <a:rPr lang="en-US" sz="1400" smtClean="0">
                <a:solidFill>
                  <a:schemeClr val="bg1">
                    <a:lumMod val="65000"/>
                  </a:schemeClr>
                </a:solidFill>
              </a:rPr>
              <a:t>9</a:t>
            </a:fld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of 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18</a:t>
            </a:r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9827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4294</TotalTime>
  <Words>1070</Words>
  <Application>Microsoft Office PowerPoint</Application>
  <PresentationFormat>On-screen Show (4:3)</PresentationFormat>
  <Paragraphs>295</Paragraphs>
  <Slides>18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30" baseType="lpstr">
      <vt:lpstr>MS PGothic</vt:lpstr>
      <vt:lpstr>MS PGothic</vt:lpstr>
      <vt:lpstr>Arial</vt:lpstr>
      <vt:lpstr>Calibri</vt:lpstr>
      <vt:lpstr>Cambria</vt:lpstr>
      <vt:lpstr>Courier New</vt:lpstr>
      <vt:lpstr>MS Mincho</vt:lpstr>
      <vt:lpstr>Symbol</vt:lpstr>
      <vt:lpstr>Times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Blue Waters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LSM</dc:creator>
  <cp:lastModifiedBy>lmainzer</cp:lastModifiedBy>
  <cp:revision>211</cp:revision>
  <dcterms:modified xsi:type="dcterms:W3CDTF">2016-06-28T04:09:42Z</dcterms:modified>
</cp:coreProperties>
</file>