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</p:sldIdLst>
  <p:sldSz cx="13004800" cy="9753600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Helvetica Neue Light" panose="020B0604020202020204" charset="0"/>
      <p:regular r:id="rId20"/>
      <p:bold r:id="rId21"/>
      <p:italic r:id="rId22"/>
      <p:boldItalic r:id="rId23"/>
    </p:embeddedFont>
    <p:embeddedFont>
      <p:font typeface="Bauhaus 93" panose="04030905020B02020C02" pitchFamily="82" charset="0"/>
      <p:regular r:id="rId24"/>
    </p:embeddedFont>
    <p:embeddedFont>
      <p:font typeface="Cambria Math" panose="02040503050406030204" pitchFamily="18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A91"/>
    <a:srgbClr val="FA8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522945-E583-4732-AF08-30767E5AEC3D}">
  <a:tblStyle styleId="{8D522945-E583-4732-AF08-30767E5AEC3D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3E5E8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1474" y="5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38485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</p:spPr>
        <p:txBody>
          <a:bodyPr spcFirstLastPara="1" wrap="square" lIns="144475" tIns="144475" rIns="144475" bIns="1444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</p:spPr>
        <p:txBody>
          <a:bodyPr spcFirstLastPara="1" wrap="square" lIns="144475" tIns="144475" rIns="144475" bIns="1444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443307" y="2097541"/>
            <a:ext cx="12118200" cy="3723300"/>
          </a:xfrm>
          <a:prstGeom prst="rect">
            <a:avLst/>
          </a:prstGeom>
        </p:spPr>
        <p:txBody>
          <a:bodyPr spcFirstLastPara="1" wrap="square" lIns="144475" tIns="144475" rIns="144475" bIns="1444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43307" y="5977553"/>
            <a:ext cx="12118200" cy="2466600"/>
          </a:xfrm>
          <a:prstGeom prst="rect">
            <a:avLst/>
          </a:prstGeom>
        </p:spPr>
        <p:txBody>
          <a:bodyPr spcFirstLastPara="1" wrap="square" lIns="144475" tIns="144475" rIns="144475" bIns="144475" anchor="t" anchorCtr="0"/>
          <a:lstStyle>
            <a:lvl1pPr marL="457200" lvl="0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3683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ctr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ctr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ctr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ctr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ctr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6138975" y="4466072"/>
            <a:ext cx="8043280" cy="491320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-70500" y="9075125"/>
            <a:ext cx="13145700" cy="685500"/>
          </a:xfrm>
          <a:prstGeom prst="rect">
            <a:avLst/>
          </a:prstGeom>
          <a:solidFill>
            <a:srgbClr val="D98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68959" y="1560969"/>
            <a:ext cx="11866800" cy="7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71D49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071D4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71D49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rgbClr val="071D4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71D49"/>
              </a:buClr>
              <a:buSzPts val="2800"/>
              <a:buFont typeface="Calibri"/>
              <a:buChar char="▪"/>
              <a:defRPr sz="2800" b="0" i="0" u="none" strike="noStrike" cap="none">
                <a:solidFill>
                  <a:srgbClr val="071D4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71D49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rgbClr val="071D4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71D49"/>
              </a:buClr>
              <a:buSzPts val="2800"/>
              <a:buFont typeface="Calibri"/>
              <a:buChar char="▪"/>
              <a:defRPr sz="2800" b="0" i="0" u="none" strike="noStrike" cap="none">
                <a:solidFill>
                  <a:srgbClr val="071D4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434687" y="9303666"/>
            <a:ext cx="3001200" cy="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HACKVIE - ABBVIE INNOVATION CENTER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2638885" y="9303666"/>
            <a:ext cx="192900" cy="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65758" y="9326819"/>
            <a:ext cx="1015146" cy="182088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1550" y="21024"/>
                </a:moveTo>
                <a:cubicBezTo>
                  <a:pt x="21550" y="19584"/>
                  <a:pt x="21400" y="19008"/>
                  <a:pt x="21201" y="19008"/>
                </a:cubicBezTo>
                <a:cubicBezTo>
                  <a:pt x="19555" y="19008"/>
                  <a:pt x="19555" y="19008"/>
                  <a:pt x="19555" y="19008"/>
                </a:cubicBezTo>
                <a:cubicBezTo>
                  <a:pt x="18757" y="19008"/>
                  <a:pt x="18507" y="16416"/>
                  <a:pt x="18457" y="14400"/>
                </a:cubicBezTo>
                <a:cubicBezTo>
                  <a:pt x="20752" y="14400"/>
                  <a:pt x="20752" y="14400"/>
                  <a:pt x="20752" y="14400"/>
                </a:cubicBezTo>
                <a:cubicBezTo>
                  <a:pt x="21400" y="14400"/>
                  <a:pt x="21600" y="11520"/>
                  <a:pt x="21600" y="9792"/>
                </a:cubicBezTo>
                <a:cubicBezTo>
                  <a:pt x="21600" y="8064"/>
                  <a:pt x="21400" y="5184"/>
                  <a:pt x="20752" y="5184"/>
                </a:cubicBezTo>
                <a:cubicBezTo>
                  <a:pt x="19505" y="5184"/>
                  <a:pt x="19505" y="5184"/>
                  <a:pt x="19505" y="5184"/>
                </a:cubicBezTo>
                <a:cubicBezTo>
                  <a:pt x="18358" y="5184"/>
                  <a:pt x="18008" y="9792"/>
                  <a:pt x="18008" y="13248"/>
                </a:cubicBezTo>
                <a:cubicBezTo>
                  <a:pt x="18008" y="17280"/>
                  <a:pt x="18457" y="21312"/>
                  <a:pt x="19505" y="21312"/>
                </a:cubicBezTo>
                <a:cubicBezTo>
                  <a:pt x="21550" y="21312"/>
                  <a:pt x="21550" y="21312"/>
                  <a:pt x="21550" y="21312"/>
                </a:cubicBezTo>
                <a:lnTo>
                  <a:pt x="21550" y="21024"/>
                </a:lnTo>
                <a:close/>
                <a:moveTo>
                  <a:pt x="19555" y="7488"/>
                </a:moveTo>
                <a:cubicBezTo>
                  <a:pt x="20702" y="7488"/>
                  <a:pt x="20702" y="7488"/>
                  <a:pt x="20702" y="7488"/>
                </a:cubicBezTo>
                <a:cubicBezTo>
                  <a:pt x="21101" y="7488"/>
                  <a:pt x="21201" y="8928"/>
                  <a:pt x="21201" y="9792"/>
                </a:cubicBezTo>
                <a:cubicBezTo>
                  <a:pt x="21201" y="10656"/>
                  <a:pt x="21101" y="12096"/>
                  <a:pt x="20702" y="12096"/>
                </a:cubicBezTo>
                <a:cubicBezTo>
                  <a:pt x="18457" y="12096"/>
                  <a:pt x="18457" y="12096"/>
                  <a:pt x="18457" y="12096"/>
                </a:cubicBezTo>
                <a:cubicBezTo>
                  <a:pt x="18457" y="10656"/>
                  <a:pt x="18707" y="7488"/>
                  <a:pt x="19555" y="7488"/>
                </a:cubicBezTo>
                <a:moveTo>
                  <a:pt x="14866" y="20448"/>
                </a:moveTo>
                <a:cubicBezTo>
                  <a:pt x="14716" y="21312"/>
                  <a:pt x="14666" y="21600"/>
                  <a:pt x="14566" y="21600"/>
                </a:cubicBezTo>
                <a:cubicBezTo>
                  <a:pt x="14417" y="21600"/>
                  <a:pt x="14367" y="21024"/>
                  <a:pt x="14267" y="20448"/>
                </a:cubicBezTo>
                <a:cubicBezTo>
                  <a:pt x="14018" y="18432"/>
                  <a:pt x="12321" y="5184"/>
                  <a:pt x="12321" y="5184"/>
                </a:cubicBezTo>
                <a:cubicBezTo>
                  <a:pt x="12621" y="5184"/>
                  <a:pt x="12621" y="5184"/>
                  <a:pt x="12621" y="5184"/>
                </a:cubicBezTo>
                <a:cubicBezTo>
                  <a:pt x="12870" y="5184"/>
                  <a:pt x="12970" y="5760"/>
                  <a:pt x="13070" y="6624"/>
                </a:cubicBezTo>
                <a:cubicBezTo>
                  <a:pt x="13120" y="7200"/>
                  <a:pt x="14566" y="19008"/>
                  <a:pt x="14566" y="19008"/>
                </a:cubicBezTo>
                <a:cubicBezTo>
                  <a:pt x="14566" y="19008"/>
                  <a:pt x="16013" y="7200"/>
                  <a:pt x="16063" y="6624"/>
                </a:cubicBezTo>
                <a:cubicBezTo>
                  <a:pt x="16163" y="5760"/>
                  <a:pt x="16262" y="5184"/>
                  <a:pt x="16512" y="5184"/>
                </a:cubicBezTo>
                <a:cubicBezTo>
                  <a:pt x="16761" y="5184"/>
                  <a:pt x="16761" y="5184"/>
                  <a:pt x="16761" y="5184"/>
                </a:cubicBezTo>
                <a:cubicBezTo>
                  <a:pt x="16761" y="5184"/>
                  <a:pt x="15065" y="18720"/>
                  <a:pt x="14866" y="20448"/>
                </a:cubicBezTo>
                <a:moveTo>
                  <a:pt x="3941" y="21312"/>
                </a:moveTo>
                <a:cubicBezTo>
                  <a:pt x="3791" y="21312"/>
                  <a:pt x="3691" y="20736"/>
                  <a:pt x="3642" y="19872"/>
                </a:cubicBezTo>
                <a:cubicBezTo>
                  <a:pt x="3592" y="18144"/>
                  <a:pt x="3592" y="18144"/>
                  <a:pt x="3592" y="18144"/>
                </a:cubicBezTo>
                <a:cubicBezTo>
                  <a:pt x="3492" y="19008"/>
                  <a:pt x="3143" y="21312"/>
                  <a:pt x="2394" y="21312"/>
                </a:cubicBezTo>
                <a:cubicBezTo>
                  <a:pt x="1497" y="21312"/>
                  <a:pt x="1497" y="21312"/>
                  <a:pt x="1497" y="21312"/>
                </a:cubicBezTo>
                <a:cubicBezTo>
                  <a:pt x="349" y="21312"/>
                  <a:pt x="0" y="16704"/>
                  <a:pt x="0" y="13248"/>
                </a:cubicBezTo>
                <a:cubicBezTo>
                  <a:pt x="0" y="9504"/>
                  <a:pt x="399" y="5184"/>
                  <a:pt x="1497" y="5184"/>
                </a:cubicBezTo>
                <a:cubicBezTo>
                  <a:pt x="2394" y="5184"/>
                  <a:pt x="2394" y="5184"/>
                  <a:pt x="2394" y="5184"/>
                </a:cubicBezTo>
                <a:cubicBezTo>
                  <a:pt x="3242" y="5184"/>
                  <a:pt x="3691" y="8064"/>
                  <a:pt x="3791" y="11520"/>
                </a:cubicBezTo>
                <a:cubicBezTo>
                  <a:pt x="3891" y="14400"/>
                  <a:pt x="4140" y="21312"/>
                  <a:pt x="4140" y="21312"/>
                </a:cubicBezTo>
                <a:lnTo>
                  <a:pt x="3941" y="21312"/>
                </a:lnTo>
                <a:close/>
                <a:moveTo>
                  <a:pt x="2295" y="7488"/>
                </a:moveTo>
                <a:cubicBezTo>
                  <a:pt x="1546" y="7488"/>
                  <a:pt x="1546" y="7488"/>
                  <a:pt x="1546" y="7488"/>
                </a:cubicBezTo>
                <a:cubicBezTo>
                  <a:pt x="698" y="7488"/>
                  <a:pt x="449" y="10656"/>
                  <a:pt x="449" y="13248"/>
                </a:cubicBezTo>
                <a:cubicBezTo>
                  <a:pt x="449" y="16128"/>
                  <a:pt x="698" y="19008"/>
                  <a:pt x="1546" y="19008"/>
                </a:cubicBezTo>
                <a:cubicBezTo>
                  <a:pt x="2295" y="19008"/>
                  <a:pt x="2295" y="19008"/>
                  <a:pt x="2295" y="19008"/>
                </a:cubicBezTo>
                <a:cubicBezTo>
                  <a:pt x="3143" y="19008"/>
                  <a:pt x="3392" y="15840"/>
                  <a:pt x="3392" y="13248"/>
                </a:cubicBezTo>
                <a:cubicBezTo>
                  <a:pt x="3392" y="10944"/>
                  <a:pt x="3193" y="7488"/>
                  <a:pt x="2295" y="7488"/>
                </a:cubicBezTo>
                <a:moveTo>
                  <a:pt x="17310" y="3456"/>
                </a:moveTo>
                <a:cubicBezTo>
                  <a:pt x="17460" y="3456"/>
                  <a:pt x="17559" y="2880"/>
                  <a:pt x="17559" y="2016"/>
                </a:cubicBezTo>
                <a:cubicBezTo>
                  <a:pt x="17559" y="1728"/>
                  <a:pt x="17559" y="1728"/>
                  <a:pt x="17559" y="1728"/>
                </a:cubicBezTo>
                <a:cubicBezTo>
                  <a:pt x="17559" y="864"/>
                  <a:pt x="17460" y="288"/>
                  <a:pt x="17310" y="288"/>
                </a:cubicBezTo>
                <a:cubicBezTo>
                  <a:pt x="17210" y="288"/>
                  <a:pt x="17110" y="864"/>
                  <a:pt x="17110" y="1728"/>
                </a:cubicBezTo>
                <a:cubicBezTo>
                  <a:pt x="17110" y="2016"/>
                  <a:pt x="17110" y="2016"/>
                  <a:pt x="17110" y="2016"/>
                </a:cubicBezTo>
                <a:cubicBezTo>
                  <a:pt x="17110" y="2880"/>
                  <a:pt x="17210" y="3456"/>
                  <a:pt x="17310" y="3456"/>
                </a:cubicBezTo>
                <a:moveTo>
                  <a:pt x="17110" y="5184"/>
                </a:moveTo>
                <a:cubicBezTo>
                  <a:pt x="17210" y="5184"/>
                  <a:pt x="17210" y="5184"/>
                  <a:pt x="17210" y="5184"/>
                </a:cubicBezTo>
                <a:cubicBezTo>
                  <a:pt x="17410" y="5184"/>
                  <a:pt x="17509" y="5760"/>
                  <a:pt x="17509" y="7200"/>
                </a:cubicBezTo>
                <a:cubicBezTo>
                  <a:pt x="17509" y="21312"/>
                  <a:pt x="17509" y="21312"/>
                  <a:pt x="17509" y="21312"/>
                </a:cubicBezTo>
                <a:cubicBezTo>
                  <a:pt x="17410" y="21312"/>
                  <a:pt x="17410" y="21312"/>
                  <a:pt x="17410" y="21312"/>
                </a:cubicBezTo>
                <a:cubicBezTo>
                  <a:pt x="17210" y="21312"/>
                  <a:pt x="17110" y="20736"/>
                  <a:pt x="17110" y="19296"/>
                </a:cubicBezTo>
                <a:lnTo>
                  <a:pt x="17110" y="5184"/>
                </a:lnTo>
                <a:close/>
                <a:moveTo>
                  <a:pt x="4789" y="7488"/>
                </a:moveTo>
                <a:cubicBezTo>
                  <a:pt x="4988" y="6336"/>
                  <a:pt x="5288" y="5184"/>
                  <a:pt x="5836" y="5184"/>
                </a:cubicBezTo>
                <a:cubicBezTo>
                  <a:pt x="6685" y="5184"/>
                  <a:pt x="6685" y="5184"/>
                  <a:pt x="6685" y="5184"/>
                </a:cubicBezTo>
                <a:cubicBezTo>
                  <a:pt x="7882" y="5184"/>
                  <a:pt x="8181" y="9792"/>
                  <a:pt x="8181" y="13248"/>
                </a:cubicBezTo>
                <a:cubicBezTo>
                  <a:pt x="8181" y="17280"/>
                  <a:pt x="7782" y="21312"/>
                  <a:pt x="6685" y="21312"/>
                </a:cubicBezTo>
                <a:cubicBezTo>
                  <a:pt x="5836" y="21312"/>
                  <a:pt x="5836" y="21312"/>
                  <a:pt x="5836" y="21312"/>
                </a:cubicBezTo>
                <a:cubicBezTo>
                  <a:pt x="4988" y="21312"/>
                  <a:pt x="4340" y="18144"/>
                  <a:pt x="4340" y="13248"/>
                </a:cubicBezTo>
                <a:cubicBezTo>
                  <a:pt x="4340" y="0"/>
                  <a:pt x="4340" y="0"/>
                  <a:pt x="4340" y="0"/>
                </a:cubicBezTo>
                <a:cubicBezTo>
                  <a:pt x="4490" y="0"/>
                  <a:pt x="4490" y="0"/>
                  <a:pt x="4490" y="0"/>
                </a:cubicBezTo>
                <a:cubicBezTo>
                  <a:pt x="4689" y="0"/>
                  <a:pt x="4789" y="288"/>
                  <a:pt x="4789" y="1440"/>
                </a:cubicBezTo>
                <a:lnTo>
                  <a:pt x="4789" y="7488"/>
                </a:lnTo>
                <a:close/>
                <a:moveTo>
                  <a:pt x="5886" y="19008"/>
                </a:moveTo>
                <a:cubicBezTo>
                  <a:pt x="6635" y="19008"/>
                  <a:pt x="6635" y="19008"/>
                  <a:pt x="6635" y="19008"/>
                </a:cubicBezTo>
                <a:cubicBezTo>
                  <a:pt x="7483" y="19008"/>
                  <a:pt x="7782" y="16128"/>
                  <a:pt x="7782" y="13248"/>
                </a:cubicBezTo>
                <a:cubicBezTo>
                  <a:pt x="7782" y="10656"/>
                  <a:pt x="7483" y="7488"/>
                  <a:pt x="6635" y="7488"/>
                </a:cubicBezTo>
                <a:cubicBezTo>
                  <a:pt x="5886" y="7488"/>
                  <a:pt x="5886" y="7488"/>
                  <a:pt x="5886" y="7488"/>
                </a:cubicBezTo>
                <a:cubicBezTo>
                  <a:pt x="5038" y="7488"/>
                  <a:pt x="4789" y="10656"/>
                  <a:pt x="4789" y="13248"/>
                </a:cubicBezTo>
                <a:cubicBezTo>
                  <a:pt x="4789" y="15552"/>
                  <a:pt x="4988" y="19008"/>
                  <a:pt x="5886" y="19008"/>
                </a:cubicBezTo>
                <a:moveTo>
                  <a:pt x="9079" y="7488"/>
                </a:moveTo>
                <a:cubicBezTo>
                  <a:pt x="9229" y="6336"/>
                  <a:pt x="9578" y="5184"/>
                  <a:pt x="10077" y="5184"/>
                </a:cubicBezTo>
                <a:cubicBezTo>
                  <a:pt x="10975" y="5184"/>
                  <a:pt x="10975" y="5184"/>
                  <a:pt x="10975" y="5184"/>
                </a:cubicBezTo>
                <a:cubicBezTo>
                  <a:pt x="12122" y="5184"/>
                  <a:pt x="12471" y="9792"/>
                  <a:pt x="12471" y="13248"/>
                </a:cubicBezTo>
                <a:cubicBezTo>
                  <a:pt x="12471" y="17280"/>
                  <a:pt x="12072" y="21312"/>
                  <a:pt x="10975" y="21312"/>
                </a:cubicBezTo>
                <a:cubicBezTo>
                  <a:pt x="10077" y="21312"/>
                  <a:pt x="10077" y="21312"/>
                  <a:pt x="10077" y="21312"/>
                </a:cubicBezTo>
                <a:cubicBezTo>
                  <a:pt x="9229" y="21312"/>
                  <a:pt x="8630" y="18144"/>
                  <a:pt x="8630" y="13248"/>
                </a:cubicBezTo>
                <a:cubicBezTo>
                  <a:pt x="8630" y="0"/>
                  <a:pt x="8630" y="0"/>
                  <a:pt x="8630" y="0"/>
                </a:cubicBezTo>
                <a:cubicBezTo>
                  <a:pt x="8780" y="0"/>
                  <a:pt x="8780" y="0"/>
                  <a:pt x="8780" y="0"/>
                </a:cubicBezTo>
                <a:cubicBezTo>
                  <a:pt x="8929" y="0"/>
                  <a:pt x="9079" y="288"/>
                  <a:pt x="9079" y="1440"/>
                </a:cubicBezTo>
                <a:lnTo>
                  <a:pt x="9079" y="7488"/>
                </a:lnTo>
                <a:close/>
                <a:moveTo>
                  <a:pt x="10176" y="19008"/>
                </a:moveTo>
                <a:cubicBezTo>
                  <a:pt x="10925" y="19008"/>
                  <a:pt x="10925" y="19008"/>
                  <a:pt x="10925" y="19008"/>
                </a:cubicBezTo>
                <a:cubicBezTo>
                  <a:pt x="11773" y="19008"/>
                  <a:pt x="12022" y="16128"/>
                  <a:pt x="12022" y="13248"/>
                </a:cubicBezTo>
                <a:cubicBezTo>
                  <a:pt x="12022" y="10656"/>
                  <a:pt x="11773" y="7488"/>
                  <a:pt x="10925" y="7488"/>
                </a:cubicBezTo>
                <a:cubicBezTo>
                  <a:pt x="10176" y="7488"/>
                  <a:pt x="10176" y="7488"/>
                  <a:pt x="10176" y="7488"/>
                </a:cubicBezTo>
                <a:cubicBezTo>
                  <a:pt x="9328" y="7488"/>
                  <a:pt x="9079" y="10656"/>
                  <a:pt x="9079" y="13248"/>
                </a:cubicBezTo>
                <a:cubicBezTo>
                  <a:pt x="9079" y="15552"/>
                  <a:pt x="9279" y="19008"/>
                  <a:pt x="10176" y="1900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5000" tIns="65000" rIns="65000" bIns="6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6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2D29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68959" y="172184"/>
            <a:ext cx="118668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71D4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8247551" y="9252867"/>
            <a:ext cx="13827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144D85"/>
                </a:solidFill>
                <a:latin typeface="Calibri"/>
                <a:ea typeface="Calibri"/>
                <a:cs typeface="Calibri"/>
                <a:sym typeface="Calibri"/>
              </a:rPr>
              <a:t>TEAM NAME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/Divider">
  <p:cSld name="Subtitle/Divi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 descr="Picture 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9043093"/>
            <a:ext cx="13004803" cy="71050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1563677" y="9319913"/>
            <a:ext cx="10872300" cy="1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| Presentation title | Date xx.xx.xx | Company Confidential  </a:t>
            </a: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2017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2638885" y="9303666"/>
            <a:ext cx="192900" cy="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65758" y="9326819"/>
            <a:ext cx="1015146" cy="182088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1550" y="21024"/>
                </a:moveTo>
                <a:cubicBezTo>
                  <a:pt x="21550" y="19584"/>
                  <a:pt x="21400" y="19008"/>
                  <a:pt x="21201" y="19008"/>
                </a:cubicBezTo>
                <a:cubicBezTo>
                  <a:pt x="19555" y="19008"/>
                  <a:pt x="19555" y="19008"/>
                  <a:pt x="19555" y="19008"/>
                </a:cubicBezTo>
                <a:cubicBezTo>
                  <a:pt x="18757" y="19008"/>
                  <a:pt x="18507" y="16416"/>
                  <a:pt x="18457" y="14400"/>
                </a:cubicBezTo>
                <a:cubicBezTo>
                  <a:pt x="20752" y="14400"/>
                  <a:pt x="20752" y="14400"/>
                  <a:pt x="20752" y="14400"/>
                </a:cubicBezTo>
                <a:cubicBezTo>
                  <a:pt x="21400" y="14400"/>
                  <a:pt x="21600" y="11520"/>
                  <a:pt x="21600" y="9792"/>
                </a:cubicBezTo>
                <a:cubicBezTo>
                  <a:pt x="21600" y="8064"/>
                  <a:pt x="21400" y="5184"/>
                  <a:pt x="20752" y="5184"/>
                </a:cubicBezTo>
                <a:cubicBezTo>
                  <a:pt x="19505" y="5184"/>
                  <a:pt x="19505" y="5184"/>
                  <a:pt x="19505" y="5184"/>
                </a:cubicBezTo>
                <a:cubicBezTo>
                  <a:pt x="18358" y="5184"/>
                  <a:pt x="18008" y="9792"/>
                  <a:pt x="18008" y="13248"/>
                </a:cubicBezTo>
                <a:cubicBezTo>
                  <a:pt x="18008" y="17280"/>
                  <a:pt x="18457" y="21312"/>
                  <a:pt x="19505" y="21312"/>
                </a:cubicBezTo>
                <a:cubicBezTo>
                  <a:pt x="21550" y="21312"/>
                  <a:pt x="21550" y="21312"/>
                  <a:pt x="21550" y="21312"/>
                </a:cubicBezTo>
                <a:lnTo>
                  <a:pt x="21550" y="21024"/>
                </a:lnTo>
                <a:close/>
                <a:moveTo>
                  <a:pt x="19555" y="7488"/>
                </a:moveTo>
                <a:cubicBezTo>
                  <a:pt x="20702" y="7488"/>
                  <a:pt x="20702" y="7488"/>
                  <a:pt x="20702" y="7488"/>
                </a:cubicBezTo>
                <a:cubicBezTo>
                  <a:pt x="21101" y="7488"/>
                  <a:pt x="21201" y="8928"/>
                  <a:pt x="21201" y="9792"/>
                </a:cubicBezTo>
                <a:cubicBezTo>
                  <a:pt x="21201" y="10656"/>
                  <a:pt x="21101" y="12096"/>
                  <a:pt x="20702" y="12096"/>
                </a:cubicBezTo>
                <a:cubicBezTo>
                  <a:pt x="18457" y="12096"/>
                  <a:pt x="18457" y="12096"/>
                  <a:pt x="18457" y="12096"/>
                </a:cubicBezTo>
                <a:cubicBezTo>
                  <a:pt x="18457" y="10656"/>
                  <a:pt x="18707" y="7488"/>
                  <a:pt x="19555" y="7488"/>
                </a:cubicBezTo>
                <a:moveTo>
                  <a:pt x="14866" y="20448"/>
                </a:moveTo>
                <a:cubicBezTo>
                  <a:pt x="14716" y="21312"/>
                  <a:pt x="14666" y="21600"/>
                  <a:pt x="14566" y="21600"/>
                </a:cubicBezTo>
                <a:cubicBezTo>
                  <a:pt x="14417" y="21600"/>
                  <a:pt x="14367" y="21024"/>
                  <a:pt x="14267" y="20448"/>
                </a:cubicBezTo>
                <a:cubicBezTo>
                  <a:pt x="14018" y="18432"/>
                  <a:pt x="12321" y="5184"/>
                  <a:pt x="12321" y="5184"/>
                </a:cubicBezTo>
                <a:cubicBezTo>
                  <a:pt x="12621" y="5184"/>
                  <a:pt x="12621" y="5184"/>
                  <a:pt x="12621" y="5184"/>
                </a:cubicBezTo>
                <a:cubicBezTo>
                  <a:pt x="12870" y="5184"/>
                  <a:pt x="12970" y="5760"/>
                  <a:pt x="13070" y="6624"/>
                </a:cubicBezTo>
                <a:cubicBezTo>
                  <a:pt x="13120" y="7200"/>
                  <a:pt x="14566" y="19008"/>
                  <a:pt x="14566" y="19008"/>
                </a:cubicBezTo>
                <a:cubicBezTo>
                  <a:pt x="14566" y="19008"/>
                  <a:pt x="16013" y="7200"/>
                  <a:pt x="16063" y="6624"/>
                </a:cubicBezTo>
                <a:cubicBezTo>
                  <a:pt x="16163" y="5760"/>
                  <a:pt x="16262" y="5184"/>
                  <a:pt x="16512" y="5184"/>
                </a:cubicBezTo>
                <a:cubicBezTo>
                  <a:pt x="16761" y="5184"/>
                  <a:pt x="16761" y="5184"/>
                  <a:pt x="16761" y="5184"/>
                </a:cubicBezTo>
                <a:cubicBezTo>
                  <a:pt x="16761" y="5184"/>
                  <a:pt x="15065" y="18720"/>
                  <a:pt x="14866" y="20448"/>
                </a:cubicBezTo>
                <a:moveTo>
                  <a:pt x="3941" y="21312"/>
                </a:moveTo>
                <a:cubicBezTo>
                  <a:pt x="3791" y="21312"/>
                  <a:pt x="3691" y="20736"/>
                  <a:pt x="3642" y="19872"/>
                </a:cubicBezTo>
                <a:cubicBezTo>
                  <a:pt x="3592" y="18144"/>
                  <a:pt x="3592" y="18144"/>
                  <a:pt x="3592" y="18144"/>
                </a:cubicBezTo>
                <a:cubicBezTo>
                  <a:pt x="3492" y="19008"/>
                  <a:pt x="3143" y="21312"/>
                  <a:pt x="2394" y="21312"/>
                </a:cubicBezTo>
                <a:cubicBezTo>
                  <a:pt x="1497" y="21312"/>
                  <a:pt x="1497" y="21312"/>
                  <a:pt x="1497" y="21312"/>
                </a:cubicBezTo>
                <a:cubicBezTo>
                  <a:pt x="349" y="21312"/>
                  <a:pt x="0" y="16704"/>
                  <a:pt x="0" y="13248"/>
                </a:cubicBezTo>
                <a:cubicBezTo>
                  <a:pt x="0" y="9504"/>
                  <a:pt x="399" y="5184"/>
                  <a:pt x="1497" y="5184"/>
                </a:cubicBezTo>
                <a:cubicBezTo>
                  <a:pt x="2394" y="5184"/>
                  <a:pt x="2394" y="5184"/>
                  <a:pt x="2394" y="5184"/>
                </a:cubicBezTo>
                <a:cubicBezTo>
                  <a:pt x="3242" y="5184"/>
                  <a:pt x="3691" y="8064"/>
                  <a:pt x="3791" y="11520"/>
                </a:cubicBezTo>
                <a:cubicBezTo>
                  <a:pt x="3891" y="14400"/>
                  <a:pt x="4140" y="21312"/>
                  <a:pt x="4140" y="21312"/>
                </a:cubicBezTo>
                <a:lnTo>
                  <a:pt x="3941" y="21312"/>
                </a:lnTo>
                <a:close/>
                <a:moveTo>
                  <a:pt x="2295" y="7488"/>
                </a:moveTo>
                <a:cubicBezTo>
                  <a:pt x="1546" y="7488"/>
                  <a:pt x="1546" y="7488"/>
                  <a:pt x="1546" y="7488"/>
                </a:cubicBezTo>
                <a:cubicBezTo>
                  <a:pt x="698" y="7488"/>
                  <a:pt x="449" y="10656"/>
                  <a:pt x="449" y="13248"/>
                </a:cubicBezTo>
                <a:cubicBezTo>
                  <a:pt x="449" y="16128"/>
                  <a:pt x="698" y="19008"/>
                  <a:pt x="1546" y="19008"/>
                </a:cubicBezTo>
                <a:cubicBezTo>
                  <a:pt x="2295" y="19008"/>
                  <a:pt x="2295" y="19008"/>
                  <a:pt x="2295" y="19008"/>
                </a:cubicBezTo>
                <a:cubicBezTo>
                  <a:pt x="3143" y="19008"/>
                  <a:pt x="3392" y="15840"/>
                  <a:pt x="3392" y="13248"/>
                </a:cubicBezTo>
                <a:cubicBezTo>
                  <a:pt x="3392" y="10944"/>
                  <a:pt x="3193" y="7488"/>
                  <a:pt x="2295" y="7488"/>
                </a:cubicBezTo>
                <a:moveTo>
                  <a:pt x="17310" y="3456"/>
                </a:moveTo>
                <a:cubicBezTo>
                  <a:pt x="17460" y="3456"/>
                  <a:pt x="17559" y="2880"/>
                  <a:pt x="17559" y="2016"/>
                </a:cubicBezTo>
                <a:cubicBezTo>
                  <a:pt x="17559" y="1728"/>
                  <a:pt x="17559" y="1728"/>
                  <a:pt x="17559" y="1728"/>
                </a:cubicBezTo>
                <a:cubicBezTo>
                  <a:pt x="17559" y="864"/>
                  <a:pt x="17460" y="288"/>
                  <a:pt x="17310" y="288"/>
                </a:cubicBezTo>
                <a:cubicBezTo>
                  <a:pt x="17210" y="288"/>
                  <a:pt x="17110" y="864"/>
                  <a:pt x="17110" y="1728"/>
                </a:cubicBezTo>
                <a:cubicBezTo>
                  <a:pt x="17110" y="2016"/>
                  <a:pt x="17110" y="2016"/>
                  <a:pt x="17110" y="2016"/>
                </a:cubicBezTo>
                <a:cubicBezTo>
                  <a:pt x="17110" y="2880"/>
                  <a:pt x="17210" y="3456"/>
                  <a:pt x="17310" y="3456"/>
                </a:cubicBezTo>
                <a:moveTo>
                  <a:pt x="17110" y="5184"/>
                </a:moveTo>
                <a:cubicBezTo>
                  <a:pt x="17210" y="5184"/>
                  <a:pt x="17210" y="5184"/>
                  <a:pt x="17210" y="5184"/>
                </a:cubicBezTo>
                <a:cubicBezTo>
                  <a:pt x="17410" y="5184"/>
                  <a:pt x="17509" y="5760"/>
                  <a:pt x="17509" y="7200"/>
                </a:cubicBezTo>
                <a:cubicBezTo>
                  <a:pt x="17509" y="21312"/>
                  <a:pt x="17509" y="21312"/>
                  <a:pt x="17509" y="21312"/>
                </a:cubicBezTo>
                <a:cubicBezTo>
                  <a:pt x="17410" y="21312"/>
                  <a:pt x="17410" y="21312"/>
                  <a:pt x="17410" y="21312"/>
                </a:cubicBezTo>
                <a:cubicBezTo>
                  <a:pt x="17210" y="21312"/>
                  <a:pt x="17110" y="20736"/>
                  <a:pt x="17110" y="19296"/>
                </a:cubicBezTo>
                <a:lnTo>
                  <a:pt x="17110" y="5184"/>
                </a:lnTo>
                <a:close/>
                <a:moveTo>
                  <a:pt x="4789" y="7488"/>
                </a:moveTo>
                <a:cubicBezTo>
                  <a:pt x="4988" y="6336"/>
                  <a:pt x="5288" y="5184"/>
                  <a:pt x="5836" y="5184"/>
                </a:cubicBezTo>
                <a:cubicBezTo>
                  <a:pt x="6685" y="5184"/>
                  <a:pt x="6685" y="5184"/>
                  <a:pt x="6685" y="5184"/>
                </a:cubicBezTo>
                <a:cubicBezTo>
                  <a:pt x="7882" y="5184"/>
                  <a:pt x="8181" y="9792"/>
                  <a:pt x="8181" y="13248"/>
                </a:cubicBezTo>
                <a:cubicBezTo>
                  <a:pt x="8181" y="17280"/>
                  <a:pt x="7782" y="21312"/>
                  <a:pt x="6685" y="21312"/>
                </a:cubicBezTo>
                <a:cubicBezTo>
                  <a:pt x="5836" y="21312"/>
                  <a:pt x="5836" y="21312"/>
                  <a:pt x="5836" y="21312"/>
                </a:cubicBezTo>
                <a:cubicBezTo>
                  <a:pt x="4988" y="21312"/>
                  <a:pt x="4340" y="18144"/>
                  <a:pt x="4340" y="13248"/>
                </a:cubicBezTo>
                <a:cubicBezTo>
                  <a:pt x="4340" y="0"/>
                  <a:pt x="4340" y="0"/>
                  <a:pt x="4340" y="0"/>
                </a:cubicBezTo>
                <a:cubicBezTo>
                  <a:pt x="4490" y="0"/>
                  <a:pt x="4490" y="0"/>
                  <a:pt x="4490" y="0"/>
                </a:cubicBezTo>
                <a:cubicBezTo>
                  <a:pt x="4689" y="0"/>
                  <a:pt x="4789" y="288"/>
                  <a:pt x="4789" y="1440"/>
                </a:cubicBezTo>
                <a:lnTo>
                  <a:pt x="4789" y="7488"/>
                </a:lnTo>
                <a:close/>
                <a:moveTo>
                  <a:pt x="5886" y="19008"/>
                </a:moveTo>
                <a:cubicBezTo>
                  <a:pt x="6635" y="19008"/>
                  <a:pt x="6635" y="19008"/>
                  <a:pt x="6635" y="19008"/>
                </a:cubicBezTo>
                <a:cubicBezTo>
                  <a:pt x="7483" y="19008"/>
                  <a:pt x="7782" y="16128"/>
                  <a:pt x="7782" y="13248"/>
                </a:cubicBezTo>
                <a:cubicBezTo>
                  <a:pt x="7782" y="10656"/>
                  <a:pt x="7483" y="7488"/>
                  <a:pt x="6635" y="7488"/>
                </a:cubicBezTo>
                <a:cubicBezTo>
                  <a:pt x="5886" y="7488"/>
                  <a:pt x="5886" y="7488"/>
                  <a:pt x="5886" y="7488"/>
                </a:cubicBezTo>
                <a:cubicBezTo>
                  <a:pt x="5038" y="7488"/>
                  <a:pt x="4789" y="10656"/>
                  <a:pt x="4789" y="13248"/>
                </a:cubicBezTo>
                <a:cubicBezTo>
                  <a:pt x="4789" y="15552"/>
                  <a:pt x="4988" y="19008"/>
                  <a:pt x="5886" y="19008"/>
                </a:cubicBezTo>
                <a:moveTo>
                  <a:pt x="9079" y="7488"/>
                </a:moveTo>
                <a:cubicBezTo>
                  <a:pt x="9229" y="6336"/>
                  <a:pt x="9578" y="5184"/>
                  <a:pt x="10077" y="5184"/>
                </a:cubicBezTo>
                <a:cubicBezTo>
                  <a:pt x="10975" y="5184"/>
                  <a:pt x="10975" y="5184"/>
                  <a:pt x="10975" y="5184"/>
                </a:cubicBezTo>
                <a:cubicBezTo>
                  <a:pt x="12122" y="5184"/>
                  <a:pt x="12471" y="9792"/>
                  <a:pt x="12471" y="13248"/>
                </a:cubicBezTo>
                <a:cubicBezTo>
                  <a:pt x="12471" y="17280"/>
                  <a:pt x="12072" y="21312"/>
                  <a:pt x="10975" y="21312"/>
                </a:cubicBezTo>
                <a:cubicBezTo>
                  <a:pt x="10077" y="21312"/>
                  <a:pt x="10077" y="21312"/>
                  <a:pt x="10077" y="21312"/>
                </a:cubicBezTo>
                <a:cubicBezTo>
                  <a:pt x="9229" y="21312"/>
                  <a:pt x="8630" y="18144"/>
                  <a:pt x="8630" y="13248"/>
                </a:cubicBezTo>
                <a:cubicBezTo>
                  <a:pt x="8630" y="0"/>
                  <a:pt x="8630" y="0"/>
                  <a:pt x="8630" y="0"/>
                </a:cubicBezTo>
                <a:cubicBezTo>
                  <a:pt x="8780" y="0"/>
                  <a:pt x="8780" y="0"/>
                  <a:pt x="8780" y="0"/>
                </a:cubicBezTo>
                <a:cubicBezTo>
                  <a:pt x="8929" y="0"/>
                  <a:pt x="9079" y="288"/>
                  <a:pt x="9079" y="1440"/>
                </a:cubicBezTo>
                <a:lnTo>
                  <a:pt x="9079" y="7488"/>
                </a:lnTo>
                <a:close/>
                <a:moveTo>
                  <a:pt x="10176" y="19008"/>
                </a:moveTo>
                <a:cubicBezTo>
                  <a:pt x="10925" y="19008"/>
                  <a:pt x="10925" y="19008"/>
                  <a:pt x="10925" y="19008"/>
                </a:cubicBezTo>
                <a:cubicBezTo>
                  <a:pt x="11773" y="19008"/>
                  <a:pt x="12022" y="16128"/>
                  <a:pt x="12022" y="13248"/>
                </a:cubicBezTo>
                <a:cubicBezTo>
                  <a:pt x="12022" y="10656"/>
                  <a:pt x="11773" y="7488"/>
                  <a:pt x="10925" y="7488"/>
                </a:cubicBezTo>
                <a:cubicBezTo>
                  <a:pt x="10176" y="7488"/>
                  <a:pt x="10176" y="7488"/>
                  <a:pt x="10176" y="7488"/>
                </a:cubicBezTo>
                <a:cubicBezTo>
                  <a:pt x="9328" y="7488"/>
                  <a:pt x="9079" y="10656"/>
                  <a:pt x="9079" y="13248"/>
                </a:cubicBezTo>
                <a:cubicBezTo>
                  <a:pt x="9079" y="15552"/>
                  <a:pt x="9279" y="19008"/>
                  <a:pt x="10176" y="1900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5000" tIns="65000" rIns="65000" bIns="6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6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2D29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Shape 68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8234" y="9354062"/>
            <a:ext cx="3541206" cy="13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 descr="Picture 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" y="-1"/>
            <a:ext cx="13004800" cy="97536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490133" y="1921369"/>
            <a:ext cx="9753600" cy="3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Calibri"/>
              <a:buNone/>
              <a:defRPr sz="5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43307" y="4078649"/>
            <a:ext cx="12118200" cy="15963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spcFirstLastPara="1" wrap="square" lIns="144475" tIns="144475" rIns="144475" bIns="1444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</p:spPr>
        <p:txBody>
          <a:bodyPr spcFirstLastPara="1" wrap="square" lIns="144475" tIns="144475" rIns="144475" bIns="144475" anchor="t" anchorCtr="0"/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spcFirstLastPara="1" wrap="square" lIns="144475" tIns="144475" rIns="144475" bIns="1444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43307" y="2185434"/>
            <a:ext cx="5688600" cy="6478500"/>
          </a:xfrm>
          <a:prstGeom prst="rect">
            <a:avLst/>
          </a:prstGeom>
        </p:spPr>
        <p:txBody>
          <a:bodyPr spcFirstLastPara="1" wrap="square" lIns="144475" tIns="144475" rIns="144475" bIns="14447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872747" y="2185434"/>
            <a:ext cx="5688600" cy="6478500"/>
          </a:xfrm>
          <a:prstGeom prst="rect">
            <a:avLst/>
          </a:prstGeom>
        </p:spPr>
        <p:txBody>
          <a:bodyPr spcFirstLastPara="1" wrap="square" lIns="144475" tIns="144475" rIns="144475" bIns="14447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spcFirstLastPara="1" wrap="square" lIns="144475" tIns="144475" rIns="144475" bIns="1444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43307" y="1053582"/>
            <a:ext cx="3993600" cy="1433100"/>
          </a:xfrm>
          <a:prstGeom prst="rect">
            <a:avLst/>
          </a:prstGeom>
        </p:spPr>
        <p:txBody>
          <a:bodyPr spcFirstLastPara="1" wrap="square" lIns="144475" tIns="144475" rIns="144475" bIns="14447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43307" y="2635093"/>
            <a:ext cx="3993600" cy="6029100"/>
          </a:xfrm>
          <a:prstGeom prst="rect">
            <a:avLst/>
          </a:prstGeom>
        </p:spPr>
        <p:txBody>
          <a:bodyPr spcFirstLastPara="1" wrap="square" lIns="144475" tIns="144475" rIns="144475" bIns="144475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97244" y="853618"/>
            <a:ext cx="9056400" cy="77574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502400" y="-237"/>
            <a:ext cx="6502500" cy="975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4475" tIns="144475" rIns="144475" bIns="1444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77600" y="2338465"/>
            <a:ext cx="5753100" cy="2811000"/>
          </a:xfrm>
          <a:prstGeom prst="rect">
            <a:avLst/>
          </a:prstGeom>
        </p:spPr>
        <p:txBody>
          <a:bodyPr spcFirstLastPara="1" wrap="square" lIns="144475" tIns="144475" rIns="144475" bIns="1444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77600" y="5315461"/>
            <a:ext cx="5753100" cy="2342100"/>
          </a:xfrm>
          <a:prstGeom prst="rect">
            <a:avLst/>
          </a:prstGeom>
        </p:spPr>
        <p:txBody>
          <a:bodyPr spcFirstLastPara="1" wrap="square" lIns="144475" tIns="144475" rIns="144475" bIns="1444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7025067" y="1373061"/>
            <a:ext cx="5457000" cy="70071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/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43307" y="8022424"/>
            <a:ext cx="8531700" cy="11475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spcFirstLastPara="1" wrap="square" lIns="144475" tIns="144475" rIns="144475" bIns="144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475" tIns="144475" rIns="144475" bIns="14447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475" tIns="144475" rIns="144475" bIns="144475" anchor="t" anchorCtr="0"/>
          <a:lstStyle>
            <a:lvl1pPr marL="457200" lvl="0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1pPr>
            <a:lvl2pPr marL="914400" lvl="1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marL="1371600" lvl="2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marL="1828800" lvl="3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marL="2286000" lvl="4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marL="2743200" lvl="5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marL="3200400" lvl="6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marL="3657600" lvl="7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marL="4114800" lvl="8" indent="-368300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475" tIns="144475" rIns="144475" bIns="144475" anchor="ctr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hyperlink" Target="https://www.mims.co.uk/tofacitinib-approved-nice-severe-rheumatoid-arthritis/musculoskeletal-disorders/article/144705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800" y="-381000"/>
            <a:ext cx="8940800" cy="578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DDCE3-C4A1-46B6-8878-950C74031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727" y="5670750"/>
            <a:ext cx="4218945" cy="4082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97913"/>
            <a:ext cx="12699998" cy="7757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rheumatoid arthritis">
            <a:hlinkClick r:id="rId4"/>
            <a:extLst>
              <a:ext uri="{FF2B5EF4-FFF2-40B4-BE49-F238E27FC236}">
                <a16:creationId xmlns:a16="http://schemas.microsoft.com/office/drawing/2014/main" id="{55154408-7E63-4D7E-9053-CB88ABC4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304800"/>
            <a:ext cx="7655727" cy="47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7EFFF5-A48C-4424-8FCA-B019B9CB4CD3}"/>
              </a:ext>
            </a:extLst>
          </p:cNvPr>
          <p:cNvSpPr txBox="1"/>
          <p:nvPr/>
        </p:nvSpPr>
        <p:spPr>
          <a:xfrm>
            <a:off x="1473200" y="5410200"/>
            <a:ext cx="929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Rheumatoid Arthritis (RA):  </a:t>
            </a:r>
            <a:r>
              <a:rPr lang="en-US" sz="2800" dirty="0"/>
              <a:t>A chronic and progressive autoimmune disease that causes inflammation of the joints, tremors, joint pain, and restriction of motion.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Profound </a:t>
            </a:r>
            <a:r>
              <a:rPr lang="en-US" sz="2800" u="sng" dirty="0"/>
              <a:t>economic burden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Sense of </a:t>
            </a:r>
            <a:r>
              <a:rPr lang="en-US" sz="2800" u="sng" dirty="0"/>
              <a:t>loss of independence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Psychological </a:t>
            </a:r>
            <a:r>
              <a:rPr lang="en-US" sz="2800" u="sng" dirty="0"/>
              <a:t>strain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568959" y="533400"/>
            <a:ext cx="11866800" cy="7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3000"/>
            </a:pPr>
            <a:endParaRPr lang="en-US" dirty="0"/>
          </a:p>
          <a:p>
            <a:pPr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/>
              <a:t>Diagnostics and monitoring requirements are costly (MRI, X-Rays, MRIs,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/>
              <a:t>Much of patient reported diagnostic data is qualitative</a:t>
            </a:r>
          </a:p>
          <a:p>
            <a:pPr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/>
              <a:t>Patient perception of progression can be skewed between office visits due to disease progression rates</a:t>
            </a:r>
          </a:p>
          <a:p>
            <a:pPr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/>
              <a:t>Patient ability to question if this condition is possibly affecting them</a:t>
            </a:r>
          </a:p>
          <a:p>
            <a:pPr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/>
              <a:t>34% underdiagnosed or misdiagnosed                                                    </a:t>
            </a:r>
            <a:r>
              <a:rPr lang="en-US" b="1" dirty="0"/>
              <a:t>[Rheumatology vol.41 Issue 1, pages 38-45, 88-95 Jan.2002]</a:t>
            </a:r>
          </a:p>
          <a:p>
            <a:pPr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3000"/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3000"/>
            </a:pPr>
            <a:endParaRPr lang="en-US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2704814" y="9303666"/>
            <a:ext cx="126900" cy="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68959" y="172184"/>
            <a:ext cx="118668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71D49"/>
                </a:solidFill>
                <a:latin typeface="Bauhaus 93" panose="04030905020B02020C02" pitchFamily="82" charset="0"/>
                <a:sym typeface="Calibri"/>
              </a:rPr>
              <a:t>Problem at Hand</a:t>
            </a:r>
            <a:endParaRPr dirty="0">
              <a:solidFill>
                <a:srgbClr val="D98234"/>
              </a:solidFill>
              <a:latin typeface="Bauhaus 93" panose="04030905020B02020C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47039-CA9B-4391-B917-060231C33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67" y="0"/>
            <a:ext cx="13488170" cy="10040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68959" y="1560969"/>
            <a:ext cx="11866800" cy="7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3000"/>
              <a:buFont typeface="Calibri"/>
              <a:buNone/>
            </a:pP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1351137" y="9305235"/>
            <a:ext cx="127706" cy="18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568959" y="172184"/>
            <a:ext cx="11866882" cy="9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71D49"/>
                </a:solidFill>
                <a:latin typeface="Bauhaus 93" panose="04030905020B02020C02" pitchFamily="82" charset="0"/>
                <a:sym typeface="Calibri"/>
              </a:rPr>
              <a:t>Solution Needs</a:t>
            </a:r>
            <a:endParaRPr dirty="0">
              <a:solidFill>
                <a:srgbClr val="D98234"/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FE3C8E77-06A5-45BA-856B-011D3672F831}"/>
              </a:ext>
            </a:extLst>
          </p:cNvPr>
          <p:cNvSpPr/>
          <p:nvPr/>
        </p:nvSpPr>
        <p:spPr>
          <a:xfrm>
            <a:off x="6728079" y="5192315"/>
            <a:ext cx="4871990" cy="39070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BFCEFEE7-6BFE-42E8-96A3-BE057C35F7B5}"/>
              </a:ext>
            </a:extLst>
          </p:cNvPr>
          <p:cNvSpPr/>
          <p:nvPr/>
        </p:nvSpPr>
        <p:spPr>
          <a:xfrm>
            <a:off x="1586420" y="5196701"/>
            <a:ext cx="4871990" cy="3907084"/>
          </a:xfrm>
          <a:prstGeom prst="roundRect">
            <a:avLst/>
          </a:prstGeom>
          <a:solidFill>
            <a:srgbClr val="F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FF1F5467-7495-4966-898F-ED06C9446AAD}"/>
              </a:ext>
            </a:extLst>
          </p:cNvPr>
          <p:cNvSpPr/>
          <p:nvPr/>
        </p:nvSpPr>
        <p:spPr>
          <a:xfrm>
            <a:off x="6723662" y="1046922"/>
            <a:ext cx="4871990" cy="39070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46A4E802-DF30-4CA2-B310-9E2AF79DB6AD}"/>
              </a:ext>
            </a:extLst>
          </p:cNvPr>
          <p:cNvSpPr/>
          <p:nvPr/>
        </p:nvSpPr>
        <p:spPr>
          <a:xfrm>
            <a:off x="1591752" y="1050235"/>
            <a:ext cx="4871990" cy="39070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B48C97-02AF-478F-8D7C-C3DBDA6D2640}"/>
              </a:ext>
            </a:extLst>
          </p:cNvPr>
          <p:cNvSpPr txBox="1"/>
          <p:nvPr/>
        </p:nvSpPr>
        <p:spPr>
          <a:xfrm>
            <a:off x="2222732" y="3847434"/>
            <a:ext cx="423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INEXPENSIVE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7AB0B-C574-4D18-9C81-67B5085CF3A5}"/>
              </a:ext>
            </a:extLst>
          </p:cNvPr>
          <p:cNvSpPr txBox="1"/>
          <p:nvPr/>
        </p:nvSpPr>
        <p:spPr>
          <a:xfrm>
            <a:off x="2275369" y="7498326"/>
            <a:ext cx="3614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EARLY INDICATOR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A09AB-D95F-4978-A7D3-BEBDBBD1938E}"/>
              </a:ext>
            </a:extLst>
          </p:cNvPr>
          <p:cNvSpPr txBox="1"/>
          <p:nvPr/>
        </p:nvSpPr>
        <p:spPr>
          <a:xfrm>
            <a:off x="7009600" y="6911148"/>
            <a:ext cx="4496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MONITORS PROGRESSION</a:t>
            </a:r>
          </a:p>
        </p:txBody>
      </p:sp>
      <p:pic>
        <p:nvPicPr>
          <p:cNvPr id="12" name="Picture 2" descr="Image result for less money icon">
            <a:extLst>
              <a:ext uri="{FF2B5EF4-FFF2-40B4-BE49-F238E27FC236}">
                <a16:creationId xmlns:a16="http://schemas.microsoft.com/office/drawing/2014/main" id="{C94D09DD-DA11-4A69-9B6F-085430F14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32" y="1321274"/>
            <a:ext cx="2405557" cy="240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quick icon">
            <a:extLst>
              <a:ext uri="{FF2B5EF4-FFF2-40B4-BE49-F238E27FC236}">
                <a16:creationId xmlns:a16="http://schemas.microsoft.com/office/drawing/2014/main" id="{4610C8D9-5F18-42FD-BB0A-5F16410B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03" y="4962296"/>
            <a:ext cx="3384546" cy="281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trend icon">
            <a:extLst>
              <a:ext uri="{FF2B5EF4-FFF2-40B4-BE49-F238E27FC236}">
                <a16:creationId xmlns:a16="http://schemas.microsoft.com/office/drawing/2014/main" id="{04229814-08BD-4873-A480-7E75DF38C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94" y="4894596"/>
            <a:ext cx="2405557" cy="240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chart icon">
            <a:extLst>
              <a:ext uri="{FF2B5EF4-FFF2-40B4-BE49-F238E27FC236}">
                <a16:creationId xmlns:a16="http://schemas.microsoft.com/office/drawing/2014/main" id="{2FF53E7A-CF0F-4A6D-8B07-73FFD7C0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101" y="1178859"/>
            <a:ext cx="2309335" cy="23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9BA88E-4136-4F8C-8235-D3D7A7882668}"/>
              </a:ext>
            </a:extLst>
          </p:cNvPr>
          <p:cNvSpPr/>
          <p:nvPr/>
        </p:nvSpPr>
        <p:spPr>
          <a:xfrm>
            <a:off x="7048374" y="3846073"/>
            <a:ext cx="43725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QUANTITATIVE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2704814" y="9303666"/>
            <a:ext cx="127001" cy="1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568959" y="172184"/>
            <a:ext cx="11866882" cy="9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71D49"/>
                </a:solidFill>
                <a:latin typeface="Bauhaus 93" panose="04030905020B02020C02" pitchFamily="82" charset="0"/>
                <a:sym typeface="Calibri"/>
              </a:rPr>
              <a:t>Our Solution: 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Bauhaus 93" panose="04030905020B02020C02" pitchFamily="82" charset="0"/>
                <a:sym typeface="Calibri"/>
              </a:rPr>
              <a:t>G</a:t>
            </a:r>
            <a:r>
              <a:rPr lang="en-US" sz="4400" b="0" i="0" u="none" strike="noStrike" cap="none" dirty="0">
                <a:solidFill>
                  <a:srgbClr val="EC0A91"/>
                </a:solidFill>
                <a:latin typeface="Bauhaus 93" panose="04030905020B02020C02" pitchFamily="82" charset="0"/>
                <a:sym typeface="Calibri"/>
              </a:rPr>
              <a:t>RA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Bauhaus 93" panose="04030905020B02020C02" pitchFamily="82" charset="0"/>
                <a:sym typeface="Calibri"/>
              </a:rPr>
              <a:t>SP</a:t>
            </a:r>
            <a:r>
              <a:rPr lang="en-US" sz="4400" b="0" i="0" u="none" strike="noStrike" cap="none" dirty="0">
                <a:solidFill>
                  <a:srgbClr val="071D49"/>
                </a:solidFill>
                <a:latin typeface="Bauhaus 93" panose="04030905020B02020C02" pitchFamily="82" charset="0"/>
                <a:sym typeface="Calibri"/>
              </a:rPr>
              <a:t> &amp; The </a:t>
            </a:r>
            <a:r>
              <a:rPr lang="en-US" sz="4400" b="0" i="0" u="none" strike="noStrike" cap="none" dirty="0" err="1">
                <a:solidFill>
                  <a:srgbClr val="EC0A91"/>
                </a:solidFill>
                <a:latin typeface="Bauhaus 93" panose="04030905020B02020C02" pitchFamily="82" charset="0"/>
                <a:sym typeface="Calibri"/>
              </a:rPr>
              <a:t>Rheum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Bauhaus 93" panose="04030905020B02020C02" pitchFamily="82" charset="0"/>
                <a:sym typeface="Calibri"/>
              </a:rPr>
              <a:t>ball</a:t>
            </a:r>
            <a:endParaRPr dirty="0">
              <a:solidFill>
                <a:srgbClr val="0070C0"/>
              </a:solidFill>
              <a:latin typeface="Bauhaus 93" panose="04030905020B02020C02" pitchFamily="82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49599" y="1571413"/>
            <a:ext cx="3810001" cy="79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2800"/>
              <a:buFont typeface="Calibri"/>
              <a:buNone/>
            </a:pPr>
            <a:r>
              <a:rPr lang="en-US" dirty="0"/>
              <a:t>-GRASP Interface for </a:t>
            </a:r>
            <a:r>
              <a:rPr lang="en-US" dirty="0" err="1"/>
              <a:t>Rheumball</a:t>
            </a:r>
            <a:r>
              <a:rPr lang="en-US" dirty="0"/>
              <a:t> Connectivity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14AF9-1961-4127-A24B-0FCEFC2F1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59" y="1606670"/>
            <a:ext cx="2433246" cy="4766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ADA1D-5E82-4567-904C-6610BDD21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490532" y="4561418"/>
            <a:ext cx="3721100" cy="4961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511278-776E-4C7E-91B2-B3C636CE7773}"/>
              </a:ext>
            </a:extLst>
          </p:cNvPr>
          <p:cNvSpPr txBox="1"/>
          <p:nvPr/>
        </p:nvSpPr>
        <p:spPr>
          <a:xfrm>
            <a:off x="4292600" y="5334000"/>
            <a:ext cx="3505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Rheumball</a:t>
            </a:r>
            <a:r>
              <a:rPr lang="en-US" sz="2200" dirty="0"/>
              <a:t> prototype   - based the </a:t>
            </a:r>
            <a:r>
              <a:rPr lang="en-US" sz="2200" i="1" dirty="0"/>
              <a:t>Bop-It!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2704814" y="9303666"/>
            <a:ext cx="127001" cy="1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68959" y="172184"/>
            <a:ext cx="11866882" cy="9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rgbClr val="EC0A91"/>
                </a:solidFill>
                <a:latin typeface="Bauhaus 93" panose="04030905020B02020C02" pitchFamily="82" charset="0"/>
                <a:sym typeface="Calibri"/>
              </a:rPr>
              <a:t>Rheum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Bauhaus 93" panose="04030905020B02020C02" pitchFamily="82" charset="0"/>
                <a:sym typeface="Calibri"/>
              </a:rPr>
              <a:t>ball</a:t>
            </a:r>
            <a:r>
              <a:rPr lang="en-US" sz="4400" b="0" i="0" u="none" strike="noStrike" cap="none" dirty="0">
                <a:solidFill>
                  <a:srgbClr val="071D49"/>
                </a:solidFill>
                <a:latin typeface="Bauhaus 93" panose="04030905020B02020C02" pitchFamily="82" charset="0"/>
                <a:sym typeface="Calibri"/>
              </a:rPr>
              <a:t> Operation &amp; User Interface</a:t>
            </a:r>
            <a:endParaRPr dirty="0">
              <a:latin typeface="Bauhaus 93" panose="04030905020B02020C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EF6DA-BCBA-4CA1-9C5D-DACC4B9AA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22" r="26210" b="13438"/>
          <a:stretch/>
        </p:blipFill>
        <p:spPr>
          <a:xfrm>
            <a:off x="863600" y="1447800"/>
            <a:ext cx="2590799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E481D4-A062-4B80-9CC0-80217CCB633A}"/>
              </a:ext>
            </a:extLst>
          </p:cNvPr>
          <p:cNvSpPr txBox="1"/>
          <p:nvPr/>
        </p:nvSpPr>
        <p:spPr>
          <a:xfrm>
            <a:off x="3606800" y="1219200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DEMO</a:t>
            </a:r>
          </a:p>
          <a:p>
            <a:r>
              <a:rPr lang="en-US" sz="2200" b="1" dirty="0"/>
              <a:t>-EMG + </a:t>
            </a:r>
            <a:r>
              <a:rPr lang="en-US" sz="2200" b="1" dirty="0" err="1"/>
              <a:t>Rheumball</a:t>
            </a:r>
            <a:endParaRPr lang="en-US" sz="2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12704814" y="9303666"/>
            <a:ext cx="127001" cy="1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68959" y="119175"/>
            <a:ext cx="11866882" cy="9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71D49"/>
                </a:solidFill>
                <a:latin typeface="Bauhaus 93" panose="04030905020B02020C02" pitchFamily="82" charset="0"/>
                <a:sym typeface="Calibri"/>
              </a:rPr>
              <a:t>Scoring, Interpretation, and Following Up</a:t>
            </a:r>
            <a:endParaRPr dirty="0">
              <a:latin typeface="Bauhaus 93" panose="04030905020B02020C02" pitchFamily="8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4F1D41-E21E-472F-8A45-02B7ECD3503A}"/>
                  </a:ext>
                </a:extLst>
              </p:cNvPr>
              <p:cNvSpPr txBox="1"/>
              <p:nvPr/>
            </p:nvSpPr>
            <p:spPr>
              <a:xfrm>
                <a:off x="787400" y="1524000"/>
                <a:ext cx="10744200" cy="205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		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Y=0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P(x) + S(x) + D(x) + F(x) + I(x) +		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𝑅𝐴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Y=50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		else, Y=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−50</m:t>
                        </m:r>
                      </m:num>
                      <m:den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𝑅𝐴</m:t>
                            </m:r>
                          </m:sub>
                        </m:sSub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−50</m:t>
                        </m:r>
                      </m:num>
                      <m:den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4F1D41-E21E-472F-8A45-02B7ECD35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1524000"/>
                <a:ext cx="10744200" cy="2053832"/>
              </a:xfrm>
              <a:prstGeom prst="rect">
                <a:avLst/>
              </a:prstGeom>
              <a:blipFill>
                <a:blip r:embed="rId3"/>
                <a:stretch>
                  <a:fillRect l="-1134" t="-2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9ECA4127-7B1F-4225-A8DD-1763E81EF2D4}"/>
              </a:ext>
            </a:extLst>
          </p:cNvPr>
          <p:cNvSpPr/>
          <p:nvPr/>
        </p:nvSpPr>
        <p:spPr>
          <a:xfrm>
            <a:off x="5283200" y="1347460"/>
            <a:ext cx="533400" cy="17764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24B95-7902-4897-BB19-6878E7168C22}"/>
              </a:ext>
            </a:extLst>
          </p:cNvPr>
          <p:cNvSpPr txBox="1"/>
          <p:nvPr/>
        </p:nvSpPr>
        <p:spPr>
          <a:xfrm>
            <a:off x="711200" y="3962400"/>
            <a:ext cx="6553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Score estimates RA progression and likelihood of RA as cause of symptoms based on alignment of symptoms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Pain, Swollenness, Disfigurement, Tremor Frequency, Tremor Intensity (10 max each)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EMG data comparison (50 max)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0 = Lowest/No RA Match, 100 = High RA Match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12704814" y="9303666"/>
            <a:ext cx="127001" cy="1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568959" y="172184"/>
            <a:ext cx="11866882" cy="9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71D49"/>
                </a:solidFill>
                <a:latin typeface="Bauhaus 93" panose="04030905020B02020C02" pitchFamily="82" charset="0"/>
                <a:sym typeface="Calibri"/>
              </a:rPr>
              <a:t>Future Advancements</a:t>
            </a:r>
            <a:endParaRPr dirty="0">
              <a:latin typeface="Bauhaus 93" panose="04030905020B02020C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ECA8C-166B-4126-86CD-CEAB15BA987A}"/>
              </a:ext>
            </a:extLst>
          </p:cNvPr>
          <p:cNvSpPr txBox="1"/>
          <p:nvPr/>
        </p:nvSpPr>
        <p:spPr>
          <a:xfrm>
            <a:off x="568959" y="1371600"/>
            <a:ext cx="11191241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EMG electrodes sleeve or band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Alteration of product shape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Update voice compatibility and add audio to final product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Secondary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Rheumball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for later stages of RA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Mobile App development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Initial dataset required for EMG assessment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12704814" y="9303666"/>
            <a:ext cx="127001" cy="1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549400" y="2133600"/>
            <a:ext cx="9753601" cy="339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Calibri"/>
              <a:buNone/>
            </a:pPr>
            <a:r>
              <a:rPr lang="en-US" sz="5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Questions? </a:t>
            </a:r>
            <a:endParaRPr sz="5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3BCE4-554C-444B-9CCA-531AA8F2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754" y="2133594"/>
            <a:ext cx="5669291" cy="5486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9BCEEF464A841B3B0FCBD5134AE01" ma:contentTypeVersion="0" ma:contentTypeDescription="Create a new document." ma:contentTypeScope="" ma:versionID="ebf843b4a009ab074c4d1defe43b3e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3BC40D-6B60-421A-A35D-746E4DC89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3F2DF5-0764-45F5-9185-C02BCDFFFC2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1649B6-F853-478F-9598-266AAFC9DA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255</Words>
  <Application>Microsoft Office PowerPoint</Application>
  <PresentationFormat>Custom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Helvetica Neue</vt:lpstr>
      <vt:lpstr>Helvetica Neue Light</vt:lpstr>
      <vt:lpstr>Bauhaus 93</vt:lpstr>
      <vt:lpstr>Cambria Math</vt:lpstr>
      <vt:lpstr>Calibri</vt:lpstr>
      <vt:lpstr>Simple Light</vt:lpstr>
      <vt:lpstr>PowerPoint Presentation</vt:lpstr>
      <vt:lpstr>PowerPoint Presentation</vt:lpstr>
      <vt:lpstr>Problem at Hand</vt:lpstr>
      <vt:lpstr>Solution Needs</vt:lpstr>
      <vt:lpstr>Our Solution: GRASP &amp; The Rheumball</vt:lpstr>
      <vt:lpstr>Rheumball Operation &amp; User Interface</vt:lpstr>
      <vt:lpstr>Scoring, Interpretation, and Following Up</vt:lpstr>
      <vt:lpstr>Future Advancements</vt:lpstr>
      <vt:lpstr>Questions?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Giang, Michelle</dc:creator>
  <cp:lastModifiedBy>Bell, Allen William III</cp:lastModifiedBy>
  <cp:revision>15</cp:revision>
  <dcterms:modified xsi:type="dcterms:W3CDTF">2018-06-28T05:38:10Z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0x01010021B9BCEEF464A841B3B0FCBD5134AE01</vt:lpwstr>
  </property>
</Properties>
</file>