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301" r:id="rId6"/>
    <p:sldId id="300" r:id="rId7"/>
    <p:sldId id="302" r:id="rId8"/>
    <p:sldId id="303" r:id="rId9"/>
    <p:sldId id="267" r:id="rId10"/>
    <p:sldId id="295" r:id="rId11"/>
    <p:sldId id="307" r:id="rId12"/>
    <p:sldId id="296" r:id="rId13"/>
    <p:sldId id="297" r:id="rId14"/>
    <p:sldId id="299" r:id="rId15"/>
    <p:sldId id="285" r:id="rId16"/>
    <p:sldId id="306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ubik" panose="020B0604020202020204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CA1D8B-1FD5-4795-A5E7-239FA18049F6}">
  <a:tblStyle styleId="{9CCA1D8B-1FD5-4795-A5E7-239FA18049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1aaabf4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1aaabf4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26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1aaabf4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1aaabf4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543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91888be2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91888be2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607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94480e8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94480e83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720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94480e8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94480e83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91888be2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91888be2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91888be2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91888be2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1888be2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1888be2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1888be2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1888be2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573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1888be2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1888be2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62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94480e8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94480e83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81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94480e8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94480e83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398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1aaabf4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1aaabf4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44625" y="1610275"/>
            <a:ext cx="5609100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44625" y="2819125"/>
            <a:ext cx="5453700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79069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22" y="190875"/>
            <a:ext cx="5665501" cy="8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  <a:defRPr sz="2000"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1600"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1600"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  <a:defRPr sz="1600"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1600"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1600"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  <a:defRPr sz="1600"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1600"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8485" y="21425"/>
            <a:ext cx="129266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63225"/>
            <a:ext cx="9144000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109350"/>
            <a:ext cx="4216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393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3755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Font typeface="Rubik"/>
              <a:buNone/>
              <a:defRPr sz="2800">
                <a:solidFill>
                  <a:srgbClr val="0080D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800"/>
              <a:buFont typeface="Rubik"/>
              <a:buChar char="●"/>
              <a:defRPr sz="1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06B4A"/>
          </p15:clr>
        </p15:guide>
        <p15:guide id="2" pos="551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2344624" y="1610275"/>
            <a:ext cx="6163581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Data quality app – a hidden gem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344625" y="2819125"/>
            <a:ext cx="5453700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Data Quality Academy On line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Validation rules  - and then?</a:t>
            </a:r>
            <a:endParaRPr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0723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ZA" sz="1800" dirty="0">
                <a:solidFill>
                  <a:srgbClr val="000000"/>
                </a:solidFill>
              </a:rPr>
              <a:t>How to run validation rules</a:t>
            </a:r>
          </a:p>
          <a:p>
            <a:pPr lvl="1" indent="-342900"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en-ZA" sz="1400" dirty="0">
                <a:solidFill>
                  <a:srgbClr val="000000"/>
                </a:solidFill>
              </a:rPr>
              <a:t>Select </a:t>
            </a:r>
            <a:r>
              <a:rPr lang="en-ZA" sz="1400" dirty="0" err="1">
                <a:solidFill>
                  <a:srgbClr val="000000"/>
                </a:solidFill>
              </a:rPr>
              <a:t>OrgUnit</a:t>
            </a:r>
            <a:endParaRPr lang="en-ZA" sz="1400" dirty="0">
              <a:solidFill>
                <a:srgbClr val="000000"/>
              </a:solidFill>
            </a:endParaRPr>
          </a:p>
          <a:p>
            <a:pPr lvl="1" indent="-342900"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en-ZA" sz="1400" dirty="0">
                <a:solidFill>
                  <a:srgbClr val="000000"/>
                </a:solidFill>
              </a:rPr>
              <a:t>Select time period</a:t>
            </a:r>
          </a:p>
          <a:p>
            <a:pPr lvl="1" indent="-342900"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en-ZA" sz="1400" dirty="0">
                <a:solidFill>
                  <a:srgbClr val="000000"/>
                </a:solidFill>
              </a:rPr>
              <a:t>Select Validation rule group</a:t>
            </a:r>
          </a:p>
          <a:p>
            <a:pPr lvl="1" indent="-342900">
              <a:buClr>
                <a:srgbClr val="000000"/>
              </a:buClr>
              <a:buSzPts val="1800"/>
              <a:buFont typeface="Courier New" panose="02070309020205020404" pitchFamily="49" charset="0"/>
              <a:buChar char="o"/>
            </a:pPr>
            <a:r>
              <a:rPr lang="en-ZA" sz="1400" dirty="0">
                <a:solidFill>
                  <a:srgbClr val="000000"/>
                </a:solidFill>
              </a:rPr>
              <a:t>Click Validate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ZA" sz="1800" dirty="0">
                <a:solidFill>
                  <a:srgbClr val="000000"/>
                </a:solidFill>
              </a:rPr>
              <a:t>Gives a report which can be downloaded into different formats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ZA" sz="1800" dirty="0">
              <a:solidFill>
                <a:srgbClr val="000000"/>
              </a:solidFill>
            </a:endParaRPr>
          </a:p>
          <a:p>
            <a:pPr indent="-342900">
              <a:buClr>
                <a:srgbClr val="000000"/>
              </a:buClr>
              <a:buSzPts val="1800"/>
            </a:pPr>
            <a:r>
              <a:rPr lang="en-ZA" sz="1800" dirty="0">
                <a:solidFill>
                  <a:srgbClr val="000000"/>
                </a:solidFill>
              </a:rPr>
              <a:t>Download into Excel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ZA"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endParaRPr lang="en"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endParaRPr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1225-F91B-42B9-AD32-C336D7B7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Validation rule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3B77-B4E8-43BC-9462-D40F90121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1ED23-3021-4A7B-8037-88C05324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609344"/>
            <a:ext cx="7086600" cy="20324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9BCBC1-7E28-4245-B326-C6B7BCE72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776556"/>
            <a:ext cx="4911950" cy="23669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574F2B-9665-458B-8C79-22D3FDA35D31}"/>
              </a:ext>
            </a:extLst>
          </p:cNvPr>
          <p:cNvCxnSpPr/>
          <p:nvPr/>
        </p:nvCxnSpPr>
        <p:spPr>
          <a:xfrm flipH="1">
            <a:off x="5000625" y="2479675"/>
            <a:ext cx="1914525" cy="707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60224E-69AA-49B1-90B5-C5608197F502}"/>
              </a:ext>
            </a:extLst>
          </p:cNvPr>
          <p:cNvSpPr txBox="1"/>
          <p:nvPr/>
        </p:nvSpPr>
        <p:spPr>
          <a:xfrm>
            <a:off x="7093744" y="2207199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dirty="0"/>
              <a:t>Detail icon</a:t>
            </a:r>
          </a:p>
        </p:txBody>
      </p:sp>
    </p:spTree>
    <p:extLst>
      <p:ext uri="{BB962C8B-B14F-4D97-AF65-F5344CB8AC3E}">
        <p14:creationId xmlns:p14="http://schemas.microsoft.com/office/powerpoint/2010/main" val="363227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Validation rules  - output</a:t>
            </a:r>
            <a:endParaRPr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endParaRPr lang="en-ZA"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endParaRPr lang="en"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endParaRPr sz="18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597212-944E-43FA-A418-CFED41241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08368"/>
              </p:ext>
            </p:extLst>
          </p:nvPr>
        </p:nvGraphicFramePr>
        <p:xfrm>
          <a:off x="203994" y="903438"/>
          <a:ext cx="8940006" cy="2262960"/>
        </p:xfrm>
        <a:graphic>
          <a:graphicData uri="http://schemas.openxmlformats.org/drawingml/2006/table">
            <a:tbl>
              <a:tblPr>
                <a:tableStyleId>{9CCA1D8B-1FD5-4795-A5E7-239FA18049F6}</a:tableStyleId>
              </a:tblPr>
              <a:tblGrid>
                <a:gridCol w="767557">
                  <a:extLst>
                    <a:ext uri="{9D8B030D-6E8A-4147-A177-3AD203B41FA5}">
                      <a16:colId xmlns:a16="http://schemas.microsoft.com/office/drawing/2014/main" val="296985008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489740169"/>
                    </a:ext>
                  </a:extLst>
                </a:gridCol>
                <a:gridCol w="2636044">
                  <a:extLst>
                    <a:ext uri="{9D8B030D-6E8A-4147-A177-3AD203B41FA5}">
                      <a16:colId xmlns:a16="http://schemas.microsoft.com/office/drawing/2014/main" val="690528483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288487405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94652958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215293169"/>
                    </a:ext>
                  </a:extLst>
                </a:gridCol>
                <a:gridCol w="607930">
                  <a:extLst>
                    <a:ext uri="{9D8B030D-6E8A-4147-A177-3AD203B41FA5}">
                      <a16:colId xmlns:a16="http://schemas.microsoft.com/office/drawing/2014/main" val="2378860471"/>
                    </a:ext>
                  </a:extLst>
                </a:gridCol>
                <a:gridCol w="1670925">
                  <a:extLst>
                    <a:ext uri="{9D8B030D-6E8A-4147-A177-3AD203B41FA5}">
                      <a16:colId xmlns:a16="http://schemas.microsoft.com/office/drawing/2014/main" val="1632088421"/>
                    </a:ext>
                  </a:extLst>
                </a:gridCol>
              </a:tblGrid>
              <a:tr h="12640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Data Quality Report</a:t>
                      </a:r>
                      <a:endParaRPr lang="en-ZA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ZA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ZA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ZA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ZA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extLst>
                  <a:ext uri="{0D108BD9-81ED-4DB2-BD59-A6C34878D82A}">
                    <a16:rowId xmlns:a16="http://schemas.microsoft.com/office/drawing/2014/main" val="1225786926"/>
                  </a:ext>
                </a:extLst>
              </a:tr>
              <a:tr h="126403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Source</a:t>
                      </a:r>
                      <a:endParaRPr lang="en-ZA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>
                          <a:effectLst/>
                        </a:rPr>
                        <a:t>Period</a:t>
                      </a:r>
                      <a:endParaRPr lang="en-ZA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Validation rule</a:t>
                      </a:r>
                      <a:endParaRPr lang="en-ZA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Left side description</a:t>
                      </a:r>
                      <a:endParaRPr lang="en-ZA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effectLst/>
                        </a:rPr>
                        <a:t>Value</a:t>
                      </a:r>
                      <a:endParaRPr lang="en-ZA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effectLst/>
                        </a:rPr>
                        <a:t>Operator</a:t>
                      </a:r>
                      <a:endParaRPr lang="en-ZA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400" u="none" strike="noStrike" dirty="0">
                          <a:effectLst/>
                        </a:rPr>
                        <a:t>Value</a:t>
                      </a:r>
                      <a:endParaRPr lang="en-ZA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u="none" strike="noStrike" dirty="0">
                          <a:effectLst/>
                        </a:rPr>
                        <a:t>Right side description</a:t>
                      </a:r>
                      <a:endParaRPr lang="en-ZA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extLst>
                  <a:ext uri="{0D108BD9-81ED-4DB2-BD59-A6C34878D82A}">
                    <a16:rowId xmlns:a16="http://schemas.microsoft.com/office/drawing/2014/main" val="3112193183"/>
                  </a:ext>
                </a:extLst>
              </a:tr>
              <a:tr h="240167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u="none" strike="noStrike">
                          <a:effectLst/>
                        </a:rPr>
                        <a:t>Afghan Dispensary</a:t>
                      </a:r>
                      <a:endParaRPr lang="en-ZA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u="none" strike="noStrike">
                          <a:effectLst/>
                        </a:rPr>
                        <a:t>March 2020</a:t>
                      </a:r>
                      <a:endParaRPr lang="en-ZA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RMNCAH Women received prophylactic uterotonic immediately after birth &lt;= facility deliveries (by age)</a:t>
                      </a:r>
                      <a:endParaRPr lang="en-ZA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Received uterotonic</a:t>
                      </a:r>
                      <a:endParaRPr lang="en-ZA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67</a:t>
                      </a:r>
                      <a:endParaRPr lang="en-ZA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&lt;=</a:t>
                      </a:r>
                      <a:endParaRPr lang="en-ZA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0</a:t>
                      </a:r>
                      <a:endParaRPr lang="en-ZA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Delivery in facility (age)</a:t>
                      </a:r>
                      <a:endParaRPr lang="en-ZA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extLst>
                  <a:ext uri="{0D108BD9-81ED-4DB2-BD59-A6C34878D82A}">
                    <a16:rowId xmlns:a16="http://schemas.microsoft.com/office/drawing/2014/main" val="4255549428"/>
                  </a:ext>
                </a:extLst>
              </a:tr>
              <a:tr h="240167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u="none" strike="noStrike" dirty="0">
                          <a:effectLst/>
                        </a:rPr>
                        <a:t>Afghan Dispensary</a:t>
                      </a:r>
                      <a:endParaRPr lang="en-ZA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u="none" strike="noStrike">
                          <a:effectLst/>
                        </a:rPr>
                        <a:t>March 2020</a:t>
                      </a:r>
                      <a:endParaRPr lang="en-ZA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RMNCAH Contraception first time user (by age and sex) = Total Contraception first time user (by method)</a:t>
                      </a:r>
                      <a:endParaRPr lang="en-ZA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Contraception first time user (by age and sex)</a:t>
                      </a:r>
                      <a:endParaRPr lang="en-ZA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18</a:t>
                      </a:r>
                      <a:endParaRPr lang="en-ZA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==</a:t>
                      </a:r>
                      <a:endParaRPr lang="en-ZA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0</a:t>
                      </a:r>
                      <a:endParaRPr lang="en-ZA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Contraception first time user by method</a:t>
                      </a:r>
                      <a:endParaRPr lang="en-ZA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extLst>
                  <a:ext uri="{0D108BD9-81ED-4DB2-BD59-A6C34878D82A}">
                    <a16:rowId xmlns:a16="http://schemas.microsoft.com/office/drawing/2014/main" val="374552212"/>
                  </a:ext>
                </a:extLst>
              </a:tr>
              <a:tr h="240167"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u="none" strike="noStrike" dirty="0">
                          <a:effectLst/>
                        </a:rPr>
                        <a:t>Alsatian Primary Health Centre</a:t>
                      </a:r>
                      <a:endParaRPr lang="en-ZA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700" u="none" strike="noStrike" dirty="0">
                          <a:effectLst/>
                        </a:rPr>
                        <a:t>March 2020</a:t>
                      </a:r>
                      <a:endParaRPr lang="en-ZA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RMNCAH Total deliveries &lt;= Live births + still births</a:t>
                      </a:r>
                      <a:endParaRPr lang="en-ZA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ZA" sz="1100" u="none" strike="noStrike" dirty="0">
                          <a:effectLst/>
                        </a:rPr>
                        <a:t>Delivery in facility</a:t>
                      </a:r>
                      <a:endParaRPr lang="en-ZA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197</a:t>
                      </a:r>
                      <a:endParaRPr lang="en-ZA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&lt;=</a:t>
                      </a:r>
                      <a:endParaRPr lang="en-ZA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196</a:t>
                      </a:r>
                      <a:endParaRPr lang="en-ZA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Sum of live births and still births</a:t>
                      </a:r>
                      <a:endParaRPr lang="en-ZA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extLst>
                  <a:ext uri="{0D108BD9-81ED-4DB2-BD59-A6C34878D82A}">
                    <a16:rowId xmlns:a16="http://schemas.microsoft.com/office/drawing/2014/main" val="2054356969"/>
                  </a:ext>
                </a:extLst>
              </a:tr>
              <a:tr h="41921">
                <a:tc>
                  <a:txBody>
                    <a:bodyPr/>
                    <a:lstStyle/>
                    <a:p>
                      <a:pPr algn="l" fontAlgn="b"/>
                      <a:endParaRPr lang="en-ZA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ZA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ZA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ZA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ZA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0" marR="6320" marT="6320" marB="0" anchor="b"/>
                </a:tc>
                <a:extLst>
                  <a:ext uri="{0D108BD9-81ED-4DB2-BD59-A6C34878D82A}">
                    <a16:rowId xmlns:a16="http://schemas.microsoft.com/office/drawing/2014/main" val="16516783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6257DF9-2B2C-473F-875F-13079CFA6644}"/>
              </a:ext>
            </a:extLst>
          </p:cNvPr>
          <p:cNvSpPr txBox="1"/>
          <p:nvPr/>
        </p:nvSpPr>
        <p:spPr>
          <a:xfrm>
            <a:off x="398738" y="3369714"/>
            <a:ext cx="858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Lato" panose="020B0604020202020204" charset="0"/>
              </a:rPr>
              <a:t>Sort according to </a:t>
            </a:r>
            <a:r>
              <a:rPr lang="en-ZA" sz="2400" dirty="0" err="1">
                <a:latin typeface="Lato" panose="020B0604020202020204" charset="0"/>
              </a:rPr>
              <a:t>OrgUnits</a:t>
            </a:r>
            <a:endParaRPr lang="en-ZA" sz="2400" dirty="0">
              <a:latin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latin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Lato" panose="020B0604020202020204" charset="0"/>
              </a:rPr>
              <a:t>Give to supervisors/program managers for action</a:t>
            </a:r>
          </a:p>
        </p:txBody>
      </p:sp>
    </p:spTree>
    <p:extLst>
      <p:ext uri="{BB962C8B-B14F-4D97-AF65-F5344CB8AC3E}">
        <p14:creationId xmlns:p14="http://schemas.microsoft.com/office/powerpoint/2010/main" val="149984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54525" y="783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Data Quality App </a:t>
            </a:r>
            <a:r>
              <a:rPr lang="en" dirty="0"/>
              <a:t>– </a:t>
            </a:r>
            <a:r>
              <a:rPr lang="en-ZA" dirty="0"/>
              <a:t>the rest…</a:t>
            </a:r>
            <a:endParaRPr sz="2400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ZA" dirty="0"/>
              <a:t>Standard deviation Analysis – now mainly WHO DQ Tool is used</a:t>
            </a:r>
          </a:p>
          <a:p>
            <a:pPr marL="342900" indent="-342900"/>
            <a:r>
              <a:rPr lang="en-ZA" dirty="0"/>
              <a:t>Min-Max outlier Analysis – used if Min/Max values have been set</a:t>
            </a:r>
          </a:p>
          <a:p>
            <a:pPr marL="800100" lvl="1" indent="-342900"/>
            <a:r>
              <a:rPr lang="en-ZA" dirty="0"/>
              <a:t>If not – set first before running Min-Max outlier analysis</a:t>
            </a:r>
          </a:p>
          <a:p>
            <a:pPr marL="800100" lvl="1" indent="-342900"/>
            <a:r>
              <a:rPr lang="en-ZA" dirty="0"/>
              <a:t>See next presentation</a:t>
            </a:r>
          </a:p>
          <a:p>
            <a:pPr marL="342900" indent="-342900"/>
            <a:r>
              <a:rPr lang="en-ZA" dirty="0"/>
              <a:t>Follow-up analysis</a:t>
            </a:r>
          </a:p>
          <a:p>
            <a:pPr marL="800100" lvl="1" indent="-342900"/>
            <a:r>
              <a:rPr lang="en-ZA" dirty="0"/>
              <a:t>Used to mark data that is correct but does not fit the pattern, or triggers a validation rule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8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/>
              <a:t>Marked for follow-up</a:t>
            </a:r>
            <a:r>
              <a:rPr lang="en" dirty="0"/>
              <a:t> </a:t>
            </a:r>
            <a:endParaRPr dirty="0"/>
          </a:p>
        </p:txBody>
      </p:sp>
      <p:sp>
        <p:nvSpPr>
          <p:cNvPr id="263" name="Google Shape;263;p42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7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dirty="0"/>
              <a:t>Mark problematic data for follow up</a:t>
            </a:r>
          </a:p>
          <a:p>
            <a:r>
              <a:rPr lang="en-ZA" dirty="0"/>
              <a:t>Highlight star</a:t>
            </a:r>
          </a:p>
          <a:p>
            <a:r>
              <a:rPr lang="en-ZA" dirty="0"/>
              <a:t>SAVE  - (done at Data Entry)</a:t>
            </a:r>
          </a:p>
          <a:p>
            <a:pPr marL="101600" indent="0">
              <a:buNone/>
            </a:pPr>
            <a:endParaRPr lang="en-ZA" sz="1050" dirty="0"/>
          </a:p>
          <a:p>
            <a:r>
              <a:rPr lang="en-ZA" dirty="0"/>
              <a:t>Useful to explain when a validation </a:t>
            </a:r>
          </a:p>
          <a:p>
            <a:pPr marL="101600" indent="0">
              <a:buNone/>
            </a:pPr>
            <a:r>
              <a:rPr lang="en-ZA" dirty="0"/>
              <a:t>        rule has been triggered</a:t>
            </a:r>
          </a:p>
          <a:p>
            <a:r>
              <a:rPr lang="en-ZA" dirty="0"/>
              <a:t>Report can be run on Follow-up stars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D55C8F-8BF0-4699-BD26-43E6F770F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85" y="1285925"/>
            <a:ext cx="380619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35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</a:t>
            </a:r>
            <a:endParaRPr dirty="0"/>
          </a:p>
        </p:txBody>
      </p:sp>
      <p:sp>
        <p:nvSpPr>
          <p:cNvPr id="263" name="Google Shape;263;p42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ZA" dirty="0"/>
              <a:t>What are the barriers to running Validation Rules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ZA" dirty="0"/>
              <a:t>Have most possible validation rules been set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ZA" dirty="0"/>
              <a:t>Do validation rules pick up </a:t>
            </a:r>
            <a:r>
              <a:rPr lang="en-ZA" b="1" dirty="0"/>
              <a:t>all</a:t>
            </a:r>
            <a:r>
              <a:rPr lang="en-ZA" dirty="0"/>
              <a:t> the data mistakes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ZA" dirty="0"/>
              <a:t>When obvious data entry errors are identified, why are they not corrected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ZA" dirty="0"/>
              <a:t>Who is responsible for chasing up the data entry errors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ZA" dirty="0"/>
              <a:t>What happens when they are not corrected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ZA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03EC-1504-449E-89EE-181F3596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44" y="1925"/>
            <a:ext cx="2181469" cy="572700"/>
          </a:xfrm>
        </p:spPr>
        <p:txBody>
          <a:bodyPr/>
          <a:lstStyle/>
          <a:p>
            <a:r>
              <a:rPr lang="en-ZA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0CBB0-015E-41EC-B9EE-A456BCA56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716705"/>
            <a:ext cx="8822531" cy="3991025"/>
          </a:xfrm>
          <a:ln w="3175"/>
        </p:spPr>
        <p:txBody>
          <a:bodyPr/>
          <a:lstStyle/>
          <a:p>
            <a:pPr marL="139700" indent="0">
              <a:buNone/>
            </a:pPr>
            <a:r>
              <a:rPr lang="en-ZA" sz="1800" b="1" dirty="0">
                <a:latin typeface="Lato" panose="020B0604020202020204" charset="0"/>
              </a:rPr>
              <a:t>Access to own country DHIS2  OR  DEMO database for this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>
                <a:latin typeface="Lato" panose="020B0604020202020204" charset="0"/>
              </a:rPr>
              <a:t>Confirm access to Data Quality App – in MOH DHIS2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>
                <a:latin typeface="Lato" panose="020B0604020202020204" charset="0"/>
              </a:rPr>
              <a:t>Obtain list of all Validation rules and VR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>
                <a:latin typeface="Lato" panose="020B0604020202020204" charset="0"/>
              </a:rPr>
              <a:t>Review all Validation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>
                <a:latin typeface="Lato" panose="020B0604020202020204" charset="0"/>
              </a:rPr>
              <a:t>Review for consistency (smaller value first)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>
                <a:latin typeface="Lato" panose="020B0604020202020204" charset="0"/>
              </a:rPr>
              <a:t>Run at least 2 VR Groups for last 6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>
                <a:latin typeface="Lato" panose="020B0604020202020204" charset="0"/>
              </a:rPr>
              <a:t>Write a short report on rules violated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>
                <a:latin typeface="Lato" panose="020B0604020202020204" charset="0"/>
              </a:rPr>
              <a:t>Consider an action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>
                <a:latin typeface="Lato" panose="020B0604020202020204" charset="0"/>
              </a:rPr>
              <a:t>Do some rules need to be re-written to make them easier to understand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400" dirty="0">
                <a:latin typeface="Lato" panose="020B0604020202020204" charset="0"/>
              </a:rPr>
              <a:t>Are some rules triggered consistently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400" dirty="0">
                <a:latin typeface="Lato" panose="020B0604020202020204" charset="0"/>
              </a:rPr>
              <a:t>Is the problem with the data quality or the  rule?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>
                <a:latin typeface="Lato" panose="020B0604020202020204" charset="0"/>
              </a:rPr>
              <a:t>Think of 1 rule to add to the current list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pPr marL="13970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685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DQ app and some questions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A31B98-08BC-4072-91CF-68A1EA744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988" y="1196244"/>
            <a:ext cx="2240178" cy="18001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69A46B-A3B7-4750-B77C-8A48DFDC3728}"/>
              </a:ext>
            </a:extLst>
          </p:cNvPr>
          <p:cNvSpPr txBox="1"/>
          <p:nvPr/>
        </p:nvSpPr>
        <p:spPr>
          <a:xfrm>
            <a:off x="311700" y="1196244"/>
            <a:ext cx="61391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Lato" panose="020B0604020202020204" charset="0"/>
              </a:rPr>
              <a:t>Have you seen this app?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200" dirty="0">
              <a:latin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Lato" panose="020B0604020202020204" charset="0"/>
              </a:rPr>
              <a:t>Have you used this app?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200" dirty="0">
              <a:latin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Lato" panose="020B0604020202020204" charset="0"/>
              </a:rPr>
              <a:t>Do ALL analytic users have access to this app?</a:t>
            </a:r>
          </a:p>
          <a:p>
            <a:endParaRPr lang="en-Z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Data Quality App </a:t>
            </a:r>
            <a:r>
              <a:rPr lang="en" dirty="0"/>
              <a:t>- Learning Objectives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sz="2800" dirty="0"/>
              <a:t>Most common use of DQ App</a:t>
            </a:r>
          </a:p>
          <a:p>
            <a:r>
              <a:rPr lang="en-ZA" sz="2800" dirty="0"/>
              <a:t>The value of validation rules </a:t>
            </a:r>
          </a:p>
          <a:p>
            <a:r>
              <a:rPr lang="en-ZA" sz="2800" dirty="0"/>
              <a:t>How to translate VR into actual use </a:t>
            </a:r>
          </a:p>
          <a:p>
            <a:r>
              <a:rPr lang="en-ZA" sz="2800" dirty="0"/>
              <a:t>Issues associated with DQ App</a:t>
            </a:r>
          </a:p>
          <a:p>
            <a:endParaRPr lang="en-ZA"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DHIS2 </a:t>
            </a:r>
            <a:r>
              <a:rPr lang="en-ZA" dirty="0"/>
              <a:t>DQ App</a:t>
            </a: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468863" y="863550"/>
            <a:ext cx="673918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2800" dirty="0"/>
              <a:t>Contains the following</a:t>
            </a:r>
          </a:p>
          <a:p>
            <a:pPr marL="285750" indent="-285750"/>
            <a:r>
              <a:rPr lang="en-ZA" sz="2800" dirty="0"/>
              <a:t>Validation rule Analysis</a:t>
            </a:r>
          </a:p>
          <a:p>
            <a:pPr marL="285750" indent="-285750"/>
            <a:r>
              <a:rPr lang="en-ZA" sz="2800" dirty="0"/>
              <a:t>Standard deviation Analysis</a:t>
            </a:r>
          </a:p>
          <a:p>
            <a:pPr marL="285750" indent="-285750"/>
            <a:r>
              <a:rPr lang="en-ZA" sz="2800" dirty="0"/>
              <a:t>Min-Max outlier Analysis</a:t>
            </a:r>
          </a:p>
          <a:p>
            <a:pPr marL="285750" indent="-285750"/>
            <a:r>
              <a:rPr lang="en-ZA" sz="2800" dirty="0"/>
              <a:t>Follow-up analysis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953B1-455C-4408-AC83-B194BF6D3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120" y="914401"/>
            <a:ext cx="1613017" cy="129617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104531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Validation rules</a:t>
            </a: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440288" y="549224"/>
            <a:ext cx="6782043" cy="4087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2400" dirty="0"/>
              <a:t>Who is responsible 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ZA" sz="2400" dirty="0"/>
              <a:t>They are not important  - so it does not matter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ZA" sz="2400" dirty="0"/>
              <a:t>Nobody runs them any way, and if they run them, no one does anything anyway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01720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104531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Validation rules</a:t>
            </a: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404569" y="377774"/>
            <a:ext cx="8582269" cy="4087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ZA" sz="2400" dirty="0"/>
              <a:t>Who is responsible for </a:t>
            </a:r>
            <a:r>
              <a:rPr lang="en-ZA" sz="2400" b="1" dirty="0"/>
              <a:t>thinking</a:t>
            </a:r>
            <a:r>
              <a:rPr lang="en-ZA" sz="2400" dirty="0"/>
              <a:t> about them and then </a:t>
            </a:r>
            <a:r>
              <a:rPr lang="en-ZA" sz="2400" b="1" dirty="0"/>
              <a:t>defining</a:t>
            </a:r>
            <a:r>
              <a:rPr lang="en-ZA" sz="2400" dirty="0"/>
              <a:t> them</a:t>
            </a:r>
          </a:p>
          <a:p>
            <a:pPr marL="1257300" lvl="2" indent="-342900"/>
            <a:r>
              <a:rPr lang="en-ZA" sz="2000" dirty="0"/>
              <a:t>HMIS DHIS2 configuration expert</a:t>
            </a:r>
          </a:p>
          <a:p>
            <a:pPr marL="1257300" lvl="2" indent="-342900"/>
            <a:r>
              <a:rPr lang="en-ZA" sz="2000" dirty="0"/>
              <a:t>Program manager</a:t>
            </a:r>
          </a:p>
          <a:p>
            <a:pPr marL="1257300" lvl="2" indent="-342900"/>
            <a:r>
              <a:rPr lang="en-ZA" sz="2000" dirty="0"/>
              <a:t>District Information Officer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2400" dirty="0"/>
              <a:t>Who is responsible for </a:t>
            </a:r>
            <a:r>
              <a:rPr lang="en-ZA" sz="2400" b="1" dirty="0"/>
              <a:t>running</a:t>
            </a:r>
            <a:r>
              <a:rPr lang="en-ZA" sz="2400" dirty="0"/>
              <a:t> them</a:t>
            </a:r>
          </a:p>
          <a:p>
            <a:pPr marL="1257300" lvl="2" indent="-342900"/>
            <a:r>
              <a:rPr lang="en-ZA" sz="2000" dirty="0"/>
              <a:t>Data Entry clerk</a:t>
            </a:r>
          </a:p>
          <a:p>
            <a:pPr marL="1257300" lvl="2" indent="-342900"/>
            <a:r>
              <a:rPr lang="en-ZA" sz="2000" dirty="0"/>
              <a:t>Program manager</a:t>
            </a:r>
          </a:p>
          <a:p>
            <a:pPr marL="1257300" lvl="2" indent="-342900"/>
            <a:r>
              <a:rPr lang="en-ZA" sz="2000" dirty="0"/>
              <a:t>FIO/DIO or higher level</a:t>
            </a:r>
          </a:p>
        </p:txBody>
      </p:sp>
    </p:spTree>
    <p:extLst>
      <p:ext uri="{BB962C8B-B14F-4D97-AF65-F5344CB8AC3E}">
        <p14:creationId xmlns:p14="http://schemas.microsoft.com/office/powerpoint/2010/main" val="258256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dirty="0">
                <a:sym typeface="Calibri"/>
              </a:rPr>
              <a:t>Understanding the Logic of Validation Rules</a:t>
            </a:r>
            <a:endParaRPr dirty="0"/>
          </a:p>
        </p:txBody>
      </p:sp>
      <p:sp>
        <p:nvSpPr>
          <p:cNvPr id="4" name="Google Shape;155;p22">
            <a:extLst>
              <a:ext uri="{FF2B5EF4-FFF2-40B4-BE49-F238E27FC236}">
                <a16:creationId xmlns:a16="http://schemas.microsoft.com/office/drawing/2014/main" id="{FFEB388D-C476-42BD-92A5-3E9998726F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0600" y="11144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2400" dirty="0">
                <a:sym typeface="Calibri"/>
              </a:rPr>
              <a:t>A method to assess the quality of data entered in DHIS2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2400" dirty="0">
                <a:sym typeface="Calibri"/>
              </a:rPr>
              <a:t>Based on a set of predefined rules set for the data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2400" dirty="0">
                <a:sym typeface="Calibri"/>
              </a:rPr>
              <a:t>This does NOT allow you to FULLY assess whether or not reported numbers are completely accurate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590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Validation rules – how to define</a:t>
            </a:r>
            <a:r>
              <a:rPr lang="en" dirty="0"/>
              <a:t> </a:t>
            </a:r>
            <a:endParaRPr dirty="0"/>
          </a:p>
        </p:txBody>
      </p:sp>
      <p:sp>
        <p:nvSpPr>
          <p:cNvPr id="4" name="Google Shape;162;p23">
            <a:extLst>
              <a:ext uri="{FF2B5EF4-FFF2-40B4-BE49-F238E27FC236}">
                <a16:creationId xmlns:a16="http://schemas.microsoft.com/office/drawing/2014/main" id="{0B7FFD1A-054C-451E-98E3-35703E6B4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771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ZA" b="0" i="0" u="none" strike="noStrike" cap="none" dirty="0">
                <a:solidFill>
                  <a:schemeClr val="dk1"/>
                </a:solidFill>
                <a:latin typeface="Lato" panose="020B0604020202020204" charset="0"/>
                <a:ea typeface="Calibri"/>
                <a:cs typeface="Calibri"/>
                <a:sym typeface="Calibri"/>
              </a:rPr>
              <a:t>An expression that defines a relationship between a number of data elements</a:t>
            </a:r>
          </a:p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ZA" b="0" i="0" u="none" strike="noStrike" cap="none" dirty="0">
                <a:solidFill>
                  <a:schemeClr val="dk1"/>
                </a:solidFill>
                <a:latin typeface="Lato" panose="020B0604020202020204" charset="0"/>
                <a:ea typeface="Calibri"/>
                <a:cs typeface="Calibri"/>
                <a:sym typeface="Calibri"/>
              </a:rPr>
              <a:t>Expression has Left side, Right side and an Operator </a:t>
            </a:r>
          </a:p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ZA" b="0" i="0" u="none" strike="noStrike" cap="none" dirty="0">
                <a:solidFill>
                  <a:schemeClr val="dk1"/>
                </a:solidFill>
                <a:latin typeface="Lato" panose="020B0604020202020204" charset="0"/>
                <a:ea typeface="Calibri"/>
                <a:cs typeface="Calibri"/>
                <a:sym typeface="Calibri"/>
              </a:rPr>
              <a:t>Common operators used </a:t>
            </a:r>
          </a:p>
          <a:p>
            <a:pPr marL="742950" lvl="1" indent="-260350">
              <a:lnSpc>
                <a:spcPct val="10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ZA" b="0" i="0" u="none" strike="noStrike" cap="none" dirty="0">
                <a:solidFill>
                  <a:schemeClr val="dk1"/>
                </a:solidFill>
                <a:latin typeface="Lato" panose="020B0604020202020204" charset="0"/>
                <a:ea typeface="Calibri"/>
                <a:cs typeface="Calibri"/>
                <a:sym typeface="Calibri"/>
              </a:rPr>
              <a:t>less than  	  </a:t>
            </a:r>
            <a:r>
              <a:rPr lang="en-ZA" sz="2000" b="1" i="0" u="none" strike="noStrike" cap="none" dirty="0">
                <a:solidFill>
                  <a:srgbClr val="0070C0"/>
                </a:solidFill>
                <a:latin typeface="Lato" panose="020B0604020202020204" charset="0"/>
                <a:ea typeface="Calibri"/>
                <a:cs typeface="Calibri"/>
                <a:sym typeface="Calibri"/>
              </a:rPr>
              <a:t>&lt;=</a:t>
            </a:r>
          </a:p>
          <a:p>
            <a:pPr marL="742950" lvl="1" indent="-260350">
              <a:lnSpc>
                <a:spcPct val="10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ZA" b="0" i="0" u="none" strike="noStrike" cap="none" dirty="0">
                <a:solidFill>
                  <a:schemeClr val="dk1"/>
                </a:solidFill>
                <a:latin typeface="Lato" panose="020B0604020202020204" charset="0"/>
                <a:ea typeface="Calibri"/>
                <a:cs typeface="Calibri"/>
                <a:sym typeface="Calibri"/>
              </a:rPr>
              <a:t>equal to     	</a:t>
            </a:r>
            <a:r>
              <a:rPr lang="en-ZA" sz="2000" b="1" dirty="0">
                <a:solidFill>
                  <a:srgbClr val="0070C0"/>
                </a:solidFill>
                <a:latin typeface="Lato" panose="020B0604020202020204" charset="0"/>
                <a:cs typeface="Calibri"/>
                <a:sym typeface="Calibri"/>
              </a:rPr>
              <a:t>  ==</a:t>
            </a:r>
          </a:p>
          <a:p>
            <a:pPr marL="742950" lvl="1" indent="-260350">
              <a:lnSpc>
                <a:spcPct val="10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ZA" b="0" i="0" u="none" strike="noStrike" cap="none" dirty="0">
                <a:solidFill>
                  <a:schemeClr val="dk1"/>
                </a:solidFill>
                <a:latin typeface="Lato" panose="020B0604020202020204" charset="0"/>
                <a:ea typeface="Calibri"/>
                <a:cs typeface="Calibri"/>
                <a:sym typeface="Calibri"/>
              </a:rPr>
              <a:t>greater than  </a:t>
            </a:r>
            <a:r>
              <a:rPr lang="en-ZA" sz="2000" b="1" dirty="0">
                <a:solidFill>
                  <a:srgbClr val="0070C0"/>
                </a:solidFill>
                <a:latin typeface="Lato" panose="020B0604020202020204" charset="0"/>
                <a:cs typeface="Calibri"/>
                <a:sym typeface="Calibri"/>
              </a:rPr>
              <a:t>&gt;=</a:t>
            </a:r>
          </a:p>
          <a:p>
            <a:pPr marL="482600" lvl="1" indent="0">
              <a:lnSpc>
                <a:spcPct val="100000"/>
              </a:lnSpc>
              <a:buClr>
                <a:schemeClr val="dk1"/>
              </a:buClr>
              <a:buSzPts val="2400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Lato" panose="020B0604020202020204" charset="0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ZA" b="1" i="0" u="none" strike="noStrike" cap="none" dirty="0">
                <a:solidFill>
                  <a:schemeClr val="dk1"/>
                </a:solidFill>
                <a:latin typeface="Lato" panose="020B0604020202020204" charset="0"/>
                <a:ea typeface="Calibri"/>
                <a:cs typeface="Calibri"/>
                <a:sym typeface="Calibri"/>
              </a:rPr>
              <a:t>Validation Rules</a:t>
            </a:r>
            <a:r>
              <a:rPr lang="en-ZA" b="0" i="0" u="none" strike="noStrike" cap="none" dirty="0">
                <a:solidFill>
                  <a:schemeClr val="dk1"/>
                </a:solidFill>
                <a:latin typeface="Lato" panose="020B0604020202020204" charset="0"/>
                <a:ea typeface="Calibri"/>
                <a:cs typeface="Calibri"/>
                <a:sym typeface="Calibri"/>
              </a:rPr>
              <a:t> are created based on</a:t>
            </a:r>
            <a:r>
              <a:rPr lang="en-ZA" b="0" i="0" u="none" strike="noStrike" cap="none" dirty="0">
                <a:solidFill>
                  <a:srgbClr val="000000"/>
                </a:solidFill>
                <a:latin typeface="Lato" panose="020B0604020202020204" charset="0"/>
                <a:ea typeface="Arial"/>
                <a:cs typeface="Arial"/>
                <a:sym typeface="Arial"/>
              </a:rPr>
              <a:t> what you know to be true </a:t>
            </a:r>
            <a:r>
              <a:rPr lang="en-ZA" b="0" i="1" u="none" strike="noStrike" cap="none" dirty="0">
                <a:solidFill>
                  <a:schemeClr val="dk1"/>
                </a:solidFill>
                <a:latin typeface="Lato" panose="020B0604020202020204" charset="0"/>
                <a:ea typeface="Calibri"/>
                <a:cs typeface="Calibri"/>
                <a:sym typeface="Calibri"/>
              </a:rPr>
              <a:t>e.g. </a:t>
            </a:r>
            <a:endParaRPr b="0" i="0" u="none" strike="noStrike" cap="none" dirty="0">
              <a:solidFill>
                <a:schemeClr val="dk1"/>
              </a:solidFill>
              <a:latin typeface="Lato" panose="020B060402020202020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ZA" dirty="0">
                <a:solidFill>
                  <a:schemeClr val="dk1"/>
                </a:solidFill>
                <a:latin typeface="Lato" panose="020B0604020202020204" charset="0"/>
                <a:cs typeface="Calibri"/>
                <a:sym typeface="Calibri"/>
              </a:rPr>
              <a:t>‘Malaria RDT tested’ CANNOT be more than ‘Malaria RDT positive’</a:t>
            </a:r>
          </a:p>
          <a:p>
            <a:pPr marL="342900" indent="-3429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dk1"/>
                </a:solidFill>
                <a:latin typeface="Lato" panose="020B0604020202020204" charset="0"/>
                <a:cs typeface="Calibri"/>
                <a:sym typeface="Calibri"/>
              </a:rPr>
              <a:t>For instructions on how to set up a validation rule – look at the DHIS2 manual</a:t>
            </a:r>
            <a:endParaRPr dirty="0">
              <a:solidFill>
                <a:schemeClr val="dk1"/>
              </a:solidFill>
              <a:latin typeface="Lato" panose="020B060402020202020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902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Validation rules</a:t>
            </a:r>
            <a:endParaRPr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254550" y="55001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ZA" sz="1800" dirty="0">
                <a:solidFill>
                  <a:srgbClr val="000000"/>
                </a:solidFill>
              </a:rPr>
              <a:t>Some simple guides to VR</a:t>
            </a:r>
          </a:p>
          <a:p>
            <a:pPr lvl="2" indent="-342900">
              <a:buClr>
                <a:srgbClr val="000000"/>
              </a:buClr>
              <a:buSzPts val="1800"/>
              <a:buFont typeface="Lato"/>
              <a:buChar char="●"/>
            </a:pPr>
            <a:r>
              <a:rPr lang="en-ZA" sz="1400" dirty="0">
                <a:solidFill>
                  <a:srgbClr val="000000"/>
                </a:solidFill>
              </a:rPr>
              <a:t>Validation rules are assigned to groups</a:t>
            </a:r>
          </a:p>
          <a:p>
            <a:pPr lvl="2" indent="-342900">
              <a:buClr>
                <a:srgbClr val="000000"/>
              </a:buClr>
              <a:buSzPts val="1800"/>
              <a:buFont typeface="Lato"/>
              <a:buChar char="●"/>
            </a:pPr>
            <a:r>
              <a:rPr lang="en-ZA" sz="1400" dirty="0">
                <a:solidFill>
                  <a:srgbClr val="000000"/>
                </a:solidFill>
              </a:rPr>
              <a:t>Easy to use and understand </a:t>
            </a:r>
          </a:p>
          <a:p>
            <a:pPr lvl="2" indent="-342900">
              <a:buClr>
                <a:srgbClr val="000000"/>
              </a:buClr>
              <a:buSzPts val="1800"/>
              <a:buFont typeface="Lato"/>
              <a:buChar char="●"/>
            </a:pPr>
            <a:r>
              <a:rPr lang="en-ZA" sz="1400" dirty="0">
                <a:solidFill>
                  <a:srgbClr val="000000"/>
                </a:solidFill>
              </a:rPr>
              <a:t>Signs like </a:t>
            </a:r>
            <a:r>
              <a:rPr lang="en-ZA" sz="2400" b="1" dirty="0">
                <a:solidFill>
                  <a:srgbClr val="0070C0"/>
                </a:solidFill>
              </a:rPr>
              <a:t>&lt;=</a:t>
            </a:r>
            <a:r>
              <a:rPr lang="en-ZA" sz="2400" dirty="0">
                <a:solidFill>
                  <a:srgbClr val="000000"/>
                </a:solidFill>
              </a:rPr>
              <a:t> </a:t>
            </a:r>
            <a:r>
              <a:rPr lang="en-ZA" sz="1400" dirty="0">
                <a:solidFill>
                  <a:srgbClr val="000000"/>
                </a:solidFill>
              </a:rPr>
              <a:t>or </a:t>
            </a:r>
            <a:r>
              <a:rPr lang="en-ZA" sz="2400" b="1" dirty="0">
                <a:solidFill>
                  <a:srgbClr val="0070C0"/>
                </a:solidFill>
              </a:rPr>
              <a:t>==</a:t>
            </a:r>
            <a:r>
              <a:rPr lang="en-ZA" b="1" dirty="0">
                <a:solidFill>
                  <a:srgbClr val="000000"/>
                </a:solidFill>
              </a:rPr>
              <a:t> </a:t>
            </a:r>
            <a:r>
              <a:rPr lang="en-ZA" sz="1400" dirty="0">
                <a:solidFill>
                  <a:srgbClr val="000000"/>
                </a:solidFill>
              </a:rPr>
              <a:t>or </a:t>
            </a:r>
            <a:r>
              <a:rPr lang="en-ZA" sz="2400" b="1" dirty="0">
                <a:solidFill>
                  <a:srgbClr val="0070C0"/>
                </a:solidFill>
              </a:rPr>
              <a:t>&gt;=</a:t>
            </a:r>
            <a:r>
              <a:rPr lang="en-ZA" b="1" dirty="0">
                <a:solidFill>
                  <a:srgbClr val="000000"/>
                </a:solidFill>
              </a:rPr>
              <a:t> </a:t>
            </a:r>
            <a:r>
              <a:rPr lang="en-ZA" sz="1400" b="1" dirty="0">
                <a:solidFill>
                  <a:srgbClr val="000000"/>
                </a:solidFill>
              </a:rPr>
              <a:t> -  </a:t>
            </a:r>
            <a:r>
              <a:rPr lang="en-ZA" sz="1400" dirty="0">
                <a:solidFill>
                  <a:srgbClr val="000000"/>
                </a:solidFill>
              </a:rPr>
              <a:t>does </a:t>
            </a:r>
            <a:r>
              <a:rPr lang="en-ZA" sz="1400" b="1" dirty="0">
                <a:solidFill>
                  <a:srgbClr val="000000"/>
                </a:solidFill>
              </a:rPr>
              <a:t>everybody</a:t>
            </a:r>
            <a:r>
              <a:rPr lang="en-ZA" sz="1400" dirty="0">
                <a:solidFill>
                  <a:srgbClr val="000000"/>
                </a:solidFill>
              </a:rPr>
              <a:t> understand them</a:t>
            </a:r>
          </a:p>
          <a:p>
            <a:pPr lvl="2" indent="-342900">
              <a:buClr>
                <a:srgbClr val="000000"/>
              </a:buClr>
              <a:buSzPts val="1800"/>
              <a:buFont typeface="Lato"/>
              <a:buChar char="●"/>
            </a:pPr>
            <a:r>
              <a:rPr lang="en-ZA" sz="1400" dirty="0">
                <a:solidFill>
                  <a:srgbClr val="000000"/>
                </a:solidFill>
              </a:rPr>
              <a:t>Use of Importance field (Low/Medium/High)</a:t>
            </a:r>
          </a:p>
          <a:p>
            <a:pPr lvl="2" indent="-342900">
              <a:buClr>
                <a:srgbClr val="000000"/>
              </a:buClr>
              <a:buSzPts val="1800"/>
              <a:buFont typeface="Lato"/>
              <a:buChar char="●"/>
            </a:pPr>
            <a:r>
              <a:rPr lang="en-ZA" sz="1400" dirty="0">
                <a:solidFill>
                  <a:srgbClr val="000000"/>
                </a:solidFill>
              </a:rPr>
              <a:t>Consistent guide to setup, i.e. always have smaller number first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 dirty="0">
                <a:solidFill>
                  <a:srgbClr val="000000"/>
                </a:solidFill>
              </a:rPr>
              <a:t>These </a:t>
            </a:r>
            <a:r>
              <a:rPr lang="en-ZA" sz="1800" dirty="0">
                <a:solidFill>
                  <a:srgbClr val="000000"/>
                </a:solidFill>
              </a:rPr>
              <a:t>SHOULD</a:t>
            </a:r>
            <a:r>
              <a:rPr lang="en" sz="1800" dirty="0">
                <a:solidFill>
                  <a:srgbClr val="000000"/>
                </a:solidFill>
              </a:rPr>
              <a:t> be run after data entry </a:t>
            </a:r>
            <a:r>
              <a:rPr lang="en-ZA" sz="1800" dirty="0">
                <a:solidFill>
                  <a:srgbClr val="000000"/>
                </a:solidFill>
              </a:rPr>
              <a:t>before the Complete button is ticked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ZA" sz="1800" dirty="0">
                <a:solidFill>
                  <a:srgbClr val="000000"/>
                </a:solidFill>
              </a:rPr>
              <a:t>Validation rules should be run after most/all monthly data has been captured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ZA" sz="1800" dirty="0">
                <a:solidFill>
                  <a:srgbClr val="000000"/>
                </a:solidFill>
              </a:rPr>
              <a:t>Who is responsible for this (F/DIO, Program manager?)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ZA" sz="1800" dirty="0">
                <a:solidFill>
                  <a:srgbClr val="000000"/>
                </a:solidFill>
              </a:rPr>
              <a:t>Is there an SOP to guide the process of running these rules and then taking action?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endParaRPr lang="en-ZA"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endParaRPr lang="en"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HIS2 Academ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4480</TotalTime>
  <Words>837</Words>
  <Application>Microsoft Office PowerPoint</Application>
  <PresentationFormat>On-screen Show (16:9)</PresentationFormat>
  <Paragraphs>147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Lato</vt:lpstr>
      <vt:lpstr>Rubik</vt:lpstr>
      <vt:lpstr>Arial</vt:lpstr>
      <vt:lpstr>Calibri</vt:lpstr>
      <vt:lpstr>Courier New</vt:lpstr>
      <vt:lpstr>Wingdings</vt:lpstr>
      <vt:lpstr>DHIS2 Academy</vt:lpstr>
      <vt:lpstr>Data quality app – a hidden gem</vt:lpstr>
      <vt:lpstr>DQ app and some questions</vt:lpstr>
      <vt:lpstr>Data Quality App - Learning Objectives</vt:lpstr>
      <vt:lpstr>DHIS2 DQ App</vt:lpstr>
      <vt:lpstr>Validation rules</vt:lpstr>
      <vt:lpstr>Validation rules</vt:lpstr>
      <vt:lpstr>Understanding the Logic of Validation Rules</vt:lpstr>
      <vt:lpstr>Validation rules – how to define </vt:lpstr>
      <vt:lpstr>Validation rules</vt:lpstr>
      <vt:lpstr>Validation rules  - and then?</vt:lpstr>
      <vt:lpstr>Validation rule Output</vt:lpstr>
      <vt:lpstr>Validation rules  - output</vt:lpstr>
      <vt:lpstr>Data Quality App – the rest…</vt:lpstr>
      <vt:lpstr>Marked for follow-up </vt:lpstr>
      <vt:lpstr>Discussion 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Norah Stoops</cp:lastModifiedBy>
  <cp:revision>41</cp:revision>
  <dcterms:modified xsi:type="dcterms:W3CDTF">2020-10-04T11:43:47Z</dcterms:modified>
</cp:coreProperties>
</file>