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97" r:id="rId5"/>
    <p:sldId id="296" r:id="rId6"/>
    <p:sldId id="299" r:id="rId7"/>
    <p:sldId id="300" r:id="rId8"/>
    <p:sldId id="298" r:id="rId9"/>
    <p:sldId id="301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Rubik" panose="020B0604020202020204" charset="-79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CA1D8B-1FD5-4795-A5E7-239FA18049F6}">
  <a:tblStyle styleId="{9CCA1D8B-1FD5-4795-A5E7-239FA18049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91888be2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91888be2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91888be2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91888be26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94480e83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94480e83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77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94480e83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94480e83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832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94480e83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94480e83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510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91888be2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91888be2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929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94480e83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94480e83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48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44625" y="1610275"/>
            <a:ext cx="5609100" cy="64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3000">
                <a:solidFill>
                  <a:srgbClr val="8BDEDE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3000">
                <a:solidFill>
                  <a:srgbClr val="8BDEDE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3000">
                <a:solidFill>
                  <a:srgbClr val="8BDEDE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3000">
                <a:solidFill>
                  <a:srgbClr val="8BDEDE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3000">
                <a:solidFill>
                  <a:srgbClr val="8BDEDE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3000">
                <a:solidFill>
                  <a:srgbClr val="8BDEDE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3000">
                <a:solidFill>
                  <a:srgbClr val="8BDEDE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3000">
                <a:solidFill>
                  <a:srgbClr val="8BDEDE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44625" y="2819125"/>
            <a:ext cx="5453700" cy="64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790690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722" y="190875"/>
            <a:ext cx="5665501" cy="8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None/>
              <a:defRPr>
                <a:solidFill>
                  <a:srgbClr val="0080D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None/>
              <a:defRPr>
                <a:solidFill>
                  <a:srgbClr val="0080D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None/>
              <a:defRPr>
                <a:solidFill>
                  <a:srgbClr val="0080D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None/>
              <a:defRPr>
                <a:solidFill>
                  <a:srgbClr val="0080D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None/>
              <a:defRPr>
                <a:solidFill>
                  <a:srgbClr val="0080D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None/>
              <a:defRPr>
                <a:solidFill>
                  <a:srgbClr val="0080D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None/>
              <a:defRPr>
                <a:solidFill>
                  <a:srgbClr val="0080D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None/>
              <a:defRPr>
                <a:solidFill>
                  <a:srgbClr val="0080D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None/>
              <a:defRPr>
                <a:solidFill>
                  <a:srgbClr val="0080D4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  <a:defRPr sz="2000"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  <a:defRPr sz="1600"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■"/>
              <a:defRPr sz="1600"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  <a:defRPr sz="1600"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  <a:defRPr sz="1600"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■"/>
              <a:defRPr sz="1600"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  <a:defRPr sz="1600"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  <a:defRPr sz="1600"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■"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28485" y="21425"/>
            <a:ext cx="129266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63225"/>
            <a:ext cx="9144000" cy="4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109350"/>
            <a:ext cx="4216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rgbClr val="393D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37552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Font typeface="Rubik"/>
              <a:buNone/>
              <a:defRPr sz="2800">
                <a:solidFill>
                  <a:srgbClr val="0080D4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800"/>
              <a:buFont typeface="Rubik"/>
              <a:buChar char="●"/>
              <a:defRPr sz="1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●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●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06B4A"/>
          </p15:clr>
        </p15:guide>
        <p15:guide id="2" pos="5510">
          <p15:clr>
            <a:srgbClr val="F06B4A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1850230" y="1624563"/>
            <a:ext cx="7293770" cy="64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ZA" dirty="0"/>
              <a:t>Min/Max values–the (lost) secret to DQ success</a:t>
            </a:r>
            <a:endParaRPr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2166031" y="3597793"/>
            <a:ext cx="5453700" cy="64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ZA" dirty="0"/>
              <a:t>Data Quality Academy online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Min/Max ranges (1) - revision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ZA" sz="1600" dirty="0"/>
              <a:t>Good quality routine health data is generally stable and consistent, and any large variations can and should be explained.  </a:t>
            </a:r>
          </a:p>
          <a:p>
            <a:r>
              <a:rPr lang="en-ZA" sz="1600" dirty="0"/>
              <a:t>The setting of minimum and maximum ranges is to provide a guide as to what the data should not exceed and if used correctly assists in preventing/limiting extreme outliers</a:t>
            </a:r>
          </a:p>
          <a:p>
            <a:r>
              <a:rPr lang="en-ZA" sz="1600" dirty="0"/>
              <a:t>Therefore ranges should be wide enough to accept most values and narrow enough to trap values that are not likely.</a:t>
            </a:r>
          </a:p>
          <a:p>
            <a:r>
              <a:rPr lang="en-ZA" sz="1600" dirty="0"/>
              <a:t>Min/Max ranges are NOT punishment </a:t>
            </a:r>
          </a:p>
          <a:p>
            <a:r>
              <a:rPr lang="en-ZA" sz="1600" dirty="0"/>
              <a:t>In most cases with extreme outliers, there are no min/max values pre-set. Or if set- they are ignored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Min/Max ranges (2) - considerations</a:t>
            </a: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70003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ZA" dirty="0"/>
              <a:t>Used during data entry</a:t>
            </a:r>
          </a:p>
          <a:p>
            <a:r>
              <a:rPr lang="en-ZA" dirty="0"/>
              <a:t>Some data elements may show a fair degree of fluctuation that could be considered normal, condoms and other family planning supplies are a good example without the data being considered problematic</a:t>
            </a:r>
          </a:p>
          <a:p>
            <a:r>
              <a:rPr lang="en-ZA" dirty="0"/>
              <a:t>Can be used to catch disease/medical condition that is increasing</a:t>
            </a:r>
          </a:p>
          <a:p>
            <a:r>
              <a:rPr lang="en-ZA" dirty="0"/>
              <a:t>Be careful when using this for </a:t>
            </a:r>
            <a:r>
              <a:rPr lang="en-ZA" b="1" dirty="0"/>
              <a:t>expected</a:t>
            </a:r>
            <a:r>
              <a:rPr lang="en-ZA" dirty="0"/>
              <a:t> seasonal increased</a:t>
            </a:r>
          </a:p>
          <a:p>
            <a:r>
              <a:rPr lang="en-ZA" dirty="0"/>
              <a:t>Need access/rights to Data Entry screen – usually only granted to people who enter data based on User Role policy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>
            <a:spLocks noGrp="1"/>
          </p:cNvSpPr>
          <p:nvPr>
            <p:ph type="title"/>
          </p:nvPr>
        </p:nvSpPr>
        <p:spPr>
          <a:xfrm>
            <a:off x="75485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Min/Max values (3) – Data Entry – </a:t>
            </a:r>
            <a:r>
              <a:rPr lang="en-ZA" sz="1800" dirty="0"/>
              <a:t>double click a value</a:t>
            </a:r>
            <a:endParaRPr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3398A7-E5A0-4DE4-8BDD-79A346C17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529300"/>
            <a:ext cx="8048171" cy="444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8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02983" cy="11861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Min/Max (4) Review of Data Information Window </a:t>
            </a:r>
            <a:r>
              <a:rPr lang="en-ZA" sz="1800" dirty="0"/>
              <a:t>– double click a value</a:t>
            </a:r>
            <a:endParaRPr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0B5FEB-7358-4840-BE10-44D745B0B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08" y="915062"/>
            <a:ext cx="8902984" cy="422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3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Min/Max (5) – thinking about ranges</a:t>
            </a:r>
            <a:endParaRPr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717A20-BBE1-48A1-A426-7F4AD5B5A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757238"/>
            <a:ext cx="4103691" cy="43862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4198F4-1EF6-406F-B969-1438BD81A131}"/>
              </a:ext>
            </a:extLst>
          </p:cNvPr>
          <p:cNvSpPr txBox="1"/>
          <p:nvPr/>
        </p:nvSpPr>
        <p:spPr>
          <a:xfrm>
            <a:off x="4103690" y="1194869"/>
            <a:ext cx="50403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/>
              <a:t>No ranges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/>
              <a:t>Lots of variation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/>
              <a:t>Eyeball the values – what range for this specific Data Element – can be suggest?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/>
              <a:t>Min =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/>
              <a:t>Max = 18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/>
              <a:t>The range set here is only for this data element for this facility</a:t>
            </a:r>
          </a:p>
        </p:txBody>
      </p:sp>
    </p:spTree>
    <p:extLst>
      <p:ext uri="{BB962C8B-B14F-4D97-AF65-F5344CB8AC3E}">
        <p14:creationId xmlns:p14="http://schemas.microsoft.com/office/powerpoint/2010/main" val="3394878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ZA" dirty="0"/>
              <a:t>Min/Max (6) - Audit trail</a:t>
            </a:r>
            <a:endParaRPr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539B8F8-B5FD-4586-A2D6-C6472DAEF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10" y="811943"/>
            <a:ext cx="7154617" cy="32195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47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>
            <a:spLocks noGrp="1"/>
          </p:cNvSpPr>
          <p:nvPr>
            <p:ph type="title"/>
          </p:nvPr>
        </p:nvSpPr>
        <p:spPr>
          <a:xfrm>
            <a:off x="0" y="-5741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Min/Max (7) – Automatic range setting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11554-D298-445B-A54D-75B74C770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636" y="885775"/>
            <a:ext cx="5324364" cy="4257725"/>
          </a:xfrm>
          <a:prstGeom prst="rect">
            <a:avLst/>
          </a:prstGeom>
          <a:ln w="3175">
            <a:solidFill>
              <a:srgbClr val="1E1E1E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18419E-7BFC-4C39-9B1B-46A6F93CF5FB}"/>
              </a:ext>
            </a:extLst>
          </p:cNvPr>
          <p:cNvSpPr/>
          <p:nvPr/>
        </p:nvSpPr>
        <p:spPr>
          <a:xfrm>
            <a:off x="150019" y="408475"/>
            <a:ext cx="4572000" cy="253607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685783">
              <a:lnSpc>
                <a:spcPct val="90000"/>
              </a:lnSpc>
              <a:spcBef>
                <a:spcPts val="751"/>
              </a:spcBef>
              <a:buClrTx/>
            </a:pPr>
            <a:r>
              <a:rPr lang="en-ZA" sz="2400" b="1" kern="1200" dirty="0">
                <a:solidFill>
                  <a:srgbClr val="1E1E1E"/>
                </a:solidFill>
                <a:latin typeface="Calibri"/>
                <a:ea typeface="+mn-ea"/>
                <a:cs typeface="+mn-cs"/>
              </a:rPr>
              <a:t>How to set ranges automatically in bulk</a:t>
            </a:r>
          </a:p>
          <a:p>
            <a:pPr marL="171446" lvl="0" indent="-171446" defTabSz="685783">
              <a:lnSpc>
                <a:spcPct val="90000"/>
              </a:lnSpc>
              <a:spcBef>
                <a:spcPts val="751"/>
              </a:spcBef>
              <a:buClrTx/>
              <a:buFont typeface="Arial" panose="020B0604020202020204" pitchFamily="34" charset="0"/>
              <a:buChar char="•"/>
            </a:pPr>
            <a:r>
              <a:rPr lang="en-ZA" kern="1200" dirty="0">
                <a:solidFill>
                  <a:srgbClr val="1E1E1E"/>
                </a:solidFill>
                <a:latin typeface="Calibri"/>
                <a:ea typeface="+mn-ea"/>
                <a:cs typeface="+mn-cs"/>
              </a:rPr>
              <a:t>Data Administration</a:t>
            </a:r>
          </a:p>
          <a:p>
            <a:pPr marL="171446" lvl="0" indent="-171446" defTabSz="685783">
              <a:lnSpc>
                <a:spcPct val="90000"/>
              </a:lnSpc>
              <a:spcBef>
                <a:spcPts val="751"/>
              </a:spcBef>
              <a:buClrTx/>
              <a:buFont typeface="Arial" panose="020B0604020202020204" pitchFamily="34" charset="0"/>
              <a:buChar char="•"/>
            </a:pPr>
            <a:r>
              <a:rPr lang="en-ZA" kern="1200" dirty="0">
                <a:solidFill>
                  <a:srgbClr val="1E1E1E"/>
                </a:solidFill>
                <a:latin typeface="Calibri"/>
                <a:ea typeface="+mn-ea"/>
                <a:cs typeface="+mn-cs"/>
              </a:rPr>
              <a:t>Min/Max generation</a:t>
            </a:r>
          </a:p>
          <a:p>
            <a:pPr marL="171446" lvl="0" indent="-171446" defTabSz="685783">
              <a:lnSpc>
                <a:spcPct val="90000"/>
              </a:lnSpc>
              <a:spcBef>
                <a:spcPts val="751"/>
              </a:spcBef>
              <a:buClrTx/>
              <a:buFont typeface="Arial" panose="020B0604020202020204" pitchFamily="34" charset="0"/>
              <a:buChar char="•"/>
            </a:pPr>
            <a:r>
              <a:rPr lang="en-ZA" kern="1200" dirty="0">
                <a:solidFill>
                  <a:srgbClr val="1E1E1E"/>
                </a:solidFill>
                <a:latin typeface="Calibri"/>
                <a:ea typeface="+mn-ea"/>
                <a:cs typeface="+mn-cs"/>
              </a:rPr>
              <a:t>Select Data Set </a:t>
            </a:r>
          </a:p>
          <a:p>
            <a:pPr marL="171446" lvl="0" indent="-171446" defTabSz="685783">
              <a:lnSpc>
                <a:spcPct val="90000"/>
              </a:lnSpc>
              <a:spcBef>
                <a:spcPts val="751"/>
              </a:spcBef>
              <a:buClrTx/>
              <a:buFont typeface="Arial" panose="020B0604020202020204" pitchFamily="34" charset="0"/>
              <a:buChar char="•"/>
            </a:pPr>
            <a:r>
              <a:rPr lang="en-ZA" kern="1200" dirty="0">
                <a:solidFill>
                  <a:srgbClr val="1E1E1E"/>
                </a:solidFill>
                <a:latin typeface="Calibri"/>
                <a:ea typeface="+mn-ea"/>
                <a:cs typeface="+mn-cs"/>
              </a:rPr>
              <a:t>Select OU level – restrict selection</a:t>
            </a:r>
          </a:p>
          <a:p>
            <a:pPr lvl="0" defTabSz="685783">
              <a:lnSpc>
                <a:spcPct val="90000"/>
              </a:lnSpc>
              <a:spcBef>
                <a:spcPts val="751"/>
              </a:spcBef>
              <a:buClrTx/>
            </a:pPr>
            <a:r>
              <a:rPr lang="en-ZA" kern="1200" dirty="0">
                <a:solidFill>
                  <a:srgbClr val="1E1E1E"/>
                </a:solidFill>
                <a:latin typeface="Calibri"/>
                <a:ea typeface="+mn-ea"/>
                <a:cs typeface="+mn-cs"/>
              </a:rPr>
              <a:t>(select more than that and the system will crash)</a:t>
            </a:r>
          </a:p>
          <a:p>
            <a:pPr marL="171446" lvl="0" indent="-171446" defTabSz="685783">
              <a:lnSpc>
                <a:spcPct val="90000"/>
              </a:lnSpc>
              <a:spcBef>
                <a:spcPts val="751"/>
              </a:spcBef>
              <a:buClrTx/>
              <a:buFont typeface="Arial" panose="020B0604020202020204" pitchFamily="34" charset="0"/>
              <a:buChar char="•"/>
            </a:pPr>
            <a:r>
              <a:rPr lang="en-ZA" kern="1200" dirty="0">
                <a:solidFill>
                  <a:srgbClr val="1E1E1E"/>
                </a:solidFill>
                <a:latin typeface="Calibri"/>
                <a:ea typeface="+mn-ea"/>
                <a:cs typeface="+mn-cs"/>
              </a:rPr>
              <a:t>Generate</a:t>
            </a:r>
          </a:p>
        </p:txBody>
      </p:sp>
    </p:spTree>
    <p:extLst>
      <p:ext uri="{BB962C8B-B14F-4D97-AF65-F5344CB8AC3E}">
        <p14:creationId xmlns:p14="http://schemas.microsoft.com/office/powerpoint/2010/main" val="252504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D910-2E19-4F1C-AD29-59EE866A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7D000-5702-4869-82C5-833DAA698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36725"/>
            <a:ext cx="8520600" cy="3416400"/>
          </a:xfrm>
        </p:spPr>
        <p:txBody>
          <a:bodyPr/>
          <a:lstStyle/>
          <a:p>
            <a:pPr marL="139700" indent="0">
              <a:buNone/>
            </a:pPr>
            <a:r>
              <a:rPr lang="en-ZA" sz="1800" b="1" dirty="0">
                <a:latin typeface="Lato" panose="020B0604020202020204" charset="0"/>
              </a:rPr>
              <a:t>Access to own country DHIS2  OR  DEMO database for this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>
                <a:latin typeface="Lato" panose="020B0604020202020204" charset="0"/>
              </a:rPr>
              <a:t>Confirm if Min/Max ranges have been set for your country – Country DHIS2 instance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>
                <a:latin typeface="Lato" panose="020B0604020202020204" charset="0"/>
              </a:rPr>
              <a:t>On a Staging/testing instance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sz="1200" dirty="0">
                <a:latin typeface="Lato" panose="020B0604020202020204" charset="0"/>
              </a:rPr>
              <a:t>Generate Min/Max values for 1 dataset and limited OU level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sz="1200" dirty="0">
                <a:latin typeface="Lato" panose="020B0604020202020204" charset="0"/>
              </a:rPr>
              <a:t>If possible – open Data Entry screen and view Data Information Window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sz="1200" dirty="0">
                <a:latin typeface="Lato" panose="020B0604020202020204" charset="0"/>
              </a:rPr>
              <a:t>Run Min/Max violations for selected Data Set and OU level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sz="1200" dirty="0">
                <a:latin typeface="Lato" panose="020B0604020202020204" charset="0"/>
              </a:rPr>
              <a:t>Write a short report on violations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sz="1200" dirty="0">
                <a:latin typeface="Lato" panose="020B0604020202020204" charset="0"/>
              </a:rPr>
              <a:t>What is the action plan for this</a:t>
            </a:r>
            <a:endParaRPr lang="en-ZA" sz="1000" dirty="0">
              <a:latin typeface="Lato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>
                <a:latin typeface="Lato" panose="020B0604020202020204" charset="0"/>
              </a:rPr>
              <a:t>On Demo database – follow the same instructions</a:t>
            </a:r>
          </a:p>
        </p:txBody>
      </p:sp>
    </p:spTree>
    <p:extLst>
      <p:ext uri="{BB962C8B-B14F-4D97-AF65-F5344CB8AC3E}">
        <p14:creationId xmlns:p14="http://schemas.microsoft.com/office/powerpoint/2010/main" val="1045572546"/>
      </p:ext>
    </p:extLst>
  </p:cSld>
  <p:clrMapOvr>
    <a:masterClrMapping/>
  </p:clrMapOvr>
</p:sld>
</file>

<file path=ppt/theme/theme1.xml><?xml version="1.0" encoding="utf-8"?>
<a:theme xmlns:a="http://schemas.openxmlformats.org/drawingml/2006/main" name="DHIS2 Academy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442</Words>
  <Application>Microsoft Office PowerPoint</Application>
  <PresentationFormat>On-screen Show (16:9)</PresentationFormat>
  <Paragraphs>42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Lato</vt:lpstr>
      <vt:lpstr>Arial</vt:lpstr>
      <vt:lpstr>Calibri</vt:lpstr>
      <vt:lpstr>Rubik</vt:lpstr>
      <vt:lpstr>DHIS2 Academy</vt:lpstr>
      <vt:lpstr>Min/Max values–the (lost) secret to DQ success</vt:lpstr>
      <vt:lpstr>Min/Max ranges (1) - revision</vt:lpstr>
      <vt:lpstr>Min/Max ranges (2) - considerations</vt:lpstr>
      <vt:lpstr>Min/Max values (3) – Data Entry – double click a value</vt:lpstr>
      <vt:lpstr>Min/Max (4) Review of Data Information Window – double click a value</vt:lpstr>
      <vt:lpstr>Min/Max (5) – thinking about ranges</vt:lpstr>
      <vt:lpstr>Min/Max (6) - Audit trail</vt:lpstr>
      <vt:lpstr>Min/Max (7) – Automatic range setting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Norah Stoops</cp:lastModifiedBy>
  <cp:revision>15</cp:revision>
  <dcterms:modified xsi:type="dcterms:W3CDTF">2020-10-13T12:23:46Z</dcterms:modified>
</cp:coreProperties>
</file>