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5" r:id="rId6"/>
    <p:sldId id="272" r:id="rId7"/>
    <p:sldId id="264" r:id="rId8"/>
    <p:sldId id="276" r:id="rId9"/>
    <p:sldId id="277" r:id="rId10"/>
    <p:sldId id="278" r:id="rId11"/>
    <p:sldId id="279" r:id="rId12"/>
    <p:sldId id="280" r:id="rId13"/>
    <p:sldId id="281" r:id="rId14"/>
    <p:sldId id="270" r:id="rId15"/>
    <p:sldId id="282" r:id="rId16"/>
    <p:sldId id="283" r:id="rId17"/>
    <p:sldId id="28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F1A24-8671-4833-829C-B3E7ADD171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E2B1DC4-5488-41DD-86EB-8B7138848048}">
      <dgm:prSet/>
      <dgm:spPr/>
      <dgm:t>
        <a:bodyPr/>
        <a:lstStyle/>
        <a:p>
          <a:r>
            <a:rPr lang="en-US"/>
            <a:t>Timeliness</a:t>
          </a:r>
        </a:p>
      </dgm:t>
    </dgm:pt>
    <dgm:pt modelId="{72DC58B2-5DF2-44DF-B3E0-3C3582992A6D}" type="parTrans" cxnId="{1CC27094-AD85-43CC-92A5-63D5388684F8}">
      <dgm:prSet/>
      <dgm:spPr/>
      <dgm:t>
        <a:bodyPr/>
        <a:lstStyle/>
        <a:p>
          <a:endParaRPr lang="en-US"/>
        </a:p>
      </dgm:t>
    </dgm:pt>
    <dgm:pt modelId="{F077DE17-7577-41E3-820E-F089FA606489}" type="sibTrans" cxnId="{1CC27094-AD85-43CC-92A5-63D5388684F8}">
      <dgm:prSet/>
      <dgm:spPr/>
      <dgm:t>
        <a:bodyPr/>
        <a:lstStyle/>
        <a:p>
          <a:endParaRPr lang="en-US"/>
        </a:p>
      </dgm:t>
    </dgm:pt>
    <dgm:pt modelId="{EBC977F0-34F7-42A2-8DE1-317C0A97F8A4}">
      <dgm:prSet/>
      <dgm:spPr/>
      <dgm:t>
        <a:bodyPr/>
        <a:lstStyle/>
        <a:p>
          <a:r>
            <a:rPr lang="en-US"/>
            <a:t>Data sets assigned to the facility are completed by the 10</a:t>
          </a:r>
          <a:r>
            <a:rPr lang="en-US" baseline="30000"/>
            <a:t>th</a:t>
          </a:r>
          <a:r>
            <a:rPr lang="en-US"/>
            <a:t> of the month</a:t>
          </a:r>
        </a:p>
      </dgm:t>
    </dgm:pt>
    <dgm:pt modelId="{A8790591-40DB-4E31-97A3-18C7592831B0}" type="parTrans" cxnId="{CDCFC176-DB6B-4160-A7C7-20BD40A096C0}">
      <dgm:prSet/>
      <dgm:spPr/>
      <dgm:t>
        <a:bodyPr/>
        <a:lstStyle/>
        <a:p>
          <a:endParaRPr lang="en-US"/>
        </a:p>
      </dgm:t>
    </dgm:pt>
    <dgm:pt modelId="{C39DFC6B-A689-4047-8C4A-3E7A755B2CAD}" type="sibTrans" cxnId="{CDCFC176-DB6B-4160-A7C7-20BD40A096C0}">
      <dgm:prSet/>
      <dgm:spPr/>
      <dgm:t>
        <a:bodyPr/>
        <a:lstStyle/>
        <a:p>
          <a:endParaRPr lang="en-US"/>
        </a:p>
      </dgm:t>
    </dgm:pt>
    <dgm:pt modelId="{42C6FF61-188E-425D-9EC0-06BD79F580DC}">
      <dgm:prSet/>
      <dgm:spPr/>
      <dgm:t>
        <a:bodyPr/>
        <a:lstStyle/>
        <a:p>
          <a:r>
            <a:rPr lang="en-ZA"/>
            <a:t>Completeness</a:t>
          </a:r>
          <a:endParaRPr lang="en-US"/>
        </a:p>
      </dgm:t>
    </dgm:pt>
    <dgm:pt modelId="{FD7081DC-618E-4E3D-AE0A-872269B8EE62}" type="parTrans" cxnId="{DF339483-7248-4378-B13E-FF83BC243D3B}">
      <dgm:prSet/>
      <dgm:spPr/>
      <dgm:t>
        <a:bodyPr/>
        <a:lstStyle/>
        <a:p>
          <a:endParaRPr lang="en-US"/>
        </a:p>
      </dgm:t>
    </dgm:pt>
    <dgm:pt modelId="{E9F1DC06-E305-4EF4-8128-144475B12ACA}" type="sibTrans" cxnId="{DF339483-7248-4378-B13E-FF83BC243D3B}">
      <dgm:prSet/>
      <dgm:spPr/>
      <dgm:t>
        <a:bodyPr/>
        <a:lstStyle/>
        <a:p>
          <a:endParaRPr lang="en-US"/>
        </a:p>
      </dgm:t>
    </dgm:pt>
    <dgm:pt modelId="{5BAC5535-4690-4FCB-AB01-2694ABC7806A}">
      <dgm:prSet/>
      <dgm:spPr/>
      <dgm:t>
        <a:bodyPr/>
        <a:lstStyle/>
        <a:p>
          <a:r>
            <a:rPr lang="en-ZA"/>
            <a:t>Data sets assigned to the facility are completed by the 30</a:t>
          </a:r>
          <a:r>
            <a:rPr lang="en-ZA" baseline="30000"/>
            <a:t>th</a:t>
          </a:r>
          <a:r>
            <a:rPr lang="en-ZA"/>
            <a:t> of the month</a:t>
          </a:r>
          <a:endParaRPr lang="en-US"/>
        </a:p>
      </dgm:t>
    </dgm:pt>
    <dgm:pt modelId="{3B6A3029-AE71-493F-B8FE-8DB31D2EF40D}" type="parTrans" cxnId="{D56BCA29-3F46-476D-94AE-A0EBF428C56D}">
      <dgm:prSet/>
      <dgm:spPr/>
      <dgm:t>
        <a:bodyPr/>
        <a:lstStyle/>
        <a:p>
          <a:endParaRPr lang="en-US"/>
        </a:p>
      </dgm:t>
    </dgm:pt>
    <dgm:pt modelId="{09F86D3A-75AE-4550-AC2A-1B6E0D571C8F}" type="sibTrans" cxnId="{D56BCA29-3F46-476D-94AE-A0EBF428C56D}">
      <dgm:prSet/>
      <dgm:spPr/>
      <dgm:t>
        <a:bodyPr/>
        <a:lstStyle/>
        <a:p>
          <a:endParaRPr lang="en-US"/>
        </a:p>
      </dgm:t>
    </dgm:pt>
    <dgm:pt modelId="{0FF89D0D-4B38-4D96-B0D4-165E7D1AA916}">
      <dgm:prSet/>
      <dgm:spPr/>
      <dgm:t>
        <a:bodyPr/>
        <a:lstStyle/>
        <a:p>
          <a:r>
            <a:rPr lang="en-ZA"/>
            <a:t>Programme completeness</a:t>
          </a:r>
          <a:endParaRPr lang="en-US"/>
        </a:p>
      </dgm:t>
    </dgm:pt>
    <dgm:pt modelId="{1FD04BFD-4A81-41E4-B0DA-95C42B826CE8}" type="parTrans" cxnId="{2ABA33C5-3D69-46D0-9BA6-B1A49A21E79B}">
      <dgm:prSet/>
      <dgm:spPr/>
      <dgm:t>
        <a:bodyPr/>
        <a:lstStyle/>
        <a:p>
          <a:endParaRPr lang="en-US"/>
        </a:p>
      </dgm:t>
    </dgm:pt>
    <dgm:pt modelId="{5D93257C-ADC0-48E9-848D-1C2E487B6DC3}" type="sibTrans" cxnId="{2ABA33C5-3D69-46D0-9BA6-B1A49A21E79B}">
      <dgm:prSet/>
      <dgm:spPr/>
      <dgm:t>
        <a:bodyPr/>
        <a:lstStyle/>
        <a:p>
          <a:endParaRPr lang="en-US"/>
        </a:p>
      </dgm:t>
    </dgm:pt>
    <dgm:pt modelId="{BA143BCE-DA20-41D0-ADD8-B94314E7BC4B}">
      <dgm:prSet/>
      <dgm:spPr/>
      <dgm:t>
        <a:bodyPr/>
        <a:lstStyle/>
        <a:p>
          <a:r>
            <a:rPr lang="en-ZA"/>
            <a:t>The selected proxy data element for the programme is captured for facilities that are expected to report on it</a:t>
          </a:r>
          <a:endParaRPr lang="en-US"/>
        </a:p>
      </dgm:t>
    </dgm:pt>
    <dgm:pt modelId="{B2FF6824-4D55-4871-B8FB-31265F56D8DC}" type="parTrans" cxnId="{636009C7-07F1-41C0-965F-BD6B03135952}">
      <dgm:prSet/>
      <dgm:spPr/>
      <dgm:t>
        <a:bodyPr/>
        <a:lstStyle/>
        <a:p>
          <a:endParaRPr lang="en-US"/>
        </a:p>
      </dgm:t>
    </dgm:pt>
    <dgm:pt modelId="{A72FE6BF-CA48-4276-9011-7CA0AF7BD633}" type="sibTrans" cxnId="{636009C7-07F1-41C0-965F-BD6B03135952}">
      <dgm:prSet/>
      <dgm:spPr/>
      <dgm:t>
        <a:bodyPr/>
        <a:lstStyle/>
        <a:p>
          <a:endParaRPr lang="en-US"/>
        </a:p>
      </dgm:t>
    </dgm:pt>
    <dgm:pt modelId="{4628AAD3-4CC5-4BCB-9729-893ACA943124}">
      <dgm:prSet/>
      <dgm:spPr/>
      <dgm:t>
        <a:bodyPr/>
        <a:lstStyle/>
        <a:p>
          <a:r>
            <a:rPr lang="en-ZA"/>
            <a:t>Element reporting rate for community outreach</a:t>
          </a:r>
          <a:endParaRPr lang="en-US"/>
        </a:p>
      </dgm:t>
    </dgm:pt>
    <dgm:pt modelId="{AE5F6D16-C655-43C2-AFF8-264ACA0D01D2}" type="parTrans" cxnId="{F2DA610D-65E7-4969-AD30-0DB9C3595B68}">
      <dgm:prSet/>
      <dgm:spPr/>
      <dgm:t>
        <a:bodyPr/>
        <a:lstStyle/>
        <a:p>
          <a:endParaRPr lang="en-US"/>
        </a:p>
      </dgm:t>
    </dgm:pt>
    <dgm:pt modelId="{65994290-3896-4D50-956D-44267679FBF6}" type="sibTrans" cxnId="{F2DA610D-65E7-4969-AD30-0DB9C3595B68}">
      <dgm:prSet/>
      <dgm:spPr/>
      <dgm:t>
        <a:bodyPr/>
        <a:lstStyle/>
        <a:p>
          <a:endParaRPr lang="en-US"/>
        </a:p>
      </dgm:t>
    </dgm:pt>
    <dgm:pt modelId="{8B587DCD-BED4-4382-8531-1EB146B882A0}">
      <dgm:prSet/>
      <dgm:spPr/>
      <dgm:t>
        <a:bodyPr/>
        <a:lstStyle/>
        <a:p>
          <a:r>
            <a:rPr lang="en-ZA"/>
            <a:t>Missing and Outlier analysis – use the WHO app</a:t>
          </a:r>
          <a:endParaRPr lang="en-US"/>
        </a:p>
      </dgm:t>
    </dgm:pt>
    <dgm:pt modelId="{65DF722C-328F-4CB2-9C89-D09362276CFD}" type="parTrans" cxnId="{D6EC5469-5098-40DE-BDDE-F04D35066ED9}">
      <dgm:prSet/>
      <dgm:spPr/>
      <dgm:t>
        <a:bodyPr/>
        <a:lstStyle/>
        <a:p>
          <a:endParaRPr lang="en-US"/>
        </a:p>
      </dgm:t>
    </dgm:pt>
    <dgm:pt modelId="{DB8FC5B6-5490-4DA4-8730-2B708E41305C}" type="sibTrans" cxnId="{D6EC5469-5098-40DE-BDDE-F04D35066ED9}">
      <dgm:prSet/>
      <dgm:spPr/>
      <dgm:t>
        <a:bodyPr/>
        <a:lstStyle/>
        <a:p>
          <a:endParaRPr lang="en-US"/>
        </a:p>
      </dgm:t>
    </dgm:pt>
    <dgm:pt modelId="{BAF2FD33-6AE0-4ED6-87E9-B4ED193CAC1A}">
      <dgm:prSet/>
      <dgm:spPr/>
      <dgm:t>
        <a:bodyPr/>
        <a:lstStyle/>
        <a:p>
          <a:r>
            <a:rPr lang="en-ZA"/>
            <a:t>Validation rule violations</a:t>
          </a:r>
          <a:endParaRPr lang="en-US"/>
        </a:p>
      </dgm:t>
    </dgm:pt>
    <dgm:pt modelId="{04DE18F0-403E-408D-8864-D90231DB7219}" type="parTrans" cxnId="{E4A7A655-C911-476F-934D-C1B6D4BE01D2}">
      <dgm:prSet/>
      <dgm:spPr/>
      <dgm:t>
        <a:bodyPr/>
        <a:lstStyle/>
        <a:p>
          <a:endParaRPr lang="en-US"/>
        </a:p>
      </dgm:t>
    </dgm:pt>
    <dgm:pt modelId="{098092CF-01D5-491B-91EC-7BFEEAFADE0F}" type="sibTrans" cxnId="{E4A7A655-C911-476F-934D-C1B6D4BE01D2}">
      <dgm:prSet/>
      <dgm:spPr/>
      <dgm:t>
        <a:bodyPr/>
        <a:lstStyle/>
        <a:p>
          <a:endParaRPr lang="en-US"/>
        </a:p>
      </dgm:t>
    </dgm:pt>
    <dgm:pt modelId="{6CBEB129-64F3-4BCC-82D1-74643C8F3995}" type="pres">
      <dgm:prSet presAssocID="{2FDF1A24-8671-4833-829C-B3E7ADD17120}" presName="root" presStyleCnt="0">
        <dgm:presLayoutVars>
          <dgm:dir/>
          <dgm:resizeHandles val="exact"/>
        </dgm:presLayoutVars>
      </dgm:prSet>
      <dgm:spPr/>
    </dgm:pt>
    <dgm:pt modelId="{B130A4AF-DE3E-4EC7-806E-433FC2B9227A}" type="pres">
      <dgm:prSet presAssocID="{9E2B1DC4-5488-41DD-86EB-8B7138848048}" presName="compNode" presStyleCnt="0"/>
      <dgm:spPr/>
    </dgm:pt>
    <dgm:pt modelId="{B20DC1D7-053A-4FB7-AFA6-B3AE7023E9A8}" type="pres">
      <dgm:prSet presAssocID="{9E2B1DC4-5488-41DD-86EB-8B7138848048}" presName="bgRect" presStyleLbl="bgShp" presStyleIdx="0" presStyleCnt="6"/>
      <dgm:spPr/>
    </dgm:pt>
    <dgm:pt modelId="{FF1E7705-FCF1-4B99-966B-4A815837E7AC}" type="pres">
      <dgm:prSet presAssocID="{9E2B1DC4-5488-41DD-86EB-8B713884804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25%"/>
        </a:ext>
      </dgm:extLst>
    </dgm:pt>
    <dgm:pt modelId="{62D00A73-E943-4809-8C13-C5DE7C475F66}" type="pres">
      <dgm:prSet presAssocID="{9E2B1DC4-5488-41DD-86EB-8B7138848048}" presName="spaceRect" presStyleCnt="0"/>
      <dgm:spPr/>
    </dgm:pt>
    <dgm:pt modelId="{5D671FCE-5D68-4421-BA25-0A14355BFFC6}" type="pres">
      <dgm:prSet presAssocID="{9E2B1DC4-5488-41DD-86EB-8B7138848048}" presName="parTx" presStyleLbl="revTx" presStyleIdx="0" presStyleCnt="9">
        <dgm:presLayoutVars>
          <dgm:chMax val="0"/>
          <dgm:chPref val="0"/>
        </dgm:presLayoutVars>
      </dgm:prSet>
      <dgm:spPr/>
    </dgm:pt>
    <dgm:pt modelId="{58AA3716-6C3E-4406-9ECB-80CC1FAFCE0C}" type="pres">
      <dgm:prSet presAssocID="{9E2B1DC4-5488-41DD-86EB-8B7138848048}" presName="desTx" presStyleLbl="revTx" presStyleIdx="1" presStyleCnt="9">
        <dgm:presLayoutVars/>
      </dgm:prSet>
      <dgm:spPr/>
    </dgm:pt>
    <dgm:pt modelId="{9B87AD21-D3DA-4314-88F3-23E560849AFE}" type="pres">
      <dgm:prSet presAssocID="{F077DE17-7577-41E3-820E-F089FA606489}" presName="sibTrans" presStyleCnt="0"/>
      <dgm:spPr/>
    </dgm:pt>
    <dgm:pt modelId="{EF226C32-9C83-4F52-A4E6-6FED02DB56A4}" type="pres">
      <dgm:prSet presAssocID="{42C6FF61-188E-425D-9EC0-06BD79F580DC}" presName="compNode" presStyleCnt="0"/>
      <dgm:spPr/>
    </dgm:pt>
    <dgm:pt modelId="{9A9DD9D2-3BF7-429B-BBAD-5258B86EC368}" type="pres">
      <dgm:prSet presAssocID="{42C6FF61-188E-425D-9EC0-06BD79F580DC}" presName="bgRect" presStyleLbl="bgShp" presStyleIdx="1" presStyleCnt="6"/>
      <dgm:spPr/>
    </dgm:pt>
    <dgm:pt modelId="{BB492D93-5F4E-4C8F-805C-2C9DF213229C}" type="pres">
      <dgm:prSet presAssocID="{42C6FF61-188E-425D-9EC0-06BD79F580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25AA8E4-E8B0-4700-8168-C918D569263D}" type="pres">
      <dgm:prSet presAssocID="{42C6FF61-188E-425D-9EC0-06BD79F580DC}" presName="spaceRect" presStyleCnt="0"/>
      <dgm:spPr/>
    </dgm:pt>
    <dgm:pt modelId="{84F64E4F-7347-4190-90D6-4FFE645F3DF2}" type="pres">
      <dgm:prSet presAssocID="{42C6FF61-188E-425D-9EC0-06BD79F580DC}" presName="parTx" presStyleLbl="revTx" presStyleIdx="2" presStyleCnt="9">
        <dgm:presLayoutVars>
          <dgm:chMax val="0"/>
          <dgm:chPref val="0"/>
        </dgm:presLayoutVars>
      </dgm:prSet>
      <dgm:spPr/>
    </dgm:pt>
    <dgm:pt modelId="{303E2634-88AC-4336-9174-54CBEF2F8B7C}" type="pres">
      <dgm:prSet presAssocID="{42C6FF61-188E-425D-9EC0-06BD79F580DC}" presName="desTx" presStyleLbl="revTx" presStyleIdx="3" presStyleCnt="9">
        <dgm:presLayoutVars/>
      </dgm:prSet>
      <dgm:spPr/>
    </dgm:pt>
    <dgm:pt modelId="{F19DEF9F-F2E7-4AD5-BECE-27669BD203E2}" type="pres">
      <dgm:prSet presAssocID="{E9F1DC06-E305-4EF4-8128-144475B12ACA}" presName="sibTrans" presStyleCnt="0"/>
      <dgm:spPr/>
    </dgm:pt>
    <dgm:pt modelId="{EEAFBA56-34F8-4786-BF7D-22706CF07CA6}" type="pres">
      <dgm:prSet presAssocID="{0FF89D0D-4B38-4D96-B0D4-165E7D1AA916}" presName="compNode" presStyleCnt="0"/>
      <dgm:spPr/>
    </dgm:pt>
    <dgm:pt modelId="{CC902E93-EAA5-4752-9E52-4C54D594EAEF}" type="pres">
      <dgm:prSet presAssocID="{0FF89D0D-4B38-4D96-B0D4-165E7D1AA916}" presName="bgRect" presStyleLbl="bgShp" presStyleIdx="2" presStyleCnt="6"/>
      <dgm:spPr/>
    </dgm:pt>
    <dgm:pt modelId="{5AF00FCA-A1A9-424B-A34E-517B91A1EC31}" type="pres">
      <dgm:prSet presAssocID="{0FF89D0D-4B38-4D96-B0D4-165E7D1AA9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0E6238C-4372-4AB9-AE30-D5DB6736DA58}" type="pres">
      <dgm:prSet presAssocID="{0FF89D0D-4B38-4D96-B0D4-165E7D1AA916}" presName="spaceRect" presStyleCnt="0"/>
      <dgm:spPr/>
    </dgm:pt>
    <dgm:pt modelId="{949D02D2-CC20-4C4E-94A7-368E476E0DDD}" type="pres">
      <dgm:prSet presAssocID="{0FF89D0D-4B38-4D96-B0D4-165E7D1AA916}" presName="parTx" presStyleLbl="revTx" presStyleIdx="4" presStyleCnt="9">
        <dgm:presLayoutVars>
          <dgm:chMax val="0"/>
          <dgm:chPref val="0"/>
        </dgm:presLayoutVars>
      </dgm:prSet>
      <dgm:spPr/>
    </dgm:pt>
    <dgm:pt modelId="{F5F27094-84DE-4270-BED4-86FA07DDC06B}" type="pres">
      <dgm:prSet presAssocID="{0FF89D0D-4B38-4D96-B0D4-165E7D1AA916}" presName="desTx" presStyleLbl="revTx" presStyleIdx="5" presStyleCnt="9">
        <dgm:presLayoutVars/>
      </dgm:prSet>
      <dgm:spPr/>
    </dgm:pt>
    <dgm:pt modelId="{D53A011B-7677-4095-BCDA-77004C6AB3E9}" type="pres">
      <dgm:prSet presAssocID="{5D93257C-ADC0-48E9-848D-1C2E487B6DC3}" presName="sibTrans" presStyleCnt="0"/>
      <dgm:spPr/>
    </dgm:pt>
    <dgm:pt modelId="{E83B3D5E-8F9C-4BC6-95F2-642B9D422750}" type="pres">
      <dgm:prSet presAssocID="{4628AAD3-4CC5-4BCB-9729-893ACA943124}" presName="compNode" presStyleCnt="0"/>
      <dgm:spPr/>
    </dgm:pt>
    <dgm:pt modelId="{F9D91767-106D-4282-915D-954F42D08414}" type="pres">
      <dgm:prSet presAssocID="{4628AAD3-4CC5-4BCB-9729-893ACA943124}" presName="bgRect" presStyleLbl="bgShp" presStyleIdx="3" presStyleCnt="6"/>
      <dgm:spPr/>
    </dgm:pt>
    <dgm:pt modelId="{4B3482FC-8C92-45A3-89FA-93C987D507BD}" type="pres">
      <dgm:prSet presAssocID="{4628AAD3-4CC5-4BCB-9729-893ACA94312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ing Star"/>
        </a:ext>
      </dgm:extLst>
    </dgm:pt>
    <dgm:pt modelId="{93AB7544-A0E9-4A1D-AFA0-ABEA39C09746}" type="pres">
      <dgm:prSet presAssocID="{4628AAD3-4CC5-4BCB-9729-893ACA943124}" presName="spaceRect" presStyleCnt="0"/>
      <dgm:spPr/>
    </dgm:pt>
    <dgm:pt modelId="{7AE6BDFF-7C19-49CD-89DF-FC49746B7CF2}" type="pres">
      <dgm:prSet presAssocID="{4628AAD3-4CC5-4BCB-9729-893ACA943124}" presName="parTx" presStyleLbl="revTx" presStyleIdx="6" presStyleCnt="9">
        <dgm:presLayoutVars>
          <dgm:chMax val="0"/>
          <dgm:chPref val="0"/>
        </dgm:presLayoutVars>
      </dgm:prSet>
      <dgm:spPr/>
    </dgm:pt>
    <dgm:pt modelId="{8332D475-ED5E-4F1E-B28D-F42C007CE7D5}" type="pres">
      <dgm:prSet presAssocID="{65994290-3896-4D50-956D-44267679FBF6}" presName="sibTrans" presStyleCnt="0"/>
      <dgm:spPr/>
    </dgm:pt>
    <dgm:pt modelId="{555C8CBF-568B-4888-B14B-194179744ED2}" type="pres">
      <dgm:prSet presAssocID="{8B587DCD-BED4-4382-8531-1EB146B882A0}" presName="compNode" presStyleCnt="0"/>
      <dgm:spPr/>
    </dgm:pt>
    <dgm:pt modelId="{BCE087C7-A9A6-40A5-9C28-880698B42F29}" type="pres">
      <dgm:prSet presAssocID="{8B587DCD-BED4-4382-8531-1EB146B882A0}" presName="bgRect" presStyleLbl="bgShp" presStyleIdx="4" presStyleCnt="6"/>
      <dgm:spPr/>
    </dgm:pt>
    <dgm:pt modelId="{0CA7E14D-0B8B-435A-88F3-80418E5426C6}" type="pres">
      <dgm:prSet presAssocID="{8B587DCD-BED4-4382-8531-1EB146B882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1948615C-E5D1-45A5-AA11-3BBA6E1A836F}" type="pres">
      <dgm:prSet presAssocID="{8B587DCD-BED4-4382-8531-1EB146B882A0}" presName="spaceRect" presStyleCnt="0"/>
      <dgm:spPr/>
    </dgm:pt>
    <dgm:pt modelId="{D82E7D9F-6496-47C9-A3BF-FF489149E79F}" type="pres">
      <dgm:prSet presAssocID="{8B587DCD-BED4-4382-8531-1EB146B882A0}" presName="parTx" presStyleLbl="revTx" presStyleIdx="7" presStyleCnt="9">
        <dgm:presLayoutVars>
          <dgm:chMax val="0"/>
          <dgm:chPref val="0"/>
        </dgm:presLayoutVars>
      </dgm:prSet>
      <dgm:spPr/>
    </dgm:pt>
    <dgm:pt modelId="{92CE6369-8B85-4E01-AE3F-D9555A1CE7B4}" type="pres">
      <dgm:prSet presAssocID="{DB8FC5B6-5490-4DA4-8730-2B708E41305C}" presName="sibTrans" presStyleCnt="0"/>
      <dgm:spPr/>
    </dgm:pt>
    <dgm:pt modelId="{37486780-6331-4335-B5BB-99A39A6570EB}" type="pres">
      <dgm:prSet presAssocID="{BAF2FD33-6AE0-4ED6-87E9-B4ED193CAC1A}" presName="compNode" presStyleCnt="0"/>
      <dgm:spPr/>
    </dgm:pt>
    <dgm:pt modelId="{AFB86B32-C54E-4A48-8B7A-BE39D33978D6}" type="pres">
      <dgm:prSet presAssocID="{BAF2FD33-6AE0-4ED6-87E9-B4ED193CAC1A}" presName="bgRect" presStyleLbl="bgShp" presStyleIdx="5" presStyleCnt="6"/>
      <dgm:spPr/>
    </dgm:pt>
    <dgm:pt modelId="{92928440-60ED-49B6-80EA-88A98FA85F67}" type="pres">
      <dgm:prSet presAssocID="{BAF2FD33-6AE0-4ED6-87E9-B4ED193CAC1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716A6AE-0ABF-4D2E-8E8D-E3C7D318FABD}" type="pres">
      <dgm:prSet presAssocID="{BAF2FD33-6AE0-4ED6-87E9-B4ED193CAC1A}" presName="spaceRect" presStyleCnt="0"/>
      <dgm:spPr/>
    </dgm:pt>
    <dgm:pt modelId="{787D4787-FDCC-45EB-AF19-BDD808521636}" type="pres">
      <dgm:prSet presAssocID="{BAF2FD33-6AE0-4ED6-87E9-B4ED193CAC1A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581EF40A-0A57-E544-ADEA-9C5B95DC71C9}" type="presOf" srcId="{BAF2FD33-6AE0-4ED6-87E9-B4ED193CAC1A}" destId="{787D4787-FDCC-45EB-AF19-BDD808521636}" srcOrd="0" destOrd="0" presId="urn:microsoft.com/office/officeart/2018/2/layout/IconVerticalSolidList"/>
    <dgm:cxn modelId="{F2DA610D-65E7-4969-AD30-0DB9C3595B68}" srcId="{2FDF1A24-8671-4833-829C-B3E7ADD17120}" destId="{4628AAD3-4CC5-4BCB-9729-893ACA943124}" srcOrd="3" destOrd="0" parTransId="{AE5F6D16-C655-43C2-AFF8-264ACA0D01D2}" sibTransId="{65994290-3896-4D50-956D-44267679FBF6}"/>
    <dgm:cxn modelId="{3CDB3822-10A5-7742-A4EB-34753FD810C5}" type="presOf" srcId="{8B587DCD-BED4-4382-8531-1EB146B882A0}" destId="{D82E7D9F-6496-47C9-A3BF-FF489149E79F}" srcOrd="0" destOrd="0" presId="urn:microsoft.com/office/officeart/2018/2/layout/IconVerticalSolidList"/>
    <dgm:cxn modelId="{D56BCA29-3F46-476D-94AE-A0EBF428C56D}" srcId="{42C6FF61-188E-425D-9EC0-06BD79F580DC}" destId="{5BAC5535-4690-4FCB-AB01-2694ABC7806A}" srcOrd="0" destOrd="0" parTransId="{3B6A3029-AE71-493F-B8FE-8DB31D2EF40D}" sibTransId="{09F86D3A-75AE-4550-AC2A-1B6E0D571C8F}"/>
    <dgm:cxn modelId="{E4A7A655-C911-476F-934D-C1B6D4BE01D2}" srcId="{2FDF1A24-8671-4833-829C-B3E7ADD17120}" destId="{BAF2FD33-6AE0-4ED6-87E9-B4ED193CAC1A}" srcOrd="5" destOrd="0" parTransId="{04DE18F0-403E-408D-8864-D90231DB7219}" sibTransId="{098092CF-01D5-491B-91EC-7BFEEAFADE0F}"/>
    <dgm:cxn modelId="{E8F0D555-74F3-C04D-B46D-2511F17879E2}" type="presOf" srcId="{42C6FF61-188E-425D-9EC0-06BD79F580DC}" destId="{84F64E4F-7347-4190-90D6-4FFE645F3DF2}" srcOrd="0" destOrd="0" presId="urn:microsoft.com/office/officeart/2018/2/layout/IconVerticalSolidList"/>
    <dgm:cxn modelId="{0F33D660-07E0-FB44-A51D-D17BB42E5AA4}" type="presOf" srcId="{5BAC5535-4690-4FCB-AB01-2694ABC7806A}" destId="{303E2634-88AC-4336-9174-54CBEF2F8B7C}" srcOrd="0" destOrd="0" presId="urn:microsoft.com/office/officeart/2018/2/layout/IconVerticalSolidList"/>
    <dgm:cxn modelId="{58C82262-EECE-404D-9C77-F155979A9903}" type="presOf" srcId="{BA143BCE-DA20-41D0-ADD8-B94314E7BC4B}" destId="{F5F27094-84DE-4270-BED4-86FA07DDC06B}" srcOrd="0" destOrd="0" presId="urn:microsoft.com/office/officeart/2018/2/layout/IconVerticalSolidList"/>
    <dgm:cxn modelId="{820BA167-41E6-4D45-9F23-3DA9E44B8B1D}" type="presOf" srcId="{2FDF1A24-8671-4833-829C-B3E7ADD17120}" destId="{6CBEB129-64F3-4BCC-82D1-74643C8F3995}" srcOrd="0" destOrd="0" presId="urn:microsoft.com/office/officeart/2018/2/layout/IconVerticalSolidList"/>
    <dgm:cxn modelId="{D6EC5469-5098-40DE-BDDE-F04D35066ED9}" srcId="{2FDF1A24-8671-4833-829C-B3E7ADD17120}" destId="{8B587DCD-BED4-4382-8531-1EB146B882A0}" srcOrd="4" destOrd="0" parTransId="{65DF722C-328F-4CB2-9C89-D09362276CFD}" sibTransId="{DB8FC5B6-5490-4DA4-8730-2B708E41305C}"/>
    <dgm:cxn modelId="{85960470-DB66-BE4C-A420-1809580B0A2C}" type="presOf" srcId="{9E2B1DC4-5488-41DD-86EB-8B7138848048}" destId="{5D671FCE-5D68-4421-BA25-0A14355BFFC6}" srcOrd="0" destOrd="0" presId="urn:microsoft.com/office/officeart/2018/2/layout/IconVerticalSolidList"/>
    <dgm:cxn modelId="{CDCFC176-DB6B-4160-A7C7-20BD40A096C0}" srcId="{9E2B1DC4-5488-41DD-86EB-8B7138848048}" destId="{EBC977F0-34F7-42A2-8DE1-317C0A97F8A4}" srcOrd="0" destOrd="0" parTransId="{A8790591-40DB-4E31-97A3-18C7592831B0}" sibTransId="{C39DFC6B-A689-4047-8C4A-3E7A755B2CAD}"/>
    <dgm:cxn modelId="{DF339483-7248-4378-B13E-FF83BC243D3B}" srcId="{2FDF1A24-8671-4833-829C-B3E7ADD17120}" destId="{42C6FF61-188E-425D-9EC0-06BD79F580DC}" srcOrd="1" destOrd="0" parTransId="{FD7081DC-618E-4E3D-AE0A-872269B8EE62}" sibTransId="{E9F1DC06-E305-4EF4-8128-144475B12ACA}"/>
    <dgm:cxn modelId="{AF267188-B117-0043-A929-D7C1F89E3278}" type="presOf" srcId="{4628AAD3-4CC5-4BCB-9729-893ACA943124}" destId="{7AE6BDFF-7C19-49CD-89DF-FC49746B7CF2}" srcOrd="0" destOrd="0" presId="urn:microsoft.com/office/officeart/2018/2/layout/IconVerticalSolidList"/>
    <dgm:cxn modelId="{1CC27094-AD85-43CC-92A5-63D5388684F8}" srcId="{2FDF1A24-8671-4833-829C-B3E7ADD17120}" destId="{9E2B1DC4-5488-41DD-86EB-8B7138848048}" srcOrd="0" destOrd="0" parTransId="{72DC58B2-5DF2-44DF-B3E0-3C3582992A6D}" sibTransId="{F077DE17-7577-41E3-820E-F089FA606489}"/>
    <dgm:cxn modelId="{2ABA33C5-3D69-46D0-9BA6-B1A49A21E79B}" srcId="{2FDF1A24-8671-4833-829C-B3E7ADD17120}" destId="{0FF89D0D-4B38-4D96-B0D4-165E7D1AA916}" srcOrd="2" destOrd="0" parTransId="{1FD04BFD-4A81-41E4-B0DA-95C42B826CE8}" sibTransId="{5D93257C-ADC0-48E9-848D-1C2E487B6DC3}"/>
    <dgm:cxn modelId="{636009C7-07F1-41C0-965F-BD6B03135952}" srcId="{0FF89D0D-4B38-4D96-B0D4-165E7D1AA916}" destId="{BA143BCE-DA20-41D0-ADD8-B94314E7BC4B}" srcOrd="0" destOrd="0" parTransId="{B2FF6824-4D55-4871-B8FB-31265F56D8DC}" sibTransId="{A72FE6BF-CA48-4276-9011-7CA0AF7BD633}"/>
    <dgm:cxn modelId="{A11843C7-BF85-7245-B299-84CAE1CBB204}" type="presOf" srcId="{EBC977F0-34F7-42A2-8DE1-317C0A97F8A4}" destId="{58AA3716-6C3E-4406-9ECB-80CC1FAFCE0C}" srcOrd="0" destOrd="0" presId="urn:microsoft.com/office/officeart/2018/2/layout/IconVerticalSolidList"/>
    <dgm:cxn modelId="{702F54F5-1BBD-F04A-A0EC-A72931881E6A}" type="presOf" srcId="{0FF89D0D-4B38-4D96-B0D4-165E7D1AA916}" destId="{949D02D2-CC20-4C4E-94A7-368E476E0DDD}" srcOrd="0" destOrd="0" presId="urn:microsoft.com/office/officeart/2018/2/layout/IconVerticalSolidList"/>
    <dgm:cxn modelId="{73C885B2-5607-1E45-9CB4-DB39A2539223}" type="presParOf" srcId="{6CBEB129-64F3-4BCC-82D1-74643C8F3995}" destId="{B130A4AF-DE3E-4EC7-806E-433FC2B9227A}" srcOrd="0" destOrd="0" presId="urn:microsoft.com/office/officeart/2018/2/layout/IconVerticalSolidList"/>
    <dgm:cxn modelId="{BFD4B470-69B7-3645-8F41-87B4848531F2}" type="presParOf" srcId="{B130A4AF-DE3E-4EC7-806E-433FC2B9227A}" destId="{B20DC1D7-053A-4FB7-AFA6-B3AE7023E9A8}" srcOrd="0" destOrd="0" presId="urn:microsoft.com/office/officeart/2018/2/layout/IconVerticalSolidList"/>
    <dgm:cxn modelId="{1B769BE5-7AFD-F44A-A21C-ED938AADC43F}" type="presParOf" srcId="{B130A4AF-DE3E-4EC7-806E-433FC2B9227A}" destId="{FF1E7705-FCF1-4B99-966B-4A815837E7AC}" srcOrd="1" destOrd="0" presId="urn:microsoft.com/office/officeart/2018/2/layout/IconVerticalSolidList"/>
    <dgm:cxn modelId="{6D3B9E43-B77E-6943-8F80-FFF58633CB0C}" type="presParOf" srcId="{B130A4AF-DE3E-4EC7-806E-433FC2B9227A}" destId="{62D00A73-E943-4809-8C13-C5DE7C475F66}" srcOrd="2" destOrd="0" presId="urn:microsoft.com/office/officeart/2018/2/layout/IconVerticalSolidList"/>
    <dgm:cxn modelId="{E8FB3D5D-BFFB-5D4B-8858-4005414168B6}" type="presParOf" srcId="{B130A4AF-DE3E-4EC7-806E-433FC2B9227A}" destId="{5D671FCE-5D68-4421-BA25-0A14355BFFC6}" srcOrd="3" destOrd="0" presId="urn:microsoft.com/office/officeart/2018/2/layout/IconVerticalSolidList"/>
    <dgm:cxn modelId="{F27D2CAE-866F-F244-A1CF-87AF3261ABD5}" type="presParOf" srcId="{B130A4AF-DE3E-4EC7-806E-433FC2B9227A}" destId="{58AA3716-6C3E-4406-9ECB-80CC1FAFCE0C}" srcOrd="4" destOrd="0" presId="urn:microsoft.com/office/officeart/2018/2/layout/IconVerticalSolidList"/>
    <dgm:cxn modelId="{9F5ABA50-4F77-B348-B378-D66E05D7E97C}" type="presParOf" srcId="{6CBEB129-64F3-4BCC-82D1-74643C8F3995}" destId="{9B87AD21-D3DA-4314-88F3-23E560849AFE}" srcOrd="1" destOrd="0" presId="urn:microsoft.com/office/officeart/2018/2/layout/IconVerticalSolidList"/>
    <dgm:cxn modelId="{F8AED2A7-9DE4-6441-8DAB-1F00B95DB040}" type="presParOf" srcId="{6CBEB129-64F3-4BCC-82D1-74643C8F3995}" destId="{EF226C32-9C83-4F52-A4E6-6FED02DB56A4}" srcOrd="2" destOrd="0" presId="urn:microsoft.com/office/officeart/2018/2/layout/IconVerticalSolidList"/>
    <dgm:cxn modelId="{050A7A61-CB69-F74B-A424-815E15EE887F}" type="presParOf" srcId="{EF226C32-9C83-4F52-A4E6-6FED02DB56A4}" destId="{9A9DD9D2-3BF7-429B-BBAD-5258B86EC368}" srcOrd="0" destOrd="0" presId="urn:microsoft.com/office/officeart/2018/2/layout/IconVerticalSolidList"/>
    <dgm:cxn modelId="{63B7CDBF-96FE-124B-A01B-56B7E7F2BEAA}" type="presParOf" srcId="{EF226C32-9C83-4F52-A4E6-6FED02DB56A4}" destId="{BB492D93-5F4E-4C8F-805C-2C9DF213229C}" srcOrd="1" destOrd="0" presId="urn:microsoft.com/office/officeart/2018/2/layout/IconVerticalSolidList"/>
    <dgm:cxn modelId="{FEA3E4FB-C8F3-0F41-AC4C-92E3C616B594}" type="presParOf" srcId="{EF226C32-9C83-4F52-A4E6-6FED02DB56A4}" destId="{825AA8E4-E8B0-4700-8168-C918D569263D}" srcOrd="2" destOrd="0" presId="urn:microsoft.com/office/officeart/2018/2/layout/IconVerticalSolidList"/>
    <dgm:cxn modelId="{89D77F23-ACF4-5A49-A2BF-5946C394EA8D}" type="presParOf" srcId="{EF226C32-9C83-4F52-A4E6-6FED02DB56A4}" destId="{84F64E4F-7347-4190-90D6-4FFE645F3DF2}" srcOrd="3" destOrd="0" presId="urn:microsoft.com/office/officeart/2018/2/layout/IconVerticalSolidList"/>
    <dgm:cxn modelId="{CE4037BD-4067-0745-A576-FB05CD9DBF65}" type="presParOf" srcId="{EF226C32-9C83-4F52-A4E6-6FED02DB56A4}" destId="{303E2634-88AC-4336-9174-54CBEF2F8B7C}" srcOrd="4" destOrd="0" presId="urn:microsoft.com/office/officeart/2018/2/layout/IconVerticalSolidList"/>
    <dgm:cxn modelId="{589D3A23-B99F-7D45-A7E4-7F41C7B15A29}" type="presParOf" srcId="{6CBEB129-64F3-4BCC-82D1-74643C8F3995}" destId="{F19DEF9F-F2E7-4AD5-BECE-27669BD203E2}" srcOrd="3" destOrd="0" presId="urn:microsoft.com/office/officeart/2018/2/layout/IconVerticalSolidList"/>
    <dgm:cxn modelId="{B1316533-1137-2D45-8223-A632A1AC2FDD}" type="presParOf" srcId="{6CBEB129-64F3-4BCC-82D1-74643C8F3995}" destId="{EEAFBA56-34F8-4786-BF7D-22706CF07CA6}" srcOrd="4" destOrd="0" presId="urn:microsoft.com/office/officeart/2018/2/layout/IconVerticalSolidList"/>
    <dgm:cxn modelId="{2A47A41C-DAEE-3145-B642-BD2AFBB5C0DC}" type="presParOf" srcId="{EEAFBA56-34F8-4786-BF7D-22706CF07CA6}" destId="{CC902E93-EAA5-4752-9E52-4C54D594EAEF}" srcOrd="0" destOrd="0" presId="urn:microsoft.com/office/officeart/2018/2/layout/IconVerticalSolidList"/>
    <dgm:cxn modelId="{08EB0C54-A5A8-8D4D-AC5A-2FB66DE0B667}" type="presParOf" srcId="{EEAFBA56-34F8-4786-BF7D-22706CF07CA6}" destId="{5AF00FCA-A1A9-424B-A34E-517B91A1EC31}" srcOrd="1" destOrd="0" presId="urn:microsoft.com/office/officeart/2018/2/layout/IconVerticalSolidList"/>
    <dgm:cxn modelId="{2FBF1A4C-76F2-8741-A55C-669BAB90C20D}" type="presParOf" srcId="{EEAFBA56-34F8-4786-BF7D-22706CF07CA6}" destId="{40E6238C-4372-4AB9-AE30-D5DB6736DA58}" srcOrd="2" destOrd="0" presId="urn:microsoft.com/office/officeart/2018/2/layout/IconVerticalSolidList"/>
    <dgm:cxn modelId="{16DE35BC-864C-A843-A382-C1E7F0CA8C0D}" type="presParOf" srcId="{EEAFBA56-34F8-4786-BF7D-22706CF07CA6}" destId="{949D02D2-CC20-4C4E-94A7-368E476E0DDD}" srcOrd="3" destOrd="0" presId="urn:microsoft.com/office/officeart/2018/2/layout/IconVerticalSolidList"/>
    <dgm:cxn modelId="{E2472A51-1C4C-5244-B70E-19D2D9DB8212}" type="presParOf" srcId="{EEAFBA56-34F8-4786-BF7D-22706CF07CA6}" destId="{F5F27094-84DE-4270-BED4-86FA07DDC06B}" srcOrd="4" destOrd="0" presId="urn:microsoft.com/office/officeart/2018/2/layout/IconVerticalSolidList"/>
    <dgm:cxn modelId="{3447E1A1-9174-9246-90D1-B78E44BB22D6}" type="presParOf" srcId="{6CBEB129-64F3-4BCC-82D1-74643C8F3995}" destId="{D53A011B-7677-4095-BCDA-77004C6AB3E9}" srcOrd="5" destOrd="0" presId="urn:microsoft.com/office/officeart/2018/2/layout/IconVerticalSolidList"/>
    <dgm:cxn modelId="{CBDCEB09-1FE4-2F44-9391-062E6A744B8F}" type="presParOf" srcId="{6CBEB129-64F3-4BCC-82D1-74643C8F3995}" destId="{E83B3D5E-8F9C-4BC6-95F2-642B9D422750}" srcOrd="6" destOrd="0" presId="urn:microsoft.com/office/officeart/2018/2/layout/IconVerticalSolidList"/>
    <dgm:cxn modelId="{696752D4-B0DC-374B-A179-3F255893AB9D}" type="presParOf" srcId="{E83B3D5E-8F9C-4BC6-95F2-642B9D422750}" destId="{F9D91767-106D-4282-915D-954F42D08414}" srcOrd="0" destOrd="0" presId="urn:microsoft.com/office/officeart/2018/2/layout/IconVerticalSolidList"/>
    <dgm:cxn modelId="{9B6C0328-AF65-914A-A5F2-9479FECF3381}" type="presParOf" srcId="{E83B3D5E-8F9C-4BC6-95F2-642B9D422750}" destId="{4B3482FC-8C92-45A3-89FA-93C987D507BD}" srcOrd="1" destOrd="0" presId="urn:microsoft.com/office/officeart/2018/2/layout/IconVerticalSolidList"/>
    <dgm:cxn modelId="{02861C43-321F-2245-A805-278DA6E3E4C7}" type="presParOf" srcId="{E83B3D5E-8F9C-4BC6-95F2-642B9D422750}" destId="{93AB7544-A0E9-4A1D-AFA0-ABEA39C09746}" srcOrd="2" destOrd="0" presId="urn:microsoft.com/office/officeart/2018/2/layout/IconVerticalSolidList"/>
    <dgm:cxn modelId="{D1A908E2-62FB-3E4A-8D54-68935FAB0589}" type="presParOf" srcId="{E83B3D5E-8F9C-4BC6-95F2-642B9D422750}" destId="{7AE6BDFF-7C19-49CD-89DF-FC49746B7CF2}" srcOrd="3" destOrd="0" presId="urn:microsoft.com/office/officeart/2018/2/layout/IconVerticalSolidList"/>
    <dgm:cxn modelId="{0E4B6E6B-E8B2-2646-AEC8-1303DB35ADFC}" type="presParOf" srcId="{6CBEB129-64F3-4BCC-82D1-74643C8F3995}" destId="{8332D475-ED5E-4F1E-B28D-F42C007CE7D5}" srcOrd="7" destOrd="0" presId="urn:microsoft.com/office/officeart/2018/2/layout/IconVerticalSolidList"/>
    <dgm:cxn modelId="{6018BCF9-8D36-D54C-AE62-C499852063E5}" type="presParOf" srcId="{6CBEB129-64F3-4BCC-82D1-74643C8F3995}" destId="{555C8CBF-568B-4888-B14B-194179744ED2}" srcOrd="8" destOrd="0" presId="urn:microsoft.com/office/officeart/2018/2/layout/IconVerticalSolidList"/>
    <dgm:cxn modelId="{05D1453D-C9E4-8644-8E1A-BB8938713615}" type="presParOf" srcId="{555C8CBF-568B-4888-B14B-194179744ED2}" destId="{BCE087C7-A9A6-40A5-9C28-880698B42F29}" srcOrd="0" destOrd="0" presId="urn:microsoft.com/office/officeart/2018/2/layout/IconVerticalSolidList"/>
    <dgm:cxn modelId="{5FB3E938-BDA2-6C45-8107-AE854651B3EB}" type="presParOf" srcId="{555C8CBF-568B-4888-B14B-194179744ED2}" destId="{0CA7E14D-0B8B-435A-88F3-80418E5426C6}" srcOrd="1" destOrd="0" presId="urn:microsoft.com/office/officeart/2018/2/layout/IconVerticalSolidList"/>
    <dgm:cxn modelId="{13FBD96D-59FA-C643-B7D1-278E0676922A}" type="presParOf" srcId="{555C8CBF-568B-4888-B14B-194179744ED2}" destId="{1948615C-E5D1-45A5-AA11-3BBA6E1A836F}" srcOrd="2" destOrd="0" presId="urn:microsoft.com/office/officeart/2018/2/layout/IconVerticalSolidList"/>
    <dgm:cxn modelId="{DD7D1847-9229-D149-BDCE-0398B22F1127}" type="presParOf" srcId="{555C8CBF-568B-4888-B14B-194179744ED2}" destId="{D82E7D9F-6496-47C9-A3BF-FF489149E79F}" srcOrd="3" destOrd="0" presId="urn:microsoft.com/office/officeart/2018/2/layout/IconVerticalSolidList"/>
    <dgm:cxn modelId="{0CB6DB1E-41FF-3F40-922A-27E229262771}" type="presParOf" srcId="{6CBEB129-64F3-4BCC-82D1-74643C8F3995}" destId="{92CE6369-8B85-4E01-AE3F-D9555A1CE7B4}" srcOrd="9" destOrd="0" presId="urn:microsoft.com/office/officeart/2018/2/layout/IconVerticalSolidList"/>
    <dgm:cxn modelId="{2C030594-24D6-B744-8EAC-5596F2F6FC73}" type="presParOf" srcId="{6CBEB129-64F3-4BCC-82D1-74643C8F3995}" destId="{37486780-6331-4335-B5BB-99A39A6570EB}" srcOrd="10" destOrd="0" presId="urn:microsoft.com/office/officeart/2018/2/layout/IconVerticalSolidList"/>
    <dgm:cxn modelId="{8E15C57A-35AE-5242-A7CF-DA0719FBCDF1}" type="presParOf" srcId="{37486780-6331-4335-B5BB-99A39A6570EB}" destId="{AFB86B32-C54E-4A48-8B7A-BE39D33978D6}" srcOrd="0" destOrd="0" presId="urn:microsoft.com/office/officeart/2018/2/layout/IconVerticalSolidList"/>
    <dgm:cxn modelId="{E09B7D9F-1422-FD4C-9C05-A65627E8AB08}" type="presParOf" srcId="{37486780-6331-4335-B5BB-99A39A6570EB}" destId="{92928440-60ED-49B6-80EA-88A98FA85F67}" srcOrd="1" destOrd="0" presId="urn:microsoft.com/office/officeart/2018/2/layout/IconVerticalSolidList"/>
    <dgm:cxn modelId="{E98398FC-A02D-D34A-B97A-148D59A2C3B8}" type="presParOf" srcId="{37486780-6331-4335-B5BB-99A39A6570EB}" destId="{1716A6AE-0ABF-4D2E-8E8D-E3C7D318FABD}" srcOrd="2" destOrd="0" presId="urn:microsoft.com/office/officeart/2018/2/layout/IconVerticalSolidList"/>
    <dgm:cxn modelId="{83C50A7C-7FBE-8F40-9B57-66D35CE30016}" type="presParOf" srcId="{37486780-6331-4335-B5BB-99A39A6570EB}" destId="{787D4787-FDCC-45EB-AF19-BDD808521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DC1D7-053A-4FB7-AFA6-B3AE7023E9A8}">
      <dsp:nvSpPr>
        <dsp:cNvPr id="0" name=""/>
        <dsp:cNvSpPr/>
      </dsp:nvSpPr>
      <dsp:spPr>
        <a:xfrm>
          <a:off x="0" y="1780"/>
          <a:ext cx="6630174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E7705-FCF1-4B99-966B-4A815837E7AC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71FCE-5D68-4421-BA25-0A14355BFFC6}">
      <dsp:nvSpPr>
        <dsp:cNvPr id="0" name=""/>
        <dsp:cNvSpPr/>
      </dsp:nvSpPr>
      <dsp:spPr>
        <a:xfrm>
          <a:off x="876386" y="1780"/>
          <a:ext cx="2983578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Timeliness</a:t>
          </a:r>
        </a:p>
      </dsp:txBody>
      <dsp:txXfrm>
        <a:off x="876386" y="1780"/>
        <a:ext cx="2983578" cy="758776"/>
      </dsp:txXfrm>
    </dsp:sp>
    <dsp:sp modelId="{58AA3716-6C3E-4406-9ECB-80CC1FAFCE0C}">
      <dsp:nvSpPr>
        <dsp:cNvPr id="0" name=""/>
        <dsp:cNvSpPr/>
      </dsp:nvSpPr>
      <dsp:spPr>
        <a:xfrm>
          <a:off x="3859964" y="1780"/>
          <a:ext cx="2770209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sets assigned to the facility are completed by the 10</a:t>
          </a:r>
          <a:r>
            <a:rPr lang="en-US" sz="1200" kern="1200" baseline="30000"/>
            <a:t>th</a:t>
          </a:r>
          <a:r>
            <a:rPr lang="en-US" sz="1200" kern="1200"/>
            <a:t> of the month</a:t>
          </a:r>
        </a:p>
      </dsp:txBody>
      <dsp:txXfrm>
        <a:off x="3859964" y="1780"/>
        <a:ext cx="2770209" cy="758776"/>
      </dsp:txXfrm>
    </dsp:sp>
    <dsp:sp modelId="{9A9DD9D2-3BF7-429B-BBAD-5258B86EC368}">
      <dsp:nvSpPr>
        <dsp:cNvPr id="0" name=""/>
        <dsp:cNvSpPr/>
      </dsp:nvSpPr>
      <dsp:spPr>
        <a:xfrm>
          <a:off x="0" y="950250"/>
          <a:ext cx="6630174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92D93-5F4E-4C8F-805C-2C9DF213229C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64E4F-7347-4190-90D6-4FFE645F3DF2}">
      <dsp:nvSpPr>
        <dsp:cNvPr id="0" name=""/>
        <dsp:cNvSpPr/>
      </dsp:nvSpPr>
      <dsp:spPr>
        <a:xfrm>
          <a:off x="876386" y="950250"/>
          <a:ext cx="2983578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Completeness</a:t>
          </a:r>
          <a:endParaRPr lang="en-US" sz="1900" kern="1200"/>
        </a:p>
      </dsp:txBody>
      <dsp:txXfrm>
        <a:off x="876386" y="950250"/>
        <a:ext cx="2983578" cy="758776"/>
      </dsp:txXfrm>
    </dsp:sp>
    <dsp:sp modelId="{303E2634-88AC-4336-9174-54CBEF2F8B7C}">
      <dsp:nvSpPr>
        <dsp:cNvPr id="0" name=""/>
        <dsp:cNvSpPr/>
      </dsp:nvSpPr>
      <dsp:spPr>
        <a:xfrm>
          <a:off x="3859964" y="950250"/>
          <a:ext cx="2770209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/>
            <a:t>Data sets assigned to the facility are completed by the 30</a:t>
          </a:r>
          <a:r>
            <a:rPr lang="en-ZA" sz="1200" kern="1200" baseline="30000"/>
            <a:t>th</a:t>
          </a:r>
          <a:r>
            <a:rPr lang="en-ZA" sz="1200" kern="1200"/>
            <a:t> of the month</a:t>
          </a:r>
          <a:endParaRPr lang="en-US" sz="1200" kern="1200"/>
        </a:p>
      </dsp:txBody>
      <dsp:txXfrm>
        <a:off x="3859964" y="950250"/>
        <a:ext cx="2770209" cy="758776"/>
      </dsp:txXfrm>
    </dsp:sp>
    <dsp:sp modelId="{CC902E93-EAA5-4752-9E52-4C54D594EAEF}">
      <dsp:nvSpPr>
        <dsp:cNvPr id="0" name=""/>
        <dsp:cNvSpPr/>
      </dsp:nvSpPr>
      <dsp:spPr>
        <a:xfrm>
          <a:off x="0" y="1898720"/>
          <a:ext cx="6630174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0FCA-A1A9-424B-A34E-517B91A1EC31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D02D2-CC20-4C4E-94A7-368E476E0DDD}">
      <dsp:nvSpPr>
        <dsp:cNvPr id="0" name=""/>
        <dsp:cNvSpPr/>
      </dsp:nvSpPr>
      <dsp:spPr>
        <a:xfrm>
          <a:off x="876386" y="1898720"/>
          <a:ext cx="2983578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Programme completeness</a:t>
          </a:r>
          <a:endParaRPr lang="en-US" sz="1900" kern="1200"/>
        </a:p>
      </dsp:txBody>
      <dsp:txXfrm>
        <a:off x="876386" y="1898720"/>
        <a:ext cx="2983578" cy="758776"/>
      </dsp:txXfrm>
    </dsp:sp>
    <dsp:sp modelId="{F5F27094-84DE-4270-BED4-86FA07DDC06B}">
      <dsp:nvSpPr>
        <dsp:cNvPr id="0" name=""/>
        <dsp:cNvSpPr/>
      </dsp:nvSpPr>
      <dsp:spPr>
        <a:xfrm>
          <a:off x="3859964" y="1898720"/>
          <a:ext cx="2770209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/>
            <a:t>The selected proxy data element for the programme is captured for facilities that are expected to report on it</a:t>
          </a:r>
          <a:endParaRPr lang="en-US" sz="1200" kern="1200"/>
        </a:p>
      </dsp:txBody>
      <dsp:txXfrm>
        <a:off x="3859964" y="1898720"/>
        <a:ext cx="2770209" cy="758776"/>
      </dsp:txXfrm>
    </dsp:sp>
    <dsp:sp modelId="{F9D91767-106D-4282-915D-954F42D08414}">
      <dsp:nvSpPr>
        <dsp:cNvPr id="0" name=""/>
        <dsp:cNvSpPr/>
      </dsp:nvSpPr>
      <dsp:spPr>
        <a:xfrm>
          <a:off x="0" y="2847191"/>
          <a:ext cx="6630174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82FC-8C92-45A3-89FA-93C987D507BD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6BDFF-7C19-49CD-89DF-FC49746B7CF2}">
      <dsp:nvSpPr>
        <dsp:cNvPr id="0" name=""/>
        <dsp:cNvSpPr/>
      </dsp:nvSpPr>
      <dsp:spPr>
        <a:xfrm>
          <a:off x="876386" y="2847191"/>
          <a:ext cx="5753787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Element reporting rate for community outreach</a:t>
          </a:r>
          <a:endParaRPr lang="en-US" sz="1900" kern="1200"/>
        </a:p>
      </dsp:txBody>
      <dsp:txXfrm>
        <a:off x="876386" y="2847191"/>
        <a:ext cx="5753787" cy="758776"/>
      </dsp:txXfrm>
    </dsp:sp>
    <dsp:sp modelId="{BCE087C7-A9A6-40A5-9C28-880698B42F29}">
      <dsp:nvSpPr>
        <dsp:cNvPr id="0" name=""/>
        <dsp:cNvSpPr/>
      </dsp:nvSpPr>
      <dsp:spPr>
        <a:xfrm>
          <a:off x="0" y="3795661"/>
          <a:ext cx="6630174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7E14D-0B8B-435A-88F3-80418E5426C6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E7D9F-6496-47C9-A3BF-FF489149E79F}">
      <dsp:nvSpPr>
        <dsp:cNvPr id="0" name=""/>
        <dsp:cNvSpPr/>
      </dsp:nvSpPr>
      <dsp:spPr>
        <a:xfrm>
          <a:off x="876386" y="3795661"/>
          <a:ext cx="5753787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Missing and Outlier analysis – use the WHO app</a:t>
          </a:r>
          <a:endParaRPr lang="en-US" sz="1900" kern="1200"/>
        </a:p>
      </dsp:txBody>
      <dsp:txXfrm>
        <a:off x="876386" y="3795661"/>
        <a:ext cx="5753787" cy="758776"/>
      </dsp:txXfrm>
    </dsp:sp>
    <dsp:sp modelId="{AFB86B32-C54E-4A48-8B7A-BE39D33978D6}">
      <dsp:nvSpPr>
        <dsp:cNvPr id="0" name=""/>
        <dsp:cNvSpPr/>
      </dsp:nvSpPr>
      <dsp:spPr>
        <a:xfrm>
          <a:off x="0" y="4744131"/>
          <a:ext cx="6630174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28440-60ED-49B6-80EA-88A98FA85F67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D4787-FDCC-45EB-AF19-BDD808521636}">
      <dsp:nvSpPr>
        <dsp:cNvPr id="0" name=""/>
        <dsp:cNvSpPr/>
      </dsp:nvSpPr>
      <dsp:spPr>
        <a:xfrm>
          <a:off x="876386" y="4744131"/>
          <a:ext cx="5753787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Validation rule violations</a:t>
          </a:r>
          <a:endParaRPr lang="en-US" sz="1900" kern="1200"/>
        </a:p>
      </dsp:txBody>
      <dsp:txXfrm>
        <a:off x="876386" y="4744131"/>
        <a:ext cx="5753787" cy="7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FF66-5256-4B57-8A54-AF9844ED6EA4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327A-8A6E-4AC1-A570-3A6262D0E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96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Drakensberg municipality -example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327A-8A6E-4AC1-A570-3A6262D0E7C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919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NIDS revised very 2 years – inputs from programme managers, reviewed by NHISSA with rigorous debate and signed off by Minister of Health</a:t>
            </a:r>
          </a:p>
          <a:p>
            <a:r>
              <a:rPr lang="en-US" dirty="0"/>
              <a:t>Explain pre-submission process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327A-8A6E-4AC1-A570-3A6262D0E7C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108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327A-8A6E-4AC1-A570-3A6262D0E7C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72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use of proxy DE for programme completeness – the absence of customized data sets to measure ERR</a:t>
            </a:r>
          </a:p>
          <a:p>
            <a:r>
              <a:rPr lang="en-US" dirty="0"/>
              <a:t>Missing and Outlier – pre-submission and monthly DQ report focus on the worst 15 for key data elements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327A-8A6E-4AC1-A570-3A6262D0E7C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74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these using HISPLAND database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4327A-8A6E-4AC1-A570-3A6262D0E7C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66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18B8-13AF-4E73-BFF2-58ECF1E67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CF41B-41F8-4A03-8991-A665066BF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34BB-E653-4DEC-9D55-5079FBB1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22D5-B956-4BAC-890A-D357E6B8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48F2-8D4D-40E5-82C4-EFF703B8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2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5085-9216-48E0-A4E0-21333CFB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6C5EA-C0FC-4C8A-899B-2738FFEF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F188-0CFA-4406-9F11-17220B3D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7F77-B5B4-45FA-8B8E-84B403AE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6F1A-F730-4C9D-A2F6-3E9E0553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14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F06C0-C79F-429F-BB93-B9D9B59D1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ED9D1-E0EB-4250-884F-A14CD20C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25D4-1A65-4E2F-B962-356A35F4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0E5F-DC6F-43F4-8119-8B2ECFD2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D415-816F-45B7-9BA3-066C33F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34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52B3-D736-4933-BCC1-1504742C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D529-2E2D-4A33-B4A0-E7C98D78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0F9B-5CEF-40C2-9A59-742C4E81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5E13-ACC2-455E-9A2D-DFF3C47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EEC-636F-45B8-AB72-A2162D7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62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43D4-16E7-4571-BDAE-BA387A7D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D915-5800-42F3-A45F-93ABACEF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3452-6B58-4F6E-B0E6-8899E704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DADE-7A16-4A4F-A6D9-D4B9F226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AC2C-588E-452E-AA60-67F5696C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31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4E33-C5A5-443A-909F-177091D2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398C-2A2C-45F5-ADA5-9919611B3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5D55-50EE-4B6A-BE1B-B43C04E1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9A24-88F6-4B79-B0B9-2A0C36A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11E57-4CC3-472F-B430-FEDA04E1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C1A2A-A6F4-4C4B-890C-04AFE6C0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132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5D9B-BC2F-49B3-85C4-3863CA3C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4B52-A2CB-441A-B6F6-3D111FEA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49F4-32AB-423B-A259-D015E804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2BFD-EB9E-4891-B474-4051FA17E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81FB4-1E40-47C2-A5ED-F9720A526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B1E7C-A095-47B6-81E7-684CC1F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C0DE5-9745-490E-8C30-33D10775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10555-CC9F-4112-9912-F6FC3E35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111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EBB6-F515-4A1E-8922-B466B68C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3FEB-6D89-4791-AB7C-7A0FF429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E16F4-66B4-44EC-9398-234ADC6B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C16AF-28D1-4C93-B018-E4C03E5E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676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34091-C5DA-4FB4-8CEA-FD6DDF2A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1530C-D871-44C8-8321-99D0C772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54521-D1D0-4F79-98A2-1DBEA3C4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6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724C-1120-4552-86D5-8885B679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5BE6-9EF2-4A4F-8759-923928E7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D9130-AFF4-4457-92F3-CF3593A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179F-95F2-4DA2-A35C-99113A6D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6C08-3AD0-491F-AAF1-5FD40B31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AFFBF-82BA-45D0-8659-6329C58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60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6162-4D1B-47D5-B773-9D134D0E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8BBA3-CBAC-4DFF-9718-8A359B7D5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27F15-75F9-45A2-909D-A5DEEE11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8C82B-EE6E-4B52-9381-99F0E815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C26AC-F8E9-4340-8D4E-81F59817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BFE95-8689-47BE-8271-9EE3C20B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70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C1295-5416-44FD-99B1-63CA1C2A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857A-5E99-4A91-A992-C6E7E73F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F2C1-FA30-4C41-A883-6E0B836E8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6539-4685-4E8B-858C-5B02117BDA29}" type="datetimeFigureOut">
              <a:rPr lang="en-ZA" smtClean="0"/>
              <a:t>2020/10/25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3BC3-506C-4295-BDAF-777E993FB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B3C9-DBB9-4625-BFF6-C7165970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88DE-91E4-4407-9AE0-EF6B5FCA6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9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4C27B6-DB04-4891-AF97-BA1671B1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CF9E35-B175-6A42-B88B-BDE261583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289"/>
          <a:stretch/>
        </p:blipFill>
        <p:spPr>
          <a:xfrm>
            <a:off x="606719" y="-1"/>
            <a:ext cx="11585281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F16C2-4E2F-4219-BBA4-846789AF9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680" y="2342138"/>
            <a:ext cx="3953501" cy="3072393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Insights for Impact</a:t>
            </a:r>
            <a:endParaRPr lang="en-ZA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00F5-C61D-422F-A668-766BC68B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680" y="5499849"/>
            <a:ext cx="3953501" cy="127283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 Data Quality story from South Africa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0EAE70-C355-42D1-BF00-CA8A17A74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6E58C95-A3F9-4C87-B9A5-32A7A75D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B08CDDF-E602-4C1B-A248-A43292EB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298B977-8F47-48C6-8454-11EF9478E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6A6FB8E-FB47-44B7-810F-B88B4CC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818DB8DB-4D04-42C0-BE68-842A9F29A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BCFEA99-52A4-4E8E-B9C9-3D39B0E3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6C0BB10-7324-4D11-A497-57A85CDB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D7440F2E-8192-4FDF-AE8F-2833B7F40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9F7DA6A-1872-4697-A567-20A0115A0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8BC1544-07ED-411D-880C-58CB1149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A70D948-9946-455F-8155-D274F01DA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07FCDBA-F7E3-4836-8253-15D212128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6A9BF83-5C67-44B0-883C-82BCAA1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4BA7F92-7961-489E-83BD-5518EB1E9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6ADE108-5AE8-4ACF-88B9-28A0B125B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5B2D25F-B666-4F19-816A-24456EAF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7D581F0-987F-45C5-A849-CC1B4122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388E533-92C3-428E-B078-81D6E1F2D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68AEED3-AAB1-48A9-8FC3-C68AE667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0A6CA6BC-FFA6-4C34-B200-6F61EE173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9024275-3B60-A449-9FB9-F831F1031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7"/>
          <a:stretch/>
        </p:blipFill>
        <p:spPr>
          <a:xfrm>
            <a:off x="8843963" y="4450080"/>
            <a:ext cx="2634069" cy="19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Program Reporting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E7C267B-9D82-CF4A-9476-E6D485CC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61" y="2042171"/>
            <a:ext cx="10721565" cy="31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8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Element Reporting Rate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26F075E-8058-9A42-8504-FE0FEE22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88" y="1366991"/>
            <a:ext cx="3555066" cy="49461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80898B1-2FBB-6E4D-AB14-F326D38A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43" y="1366991"/>
            <a:ext cx="5077554" cy="33778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4A1CE80-2571-A940-A6BA-A22152E19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837" y="2967903"/>
            <a:ext cx="3539325" cy="33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Missing Outlier Analysis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0BAC2E4-CEB1-7F43-AFDF-3B6C4AE8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262255"/>
            <a:ext cx="10360843" cy="5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Validation Rule Violations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C41C952-DDF5-F04B-9842-C9A0848B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27" y="1385309"/>
            <a:ext cx="5329346" cy="53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73">
            <a:extLst>
              <a:ext uri="{FF2B5EF4-FFF2-40B4-BE49-F238E27FC236}">
                <a16:creationId xmlns:a16="http://schemas.microsoft.com/office/drawing/2014/main" id="{1787C549-66DE-4718-9D45-816599251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7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148E4-8013-4579-B579-C3BC41CC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sz="4600"/>
              <a:t>Training and guidelines</a:t>
            </a:r>
            <a:endParaRPr lang="en-ZA" sz="4600"/>
          </a:p>
        </p:txBody>
      </p:sp>
      <p:sp>
        <p:nvSpPr>
          <p:cNvPr id="106" name="Rectangle 7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79">
            <a:extLst>
              <a:ext uri="{FF2B5EF4-FFF2-40B4-BE49-F238E27FC236}">
                <a16:creationId xmlns:a16="http://schemas.microsoft.com/office/drawing/2014/main" id="{BAB21C4D-C8DB-45E4-8B45-1A73A188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408C67FF-5706-4C08-9DF4-D3E2EF7F6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90AE6FAF-1DDD-40E6-8128-2B5DD1464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3E186F0A-23FB-4FB4-8C95-4C6A6F483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D183081B-2F31-48CC-A297-BA0C06A74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BC6A5254-D4C3-478C-B4E0-73D3642D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41974FE2-7080-4C99-A4E6-3E15D4B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7C843590-9C15-4DFA-9178-8A943EF6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3506696A-3D1F-450D-96A0-B59B7BBE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6D2546D9-69E1-4D75-8E64-886207813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865383D5-D060-4DBD-82E9-14902BD8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70242239-3409-460D-BA74-ADF2AFD4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4F02255D-DBCA-4E02-8376-8A374688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343BABB3-0280-4F53-A4A9-54ED96AB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6">
              <a:extLst>
                <a:ext uri="{FF2B5EF4-FFF2-40B4-BE49-F238E27FC236}">
                  <a16:creationId xmlns:a16="http://schemas.microsoft.com/office/drawing/2014/main" id="{2824031E-D05D-4B6C-A900-28D70C737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96B0A62E-B7B0-475C-B1FF-989CDB45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6">
              <a:extLst>
                <a:ext uri="{FF2B5EF4-FFF2-40B4-BE49-F238E27FC236}">
                  <a16:creationId xmlns:a16="http://schemas.microsoft.com/office/drawing/2014/main" id="{D62DF221-DFF7-4614-8983-8B7C47034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4">
              <a:extLst>
                <a:ext uri="{FF2B5EF4-FFF2-40B4-BE49-F238E27FC236}">
                  <a16:creationId xmlns:a16="http://schemas.microsoft.com/office/drawing/2014/main" id="{4E544155-BC32-4013-9135-149E3015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6">
              <a:extLst>
                <a:ext uri="{FF2B5EF4-FFF2-40B4-BE49-F238E27FC236}">
                  <a16:creationId xmlns:a16="http://schemas.microsoft.com/office/drawing/2014/main" id="{1DD4153E-E8EE-4D47-8FF6-926EBB23F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4">
              <a:extLst>
                <a:ext uri="{FF2B5EF4-FFF2-40B4-BE49-F238E27FC236}">
                  <a16:creationId xmlns:a16="http://schemas.microsoft.com/office/drawing/2014/main" id="{6834F1B0-119E-4A62-A22F-79C5AEEE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04C90783-5CC9-4855-A633-D3D3B900D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game, table, person&#10;&#10;Description automatically generated">
            <a:extLst>
              <a:ext uri="{FF2B5EF4-FFF2-40B4-BE49-F238E27FC236}">
                <a16:creationId xmlns:a16="http://schemas.microsoft.com/office/drawing/2014/main" id="{670ACE6D-1648-6049-80A6-86298782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6" r="-4" b="15620"/>
          <a:stretch/>
        </p:blipFill>
        <p:spPr>
          <a:xfrm>
            <a:off x="596880" y="3233985"/>
            <a:ext cx="5766975" cy="3624015"/>
          </a:xfrm>
          <a:prstGeom prst="rect">
            <a:avLst/>
          </a:prstGeom>
        </p:spPr>
      </p:pic>
      <p:sp>
        <p:nvSpPr>
          <p:cNvPr id="128" name="Rectangle 10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F038-1CF8-4608-BFBA-FF5E6997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/>
              <a:t>Daily data capturing  online course – learner manual</a:t>
            </a:r>
          </a:p>
          <a:p>
            <a:r>
              <a:rPr lang="en-US" sz="2200"/>
              <a:t>Data quality module in DHIS2 Foundation course – learner manual</a:t>
            </a:r>
          </a:p>
          <a:p>
            <a:r>
              <a:rPr lang="en-US" sz="2200"/>
              <a:t>Guidelines</a:t>
            </a:r>
          </a:p>
          <a:p>
            <a:pPr lvl="1"/>
            <a:r>
              <a:rPr lang="en-US" sz="2200"/>
              <a:t>Dashboard maintenance guidelines</a:t>
            </a:r>
          </a:p>
          <a:p>
            <a:pPr lvl="1"/>
            <a:endParaRPr lang="en-US" sz="2200"/>
          </a:p>
          <a:p>
            <a:pPr marL="0" indent="0">
              <a:buNone/>
            </a:pPr>
            <a:endParaRPr lang="en-ZA" sz="2200"/>
          </a:p>
        </p:txBody>
      </p:sp>
    </p:spTree>
    <p:extLst>
      <p:ext uri="{BB962C8B-B14F-4D97-AF65-F5344CB8AC3E}">
        <p14:creationId xmlns:p14="http://schemas.microsoft.com/office/powerpoint/2010/main" val="218658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Progress with DDC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177B16D-9701-0A46-8BF9-2BDA15A8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49" y="1432781"/>
            <a:ext cx="8192301" cy="49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9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Progress with Timeliness and Completeness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4C4A32E-0E94-AF4D-B4EB-E9A7F13A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68" y="1432781"/>
            <a:ext cx="8357263" cy="48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Progress with Program Reporting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560700-92B9-D74F-A141-60CD481A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65" y="1432781"/>
            <a:ext cx="7087270" cy="49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DE4C27B6-DB04-4891-AF97-BA1671B1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7347F4-5A1B-8141-93D5-E61E695AA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8" r="-1" b="-1"/>
          <a:stretch/>
        </p:blipFill>
        <p:spPr>
          <a:xfrm>
            <a:off x="606719" y="-1"/>
            <a:ext cx="11585281" cy="685799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85338-BB0E-5A4F-80CF-3CF489F3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953501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South Africa has made considerable progress with improving data quality since the introduction of DHIS. Monthly monitoring and reporting on data quality are essential to ensure progress. 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0EAE70-C355-42D1-BF00-CA8A17A74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E6E58C95-A3F9-4C87-B9A5-32A7A75D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7B08CDDF-E602-4C1B-A248-A43292EB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6298B977-8F47-48C6-8454-11EF9478E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06A6FB8E-FB47-44B7-810F-B88B4CC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818DB8DB-4D04-42C0-BE68-842A9F29A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DBCFEA99-52A4-4E8E-B9C9-3D39B0E3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A6C0BB10-7324-4D11-A497-57A85CDB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D7440F2E-8192-4FDF-AE8F-2833B7F40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B9F7DA6A-1872-4697-A567-20A0115A0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98BC1544-07ED-411D-880C-58CB1149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BA70D948-9946-455F-8155-D274F01DA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807FCDBA-F7E3-4836-8253-15D212128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D6A9BF83-5C67-44B0-883C-82BCAA1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6">
              <a:extLst>
                <a:ext uri="{FF2B5EF4-FFF2-40B4-BE49-F238E27FC236}">
                  <a16:creationId xmlns:a16="http://schemas.microsoft.com/office/drawing/2014/main" id="{94BA7F92-7961-489E-83BD-5518EB1E9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56ADE108-5AE8-4ACF-88B9-28A0B125B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6">
              <a:extLst>
                <a:ext uri="{FF2B5EF4-FFF2-40B4-BE49-F238E27FC236}">
                  <a16:creationId xmlns:a16="http://schemas.microsoft.com/office/drawing/2014/main" id="{75B2D25F-B666-4F19-816A-24456EAF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A7D581F0-987F-45C5-A849-CC1B4122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F388E533-92C3-428E-B078-81D6E1F2D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4">
              <a:extLst>
                <a:ext uri="{FF2B5EF4-FFF2-40B4-BE49-F238E27FC236}">
                  <a16:creationId xmlns:a16="http://schemas.microsoft.com/office/drawing/2014/main" id="{C68AEED3-AAB1-48A9-8FC3-C68AE667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6">
              <a:extLst>
                <a:ext uri="{FF2B5EF4-FFF2-40B4-BE49-F238E27FC236}">
                  <a16:creationId xmlns:a16="http://schemas.microsoft.com/office/drawing/2014/main" id="{0A6CA6BC-FFA6-4C34-B200-6F61EE173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Logo&#10;&#10;Description automatically generated">
            <a:extLst>
              <a:ext uri="{FF2B5EF4-FFF2-40B4-BE49-F238E27FC236}">
                <a16:creationId xmlns:a16="http://schemas.microsoft.com/office/drawing/2014/main" id="{CB542BCC-4E2A-DB4F-93DD-7FE1714EA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7"/>
          <a:stretch/>
        </p:blipFill>
        <p:spPr>
          <a:xfrm>
            <a:off x="9685148" y="5043488"/>
            <a:ext cx="2157308" cy="15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1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B600-8036-464E-BE46-3EC225BE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 dirty="0"/>
              <a:t>Why data quality started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E2CD-FF1B-415E-8913-0F7003E4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Multiple health authorities using multiple forms for collecting data</a:t>
            </a:r>
          </a:p>
          <a:p>
            <a:pPr lvl="1"/>
            <a:r>
              <a:rPr lang="en-US" sz="2000" dirty="0"/>
              <a:t>Paper-based systems made analysis difficult</a:t>
            </a:r>
          </a:p>
          <a:p>
            <a:pPr lvl="1"/>
            <a:r>
              <a:rPr lang="en-US" sz="2000" dirty="0"/>
              <a:t>Data was not used and therefore not noticed when missing</a:t>
            </a:r>
          </a:p>
        </p:txBody>
      </p:sp>
      <p:pic>
        <p:nvPicPr>
          <p:cNvPr id="5" name="Picture 4" descr="A flag flying on a cloudy day&#10;&#10;Description automatically generated">
            <a:extLst>
              <a:ext uri="{FF2B5EF4-FFF2-40B4-BE49-F238E27FC236}">
                <a16:creationId xmlns:a16="http://schemas.microsoft.com/office/drawing/2014/main" id="{188913BE-D55C-6045-B77D-E619B1CD84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r="55445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E40CC3-1E41-45F3-B77E-0F8F1A397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EC91-5005-474F-8201-A5123B51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dirty="0"/>
              <a:t>The Introduction of DHIS1</a:t>
            </a:r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8A5F4D-46FB-44CE-A8BA-0A5F845A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DA0BA929-3A2D-414C-AB43-7F7ED97B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6D9857C-A8EA-4406-8EC2-735B20F47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577FBA2E-B94C-403A-A7B9-717DF726D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A3DFCB3-7ECF-433E-B380-B7AB668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346DF3A4-A894-4A71-B3C6-A214D6FB8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C907C15-143D-461B-9EE5-07F33639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99DF898-1E06-4C98-A2AE-390B87B9C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DE402548-BBE5-4A4D-83CE-9E643AEF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C5B994E1-F042-427B-8679-0C744AF1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4B9CB2D-0F48-4142-B9B0-CB2292A4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EA4F50F-B0E0-4AAC-8785-13AEB87A3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C329F79-4478-4D05-AE62-CDFCDFC91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D01B39C-F416-4321-8A00-06BC31C6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26CDE4B4-2FBF-4CDC-815F-A7B890C2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E88C3C0A-0A13-47FD-853C-FDF2AEC3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677D9A00-7F3E-40C2-A113-B8D6C9E2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FAEA1177-9612-466B-B0B9-72A8917D2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7844A4A7-47C2-4B2B-AA56-817110CE0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80D1B2EA-3417-421C-AB70-EB226BD49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E44EF9C3-B54E-4017-93FC-6C90C33A2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6EA49-4230-469B-BB8F-97A6D7AAE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3" r="2" b="11851"/>
          <a:stretch/>
        </p:blipFill>
        <p:spPr>
          <a:xfrm>
            <a:off x="781756" y="3380054"/>
            <a:ext cx="2816371" cy="3331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C37DF-9E7F-4384-BCAC-C49BA9F7B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4" r="1" b="3889"/>
          <a:stretch/>
        </p:blipFill>
        <p:spPr>
          <a:xfrm>
            <a:off x="3776452" y="3380054"/>
            <a:ext cx="2816371" cy="33319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BB35-0183-4CFD-A164-7DE34D3ED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608" y="521207"/>
            <a:ext cx="4897919" cy="5957789"/>
          </a:xfrm>
        </p:spPr>
        <p:txBody>
          <a:bodyPr anchor="ctr">
            <a:normAutofit/>
          </a:bodyPr>
          <a:lstStyle/>
          <a:p>
            <a:pPr lvl="1"/>
            <a:r>
              <a:rPr lang="en-US" sz="1400" dirty="0"/>
              <a:t>DHIS1 was Introduced and rolled out nationally between 1999-2000</a:t>
            </a:r>
          </a:p>
          <a:p>
            <a:pPr lvl="1"/>
            <a:r>
              <a:rPr lang="en-US" sz="1400" dirty="0"/>
              <a:t>It was a computerized database but not web-based (MS Access and pivot tables)</a:t>
            </a:r>
          </a:p>
          <a:p>
            <a:pPr lvl="2"/>
            <a:r>
              <a:rPr lang="en-US" sz="1400" dirty="0"/>
              <a:t>Data regression and interpolation features</a:t>
            </a:r>
          </a:p>
          <a:p>
            <a:pPr lvl="2"/>
            <a:r>
              <a:rPr lang="en-US" sz="1400" dirty="0"/>
              <a:t>Validation rules – absolute and statistical</a:t>
            </a:r>
          </a:p>
          <a:p>
            <a:pPr lvl="2"/>
            <a:r>
              <a:rPr lang="en-US" sz="1400" dirty="0"/>
              <a:t>Customized data sets per facility type – allowed analysis of data element reporting rates</a:t>
            </a:r>
          </a:p>
          <a:p>
            <a:pPr lvl="2"/>
            <a:r>
              <a:rPr lang="en-US" sz="1400" dirty="0"/>
              <a:t>Data extracted to standardized pivot tables using a DataMart for data analysis and reporting</a:t>
            </a:r>
          </a:p>
          <a:p>
            <a:pPr lvl="1"/>
            <a:r>
              <a:rPr lang="en-US" sz="1400" dirty="0"/>
              <a:t>To facilitate implementation</a:t>
            </a:r>
          </a:p>
          <a:p>
            <a:pPr lvl="2"/>
            <a:r>
              <a:rPr lang="en-US" sz="1400" dirty="0"/>
              <a:t>Minimum data set with standardized data collection tools</a:t>
            </a:r>
          </a:p>
          <a:p>
            <a:pPr lvl="2"/>
            <a:r>
              <a:rPr lang="en-US" sz="1400" dirty="0"/>
              <a:t>Development of HMIS policy and SOPs</a:t>
            </a:r>
          </a:p>
          <a:p>
            <a:pPr lvl="2"/>
            <a:r>
              <a:rPr lang="en-US" sz="1400" dirty="0"/>
              <a:t>Employment of Information staff in districts and provinces</a:t>
            </a:r>
          </a:p>
          <a:p>
            <a:pPr lvl="1"/>
            <a:r>
              <a:rPr lang="en-US" sz="1400" dirty="0"/>
              <a:t>On introduction of new forms, DQ checks were done within 3-4 months to ensure that definitions were understood</a:t>
            </a:r>
          </a:p>
          <a:p>
            <a:pPr lvl="1"/>
            <a:r>
              <a:rPr lang="en-US" sz="1400" dirty="0"/>
              <a:t>Extensive training on data quality and use of information</a:t>
            </a:r>
          </a:p>
          <a:p>
            <a:pPr lvl="1"/>
            <a:r>
              <a:rPr lang="en-US" sz="1400" dirty="0"/>
              <a:t>Pre-submission data validation using a standardized template</a:t>
            </a:r>
          </a:p>
          <a:p>
            <a:pPr lvl="1"/>
            <a:r>
              <a:rPr lang="en-US" sz="1400" dirty="0"/>
              <a:t>Data clean-up workshops before locking of data</a:t>
            </a:r>
          </a:p>
          <a:p>
            <a:pPr lvl="1"/>
            <a:endParaRPr lang="en-ZA" sz="1400" dirty="0"/>
          </a:p>
          <a:p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7903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95E159E-93CC-4F4E-854F-A73189132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BBDA2-92BD-4E8A-AF12-0E20CAC5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>
            <a:normAutofit/>
          </a:bodyPr>
          <a:lstStyle/>
          <a:p>
            <a:r>
              <a:rPr lang="en-US"/>
              <a:t>Updating to DHIS2</a:t>
            </a:r>
            <a:endParaRPr lang="en-ZA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224D79E-4C7E-4A03-BC98-C11627ED4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4226CB9-AAE1-46B6-9936-1C5F16126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8D742D28-AF83-4049-B1E5-3B8C63FC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92B66613-362C-4881-A297-73A6D9862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095AE55-BD70-4677-8988-688DFA3A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3FC3E90-8A63-4152-92ED-8196DCB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09E194FA-170D-410B-980F-656A0C00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6C46A6E9-2503-4458-B643-A704F1D4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90039F9D-222F-4D8E-B502-543BEEFCF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1543C8F8-F06A-4F56-A1C8-380B309B9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6E87739D-1D42-42FA-9790-B7DF61CBF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05029ACE-6799-4197-873B-B5F61B965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D9A3E88D-C7C3-4426-8069-D642CD117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2125D27B-B124-4B5D-9CC1-169BF2A9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E087664C-11B9-4631-ABF5-940AE79E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C6EE431E-21F6-422E-94B7-5CD5980E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D7A3CEC9-DFB6-43FE-9CC5-DDA19B5A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C79ADC73-1C5F-4F12-A3A1-C0BCE82A2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C20130EC-78F4-42AA-9E20-2D0F481F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6353D739-20D4-4D5A-9A57-707C5AD8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348A8E3F-A128-4F3D-926C-77185809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096B21A-378F-E142-B25B-F5B1561CD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" r="-1" b="-1"/>
          <a:stretch/>
        </p:blipFill>
        <p:spPr>
          <a:xfrm>
            <a:off x="6606643" y="10"/>
            <a:ext cx="5585357" cy="3233973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F8C7-99C3-402D-98DD-8DB55981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40334"/>
            <a:ext cx="10350062" cy="3026004"/>
          </a:xfrm>
        </p:spPr>
        <p:txBody>
          <a:bodyPr anchor="ctr">
            <a:normAutofit/>
          </a:bodyPr>
          <a:lstStyle/>
          <a:p>
            <a:r>
              <a:rPr lang="en-US" sz="2100"/>
              <a:t>The introduction of DHIS2 was delayed because DHIS1.4 had great data quality features not available in DHIS2</a:t>
            </a:r>
          </a:p>
          <a:p>
            <a:r>
              <a:rPr lang="en-US" sz="2100"/>
              <a:t>Shortcomings in DHIS1.4 compelled the move to DHIS2</a:t>
            </a:r>
          </a:p>
          <a:p>
            <a:pPr lvl="1"/>
            <a:r>
              <a:rPr lang="en-US" sz="2100"/>
              <a:t>Updating standalone computers at every capturing point with latest build</a:t>
            </a:r>
          </a:p>
          <a:p>
            <a:pPr lvl="1"/>
            <a:r>
              <a:rPr lang="en-US" sz="2100"/>
              <a:t>Length of time for data to reach the National Department of Health</a:t>
            </a:r>
          </a:p>
          <a:p>
            <a:endParaRPr lang="en-ZA" sz="2100"/>
          </a:p>
        </p:txBody>
      </p:sp>
    </p:spTree>
    <p:extLst>
      <p:ext uri="{BB962C8B-B14F-4D97-AF65-F5344CB8AC3E}">
        <p14:creationId xmlns:p14="http://schemas.microsoft.com/office/powerpoint/2010/main" val="69620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787C549-66DE-4718-9D45-816599251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438C-5BC5-48F7-9F76-13AFBDDD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sz="4600"/>
              <a:t>DQ strategies</a:t>
            </a:r>
            <a:endParaRPr lang="en-ZA" sz="46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AB21C4D-C8DB-45E4-8B45-1A73A188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408C67FF-5706-4C08-9DF4-D3E2EF7F6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90AE6FAF-1DDD-40E6-8128-2B5DD1464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3E186F0A-23FB-4FB4-8C95-4C6A6F483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D183081B-2F31-48CC-A297-BA0C06A74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BC6A5254-D4C3-478C-B4E0-73D3642D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41974FE2-7080-4C99-A4E6-3E15D4B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7C843590-9C15-4DFA-9178-8A943EF6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3506696A-3D1F-450D-96A0-B59B7BBE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6D2546D9-69E1-4D75-8E64-886207813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865383D5-D060-4DBD-82E9-14902BD8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70242239-3409-460D-BA74-ADF2AFD4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4F02255D-DBCA-4E02-8376-8A374688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343BABB3-0280-4F53-A4A9-54ED96AB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2824031E-D05D-4B6C-A900-28D70C737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96B0A62E-B7B0-475C-B1FF-989CDB45E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D62DF221-DFF7-4614-8983-8B7C47034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4E544155-BC32-4013-9135-149E3015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1DD4153E-E8EE-4D47-8FF6-926EBB23F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6834F1B0-119E-4A62-A22F-79C5AEEE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04C90783-5CC9-4855-A633-D3D3B900D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blackboard&#10;&#10;Description automatically generated">
            <a:extLst>
              <a:ext uri="{FF2B5EF4-FFF2-40B4-BE49-F238E27FC236}">
                <a16:creationId xmlns:a16="http://schemas.microsoft.com/office/drawing/2014/main" id="{407E2948-92B6-3B47-BED7-3F0B19D2C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2" b="2"/>
          <a:stretch/>
        </p:blipFill>
        <p:spPr>
          <a:xfrm>
            <a:off x="596880" y="3233985"/>
            <a:ext cx="5995943" cy="3624015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438A-D6D7-401F-8F3F-6AAE77A0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Minimum data set</a:t>
            </a:r>
          </a:p>
          <a:p>
            <a:r>
              <a:rPr lang="en-US" sz="1700" dirty="0"/>
              <a:t>Daily data capturing (DDC) at service point level</a:t>
            </a:r>
          </a:p>
          <a:p>
            <a:r>
              <a:rPr lang="en-US" sz="1700" dirty="0"/>
              <a:t>Standardized public dashboards – 3 devoted to DQ</a:t>
            </a:r>
          </a:p>
          <a:p>
            <a:r>
              <a:rPr lang="en-US" sz="1700" dirty="0"/>
              <a:t>Applying legends to indicators – unlikely values </a:t>
            </a:r>
            <a:r>
              <a:rPr lang="en-US" sz="1700" dirty="0" err="1"/>
              <a:t>colour</a:t>
            </a:r>
            <a:r>
              <a:rPr lang="en-US" sz="1700" dirty="0"/>
              <a:t>-coded blue</a:t>
            </a:r>
          </a:p>
          <a:p>
            <a:r>
              <a:rPr lang="en-US" sz="1700" dirty="0"/>
              <a:t>HTML reports</a:t>
            </a:r>
          </a:p>
          <a:p>
            <a:pPr lvl="1"/>
            <a:r>
              <a:rPr lang="en-US" sz="1700" dirty="0"/>
              <a:t> Monitor timeliness and completeness prior to deadlines</a:t>
            </a:r>
          </a:p>
          <a:p>
            <a:pPr lvl="1"/>
            <a:r>
              <a:rPr lang="en-US" sz="1700" dirty="0"/>
              <a:t> Element reporting rate for community outreach services</a:t>
            </a:r>
          </a:p>
          <a:p>
            <a:r>
              <a:rPr lang="en-US" sz="1700" dirty="0"/>
              <a:t>Pre-submission reports – also serve as feedback to lower level</a:t>
            </a:r>
          </a:p>
          <a:p>
            <a:r>
              <a:rPr lang="en-US" sz="1700" dirty="0"/>
              <a:t>Monthly DQ report sent to National Department of Health</a:t>
            </a:r>
          </a:p>
          <a:p>
            <a:r>
              <a:rPr lang="en-US" sz="1700" dirty="0"/>
              <a:t>Rapid Internal Performance Data Audits to compare source data with values in DHIS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200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bed, shirt, blue&#10;&#10;Description automatically generated">
            <a:extLst>
              <a:ext uri="{FF2B5EF4-FFF2-40B4-BE49-F238E27FC236}">
                <a16:creationId xmlns:a16="http://schemas.microsoft.com/office/drawing/2014/main" id="{9FAAD4A0-00BA-624A-820F-5658AA49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8A1F8D-3DE4-45D0-AAE4-DB68AB6C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4000"/>
              <a:t>DQ measurements</a:t>
            </a:r>
            <a:endParaRPr lang="en-ZA" sz="400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3C759F0-F344-4589-A51B-8A151F8C4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431865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A6F9100-9221-2C42-841A-1B36E09DD639}"/>
              </a:ext>
            </a:extLst>
          </p:cNvPr>
          <p:cNvSpPr/>
          <p:nvPr/>
        </p:nvSpPr>
        <p:spPr>
          <a:xfrm>
            <a:off x="11615738" y="-14287"/>
            <a:ext cx="587501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0B6D59-3796-6C47-9D0F-D549692D80F9}"/>
              </a:ext>
            </a:extLst>
          </p:cNvPr>
          <p:cNvSpPr/>
          <p:nvPr/>
        </p:nvSpPr>
        <p:spPr>
          <a:xfrm>
            <a:off x="11618787" y="3429000"/>
            <a:ext cx="587501" cy="344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95E159E-93CC-4F4E-854F-A73189132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94B71-8ADD-4DE0-8FDE-BDE911DF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>
            <a:normAutofit/>
          </a:bodyPr>
          <a:lstStyle/>
          <a:p>
            <a:r>
              <a:rPr lang="en-US"/>
              <a:t>DQ dashboards</a:t>
            </a:r>
            <a:endParaRPr lang="en-Z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224D79E-4C7E-4A03-BC98-C11627ED4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32" name="Rectangle 64">
              <a:extLst>
                <a:ext uri="{FF2B5EF4-FFF2-40B4-BE49-F238E27FC236}">
                  <a16:creationId xmlns:a16="http://schemas.microsoft.com/office/drawing/2014/main" id="{84226CB9-AAE1-46B6-9936-1C5F16126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66">
              <a:extLst>
                <a:ext uri="{FF2B5EF4-FFF2-40B4-BE49-F238E27FC236}">
                  <a16:creationId xmlns:a16="http://schemas.microsoft.com/office/drawing/2014/main" id="{8D742D28-AF83-4049-B1E5-3B8C63FC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64">
              <a:extLst>
                <a:ext uri="{FF2B5EF4-FFF2-40B4-BE49-F238E27FC236}">
                  <a16:creationId xmlns:a16="http://schemas.microsoft.com/office/drawing/2014/main" id="{92B66613-362C-4881-A297-73A6D9862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6">
              <a:extLst>
                <a:ext uri="{FF2B5EF4-FFF2-40B4-BE49-F238E27FC236}">
                  <a16:creationId xmlns:a16="http://schemas.microsoft.com/office/drawing/2014/main" id="{C095AE55-BD70-4677-8988-688DFA3A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4">
              <a:extLst>
                <a:ext uri="{FF2B5EF4-FFF2-40B4-BE49-F238E27FC236}">
                  <a16:creationId xmlns:a16="http://schemas.microsoft.com/office/drawing/2014/main" id="{53FC3E90-8A63-4152-92ED-8196DCB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09E194FA-170D-410B-980F-656A0C00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64">
              <a:extLst>
                <a:ext uri="{FF2B5EF4-FFF2-40B4-BE49-F238E27FC236}">
                  <a16:creationId xmlns:a16="http://schemas.microsoft.com/office/drawing/2014/main" id="{6C46A6E9-2503-4458-B643-A704F1D4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66">
              <a:extLst>
                <a:ext uri="{FF2B5EF4-FFF2-40B4-BE49-F238E27FC236}">
                  <a16:creationId xmlns:a16="http://schemas.microsoft.com/office/drawing/2014/main" id="{90039F9D-222F-4D8E-B502-543BEEFCF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64">
              <a:extLst>
                <a:ext uri="{FF2B5EF4-FFF2-40B4-BE49-F238E27FC236}">
                  <a16:creationId xmlns:a16="http://schemas.microsoft.com/office/drawing/2014/main" id="{1543C8F8-F06A-4F56-A1C8-380B309B9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6E87739D-1D42-42FA-9790-B7DF61CBF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05029ACE-6799-4197-873B-B5F61B965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D9A3E88D-C7C3-4426-8069-D642CD117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2125D27B-B124-4B5D-9CC1-169BF2A9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E087664C-11B9-4631-ABF5-940AE79E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C6EE431E-21F6-422E-94B7-5CD5980E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D7A3CEC9-DFB6-43FE-9CC5-DDA19B5A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C79ADC73-1C5F-4F12-A3A1-C0BCE82A2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C20130EC-78F4-42AA-9E20-2D0F481F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6353D739-20D4-4D5A-9A57-707C5AD8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348A8E3F-A128-4F3D-926C-77185809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ACFFF0E-0B1B-804B-8796-B2DB4C84D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7" r="-3" b="967"/>
          <a:stretch/>
        </p:blipFill>
        <p:spPr>
          <a:xfrm>
            <a:off x="6606643" y="10"/>
            <a:ext cx="5585357" cy="3233973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1546-FE84-4C7B-A7C0-29D5A8BD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40334"/>
            <a:ext cx="10350062" cy="3026004"/>
          </a:xfrm>
        </p:spPr>
        <p:txBody>
          <a:bodyPr anchor="ctr">
            <a:normAutofit/>
          </a:bodyPr>
          <a:lstStyle/>
          <a:p>
            <a:r>
              <a:rPr lang="en-US" sz="2100" dirty="0"/>
              <a:t>Data quality</a:t>
            </a:r>
          </a:p>
          <a:p>
            <a:r>
              <a:rPr lang="en-US" sz="2100" dirty="0"/>
              <a:t>DDC monitoring </a:t>
            </a:r>
          </a:p>
          <a:p>
            <a:r>
              <a:rPr lang="en-US" sz="2100" dirty="0"/>
              <a:t>DQ monitoring </a:t>
            </a:r>
            <a:endParaRPr lang="en-ZA" sz="21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DE48D11-78E6-9E41-BCE1-10074D08A368}"/>
              </a:ext>
            </a:extLst>
          </p:cNvPr>
          <p:cNvSpPr/>
          <p:nvPr/>
        </p:nvSpPr>
        <p:spPr>
          <a:xfrm>
            <a:off x="3328988" y="4800600"/>
            <a:ext cx="457200" cy="985838"/>
          </a:xfrm>
          <a:prstGeom prst="rightBrace">
            <a:avLst>
              <a:gd name="adj1" fmla="val 189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8608D-729B-DC4A-8AC9-4EF0F50F148B}"/>
              </a:ext>
            </a:extLst>
          </p:cNvPr>
          <p:cNvSpPr txBox="1"/>
          <p:nvPr/>
        </p:nvSpPr>
        <p:spPr>
          <a:xfrm>
            <a:off x="3971925" y="4943475"/>
            <a:ext cx="335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by managers at the lowest level of the hierarchy</a:t>
            </a:r>
          </a:p>
        </p:txBody>
      </p:sp>
    </p:spTree>
    <p:extLst>
      <p:ext uri="{BB962C8B-B14F-4D97-AF65-F5344CB8AC3E}">
        <p14:creationId xmlns:p14="http://schemas.microsoft.com/office/powerpoint/2010/main" val="222948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344042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Timeliness and Completeness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ACFA940-1773-404E-98D8-ED4FD540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40" y="1703215"/>
            <a:ext cx="6803320" cy="45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92DB-DA80-204B-9B3E-358F382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7" y="183033"/>
            <a:ext cx="10513106" cy="1066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Timeliness and Completeness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C6D99B5-9A02-4044-9CC8-B5573B89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7" y="1410757"/>
            <a:ext cx="11129867" cy="500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554</Words>
  <Application>Microsoft Macintosh PowerPoint</Application>
  <PresentationFormat>Widescreen</PresentationFormat>
  <Paragraphs>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Insights for Impact</vt:lpstr>
      <vt:lpstr>Why data quality started</vt:lpstr>
      <vt:lpstr>The Introduction of DHIS1</vt:lpstr>
      <vt:lpstr>Updating to DHIS2</vt:lpstr>
      <vt:lpstr>DQ strategies</vt:lpstr>
      <vt:lpstr>DQ measurements</vt:lpstr>
      <vt:lpstr>DQ dashboards</vt:lpstr>
      <vt:lpstr>Timeliness and Completeness</vt:lpstr>
      <vt:lpstr>Timeliness and Completeness</vt:lpstr>
      <vt:lpstr>Program Reporting</vt:lpstr>
      <vt:lpstr>Element Reporting Rate</vt:lpstr>
      <vt:lpstr>Missing Outlier Analysis</vt:lpstr>
      <vt:lpstr>Validation Rule Violations</vt:lpstr>
      <vt:lpstr>Training and guidelines</vt:lpstr>
      <vt:lpstr>Progress with DDC</vt:lpstr>
      <vt:lpstr>Progress with Timeliness and Completeness</vt:lpstr>
      <vt:lpstr>Progress with Program Reporting</vt:lpstr>
      <vt:lpstr>South Africa has made considerable progress with improving data quality since the introduction of DHIS. Monthly monitoring and reporting on data quality are essential to ensure progress.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Impact</dc:title>
  <dc:creator>Ameera Hamid</dc:creator>
  <cp:lastModifiedBy>Ameera Hamid</cp:lastModifiedBy>
  <cp:revision>2</cp:revision>
  <dcterms:created xsi:type="dcterms:W3CDTF">2020-10-25T07:12:55Z</dcterms:created>
  <dcterms:modified xsi:type="dcterms:W3CDTF">2020-10-25T07:17:27Z</dcterms:modified>
</cp:coreProperties>
</file>