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0" r:id="rId3"/>
    <p:sldId id="332" r:id="rId4"/>
    <p:sldId id="333" r:id="rId5"/>
    <p:sldId id="325" r:id="rId6"/>
    <p:sldId id="293" r:id="rId7"/>
    <p:sldId id="326" r:id="rId8"/>
    <p:sldId id="302" r:id="rId9"/>
    <p:sldId id="308" r:id="rId10"/>
    <p:sldId id="312" r:id="rId11"/>
    <p:sldId id="313" r:id="rId12"/>
    <p:sldId id="320" r:id="rId13"/>
    <p:sldId id="304" r:id="rId14"/>
    <p:sldId id="306" r:id="rId15"/>
    <p:sldId id="314" r:id="rId16"/>
    <p:sldId id="328" r:id="rId17"/>
    <p:sldId id="309" r:id="rId18"/>
    <p:sldId id="310" r:id="rId19"/>
    <p:sldId id="327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26167" y="2147033"/>
            <a:ext cx="74788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26167" y="3758833"/>
            <a:ext cx="72716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87587" cy="685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7781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574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4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30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83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544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4267093" lvl="6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4876678" lvl="7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5486263" lvl="8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0461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926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393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479133"/>
            <a:ext cx="5621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59625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57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595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8340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024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65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y.demos.dhis2.org/dq/dhis-web-dashboard/#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369A-7E38-480F-8445-91CE6A38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Outliers in Dashboards and Validation Notifications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1361-7A1D-4502-9DFB-CDC45337A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6167" y="4176084"/>
            <a:ext cx="7271600" cy="858400"/>
          </a:xfrm>
        </p:spPr>
        <p:txBody>
          <a:bodyPr/>
          <a:lstStyle/>
          <a:p>
            <a:pPr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dirty="0"/>
              <a:t>DQ Academy, Day 4 – Oct 22</a:t>
            </a:r>
          </a:p>
          <a:p>
            <a:pPr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dirty="0"/>
              <a:t>Part 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8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54B5-DFB0-4DD9-A556-FF987483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500025"/>
            <a:ext cx="3059679" cy="1325600"/>
          </a:xfrm>
        </p:spPr>
        <p:txBody>
          <a:bodyPr/>
          <a:lstStyle/>
          <a:p>
            <a:r>
              <a:rPr lang="nb-NO" sz="4400" dirty="0"/>
              <a:t>Make the predictor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496C-E61B-4006-BD49-7ED2F63C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2935089" cy="4351200"/>
          </a:xfrm>
        </p:spPr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2400" dirty="0"/>
              <a:t>Name – </a:t>
            </a:r>
            <a:r>
              <a:rPr lang="nb-NO" sz="2400" b="1" dirty="0"/>
              <a:t>ANC 1 Outlier Threshold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400" dirty="0"/>
              <a:t>Define output DE – </a:t>
            </a:r>
            <a:r>
              <a:rPr lang="nb-NO" sz="2400" b="1" dirty="0"/>
              <a:t>ANC 1 Outlier Threshold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400" dirty="0"/>
              <a:t>Select Org unit level - </a:t>
            </a:r>
            <a:r>
              <a:rPr lang="nb-NO" sz="2400" b="1" dirty="0"/>
              <a:t>Facility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1B118-4B34-4ABF-9F8E-03AC2A06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91" y="1069037"/>
            <a:ext cx="8147912" cy="5054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36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963B-720F-4EF4-893B-D078E9A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500025"/>
            <a:ext cx="3149825" cy="1325600"/>
          </a:xfrm>
        </p:spPr>
        <p:txBody>
          <a:bodyPr/>
          <a:lstStyle/>
          <a:p>
            <a:r>
              <a:rPr lang="nb-NO" sz="4000" dirty="0"/>
              <a:t>Define Generator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FD9A-0F9E-44BB-A008-C2F77C92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3149825" cy="4351200"/>
          </a:xfrm>
        </p:spPr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2000" dirty="0"/>
              <a:t>Select missing value strategy: Skip if all values are missing</a:t>
            </a:r>
            <a:endParaRPr lang="nb-NO" sz="2000" b="1" dirty="0"/>
          </a:p>
          <a:p>
            <a:pPr>
              <a:buFontTx/>
              <a:buChar char="-"/>
            </a:pPr>
            <a:r>
              <a:rPr lang="nb-NO" sz="2000" b="1" dirty="0"/>
              <a:t>Default is skip is any is missing? </a:t>
            </a:r>
            <a:r>
              <a:rPr lang="nb-NO" sz="2000" dirty="0"/>
              <a:t>Is this good for this? </a:t>
            </a:r>
          </a:p>
          <a:p>
            <a:pPr>
              <a:buFontTx/>
              <a:buChar char="-"/>
            </a:pPr>
            <a:r>
              <a:rPr lang="nb-NO" sz="2000" dirty="0"/>
              <a:t>No, we want the calculation even if there are missing values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0F619-C7DA-4313-AEB8-A1D24A40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70" y="1327400"/>
            <a:ext cx="6847596" cy="48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9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963B-720F-4EF4-893B-D078E9A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3149825" cy="1325600"/>
          </a:xfrm>
        </p:spPr>
        <p:txBody>
          <a:bodyPr/>
          <a:lstStyle/>
          <a:p>
            <a:r>
              <a:rPr lang="nb-NO" sz="4400" dirty="0"/>
              <a:t>Define Generator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FD9A-0F9E-44BB-A008-C2F77C92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3149825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sz="2800" dirty="0"/>
              <a:t>2. Name – </a:t>
            </a:r>
            <a:r>
              <a:rPr lang="nb-NO" sz="2800" b="1" dirty="0"/>
              <a:t>ANC 1 Outlier Threshold</a:t>
            </a:r>
          </a:p>
          <a:p>
            <a:pPr marL="126997" indent="0">
              <a:buNone/>
            </a:pPr>
            <a:r>
              <a:rPr lang="nb-NO" sz="2800" dirty="0"/>
              <a:t>3. Formula – </a:t>
            </a:r>
            <a:r>
              <a:rPr lang="en-US" sz="2800" b="1" dirty="0"/>
              <a:t>avg(ANC1 UID) + (3 * STDDEV(ANC1 UID))</a:t>
            </a:r>
            <a:endParaRPr lang="nb-NO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F7C9C-712B-4B00-B7E2-2C08D1D8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172" y="1177623"/>
            <a:ext cx="6739608" cy="479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5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2A33-3D1F-41EB-9E4A-42CD81EB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Other functions for predictors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0093-DA51-4154-9DF8-C1482450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9667" y="1690725"/>
            <a:ext cx="6394141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sz="2800" dirty="0"/>
              <a:t>BE AWARE: the functions are case sensitivie. </a:t>
            </a:r>
          </a:p>
          <a:p>
            <a:pPr marL="126997" indent="0">
              <a:buNone/>
            </a:pPr>
            <a:endParaRPr lang="nb-NO" sz="2800" dirty="0"/>
          </a:p>
          <a:p>
            <a:pPr marL="126997" indent="0">
              <a:buNone/>
            </a:pPr>
            <a:r>
              <a:rPr lang="nb-NO" sz="2800" dirty="0"/>
              <a:t>THEY MUST BE IN LOWER CASE/SMALL LETTERS</a:t>
            </a:r>
          </a:p>
          <a:p>
            <a:pPr marL="126997" indent="0">
              <a:buNone/>
            </a:pPr>
            <a:endParaRPr lang="nb-NO" sz="2800" dirty="0"/>
          </a:p>
          <a:p>
            <a:pPr marL="126997" indent="0">
              <a:buNone/>
            </a:pPr>
            <a:r>
              <a:rPr lang="nb-NO" sz="2800" dirty="0"/>
              <a:t>EX: avg, count, max, median, min, stddev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16BD3-A9AD-4CAC-9E1F-C5AEBDD8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43207"/>
            <a:ext cx="4353451" cy="49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E163-6A1B-4D58-9364-F8E3B4B6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Define counts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A902-5387-4B17-A54A-4539F964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215" y="1240717"/>
            <a:ext cx="3584736" cy="4351200"/>
          </a:xfrm>
        </p:spPr>
        <p:txBody>
          <a:bodyPr/>
          <a:lstStyle/>
          <a:p>
            <a:r>
              <a:rPr lang="nb-NO" sz="2800" dirty="0"/>
              <a:t>Sequential sample count – 12</a:t>
            </a:r>
          </a:p>
          <a:p>
            <a:r>
              <a:rPr lang="nb-NO" sz="2800" dirty="0"/>
              <a:t>Annual sample count 0</a:t>
            </a:r>
          </a:p>
          <a:p>
            <a:r>
              <a:rPr lang="nb-NO" sz="2800" dirty="0"/>
              <a:t>Sequential skip count 0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B7B9B-30A3-46A6-980A-0D897837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897" y="1825625"/>
            <a:ext cx="6954888" cy="3181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56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F0DD-5839-46B2-ABCB-66D56E40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671884"/>
            <a:ext cx="10972800" cy="1143200"/>
          </a:xfrm>
        </p:spPr>
        <p:txBody>
          <a:bodyPr/>
          <a:lstStyle/>
          <a:p>
            <a:r>
              <a:rPr lang="nb-NO" sz="5400" dirty="0"/>
              <a:t>Sequential – 12, Annual – 0, Skip - 0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17F5-5692-4506-95A6-08DB2F35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162" y="1915540"/>
            <a:ext cx="10921673" cy="809833"/>
          </a:xfrm>
        </p:spPr>
        <p:txBody>
          <a:bodyPr/>
          <a:lstStyle/>
          <a:p>
            <a:pPr marL="126997" indent="0" algn="ctr">
              <a:buNone/>
            </a:pPr>
            <a:r>
              <a:rPr lang="nb-NO" sz="4267" dirty="0"/>
              <a:t>1  2  3  4  5  6  7  8  9  10  11 12  1  2  3  4  </a:t>
            </a:r>
            <a:endParaRPr lang="en-US" sz="426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1ED291-92E5-4C5C-92E2-D947F4AB5FE2}"/>
              </a:ext>
            </a:extLst>
          </p:cNvPr>
          <p:cNvCxnSpPr>
            <a:cxnSpLocks/>
          </p:cNvCxnSpPr>
          <p:nvPr/>
        </p:nvCxnSpPr>
        <p:spPr>
          <a:xfrm flipH="1" flipV="1">
            <a:off x="10441330" y="2849249"/>
            <a:ext cx="13257" cy="57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860EEAC8-EF02-47AD-8EA3-D5E1507CBBED}"/>
              </a:ext>
            </a:extLst>
          </p:cNvPr>
          <p:cNvSpPr/>
          <p:nvPr/>
        </p:nvSpPr>
        <p:spPr>
          <a:xfrm rot="5400000">
            <a:off x="5686833" y="-467278"/>
            <a:ext cx="872128" cy="762924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176AA-85BE-4863-A32F-F71E43FAA592}"/>
              </a:ext>
            </a:extLst>
          </p:cNvPr>
          <p:cNvSpPr txBox="1"/>
          <p:nvPr/>
        </p:nvSpPr>
        <p:spPr>
          <a:xfrm>
            <a:off x="4912652" y="3881861"/>
            <a:ext cx="247399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Used in calculation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21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3705-3DBB-40D3-A94E-AA1B743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09" y="570624"/>
            <a:ext cx="10562592" cy="1143756"/>
          </a:xfrm>
        </p:spPr>
        <p:txBody>
          <a:bodyPr/>
          <a:lstStyle/>
          <a:p>
            <a:r>
              <a:rPr lang="nb-NO" sz="4400" dirty="0"/>
              <a:t>Sample count for seasonal data – Malaria 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76BAB4-0D33-4C73-87D4-49010E4FD95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3813175"/>
            <a:ext cx="9767888" cy="3036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F316CB-765A-45F0-B7BC-4B113B417C2F}"/>
              </a:ext>
            </a:extLst>
          </p:cNvPr>
          <p:cNvSpPr txBox="1"/>
          <p:nvPr/>
        </p:nvSpPr>
        <p:spPr>
          <a:xfrm>
            <a:off x="957409" y="1714380"/>
            <a:ext cx="7300241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Sequential sample count is = 4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Annual sample count is = 2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sampled period is 22 =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 previous weeks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+ 8 weeks from the previous weeks over the last two years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+ 8 weeks from the period weeks over the last two years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+ 2 week 9 from the last two years </a:t>
            </a:r>
          </a:p>
        </p:txBody>
      </p:sp>
    </p:spTree>
    <p:extLst>
      <p:ext uri="{BB962C8B-B14F-4D97-AF65-F5344CB8AC3E}">
        <p14:creationId xmlns:p14="http://schemas.microsoft.com/office/powerpoint/2010/main" val="27558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039C8-1251-4917-B59D-C6B5A6F7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9" y="50329"/>
            <a:ext cx="9907383" cy="67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C5F-45D4-4CD6-B19F-228B45C4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81174"/>
            <a:ext cx="5490849" cy="642903"/>
          </a:xfrm>
        </p:spPr>
        <p:txBody>
          <a:bodyPr/>
          <a:lstStyle/>
          <a:p>
            <a:r>
              <a:rPr lang="nb-NO" sz="2133" dirty="0"/>
              <a:t>Outlier Threshold into validation rule</a:t>
            </a:r>
            <a:endParaRPr lang="en-US" sz="2133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58F2E-A98D-44EF-88F9-50CE8B58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254798"/>
            <a:ext cx="3664829" cy="4922028"/>
          </a:xfrm>
        </p:spPr>
        <p:txBody>
          <a:bodyPr/>
          <a:lstStyle/>
          <a:p>
            <a:r>
              <a:rPr lang="nb-NO" sz="2400" dirty="0"/>
              <a:t>Name</a:t>
            </a:r>
          </a:p>
          <a:p>
            <a:r>
              <a:rPr lang="nb-NO" sz="2400" dirty="0"/>
              <a:t>Description</a:t>
            </a:r>
          </a:p>
          <a:p>
            <a:r>
              <a:rPr lang="nb-NO" sz="2400" dirty="0"/>
              <a:t>Instruction</a:t>
            </a:r>
          </a:p>
          <a:p>
            <a:r>
              <a:rPr lang="nb-NO" sz="2400" dirty="0"/>
              <a:t>Importance</a:t>
            </a:r>
          </a:p>
          <a:p>
            <a:r>
              <a:rPr lang="nb-NO" sz="2400" dirty="0"/>
              <a:t>Period type</a:t>
            </a:r>
          </a:p>
          <a:p>
            <a:r>
              <a:rPr lang="nb-NO" sz="2400" dirty="0"/>
              <a:t>Left side – </a:t>
            </a:r>
            <a:r>
              <a:rPr lang="nb-NO" sz="2400" b="1" dirty="0"/>
              <a:t>ANC 1 Visits </a:t>
            </a:r>
          </a:p>
          <a:p>
            <a:r>
              <a:rPr lang="nb-NO" sz="2400" dirty="0"/>
              <a:t>Operator – </a:t>
            </a:r>
            <a:r>
              <a:rPr lang="nb-NO" sz="2400" b="1" dirty="0"/>
              <a:t>Less than</a:t>
            </a:r>
          </a:p>
          <a:p>
            <a:r>
              <a:rPr lang="nb-NO" sz="2400" dirty="0"/>
              <a:t>Right side – </a:t>
            </a:r>
            <a:r>
              <a:rPr lang="nb-NO" sz="2400" b="1" dirty="0"/>
              <a:t>ANC 1 Outlier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910B8-D641-412B-ACD4-2820F8C6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90" y="249180"/>
            <a:ext cx="7012364" cy="6359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3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B20-3521-4245-8F8E-B4AEE82C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30428"/>
            <a:ext cx="10972800" cy="1143200"/>
          </a:xfrm>
        </p:spPr>
        <p:txBody>
          <a:bodyPr/>
          <a:lstStyle/>
          <a:p>
            <a:r>
              <a:rPr lang="nb-NO" dirty="0"/>
              <a:t>Last Step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6987-7BF3-40BC-9287-F8734A24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4025559" cy="4351200"/>
          </a:xfrm>
        </p:spPr>
        <p:txBody>
          <a:bodyPr/>
          <a:lstStyle/>
          <a:p>
            <a:r>
              <a:rPr lang="nb-NO" dirty="0"/>
              <a:t>Add it to a validation rule group and run it: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CE038-A0AB-44B9-BEF3-CBC2219A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076" y="912772"/>
            <a:ext cx="6626125" cy="5456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13CCF6-0039-48A1-A635-1DCE2B38886A}"/>
              </a:ext>
            </a:extLst>
          </p:cNvPr>
          <p:cNvSpPr/>
          <p:nvPr/>
        </p:nvSpPr>
        <p:spPr>
          <a:xfrm>
            <a:off x="5333186" y="3950991"/>
            <a:ext cx="6435028" cy="2933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99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B408-8FE8-425E-B61C-5BF48DED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Outliers -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58BB6-252A-4378-9873-E5794554FC10}"/>
              </a:ext>
            </a:extLst>
          </p:cNvPr>
          <p:cNvSpPr txBox="1"/>
          <p:nvPr/>
        </p:nvSpPr>
        <p:spPr>
          <a:xfrm>
            <a:off x="5622085" y="796412"/>
            <a:ext cx="790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35570-25A5-4234-AFE3-250763BE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" y="721680"/>
            <a:ext cx="12095647" cy="5339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47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38D-FC43-4FC8-9BB5-834EFBB7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400" dirty="0"/>
              <a:t>Counting Org Units Using Predictors 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4165-FB33-4A33-A1C8-126E9E03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3327941" cy="4351200"/>
          </a:xfrm>
        </p:spPr>
        <p:txBody>
          <a:bodyPr/>
          <a:lstStyle/>
          <a:p>
            <a:r>
              <a:rPr lang="nb-NO" sz="2800" dirty="0"/>
              <a:t>Example: I want to know all of the org units the recorded a positive value for the number of stock-out days. </a:t>
            </a:r>
          </a:p>
          <a:p>
            <a:endParaRPr lang="nb-NO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8EE0C-A314-4997-AA95-526A0BDA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01" y="1690726"/>
            <a:ext cx="7351359" cy="4431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2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3137CB-D6CE-45D2-BB5A-52B8C766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23" y="3304754"/>
            <a:ext cx="8000749" cy="3553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FB28F7-9EA8-4A58-970F-1EC251AF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979" y="0"/>
            <a:ext cx="8127636" cy="3218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40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EAEC-874F-4BD6-B705-D9E09217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29EF-A9AC-44F9-9E47-22CC61277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https://academy.demos.dhis2.org/dq/dhis-web-dashboard/#/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Steps for identifying outliers from trend-line charts.</a:t>
            </a:r>
          </a:p>
          <a:p>
            <a:pPr marL="495296" indent="-342900">
              <a:buAutoNum type="arabicPeriod"/>
            </a:pPr>
            <a:r>
              <a:rPr lang="en-US" dirty="0"/>
              <a:t>Isolate the period. – Usually just one month</a:t>
            </a:r>
          </a:p>
          <a:p>
            <a:pPr marL="495296" indent="-342900">
              <a:buAutoNum type="arabicPeriod"/>
            </a:pPr>
            <a:r>
              <a:rPr lang="en-US" dirty="0"/>
              <a:t>Change the chart type to a bar chart</a:t>
            </a:r>
          </a:p>
          <a:p>
            <a:pPr marL="495296" indent="-342900">
              <a:buAutoNum type="arabicPeriod"/>
            </a:pPr>
            <a:r>
              <a:rPr lang="en-US" dirty="0"/>
              <a:t>Isolate the data element</a:t>
            </a:r>
          </a:p>
          <a:p>
            <a:pPr marL="495296" indent="-342900">
              <a:buAutoNum type="arabicPeriod"/>
            </a:pPr>
            <a:r>
              <a:rPr lang="en-US" dirty="0"/>
              <a:t>Turn on facility level in your org unit hierarchy. </a:t>
            </a:r>
          </a:p>
          <a:p>
            <a:pPr marL="495296" indent="-342900">
              <a:buAutoNum type="arabicPeriod"/>
            </a:pPr>
            <a:r>
              <a:rPr lang="en-US" dirty="0"/>
              <a:t>Change the layout so org units is in category, period in filter, and data in series.</a:t>
            </a:r>
          </a:p>
          <a:p>
            <a:pPr marL="152396" indent="0">
              <a:buNone/>
            </a:pPr>
            <a:r>
              <a:rPr lang="en-US" dirty="0"/>
              <a:t>Now you should see where the outlier is!   </a:t>
            </a:r>
          </a:p>
        </p:txBody>
      </p:sp>
    </p:spTree>
    <p:extLst>
      <p:ext uri="{BB962C8B-B14F-4D97-AF65-F5344CB8AC3E}">
        <p14:creationId xmlns:p14="http://schemas.microsoft.com/office/powerpoint/2010/main" val="344998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619-77CD-4962-83A9-6DB2E0B6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5835"/>
            <a:ext cx="10972800" cy="1020588"/>
          </a:xfrm>
        </p:spPr>
        <p:txBody>
          <a:bodyPr/>
          <a:lstStyle/>
          <a:p>
            <a:pPr algn="l"/>
            <a:r>
              <a:rPr lang="nb-NO" sz="4000" dirty="0"/>
              <a:t>Outliers are a fact of life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EB79E-B6AD-485F-B2CF-3161448F48E9}"/>
              </a:ext>
            </a:extLst>
          </p:cNvPr>
          <p:cNvSpPr txBox="1"/>
          <p:nvPr/>
        </p:nvSpPr>
        <p:spPr>
          <a:xfrm>
            <a:off x="536841" y="2206359"/>
            <a:ext cx="7033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Outliers throw off national statistics - They must be caught and corrected quickly</a:t>
            </a:r>
          </a:p>
          <a:p>
            <a:pPr algn="ctr"/>
            <a:endParaRPr lang="nb-NO" dirty="0"/>
          </a:p>
          <a:p>
            <a:pPr algn="ctr"/>
            <a:endParaRPr lang="nb-NO" dirty="0"/>
          </a:p>
          <a:p>
            <a:r>
              <a:rPr lang="nb-NO" dirty="0"/>
              <a:t>But why should you have to dig through the data to find the outlier? They should come to you.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E268B-1281-4957-8C7B-5D19688CD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02"/>
          <a:stretch/>
        </p:blipFill>
        <p:spPr>
          <a:xfrm>
            <a:off x="7857460" y="595835"/>
            <a:ext cx="4080002" cy="536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42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EFC9-3175-4088-A0DD-A0AA8B5D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Using Predictors in Validation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3864-1C07-4818-8B15-065512C68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predictor is a value calculated from previously reported values in DHIS2.28 – DHIS2.34. This can be done using indicators in DHIS2.35+</a:t>
            </a:r>
          </a:p>
          <a:p>
            <a:pPr lvl="1"/>
            <a:r>
              <a:rPr lang="en-US" sz="2400" dirty="0"/>
              <a:t>EX: Average Malaria incidence over the last 6 months. </a:t>
            </a:r>
          </a:p>
          <a:p>
            <a:pPr lvl="1"/>
            <a:r>
              <a:rPr lang="en-US" sz="2400" dirty="0"/>
              <a:t>EX: Average monthly ART consumption over the last 3 months.</a:t>
            </a:r>
          </a:p>
          <a:p>
            <a:pPr lvl="1"/>
            <a:r>
              <a:rPr lang="en-US" sz="2400" dirty="0"/>
              <a:t>EX: Average ANC 1 Visits with 3 standard deviation for the last 12 months – ANC 1 Outlier Threshold</a:t>
            </a:r>
          </a:p>
          <a:p>
            <a:pPr lvl="1"/>
            <a:r>
              <a:rPr lang="en-US" sz="2400" dirty="0"/>
              <a:t>If this value is 0 then count 1 – Count the number of facilities that reported some value. </a:t>
            </a:r>
          </a:p>
          <a:p>
            <a:pPr marL="76198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29E8-73FA-4AC2-B3A3-918B14B6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Warning!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012C-AA99-40E3-A7CE-1317B1D2F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Predictors are a scheduled job that consume a lot of server resources when run. </a:t>
            </a:r>
          </a:p>
          <a:p>
            <a:pPr lvl="1"/>
            <a:r>
              <a:rPr lang="en-US" sz="3200" dirty="0"/>
              <a:t>Do not run predictors during peak server usage hours</a:t>
            </a:r>
          </a:p>
          <a:p>
            <a:pPr lvl="1"/>
            <a:r>
              <a:rPr lang="en-US" sz="3200" dirty="0"/>
              <a:t>Do not use predictors is you have any server issues at all </a:t>
            </a:r>
          </a:p>
          <a:p>
            <a:pPr lvl="1"/>
            <a:r>
              <a:rPr lang="en-US" sz="3200" dirty="0"/>
              <a:t>Do not use predictors if you have limited storage, CPUs, or 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1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EF61-7954-4B5B-86BE-2CE9006C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to make a predictor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41603-AF4E-4F2D-A242-11B8A3594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3600" dirty="0"/>
              <a:t>Make a data element to store the predicted value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3600" dirty="0"/>
              <a:t>Make the predictor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3600" dirty="0"/>
              <a:t>Put the predictor in a predictor group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3600" dirty="0"/>
              <a:t>Schedule the predictor group to run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3600" dirty="0"/>
              <a:t>Put the predictor in a validation rule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038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86C3-20B2-4252-9725-E4034C3D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02" y="526724"/>
            <a:ext cx="6290113" cy="1325600"/>
          </a:xfrm>
        </p:spPr>
        <p:txBody>
          <a:bodyPr/>
          <a:lstStyle/>
          <a:p>
            <a:r>
              <a:rPr lang="nb-NO" sz="4400" dirty="0"/>
              <a:t>Create outlier threshold data element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49BF7-4A91-435A-8FB1-B00E5F50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52324"/>
            <a:ext cx="6085431" cy="4351200"/>
          </a:xfrm>
        </p:spPr>
        <p:txBody>
          <a:bodyPr/>
          <a:lstStyle/>
          <a:p>
            <a:r>
              <a:rPr lang="nb-NO" sz="3200" dirty="0"/>
              <a:t>Name – </a:t>
            </a:r>
            <a:r>
              <a:rPr lang="nb-NO" sz="3200" b="1" dirty="0"/>
              <a:t>ANC 1 Outlier Threshold – *Your Name*</a:t>
            </a:r>
          </a:p>
          <a:p>
            <a:r>
              <a:rPr lang="nb-NO" sz="3200" dirty="0"/>
              <a:t>Short name – Same</a:t>
            </a:r>
          </a:p>
          <a:p>
            <a:r>
              <a:rPr lang="nb-NO" sz="3200" dirty="0"/>
              <a:t>Domain type – Aggregate</a:t>
            </a:r>
          </a:p>
          <a:p>
            <a:r>
              <a:rPr lang="nb-NO" sz="3200" dirty="0"/>
              <a:t>Value type – Number</a:t>
            </a:r>
          </a:p>
          <a:p>
            <a:r>
              <a:rPr lang="nb-NO" sz="3200" dirty="0"/>
              <a:t>Aggregation type - Sum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775BB-EF27-4CC2-B29D-F87A9B99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76"/>
          <a:stretch/>
        </p:blipFill>
        <p:spPr>
          <a:xfrm>
            <a:off x="7316597" y="0"/>
            <a:ext cx="487540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4294"/>
      </p:ext>
    </p:extLst>
  </p:cSld>
  <p:clrMapOvr>
    <a:masterClrMapping/>
  </p:clrMapOvr>
</p:sld>
</file>

<file path=ppt/theme/theme1.xml><?xml version="1.0" encoding="utf-8"?>
<a:theme xmlns:a="http://schemas.openxmlformats.org/drawingml/2006/main" name="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HIS2 Academy" id="{54ACEACF-4EC8-46A3-846E-8F91579C8D71}" vid="{BFCE0C3D-068F-4FCB-AAC4-ACCFC88E3F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653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Lato</vt:lpstr>
      <vt:lpstr>Noto Sans Symbols</vt:lpstr>
      <vt:lpstr>Rubik</vt:lpstr>
      <vt:lpstr>DHIS2 Academy</vt:lpstr>
      <vt:lpstr>Detecting Outliers in Dashboards and Validation Notifications </vt:lpstr>
      <vt:lpstr>Outliers - </vt:lpstr>
      <vt:lpstr>PowerPoint Presentation</vt:lpstr>
      <vt:lpstr>Example</vt:lpstr>
      <vt:lpstr>Outliers are a fact of life</vt:lpstr>
      <vt:lpstr>Using Predictors in Validation Rules</vt:lpstr>
      <vt:lpstr>Warning!</vt:lpstr>
      <vt:lpstr>How to make a predictor </vt:lpstr>
      <vt:lpstr>Create outlier threshold data element</vt:lpstr>
      <vt:lpstr>Make the predictor</vt:lpstr>
      <vt:lpstr>Define Generator</vt:lpstr>
      <vt:lpstr>Define Generator</vt:lpstr>
      <vt:lpstr>Other functions for predictors </vt:lpstr>
      <vt:lpstr>Define counts</vt:lpstr>
      <vt:lpstr>Sequential – 12, Annual – 0, Skip - 0</vt:lpstr>
      <vt:lpstr>Sample count for seasonal data – Malaria </vt:lpstr>
      <vt:lpstr>PowerPoint Presentation</vt:lpstr>
      <vt:lpstr>Outlier Threshold into validation rule</vt:lpstr>
      <vt:lpstr>Last Step</vt:lpstr>
      <vt:lpstr>Counting Org Units Using Predictors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scottmr@ifi.uio.no</dc:creator>
  <cp:lastModifiedBy>Norah Stoops</cp:lastModifiedBy>
  <cp:revision>14</cp:revision>
  <dcterms:created xsi:type="dcterms:W3CDTF">2020-10-19T12:38:45Z</dcterms:created>
  <dcterms:modified xsi:type="dcterms:W3CDTF">2020-10-22T13:26:26Z</dcterms:modified>
</cp:coreProperties>
</file>