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Rubi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Rubik-bold.fntdata"/><Relationship Id="rId16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ubik-boldItalic.fntdata"/><Relationship Id="rId6" Type="http://schemas.openxmlformats.org/officeDocument/2006/relationships/slide" Target="slides/slide1.xml"/><Relationship Id="rId18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a21f46f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a21f46f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4869cd3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4869cd3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869cd3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869cd3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869cd34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869cd3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869cd34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869cd34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44625" y="1610275"/>
            <a:ext cx="56091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44625" y="2819125"/>
            <a:ext cx="54537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79069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8485" y="21425"/>
            <a:ext cx="129266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3225"/>
            <a:ext cx="9144000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09350"/>
            <a:ext cx="421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37552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ay.dhis2.org/aggreg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125" y="890375"/>
            <a:ext cx="8224978" cy="42531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2891125" y="346350"/>
            <a:ext cx="6058800" cy="6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Aggregation of tracker data values</a:t>
            </a:r>
            <a:endParaRPr sz="29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375" y="3974875"/>
            <a:ext cx="1292275" cy="3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5250" y="266803"/>
            <a:ext cx="814799" cy="9131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93550" y="4478700"/>
            <a:ext cx="23061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ubik"/>
                <a:ea typeface="Rubik"/>
                <a:cs typeface="Rubik"/>
                <a:sym typeface="Rubik"/>
              </a:rPr>
              <a:t>Yury Rogachev, DHIS2 Implementer</a:t>
            </a:r>
            <a:br>
              <a:rPr lang="en" sz="700">
                <a:latin typeface="Rubik"/>
                <a:ea typeface="Rubik"/>
                <a:cs typeface="Rubik"/>
                <a:sym typeface="Rubik"/>
              </a:rPr>
            </a:br>
            <a:r>
              <a:rPr lang="en" sz="700">
                <a:latin typeface="Rubik"/>
                <a:ea typeface="Rubik"/>
                <a:cs typeface="Rubik"/>
                <a:sym typeface="Rubik"/>
              </a:rPr>
              <a:t>University of Oslo / DevOtta  </a:t>
            </a:r>
            <a:endParaRPr sz="7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5250" y="1180000"/>
            <a:ext cx="861024" cy="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851" y="1217750"/>
            <a:ext cx="5978298" cy="3925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Data import app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35500" y="771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ubik"/>
              <a:buChar char="-"/>
            </a:pPr>
            <a:r>
              <a:rPr b="1" lang="en" sz="1400">
                <a:latin typeface="Rubik"/>
                <a:ea typeface="Rubik"/>
                <a:cs typeface="Rubik"/>
                <a:sym typeface="Rubik"/>
              </a:rPr>
              <a:t>Data Import Wizard App by HISP Uganda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User friendly interface</a:t>
            </a:r>
            <a:endParaRPr i="1" sz="14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Support of various import types</a:t>
            </a:r>
            <a:endParaRPr i="1" sz="14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Saved mappings</a:t>
            </a:r>
            <a:endParaRPr i="1" sz="14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Considerations: manual mapping process,</a:t>
            </a:r>
            <a:endParaRPr i="1" sz="14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Best suited for small-scale data sets</a:t>
            </a:r>
            <a:endParaRPr i="1" sz="14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125" y="771475"/>
            <a:ext cx="2478751" cy="327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125" y="771475"/>
            <a:ext cx="887500" cy="9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 Wizard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35500" y="771475"/>
            <a:ext cx="42603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Install and start app on the aggregate instance</a:t>
            </a:r>
            <a:endParaRPr i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Select 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Aggregate </a:t>
            </a:r>
            <a:r>
              <a:rPr i="1" lang="en" sz="1400">
                <a:latin typeface="Rubik"/>
                <a:ea typeface="Rubik"/>
                <a:cs typeface="Rubik"/>
                <a:sym typeface="Rubik"/>
              </a:rPr>
              <a:t>and create a 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New Mapping</a:t>
            </a:r>
            <a:endParaRPr b="1" i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Specify relevant 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Data Set, Import type </a:t>
            </a:r>
            <a:r>
              <a:rPr i="1" lang="en" sz="1400">
                <a:latin typeface="Rubik"/>
                <a:ea typeface="Rubik"/>
                <a:cs typeface="Rubik"/>
                <a:sym typeface="Rubik"/>
              </a:rPr>
              <a:t>and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 periods</a:t>
            </a:r>
            <a:endParaRPr b="1" i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Enter login information for the 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source instance</a:t>
            </a:r>
            <a:br>
              <a:rPr i="1" lang="en" sz="1400">
                <a:latin typeface="Rubik"/>
                <a:ea typeface="Rubik"/>
                <a:cs typeface="Rubik"/>
                <a:sym typeface="Rubik"/>
              </a:rPr>
            </a:br>
            <a:r>
              <a:rPr i="1" lang="en" sz="1400">
                <a:latin typeface="Rubik"/>
                <a:ea typeface="Rubik"/>
                <a:cs typeface="Rubik"/>
                <a:sym typeface="Rubik"/>
              </a:rPr>
              <a:t>Map 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Organisation Units</a:t>
            </a:r>
            <a:r>
              <a:rPr i="1" lang="en" sz="1400">
                <a:latin typeface="Rubik"/>
                <a:ea typeface="Rubik"/>
                <a:cs typeface="Rubik"/>
                <a:sym typeface="Rubik"/>
              </a:rPr>
              <a:t> (done automatically if Org Units match)</a:t>
            </a:r>
            <a:endParaRPr i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Select relevant 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program indicators</a:t>
            </a:r>
            <a:endParaRPr b="1" i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Map 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data elements</a:t>
            </a:r>
            <a:r>
              <a:rPr i="1" lang="en" sz="1400">
                <a:latin typeface="Rubik"/>
                <a:ea typeface="Rubik"/>
                <a:cs typeface="Rubik"/>
                <a:sym typeface="Rubik"/>
              </a:rPr>
              <a:t> and program 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indicators</a:t>
            </a:r>
            <a:endParaRPr b="1" i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latin typeface="Rubik"/>
                <a:ea typeface="Rubik"/>
                <a:cs typeface="Rubik"/>
                <a:sym typeface="Rubik"/>
              </a:rPr>
              <a:t>Proceed with </a:t>
            </a:r>
            <a:r>
              <a:rPr b="1" i="1" lang="en" sz="1400">
                <a:latin typeface="Rubik"/>
                <a:ea typeface="Rubik"/>
                <a:cs typeface="Rubik"/>
                <a:sym typeface="Rubik"/>
              </a:rPr>
              <a:t>import of data</a:t>
            </a:r>
            <a:endParaRPr b="1" i="1" sz="1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125" y="771475"/>
            <a:ext cx="2478751" cy="327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125" y="771475"/>
            <a:ext cx="887500" cy="9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 Tracker to aggregate script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35500" y="771475"/>
            <a:ext cx="47175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ubik"/>
                <a:ea typeface="Rubik"/>
                <a:cs typeface="Rubik"/>
                <a:sym typeface="Rubik"/>
              </a:rPr>
              <a:t>Script</a:t>
            </a:r>
            <a:br>
              <a:rPr b="1" lang="en" sz="1400">
                <a:latin typeface="Rubik"/>
                <a:ea typeface="Rubik"/>
                <a:cs typeface="Rubik"/>
                <a:sym typeface="Rubik"/>
              </a:rPr>
            </a:br>
            <a:r>
              <a:rPr lang="en" sz="1400">
                <a:latin typeface="Rubik"/>
                <a:ea typeface="Rubik"/>
                <a:cs typeface="Rubik"/>
                <a:sym typeface="Rubik"/>
              </a:rPr>
              <a:t>Shell executable script 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Rubik"/>
                <a:ea typeface="Rubik"/>
                <a:cs typeface="Rubik"/>
                <a:sym typeface="Rubik"/>
              </a:rPr>
              <a:t>Script requires initial set up</a:t>
            </a:r>
            <a:br>
              <a:rPr lang="en" sz="1400">
                <a:latin typeface="Rubik"/>
                <a:ea typeface="Rubik"/>
                <a:cs typeface="Rubik"/>
                <a:sym typeface="Rubik"/>
              </a:rPr>
            </a:br>
            <a:br>
              <a:rPr lang="en" sz="1400">
                <a:latin typeface="Rubik"/>
                <a:ea typeface="Rubik"/>
                <a:cs typeface="Rubik"/>
                <a:sym typeface="Rubik"/>
              </a:rPr>
            </a:br>
            <a:r>
              <a:rPr lang="en" sz="1400">
                <a:latin typeface="Rubik"/>
                <a:ea typeface="Rubik"/>
                <a:cs typeface="Rubik"/>
                <a:sym typeface="Rubik"/>
              </a:rPr>
              <a:t>Automated periodic export of data to aggregate with eg. task scheduler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475" y="789125"/>
            <a:ext cx="3650126" cy="246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 to aggregate script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771475"/>
            <a:ext cx="47100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ubik"/>
                <a:ea typeface="Rubik"/>
                <a:cs typeface="Rubik"/>
                <a:sym typeface="Rubik"/>
              </a:rPr>
              <a:t>Mapping</a:t>
            </a:r>
            <a:br>
              <a:rPr b="1" lang="en" sz="1400">
                <a:latin typeface="Rubik"/>
                <a:ea typeface="Rubik"/>
                <a:cs typeface="Rubik"/>
                <a:sym typeface="Rubik"/>
              </a:rPr>
            </a:br>
            <a:r>
              <a:rPr lang="en" sz="1400">
                <a:latin typeface="Rubik"/>
                <a:ea typeface="Rubik"/>
                <a:cs typeface="Rubik"/>
                <a:sym typeface="Rubik"/>
              </a:rPr>
              <a:t>Aggregate module:</a:t>
            </a:r>
            <a:br>
              <a:rPr b="1" lang="en" sz="1400">
                <a:latin typeface="Rubik"/>
                <a:ea typeface="Rubik"/>
                <a:cs typeface="Rubik"/>
                <a:sym typeface="Rubik"/>
              </a:rPr>
            </a:br>
            <a:r>
              <a:rPr b="1" lang="en" sz="1400">
                <a:latin typeface="Rubik"/>
                <a:ea typeface="Rubik"/>
                <a:cs typeface="Rubik"/>
                <a:sym typeface="Rubik"/>
              </a:rPr>
              <a:t>Data elements and </a:t>
            </a:r>
            <a:r>
              <a:rPr b="1" lang="en" sz="1400">
                <a:latin typeface="Rubik"/>
                <a:ea typeface="Rubik"/>
                <a:cs typeface="Rubik"/>
                <a:sym typeface="Rubik"/>
              </a:rPr>
              <a:t>Category option combinations </a:t>
            </a:r>
            <a:r>
              <a:rPr lang="en" sz="1400">
                <a:latin typeface="Rubik"/>
                <a:ea typeface="Rubik"/>
                <a:cs typeface="Rubik"/>
                <a:sym typeface="Rubik"/>
              </a:rPr>
              <a:t>have to be coded</a:t>
            </a:r>
            <a:br>
              <a:rPr lang="en" sz="1400">
                <a:latin typeface="Rubik"/>
                <a:ea typeface="Rubik"/>
                <a:cs typeface="Rubik"/>
                <a:sym typeface="Rubik"/>
              </a:rPr>
            </a:br>
            <a:br>
              <a:rPr lang="en" sz="1400">
                <a:latin typeface="Rubik"/>
                <a:ea typeface="Rubik"/>
                <a:cs typeface="Rubik"/>
                <a:sym typeface="Rubik"/>
              </a:rPr>
            </a:br>
            <a:r>
              <a:rPr lang="en" sz="1400">
                <a:latin typeface="Rubik"/>
                <a:ea typeface="Rubik"/>
                <a:cs typeface="Rubik"/>
                <a:sym typeface="Rubik"/>
              </a:rPr>
              <a:t>Tracker: Program indicators have to be mapped:</a:t>
            </a:r>
            <a:br>
              <a:rPr lang="en" sz="1400">
                <a:latin typeface="Rubik"/>
                <a:ea typeface="Rubik"/>
                <a:cs typeface="Rubik"/>
                <a:sym typeface="Rubik"/>
              </a:rPr>
            </a:br>
            <a:r>
              <a:rPr b="1" lang="en" sz="1400">
                <a:latin typeface="Rubik"/>
                <a:ea typeface="Rubik"/>
                <a:cs typeface="Rubik"/>
                <a:sym typeface="Rubik"/>
              </a:rPr>
              <a:t>Custom Attribute</a:t>
            </a:r>
            <a:r>
              <a:rPr lang="en" sz="1400">
                <a:latin typeface="Rubik"/>
                <a:ea typeface="Rubik"/>
                <a:cs typeface="Rubik"/>
                <a:sym typeface="Rubik"/>
              </a:rPr>
              <a:t>: Data element for aggregate data export</a:t>
            </a:r>
            <a:br>
              <a:rPr lang="en" sz="1400">
                <a:latin typeface="Rubik"/>
                <a:ea typeface="Rubik"/>
                <a:cs typeface="Rubik"/>
                <a:sym typeface="Rubik"/>
              </a:rPr>
            </a:br>
            <a:r>
              <a:rPr b="1" lang="en" sz="1400">
                <a:latin typeface="Rubik"/>
                <a:ea typeface="Rubik"/>
                <a:cs typeface="Rubik"/>
                <a:sym typeface="Rubik"/>
              </a:rPr>
              <a:t>Category option combination for aggregate data export</a:t>
            </a:r>
            <a:br>
              <a:rPr lang="en" sz="1400">
                <a:latin typeface="Rubik"/>
                <a:ea typeface="Rubik"/>
                <a:cs typeface="Rubik"/>
                <a:sym typeface="Rubik"/>
              </a:rPr>
            </a:br>
            <a:endParaRPr sz="1400">
              <a:latin typeface="Rubik"/>
              <a:ea typeface="Rubik"/>
              <a:cs typeface="Rubik"/>
              <a:sym typeface="Rubik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050" y="771475"/>
            <a:ext cx="3127199" cy="156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700" y="2441300"/>
            <a:ext cx="1474850" cy="14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 to aggregate script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776075"/>
            <a:ext cx="4012500" cy="353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​#DATA CONFIGURATION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#UIDs of program indicators to be included in the export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PI="wq7bocILhfA;vz5dnl2wbNc"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#Orgunit level at which data will be exported/imported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OU_LEVEL="5"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#Periods (relative) that are included in the export/import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PE="LAST_3_MONTHS"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#UID of the attribute used to specify which aggregate data element a program indicator is linked to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DATA_ATTRIBUTE="OviWiDiK1fX"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#SERVER CONFIGURATION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#Server with the program indicators data is exported from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SOURCEURL="https://play.dhis2.org/tracker"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#Server with the aggregate data elements data is imported into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TARGETURL="</a:t>
            </a:r>
            <a:r>
              <a:rPr lang="en" sz="6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https://play.dhis2.org/aggregate</a:t>
            </a: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#NAME/DATE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#Current date in ISO format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DATE_ISO=`date -u +"%Y-%m-%d"`</a:t>
            </a:r>
            <a:endParaRPr b="1" sz="11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55075" y="776075"/>
            <a:ext cx="4012500" cy="353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#Filename used for saving the aggregate data values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FILENAME="example_tracker_aggregates_"$DATE_ISO".json"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#Comment added to each data value in the export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COMMENT="example_tracker_aggregates_"$DATE_ISO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#EXPORT AND IMPORT DATA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SOURCE_REQUEST=$SOURCEURL"/api/analytics/dataValueSet.json?dimension=dx:"$PI"&amp;dimension=pe:"$PE"&amp;dimension=ou:LEVEL-"$OU_LEVEL"&amp;outputIdScheme=ATTRIBUTE:"$DATA_ATTRIBUTE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"Fetching: "$SOURCE_REQUEST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-k -u user:pwd "$SOURCE_REQUEST" | sed s/"\[aggregated\]"/"$COMMENT"/g &gt; $FILENAME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TARGET_REQUEST=$TARGETURL"/api/dataValueSets?dataElementIdScheme=CODE&amp;categoryOptionComboIdScheme=uid&amp;importStrategy=CREATE_AND_UPDATE&amp;dryRun=false"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"Posting: "$TARGET_REQUEST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-k -X POST -u user:pwd -H "Content-Type:application/json" -d @"$FILENAME" "$TARGET_REQUEST"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