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8" r:id="rId2"/>
  </p:sldMasterIdLst>
  <p:notesMasterIdLst>
    <p:notesMasterId r:id="rId52"/>
  </p:notesMasterIdLst>
  <p:sldIdLst>
    <p:sldId id="290" r:id="rId3"/>
    <p:sldId id="289" r:id="rId4"/>
    <p:sldId id="332" r:id="rId5"/>
    <p:sldId id="329" r:id="rId6"/>
    <p:sldId id="258" r:id="rId7"/>
    <p:sldId id="259" r:id="rId8"/>
    <p:sldId id="331" r:id="rId9"/>
    <p:sldId id="292" r:id="rId10"/>
    <p:sldId id="287" r:id="rId11"/>
    <p:sldId id="318" r:id="rId12"/>
    <p:sldId id="260" r:id="rId13"/>
    <p:sldId id="294" r:id="rId14"/>
    <p:sldId id="295" r:id="rId15"/>
    <p:sldId id="296" r:id="rId16"/>
    <p:sldId id="297" r:id="rId17"/>
    <p:sldId id="298" r:id="rId18"/>
    <p:sldId id="299" r:id="rId19"/>
    <p:sldId id="261" r:id="rId20"/>
    <p:sldId id="300" r:id="rId21"/>
    <p:sldId id="256" r:id="rId22"/>
    <p:sldId id="257" r:id="rId23"/>
    <p:sldId id="316" r:id="rId24"/>
    <p:sldId id="317" r:id="rId25"/>
    <p:sldId id="262" r:id="rId26"/>
    <p:sldId id="266" r:id="rId27"/>
    <p:sldId id="267" r:id="rId28"/>
    <p:sldId id="268" r:id="rId29"/>
    <p:sldId id="269" r:id="rId30"/>
    <p:sldId id="270" r:id="rId31"/>
    <p:sldId id="263" r:id="rId32"/>
    <p:sldId id="319" r:id="rId33"/>
    <p:sldId id="264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80" r:id="rId42"/>
    <p:sldId id="281" r:id="rId43"/>
    <p:sldId id="315" r:id="rId44"/>
    <p:sldId id="283" r:id="rId45"/>
    <p:sldId id="327" r:id="rId46"/>
    <p:sldId id="271" r:id="rId47"/>
    <p:sldId id="285" r:id="rId48"/>
    <p:sldId id="334" r:id="rId49"/>
    <p:sldId id="328" r:id="rId50"/>
    <p:sldId id="322" r:id="rId5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61B5D-89A7-42E3-A5E1-F42A5A97F0B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A482C-9EF8-4951-B641-CA9D406C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47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095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ZA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****Change to demo and put in trainer's guide 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26167" y="2147033"/>
            <a:ext cx="7478800" cy="85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26167" y="3758833"/>
            <a:ext cx="7271600" cy="85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87587" cy="6858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892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336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53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5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75719" algn="l" rtl="0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ZA" smtClean="0"/>
              <a:pPr/>
              <a:t>‹#›</a:t>
            </a:fld>
            <a:endParaRPr lang="en-ZA" dirty="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04647" y="28567"/>
            <a:ext cx="1723552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17634"/>
            <a:ext cx="12192000" cy="640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5147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651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26167" y="2147033"/>
            <a:ext cx="7478800" cy="85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4000">
                <a:solidFill>
                  <a:srgbClr val="000000"/>
                </a:solidFill>
              </a:defRPr>
            </a:lvl1pPr>
            <a:lvl2pPr lvl="1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2pPr>
            <a:lvl3pPr lvl="2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3pPr>
            <a:lvl4pPr lvl="3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4pPr>
            <a:lvl5pPr lvl="4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5pPr>
            <a:lvl6pPr lvl="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6pPr>
            <a:lvl7pPr lvl="6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7pPr>
            <a:lvl8pPr lvl="7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8pPr>
            <a:lvl9pPr lvl="8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BDEDE"/>
              </a:buClr>
              <a:buSzPts val="3000"/>
              <a:buNone/>
              <a:defRPr sz="4000">
                <a:solidFill>
                  <a:srgbClr val="8BDEDE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3126167" y="3758833"/>
            <a:ext cx="7271600" cy="85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700"/>
              <a:buNone/>
              <a:defRPr sz="2267">
                <a:solidFill>
                  <a:srgbClr val="011529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87587" cy="68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964" y="254501"/>
            <a:ext cx="7554001" cy="1098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8270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741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15600" y="85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15600" y="1028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04647" y="28567"/>
            <a:ext cx="1723552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17634"/>
            <a:ext cx="12192000" cy="640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5396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7528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1399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>
            <a:off x="415600" y="1479133"/>
            <a:ext cx="56216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1333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264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6937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2545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rgbClr val="393D4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Google Shape;100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9609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415600" y="5834033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Google Shape;103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82809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9034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289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85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028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marL="1219170" lvl="1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828754" lvl="2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2438339" lvl="3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3047924" lvl="4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3657509" lvl="5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4267093" lvl="6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4876678" lvl="7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5486263" lvl="8" indent="-42332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04647" y="28567"/>
            <a:ext cx="1723552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17634"/>
            <a:ext cx="12192000" cy="640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98086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360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01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415600" y="1479133"/>
            <a:ext cx="56216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1333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13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1333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35987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53664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rgbClr val="393D4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540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415600" y="5834033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679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Font typeface="Rubik"/>
              <a:buNone/>
              <a:defRPr sz="2800">
                <a:solidFill>
                  <a:srgbClr val="0080D4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800"/>
              <a:buFont typeface="Rubik"/>
              <a:buChar char="●"/>
              <a:defRPr sz="1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●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●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pPr indent="118530"/>
            <a:endParaRPr lang="en-US"/>
          </a:p>
          <a:p>
            <a:pPr lvl="1">
              <a:buFont typeface="Courier New"/>
              <a:buNone/>
            </a:pPr>
            <a:endParaRPr lang="en-US"/>
          </a:p>
          <a:p>
            <a:pPr lvl="2">
              <a:buFont typeface="Noto Sans Symbols"/>
              <a:buNone/>
            </a:pPr>
            <a:endParaRPr lang="en-US"/>
          </a:p>
          <a:p>
            <a:pPr lvl="3"/>
            <a:endParaRPr lang="en-US"/>
          </a:p>
          <a:p>
            <a:pPr lvl="4">
              <a:buFont typeface="Courier New"/>
              <a:buNone/>
            </a:pPr>
            <a:endParaRPr lang="en-US"/>
          </a:p>
          <a:p>
            <a:pPr lvl="5">
              <a:buFont typeface="Noto Sans Symbols"/>
              <a:buNone/>
            </a:pPr>
            <a:endParaRPr lang="en-US"/>
          </a:p>
          <a:p>
            <a:pPr lvl="6"/>
            <a:endParaRPr lang="en-US"/>
          </a:p>
          <a:p>
            <a:pPr lvl="7">
              <a:buFont typeface="Courier New"/>
              <a:buNone/>
            </a:pPr>
            <a:endParaRPr lang="en-US"/>
          </a:p>
          <a:p>
            <a:pPr lvl="8"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286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06B4A"/>
          </p15:clr>
        </p15:guide>
        <p15:guide id="2" pos="5510">
          <p15:clr>
            <a:srgbClr val="F06B4A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80D4"/>
              </a:buClr>
              <a:buSzPts val="2800"/>
              <a:buFont typeface="Rubik"/>
              <a:buNone/>
              <a:defRPr sz="2800">
                <a:solidFill>
                  <a:srgbClr val="0080D4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2800"/>
              <a:buFont typeface="Rubik"/>
              <a:buNone/>
              <a:defRPr sz="2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800"/>
              <a:buFont typeface="Rubik"/>
              <a:buChar char="●"/>
              <a:defRPr sz="1800"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●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●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○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1529"/>
              </a:buClr>
              <a:buSzPts val="1400"/>
              <a:buFont typeface="Rubik"/>
              <a:buChar char="■"/>
              <a:defRPr>
                <a:solidFill>
                  <a:srgbClr val="011529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dk2"/>
                </a:solidFill>
              </a:defRPr>
            </a:lvl1pPr>
            <a:lvl2pPr lvl="1" algn="r" rtl="0">
              <a:buNone/>
              <a:defRPr sz="1333">
                <a:solidFill>
                  <a:schemeClr val="dk2"/>
                </a:solidFill>
              </a:defRPr>
            </a:lvl2pPr>
            <a:lvl3pPr lvl="2" algn="r" rtl="0">
              <a:buNone/>
              <a:defRPr sz="1333">
                <a:solidFill>
                  <a:schemeClr val="dk2"/>
                </a:solidFill>
              </a:defRPr>
            </a:lvl3pPr>
            <a:lvl4pPr lvl="3" algn="r" rtl="0">
              <a:buNone/>
              <a:defRPr sz="1333">
                <a:solidFill>
                  <a:schemeClr val="dk2"/>
                </a:solidFill>
              </a:defRPr>
            </a:lvl4pPr>
            <a:lvl5pPr lvl="4" algn="r" rtl="0">
              <a:buNone/>
              <a:defRPr sz="1333">
                <a:solidFill>
                  <a:schemeClr val="dk2"/>
                </a:solidFill>
              </a:defRPr>
            </a:lvl5pPr>
            <a:lvl6pPr lvl="5" algn="r" rtl="0">
              <a:buNone/>
              <a:defRPr sz="1333">
                <a:solidFill>
                  <a:schemeClr val="dk2"/>
                </a:solidFill>
              </a:defRPr>
            </a:lvl6pPr>
            <a:lvl7pPr lvl="6" algn="r" rtl="0">
              <a:buNone/>
              <a:defRPr sz="1333">
                <a:solidFill>
                  <a:schemeClr val="dk2"/>
                </a:solidFill>
              </a:defRPr>
            </a:lvl7pPr>
            <a:lvl8pPr lvl="7" algn="r" rtl="0">
              <a:buNone/>
              <a:defRPr sz="1333">
                <a:solidFill>
                  <a:schemeClr val="dk2"/>
                </a:solidFill>
              </a:defRPr>
            </a:lvl8pPr>
            <a:lvl9pPr lvl="8" algn="r" rtl="0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9250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06B4A"/>
          </p15:clr>
        </p15:guide>
        <p15:guide id="2" pos="5510">
          <p15:clr>
            <a:srgbClr val="F06B4A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mailto:trainmutali@gmail.com" TargetMode="Externa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ctrTitle"/>
          </p:nvPr>
        </p:nvSpPr>
        <p:spPr>
          <a:xfrm>
            <a:off x="3126167" y="2147032"/>
            <a:ext cx="7478800" cy="1494525"/>
          </a:xfrm>
        </p:spPr>
        <p:txBody>
          <a:bodyPr spcFirstLastPara="1" vert="horz" wrap="square" lIns="121900" tIns="60933" rIns="121900" bIns="60933" numCol="1" anchor="b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0" i="0" u="none" strike="noStrike" cap="none" dirty="0"/>
              <a:t>DHIS2 Data Quality</a:t>
            </a:r>
            <a:br>
              <a:rPr lang="en-US" b="0" i="0" u="none" strike="noStrike" cap="none" dirty="0"/>
            </a:br>
            <a:r>
              <a:rPr lang="en-US" b="0" i="0" u="none" strike="noStrike" cap="none" dirty="0"/>
              <a:t>Validation Rules and Notifications</a:t>
            </a:r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1"/>
          </p:nvPr>
        </p:nvSpPr>
        <p:spPr/>
        <p:txBody>
          <a:bodyPr spcFirstLastPara="1" vert="horz" wrap="square" lIns="121900" tIns="60933" rIns="121900" bIns="60933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800"/>
              </a:spcAft>
              <a:buClr>
                <a:srgbClr val="888888"/>
              </a:buClr>
              <a:buSzPts val="2400"/>
            </a:pPr>
            <a:r>
              <a:rPr lang="en-US" dirty="0"/>
              <a:t>DQ Academy, Day 4 – Oct 22</a:t>
            </a:r>
          </a:p>
          <a:p>
            <a:pPr>
              <a:spcBef>
                <a:spcPts val="0"/>
              </a:spcBef>
              <a:spcAft>
                <a:spcPts val="800"/>
              </a:spcAft>
              <a:buClr>
                <a:srgbClr val="888888"/>
              </a:buClr>
              <a:buSzPts val="2400"/>
            </a:pPr>
            <a:r>
              <a:rPr lang="en-US" b="0" i="0" u="none" strike="noStrike" cap="none" dirty="0"/>
              <a:t>Part 1 – Building validation rules</a:t>
            </a:r>
          </a:p>
        </p:txBody>
      </p:sp>
    </p:spTree>
    <p:extLst>
      <p:ext uri="{BB962C8B-B14F-4D97-AF65-F5344CB8AC3E}">
        <p14:creationId xmlns:p14="http://schemas.microsoft.com/office/powerpoint/2010/main" val="103159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F70D-950A-4FD6-B62B-964E44DF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Make a validation rule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F6BA4-056F-486A-9CA3-A724C0D4C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https://academy.demos.dhis2.org/dqapp-config/</a:t>
            </a:r>
          </a:p>
        </p:txBody>
      </p:sp>
    </p:spTree>
    <p:extLst>
      <p:ext uri="{BB962C8B-B14F-4D97-AF65-F5344CB8AC3E}">
        <p14:creationId xmlns:p14="http://schemas.microsoft.com/office/powerpoint/2010/main" val="239300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202" y="1257201"/>
            <a:ext cx="9493366" cy="476609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52401" y="84807"/>
            <a:ext cx="6870800" cy="117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ZA" sz="4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Building Validation Rule </a:t>
            </a:r>
            <a:endParaRPr sz="44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8974568" y="5379352"/>
            <a:ext cx="722000" cy="569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5142995" y="1845127"/>
            <a:ext cx="3149600" cy="8020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  <a:buSzPts val="3600"/>
            </a:pPr>
            <a:r>
              <a:rPr lang="en-ZA" sz="48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New</a:t>
            </a: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p24"/>
          <p:cNvCxnSpPr>
            <a:cxnSpLocks/>
          </p:cNvCxnSpPr>
          <p:nvPr/>
        </p:nvCxnSpPr>
        <p:spPr>
          <a:xfrm rot="10800000">
            <a:off x="7801734" y="2646037"/>
            <a:ext cx="1383600" cy="2717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09E69A9-D6F0-40C5-B077-E034565D8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07"/>
          <a:stretch/>
        </p:blipFill>
        <p:spPr>
          <a:xfrm>
            <a:off x="37943" y="217057"/>
            <a:ext cx="7416536" cy="589274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F29FA-AEBE-4123-BC85-9A6C75526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7003" y="887848"/>
            <a:ext cx="3863111" cy="5763489"/>
          </a:xfrm>
        </p:spPr>
        <p:txBody>
          <a:bodyPr/>
          <a:lstStyle/>
          <a:p>
            <a:pPr marL="126997" indent="0">
              <a:buNone/>
            </a:pPr>
            <a:r>
              <a:rPr lang="nb-NO" sz="1800" dirty="0"/>
              <a:t> </a:t>
            </a:r>
            <a:r>
              <a:rPr lang="nb-NO" sz="1600" dirty="0"/>
              <a:t>1. Add a name:</a:t>
            </a:r>
          </a:p>
          <a:p>
            <a:pPr marL="126997" indent="0">
              <a:buNone/>
            </a:pPr>
            <a:r>
              <a:rPr lang="nb-NO" sz="1600" b="1" dirty="0"/>
              <a:t>ANC 4 &lt;= ANC 1 – YOUR NAME</a:t>
            </a:r>
          </a:p>
          <a:p>
            <a:pPr marL="126997" indent="0">
              <a:buNone/>
            </a:pPr>
            <a:r>
              <a:rPr lang="nb-NO" sz="1600" dirty="0"/>
              <a:t>2. Add description:</a:t>
            </a:r>
          </a:p>
          <a:p>
            <a:pPr marL="126997" indent="0">
              <a:buNone/>
            </a:pPr>
            <a:r>
              <a:rPr lang="en-US" sz="1600" b="1" dirty="0"/>
              <a:t>ANC 4 should not be greater than ANC 3</a:t>
            </a:r>
          </a:p>
          <a:p>
            <a:pPr marL="126997" indent="0">
              <a:buNone/>
            </a:pPr>
            <a:r>
              <a:rPr lang="nb-NO" sz="1600" dirty="0"/>
              <a:t>3. Add instructions:</a:t>
            </a:r>
          </a:p>
          <a:p>
            <a:pPr marL="126997" indent="0">
              <a:buNone/>
            </a:pPr>
            <a:r>
              <a:rPr lang="en-US" sz="1600" b="1" dirty="0"/>
              <a:t>ANC 4 should not be greater than ANC 1 Please check these two values and correct. </a:t>
            </a:r>
          </a:p>
          <a:p>
            <a:pPr marL="126997" indent="0">
              <a:buNone/>
            </a:pPr>
            <a:r>
              <a:rPr lang="en-US" sz="1600" dirty="0"/>
              <a:t>4. Importance:</a:t>
            </a:r>
          </a:p>
          <a:p>
            <a:pPr marL="126997" indent="0">
              <a:buNone/>
            </a:pPr>
            <a:r>
              <a:rPr lang="nb-NO" sz="1600" b="1" dirty="0"/>
              <a:t>M</a:t>
            </a:r>
            <a:r>
              <a:rPr lang="en-US" sz="1600" b="1" dirty="0" err="1"/>
              <a:t>edium</a:t>
            </a:r>
            <a:r>
              <a:rPr lang="en-US" sz="1600" b="1" dirty="0"/>
              <a:t> </a:t>
            </a:r>
            <a:r>
              <a:rPr lang="en-US" sz="1600" dirty="0"/>
              <a:t>(High for things you know to be wrong or disease outbreak)</a:t>
            </a:r>
          </a:p>
          <a:p>
            <a:pPr marL="126997" indent="0">
              <a:buNone/>
            </a:pPr>
            <a:r>
              <a:rPr lang="en-US" sz="1600" dirty="0"/>
              <a:t>5. Period type:</a:t>
            </a:r>
          </a:p>
          <a:p>
            <a:pPr marL="126997" indent="0">
              <a:buNone/>
            </a:pPr>
            <a:r>
              <a:rPr lang="nb-NO" sz="1600" b="1" dirty="0"/>
              <a:t>M</a:t>
            </a:r>
            <a:r>
              <a:rPr lang="en-US" sz="1600" b="1" dirty="0" err="1"/>
              <a:t>onthly</a:t>
            </a:r>
            <a:r>
              <a:rPr lang="en-US" sz="1600" b="1" dirty="0"/>
              <a:t> </a:t>
            </a:r>
            <a:r>
              <a:rPr lang="en-US" sz="1600" dirty="0"/>
              <a:t>(Should be at least the same as the frequency of</a:t>
            </a:r>
            <a:r>
              <a:rPr lang="en-US" sz="1800" dirty="0"/>
              <a:t> data capture)</a:t>
            </a:r>
          </a:p>
          <a:p>
            <a:pPr>
              <a:buFontTx/>
              <a:buChar char="-"/>
            </a:pPr>
            <a:endParaRPr lang="en-US" sz="24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AC53B5-7311-4449-B66A-418EEDF99974}"/>
              </a:ext>
            </a:extLst>
          </p:cNvPr>
          <p:cNvCxnSpPr>
            <a:cxnSpLocks/>
          </p:cNvCxnSpPr>
          <p:nvPr/>
        </p:nvCxnSpPr>
        <p:spPr>
          <a:xfrm>
            <a:off x="3885184" y="652326"/>
            <a:ext cx="4241819" cy="893613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C8306D-8371-4D6B-9E8F-8D5ED1EE544D}"/>
              </a:ext>
            </a:extLst>
          </p:cNvPr>
          <p:cNvCxnSpPr>
            <a:cxnSpLocks/>
          </p:cNvCxnSpPr>
          <p:nvPr/>
        </p:nvCxnSpPr>
        <p:spPr>
          <a:xfrm flipV="1">
            <a:off x="3983827" y="2379862"/>
            <a:ext cx="4143176" cy="78357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D9AA99-9B8D-410D-B347-94434A14655E}"/>
              </a:ext>
            </a:extLst>
          </p:cNvPr>
          <p:cNvCxnSpPr>
            <a:cxnSpLocks/>
          </p:cNvCxnSpPr>
          <p:nvPr/>
        </p:nvCxnSpPr>
        <p:spPr>
          <a:xfrm flipV="1">
            <a:off x="6564302" y="3769593"/>
            <a:ext cx="1562701" cy="13438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0BD659-427D-4E46-8D04-A67981C7FDE1}"/>
              </a:ext>
            </a:extLst>
          </p:cNvPr>
          <p:cNvCxnSpPr>
            <a:cxnSpLocks/>
          </p:cNvCxnSpPr>
          <p:nvPr/>
        </p:nvCxnSpPr>
        <p:spPr>
          <a:xfrm>
            <a:off x="1458307" y="4838448"/>
            <a:ext cx="6668696" cy="19960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9F8835-AFA9-4C51-BE29-D8D36DC38D97}"/>
              </a:ext>
            </a:extLst>
          </p:cNvPr>
          <p:cNvCxnSpPr>
            <a:cxnSpLocks/>
          </p:cNvCxnSpPr>
          <p:nvPr/>
        </p:nvCxnSpPr>
        <p:spPr>
          <a:xfrm>
            <a:off x="1458307" y="5787838"/>
            <a:ext cx="6801571" cy="12245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4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BCBA-93AA-4AB1-A5F3-908A9F0D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Left Side – ANC 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EDD65-D45A-48AD-8A86-D467D5DB5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80581" y="1825625"/>
            <a:ext cx="2773219" cy="4351200"/>
          </a:xfrm>
        </p:spPr>
        <p:txBody>
          <a:bodyPr/>
          <a:lstStyle/>
          <a:p>
            <a:pPr marL="126997" indent="0">
              <a:buNone/>
            </a:pPr>
            <a:r>
              <a:rPr lang="nb-NO" dirty="0"/>
              <a:t>Choose Missing value strategy</a:t>
            </a:r>
          </a:p>
          <a:p>
            <a:pPr marL="126997" indent="0">
              <a:buNone/>
            </a:pPr>
            <a:endParaRPr lang="nb-NO" dirty="0"/>
          </a:p>
          <a:p>
            <a:pPr marL="126997" indent="0">
              <a:buNone/>
            </a:pPr>
            <a:endParaRPr lang="nb-NO" dirty="0"/>
          </a:p>
          <a:p>
            <a:pPr marL="126997" indent="0">
              <a:buNone/>
            </a:pPr>
            <a:r>
              <a:rPr lang="nb-NO" dirty="0"/>
              <a:t>-&gt; Select Never Skip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16CFA-25E3-48C3-944B-F440E7C74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837"/>
            <a:ext cx="7110439" cy="459509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67DBDA-3C08-4A96-B666-66757B64D3E1}"/>
              </a:ext>
            </a:extLst>
          </p:cNvPr>
          <p:cNvCxnSpPr>
            <a:cxnSpLocks/>
          </p:cNvCxnSpPr>
          <p:nvPr/>
        </p:nvCxnSpPr>
        <p:spPr>
          <a:xfrm flipH="1" flipV="1">
            <a:off x="1362517" y="2149748"/>
            <a:ext cx="7218065" cy="2076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3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DEA4842-968A-4A0B-ABD8-8DE341509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93" y="1781728"/>
            <a:ext cx="7110439" cy="4595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49BCBA-93AA-4AB1-A5F3-908A9F0D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Left Side – ANC 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EDD65-D45A-48AD-8A86-D467D5DB5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4551" y="992473"/>
            <a:ext cx="2773219" cy="4351200"/>
          </a:xfrm>
        </p:spPr>
        <p:txBody>
          <a:bodyPr/>
          <a:lstStyle/>
          <a:p>
            <a:pPr marL="736582" indent="-609585">
              <a:buFont typeface="Arial"/>
              <a:buAutoNum type="arabicPeriod"/>
            </a:pPr>
            <a:r>
              <a:rPr lang="nb-NO" sz="2133" dirty="0"/>
              <a:t>Write ‘ANC 1 visits’ for the description</a:t>
            </a:r>
          </a:p>
          <a:p>
            <a:pPr marL="736582" indent="-609585">
              <a:buAutoNum type="arabicPeriod"/>
            </a:pPr>
            <a:r>
              <a:rPr lang="nb-NO" sz="2133" dirty="0"/>
              <a:t>Search ‘ANC 1</a:t>
            </a:r>
            <a:r>
              <a:rPr lang="en-US" sz="2133" dirty="0"/>
              <a:t>’</a:t>
            </a:r>
          </a:p>
          <a:p>
            <a:pPr marL="736582" indent="-609585">
              <a:buAutoNum type="arabicPeriod"/>
            </a:pPr>
            <a:r>
              <a:rPr lang="nb-NO" sz="2133" dirty="0"/>
              <a:t>Add ANC 1 visits</a:t>
            </a:r>
          </a:p>
          <a:p>
            <a:pPr marL="736582" indent="-609585">
              <a:buAutoNum type="arabicPeriod"/>
            </a:pPr>
            <a:r>
              <a:rPr lang="nb-NO" sz="2133" dirty="0"/>
              <a:t>Check if equation is valid</a:t>
            </a:r>
          </a:p>
          <a:p>
            <a:pPr marL="736582" indent="-609585">
              <a:buAutoNum type="arabicPeriod"/>
            </a:pPr>
            <a:r>
              <a:rPr lang="nb-NO" sz="2133" dirty="0"/>
              <a:t>Save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44575D-1E9D-4D0A-BD14-859107EDC36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397525" y="2670532"/>
            <a:ext cx="2487862" cy="835373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CD28D38-6AC4-4CE4-8C49-316198A9EBAB}"/>
              </a:ext>
            </a:extLst>
          </p:cNvPr>
          <p:cNvSpPr/>
          <p:nvPr/>
        </p:nvSpPr>
        <p:spPr>
          <a:xfrm>
            <a:off x="589427" y="3583510"/>
            <a:ext cx="2938864" cy="1856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 dirty="0">
              <a:ln w="0"/>
              <a:solidFill>
                <a:srgbClr val="BBE0E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A87EA6-E58B-4C2B-901C-7022921ADB1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528291" y="3168075"/>
            <a:ext cx="5306872" cy="134379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7D9369E-68ED-4862-B9AC-6DA59D779170}"/>
              </a:ext>
            </a:extLst>
          </p:cNvPr>
          <p:cNvSpPr/>
          <p:nvPr/>
        </p:nvSpPr>
        <p:spPr>
          <a:xfrm>
            <a:off x="589427" y="5534999"/>
            <a:ext cx="2938864" cy="718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ln w="0"/>
              <a:solidFill>
                <a:srgbClr val="BBE0E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sym typeface="Arial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10F2CB-9924-4310-811F-56ECE694542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528291" y="3681823"/>
            <a:ext cx="5306872" cy="2212187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03FBDC-6749-4D39-9B4D-AC345A41ABC0}"/>
              </a:ext>
            </a:extLst>
          </p:cNvPr>
          <p:cNvCxnSpPr>
            <a:cxnSpLocks/>
          </p:cNvCxnSpPr>
          <p:nvPr/>
        </p:nvCxnSpPr>
        <p:spPr>
          <a:xfrm flipV="1">
            <a:off x="8100902" y="6492876"/>
            <a:ext cx="673649" cy="80185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455D943-A410-4C93-A49C-25C9254CB8FA}"/>
              </a:ext>
            </a:extLst>
          </p:cNvPr>
          <p:cNvSpPr/>
          <p:nvPr/>
        </p:nvSpPr>
        <p:spPr>
          <a:xfrm>
            <a:off x="589426" y="3168075"/>
            <a:ext cx="2938863" cy="368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ln w="0"/>
              <a:solidFill>
                <a:srgbClr val="BBE0E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sym typeface="Arial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968E94-FF92-43A0-BE0A-4A051061EE3E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528288" y="1417782"/>
            <a:ext cx="5357099" cy="193431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3643196-A6E7-48F5-9C13-541AFF3BE2E1}"/>
              </a:ext>
            </a:extLst>
          </p:cNvPr>
          <p:cNvSpPr/>
          <p:nvPr/>
        </p:nvSpPr>
        <p:spPr>
          <a:xfrm>
            <a:off x="4688797" y="3375441"/>
            <a:ext cx="1708728" cy="260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ln w="0"/>
              <a:solidFill>
                <a:srgbClr val="BBE0E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5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3FF9-1EA7-4B31-87D7-FFD91287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Choose Operator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DF4-A561-43E2-BECD-37BF35C9B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00654" y="1825625"/>
            <a:ext cx="3131127" cy="4351200"/>
          </a:xfrm>
        </p:spPr>
        <p:txBody>
          <a:bodyPr/>
          <a:lstStyle/>
          <a:p>
            <a:pPr marL="126997" indent="0">
              <a:buNone/>
            </a:pPr>
            <a:r>
              <a:rPr lang="nb-NO" dirty="0"/>
              <a:t>1. Select ‘</a:t>
            </a:r>
            <a:r>
              <a:rPr lang="en-US" dirty="0"/>
              <a:t>Greater than or equal to’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ED9A0-4170-47BB-8710-49B009D98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87" y="1690726"/>
            <a:ext cx="7861819" cy="406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50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BCBA-93AA-4AB1-A5F3-908A9F0D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Right Side – ANC 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EDD65-D45A-48AD-8A86-D467D5DB5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4551" y="992473"/>
            <a:ext cx="2773219" cy="4351200"/>
          </a:xfrm>
        </p:spPr>
        <p:txBody>
          <a:bodyPr/>
          <a:lstStyle/>
          <a:p>
            <a:pPr marL="736582" indent="-609585">
              <a:buFont typeface="Arial"/>
              <a:buAutoNum type="arabicPeriod"/>
            </a:pPr>
            <a:r>
              <a:rPr lang="nb-NO" sz="2133" dirty="0"/>
              <a:t>Write ‘ANC 4 visits’ for the description</a:t>
            </a:r>
          </a:p>
          <a:p>
            <a:pPr marL="736582" indent="-609585">
              <a:buAutoNum type="arabicPeriod"/>
            </a:pPr>
            <a:r>
              <a:rPr lang="nb-NO" sz="2133" dirty="0"/>
              <a:t>Search ANC 4 visits</a:t>
            </a:r>
          </a:p>
          <a:p>
            <a:pPr marL="736582" indent="-609585">
              <a:buAutoNum type="arabicPeriod"/>
            </a:pPr>
            <a:r>
              <a:rPr lang="nb-NO" sz="2133" dirty="0"/>
              <a:t>Add ANC 4 visits</a:t>
            </a:r>
          </a:p>
          <a:p>
            <a:pPr marL="736582" indent="-609585">
              <a:buAutoNum type="arabicPeriod"/>
            </a:pPr>
            <a:r>
              <a:rPr lang="nb-NO" sz="2133" dirty="0"/>
              <a:t>Equation is valid</a:t>
            </a:r>
          </a:p>
          <a:p>
            <a:pPr marL="736582" indent="-609585">
              <a:buAutoNum type="arabicPeriod"/>
            </a:pPr>
            <a:r>
              <a:rPr lang="nb-NO" sz="2133" dirty="0"/>
              <a:t>Save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D28D38-6AC4-4CE4-8C49-316198A9EBAB}"/>
              </a:ext>
            </a:extLst>
          </p:cNvPr>
          <p:cNvSpPr/>
          <p:nvPr/>
        </p:nvSpPr>
        <p:spPr>
          <a:xfrm>
            <a:off x="589427" y="3482560"/>
            <a:ext cx="2938864" cy="195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 dirty="0">
              <a:ln w="0"/>
              <a:solidFill>
                <a:srgbClr val="BBE0E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D9369E-68ED-4862-B9AC-6DA59D779170}"/>
              </a:ext>
            </a:extLst>
          </p:cNvPr>
          <p:cNvSpPr/>
          <p:nvPr/>
        </p:nvSpPr>
        <p:spPr>
          <a:xfrm>
            <a:off x="589427" y="5534999"/>
            <a:ext cx="2938864" cy="718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ln w="0"/>
              <a:solidFill>
                <a:srgbClr val="BBE0E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sym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55D943-A410-4C93-A49C-25C9254CB8FA}"/>
              </a:ext>
            </a:extLst>
          </p:cNvPr>
          <p:cNvSpPr/>
          <p:nvPr/>
        </p:nvSpPr>
        <p:spPr>
          <a:xfrm>
            <a:off x="589426" y="3114515"/>
            <a:ext cx="2938863" cy="368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ln w="0"/>
              <a:solidFill>
                <a:srgbClr val="BBE0E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643196-A6E7-48F5-9C13-541AFF3BE2E1}"/>
              </a:ext>
            </a:extLst>
          </p:cNvPr>
          <p:cNvSpPr/>
          <p:nvPr/>
        </p:nvSpPr>
        <p:spPr>
          <a:xfrm>
            <a:off x="4642851" y="3229454"/>
            <a:ext cx="1708728" cy="260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ln w="0"/>
              <a:solidFill>
                <a:srgbClr val="BBE0E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70520-AE58-4ECA-AD60-DEE9200C2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9" y="1417781"/>
            <a:ext cx="6440099" cy="553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3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BAA5-3A6A-45CB-A161-20DAAC00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32" y="476485"/>
            <a:ext cx="10562592" cy="464617"/>
          </a:xfrm>
        </p:spPr>
        <p:txBody>
          <a:bodyPr/>
          <a:lstStyle/>
          <a:p>
            <a:r>
              <a:rPr lang="nb-NO" dirty="0"/>
              <a:t>Save the validation rule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BE80A-4637-4CE4-B9E3-8DD727D79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4851225"/>
            <a:ext cx="10515600" cy="1854375"/>
          </a:xfrm>
        </p:spPr>
        <p:txBody>
          <a:bodyPr/>
          <a:lstStyle/>
          <a:p>
            <a:r>
              <a:rPr lang="nb-NO" sz="1200" dirty="0"/>
              <a:t>Org. Unit levels – Sets the level that the validation rule will run for. Nothing selected means that it will run for the org unit level for which the data was captured.</a:t>
            </a:r>
          </a:p>
          <a:p>
            <a:r>
              <a:rPr lang="nb-NO" sz="1200" dirty="0"/>
              <a:t>Skip this rule during form validation will not notify the user during data capture if the rule is triggered</a:t>
            </a:r>
          </a:p>
          <a:p>
            <a:r>
              <a:rPr lang="nb-NO" sz="1200" dirty="0"/>
              <a:t>Save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13BF3-2AC2-413D-B957-C75C5741D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4871"/>
            <a:ext cx="12192000" cy="3600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2855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156595" y="747821"/>
            <a:ext cx="8573547" cy="9915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ZA" sz="4267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Creating Validation Rules &amp; Group</a:t>
            </a:r>
            <a:endParaRPr sz="44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156596" y="1817580"/>
            <a:ext cx="11800513" cy="47929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numCol="1" anchor="t" anchorCtr="0" compatLnSpc="1">
            <a:prstTxWarp prst="textNoShape">
              <a:avLst/>
            </a:prstTxWarp>
            <a:noAutofit/>
          </a:bodyPr>
          <a:lstStyle/>
          <a:p>
            <a:pPr marL="457189" indent="-45718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you have </a:t>
            </a:r>
            <a:r>
              <a:rPr lang="en-ZA" sz="373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</a:t>
            </a: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set of validation rules, you need to put them in groups e.g. malaria for ease of analysis</a:t>
            </a:r>
            <a:endParaRPr sz="26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group is what you will select in your </a:t>
            </a:r>
            <a:r>
              <a:rPr lang="en-ZA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Rule Analysis</a:t>
            </a:r>
            <a:endParaRPr sz="26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output will test </a:t>
            </a:r>
            <a:r>
              <a:rPr lang="en-ZA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rule in the Group</a:t>
            </a: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show you </a:t>
            </a:r>
            <a:r>
              <a:rPr lang="en-ZA" sz="32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TIME </a:t>
            </a: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rule was violated within your specified time and place!</a:t>
            </a:r>
            <a:endParaRPr sz="26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E8B6-64E5-4C4B-8947-CAFA220C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20819"/>
            <a:ext cx="8746836" cy="624650"/>
          </a:xfrm>
        </p:spPr>
        <p:txBody>
          <a:bodyPr/>
          <a:lstStyle/>
          <a:p>
            <a:r>
              <a:rPr lang="nb-NO" sz="2800" dirty="0"/>
              <a:t>Making the validation rule group: ANC – YOUR NAME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8CE90-5444-4D5D-8948-7D8FFCAC2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E4F62-5984-49F8-B16A-AE5BA0140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5469"/>
            <a:ext cx="12192000" cy="4880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660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4A1F-BC67-4C6D-A37E-D6519D5B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Objectives – Bring DQ to the user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85036-83C2-439B-A9DA-7193D0B6B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36582" indent="-609585">
              <a:buFont typeface="+mj-lt"/>
              <a:buAutoNum type="arabicPeriod"/>
            </a:pPr>
            <a:r>
              <a:rPr lang="en-US" sz="3200" dirty="0"/>
              <a:t>Understand the </a:t>
            </a:r>
            <a:r>
              <a:rPr lang="en-US" sz="3200" b="1" dirty="0"/>
              <a:t>logic</a:t>
            </a:r>
            <a:r>
              <a:rPr lang="en-US" sz="3200" dirty="0"/>
              <a:t> behind validation rules</a:t>
            </a:r>
          </a:p>
          <a:p>
            <a:pPr marL="736582" indent="-609585">
              <a:buFont typeface="+mj-lt"/>
              <a:buAutoNum type="arabicPeriod"/>
            </a:pPr>
            <a:r>
              <a:rPr lang="en-US" sz="3200" dirty="0"/>
              <a:t>Know how to </a:t>
            </a:r>
            <a:r>
              <a:rPr lang="en-US" sz="3200" b="1" dirty="0"/>
              <a:t>build</a:t>
            </a:r>
            <a:r>
              <a:rPr lang="en-US" sz="3200" dirty="0"/>
              <a:t> validation rules</a:t>
            </a:r>
          </a:p>
          <a:p>
            <a:pPr marL="126997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21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ctrTitle"/>
          </p:nvPr>
        </p:nvSpPr>
        <p:spPr/>
        <p:txBody>
          <a:bodyPr spcFirstLastPara="1" wrap="square" lIns="121900" tIns="60933" rIns="121900" bIns="60933" anchor="b" anchorCtr="0">
            <a:normAutofit fontScale="90000"/>
          </a:bodyPr>
          <a:lstStyle/>
          <a:p>
            <a:pPr>
              <a:buSzPts val="1400"/>
            </a:pPr>
            <a:r>
              <a:rPr lang="en-US" b="0" i="0" u="none" strike="noStrike" cap="none"/>
              <a:t>Data Quality/Validation and Validation rules Notifications</a:t>
            </a:r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1"/>
          </p:nvPr>
        </p:nvSpPr>
        <p:spPr/>
        <p:txBody>
          <a:bodyPr spcFirstLastPara="1" wrap="square" lIns="121900" tIns="60933" rIns="121900" bIns="60933" anchor="t" anchorCtr="0">
            <a:normAutofit/>
          </a:bodyPr>
          <a:lstStyle/>
          <a:p>
            <a:pPr marL="0" indent="0">
              <a:spcAft>
                <a:spcPts val="800"/>
              </a:spcAft>
              <a:buClr>
                <a:srgbClr val="888888"/>
              </a:buClr>
              <a:buSzPts val="2400"/>
            </a:pPr>
            <a:r>
              <a:rPr lang="en-US" b="0" i="0" u="none" strike="noStrike" cap="none" dirty="0"/>
              <a:t>Part 2 – Running and scheduling validation rules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419100" y="256733"/>
            <a:ext cx="10934800" cy="8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l">
              <a:lnSpc>
                <a:spcPct val="90000"/>
              </a:lnSpc>
              <a:buSzPts val="1400"/>
            </a:pPr>
            <a:r>
              <a:rPr lang="en-ZA" sz="4800" b="1" dirty="0">
                <a:solidFill>
                  <a:schemeClr val="lt1"/>
                </a:solidFill>
              </a:rPr>
              <a:t>Objectives</a:t>
            </a:r>
            <a:endParaRPr sz="4400" b="1" dirty="0">
              <a:solidFill>
                <a:schemeClr val="dk2"/>
              </a:solidFill>
            </a:endParaRPr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419101" y="1261733"/>
            <a:ext cx="11504451" cy="549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770447" indent="-685783">
              <a:lnSpc>
                <a:spcPct val="90000"/>
              </a:lnSpc>
              <a:spcBef>
                <a:spcPts val="747"/>
              </a:spcBef>
              <a:buSzPts val="2600"/>
              <a:buFont typeface="Arial"/>
              <a:buAutoNum type="arabicPeriod"/>
            </a:pPr>
            <a:r>
              <a:rPr lang="en-ZA" dirty="0"/>
              <a:t>Be able to set up </a:t>
            </a:r>
            <a:r>
              <a:rPr lang="en-ZA" b="1" dirty="0"/>
              <a:t>validation rules notifications</a:t>
            </a:r>
          </a:p>
          <a:p>
            <a:pPr marL="770447" indent="-685783">
              <a:spcBef>
                <a:spcPts val="747"/>
              </a:spcBef>
              <a:buSzPts val="2600"/>
              <a:buFont typeface="Arial"/>
              <a:buAutoNum type="arabicPeriod"/>
            </a:pPr>
            <a:r>
              <a:rPr lang="en-US" dirty="0"/>
              <a:t>Be able to </a:t>
            </a:r>
            <a:r>
              <a:rPr lang="en-US" b="1" dirty="0"/>
              <a:t>run validation rule analysis</a:t>
            </a:r>
            <a:endParaRPr lang="en-ZA" b="1" dirty="0"/>
          </a:p>
          <a:p>
            <a:pPr marL="770447" indent="-685783">
              <a:lnSpc>
                <a:spcPct val="90000"/>
              </a:lnSpc>
              <a:spcBef>
                <a:spcPts val="747"/>
              </a:spcBef>
              <a:buSzPts val="2600"/>
              <a:buFont typeface="Arial"/>
              <a:buAutoNum type="arabicPeriod"/>
            </a:pPr>
            <a:r>
              <a:rPr lang="en-ZA" dirty="0"/>
              <a:t>Be able to </a:t>
            </a:r>
            <a:r>
              <a:rPr lang="en-ZA" b="1" dirty="0"/>
              <a:t>schedule </a:t>
            </a:r>
            <a:r>
              <a:rPr lang="en-ZA" dirty="0"/>
              <a:t>validation rules to run automatically</a:t>
            </a:r>
            <a:endParaRPr dirty="0"/>
          </a:p>
        </p:txBody>
      </p:sp>
      <p:sp>
        <p:nvSpPr>
          <p:cNvPr id="147" name="Google Shape;147;p21"/>
          <p:cNvSpPr/>
          <p:nvPr/>
        </p:nvSpPr>
        <p:spPr>
          <a:xfrm>
            <a:off x="5939760" y="3275112"/>
            <a:ext cx="3124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1400"/>
            </a:pPr>
            <a:r>
              <a:rPr lang="en-ZA" sz="1867" dirty="0"/>
              <a:t> </a:t>
            </a:r>
            <a:endParaRPr sz="1867" dirty="0"/>
          </a:p>
        </p:txBody>
      </p:sp>
      <p:sp>
        <p:nvSpPr>
          <p:cNvPr id="148" name="Google Shape;148;p21"/>
          <p:cNvSpPr/>
          <p:nvPr/>
        </p:nvSpPr>
        <p:spPr>
          <a:xfrm>
            <a:off x="5939760" y="3275112"/>
            <a:ext cx="3124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1400"/>
            </a:pPr>
            <a:r>
              <a:rPr lang="en-ZA" sz="1867" dirty="0"/>
              <a:t> </a:t>
            </a:r>
            <a:endParaRPr sz="1867" dirty="0"/>
          </a:p>
        </p:txBody>
      </p:sp>
      <p:sp>
        <p:nvSpPr>
          <p:cNvPr id="149" name="Google Shape;149;p21"/>
          <p:cNvSpPr txBox="1"/>
          <p:nvPr/>
        </p:nvSpPr>
        <p:spPr>
          <a:xfrm>
            <a:off x="1600160" y="513033"/>
            <a:ext cx="89916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  <a:buSzPts val="3600"/>
            </a:pPr>
            <a:r>
              <a:rPr lang="en-ZA" sz="48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Learning Objectives</a:t>
            </a:r>
            <a:endParaRPr sz="1867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555A-6DA6-4086-A798-97FE7694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Make validation rule notification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9B8C0-FB42-420A-9F72-5AF1629A3F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10764-1F0D-49CE-A5B2-27FFF8591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58269"/>
            <a:ext cx="10937203" cy="4867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2324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555A-6DA6-4086-A798-97FE7694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Make validation rule notification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7D7A6-1E2E-4D73-9A75-D5C936432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08" y="1705077"/>
            <a:ext cx="11150785" cy="4302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2789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6"/>
          <p:cNvPicPr preferRelativeResize="0"/>
          <p:nvPr/>
        </p:nvPicPr>
        <p:blipFill rotWithShape="1">
          <a:blip r:embed="rId3">
            <a:alphaModFix/>
          </a:blip>
          <a:srcRect l="42923" t="6491" r="31445" b="37497"/>
          <a:stretch/>
        </p:blipFill>
        <p:spPr>
          <a:xfrm>
            <a:off x="700316" y="1376400"/>
            <a:ext cx="4733200" cy="41052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3921"/>
              </a:srgbClr>
            </a:outerShdw>
          </a:effectLst>
        </p:spPr>
      </p:pic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501904" y="379360"/>
            <a:ext cx="10241936" cy="63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>
              <a:lnSpc>
                <a:spcPct val="90000"/>
              </a:lnSpc>
              <a:buClr>
                <a:schemeClr val="dk2"/>
              </a:buClr>
              <a:buSzPts val="1400"/>
            </a:pPr>
            <a:r>
              <a:rPr lang="en-ZA" sz="2133" b="1" dirty="0">
                <a:solidFill>
                  <a:schemeClr val="dk2"/>
                </a:solidFill>
              </a:rPr>
              <a:t>Running Validation Rule Analysis: Finding WHERE to do this</a:t>
            </a:r>
            <a:endParaRPr sz="2400" b="1" dirty="0">
              <a:solidFill>
                <a:schemeClr val="dk2"/>
              </a:solidFill>
            </a:endParaRPr>
          </a:p>
        </p:txBody>
      </p:sp>
      <p:cxnSp>
        <p:nvCxnSpPr>
          <p:cNvPr id="185" name="Google Shape;185;p26"/>
          <p:cNvCxnSpPr>
            <a:cxnSpLocks/>
          </p:cNvCxnSpPr>
          <p:nvPr/>
        </p:nvCxnSpPr>
        <p:spPr>
          <a:xfrm flipH="1">
            <a:off x="4495801" y="1196905"/>
            <a:ext cx="4628055" cy="1670071"/>
          </a:xfrm>
          <a:prstGeom prst="straightConnector1">
            <a:avLst/>
          </a:prstGeom>
          <a:noFill/>
          <a:ln w="38100" cap="flat" cmpd="sng">
            <a:solidFill>
              <a:srgbClr val="7E4DF7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</p:cxnSp>
      <p:cxnSp>
        <p:nvCxnSpPr>
          <p:cNvPr id="186" name="Google Shape;186;p26"/>
          <p:cNvCxnSpPr>
            <a:cxnSpLocks/>
          </p:cNvCxnSpPr>
          <p:nvPr/>
        </p:nvCxnSpPr>
        <p:spPr>
          <a:xfrm flipH="1">
            <a:off x="6984410" y="1204776"/>
            <a:ext cx="2139445" cy="2311057"/>
          </a:xfrm>
          <a:prstGeom prst="straightConnector1">
            <a:avLst/>
          </a:prstGeom>
          <a:noFill/>
          <a:ln w="38100" cap="flat" cmpd="sng">
            <a:solidFill>
              <a:srgbClr val="7E4DF7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73BB20B-9A93-488F-B355-D1E96B67C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055" y="3695328"/>
            <a:ext cx="8959703" cy="331415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E731-9F0C-483F-BAA4-E7CAD671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Validation Rule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559E5-9D26-4644-994E-352C0CCA7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1" y="2256458"/>
            <a:ext cx="8524948" cy="31533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3C5E5-514C-4DC7-814C-E557664217A1}"/>
              </a:ext>
            </a:extLst>
          </p:cNvPr>
          <p:cNvSpPr/>
          <p:nvPr/>
        </p:nvSpPr>
        <p:spPr>
          <a:xfrm>
            <a:off x="160672" y="2608522"/>
            <a:ext cx="4234120" cy="2665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33545E-59E7-476E-AA15-68F80CD3E75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394792" y="3866288"/>
            <a:ext cx="4621619" cy="748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4097D3-D527-4AB0-896A-2B13265FEA06}"/>
              </a:ext>
            </a:extLst>
          </p:cNvPr>
          <p:cNvSpPr txBox="1"/>
          <p:nvPr/>
        </p:nvSpPr>
        <p:spPr>
          <a:xfrm>
            <a:off x="9016411" y="2670832"/>
            <a:ext cx="2816447" cy="239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867" dirty="0"/>
              <a:t>1. Select your organisational units </a:t>
            </a:r>
          </a:p>
          <a:p>
            <a:endParaRPr lang="nb-NO" sz="1867" dirty="0"/>
          </a:p>
          <a:p>
            <a:r>
              <a:rPr lang="nb-NO" sz="1867" dirty="0"/>
              <a:t>Selecting the whole country may return hundreds of alerts (and takes a while and may crash the system) </a:t>
            </a: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3231875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E731-9F0C-483F-BAA4-E7CAD671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Validation Rule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559E5-9D26-4644-994E-352C0CCA7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1" y="2256458"/>
            <a:ext cx="8524948" cy="31533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3C5E5-514C-4DC7-814C-E557664217A1}"/>
              </a:ext>
            </a:extLst>
          </p:cNvPr>
          <p:cNvSpPr/>
          <p:nvPr/>
        </p:nvSpPr>
        <p:spPr>
          <a:xfrm>
            <a:off x="4319184" y="2733144"/>
            <a:ext cx="4234120" cy="924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33545E-59E7-476E-AA15-68F80CD3E75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8553304" y="3195373"/>
            <a:ext cx="463107" cy="383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4097D3-D527-4AB0-896A-2B13265FEA06}"/>
              </a:ext>
            </a:extLst>
          </p:cNvPr>
          <p:cNvSpPr txBox="1"/>
          <p:nvPr/>
        </p:nvSpPr>
        <p:spPr>
          <a:xfrm>
            <a:off x="9016411" y="2670833"/>
            <a:ext cx="2816447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867" dirty="0"/>
              <a:t>2. Select your date range</a:t>
            </a:r>
          </a:p>
          <a:p>
            <a:endParaRPr lang="nb-NO" sz="1867" dirty="0"/>
          </a:p>
          <a:p>
            <a:r>
              <a:rPr lang="nb-NO" sz="1867" dirty="0"/>
              <a:t>Selecting a large date range may return hundreds of alerts. </a:t>
            </a: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3550505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E731-9F0C-483F-BAA4-E7CAD671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Validation Rule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559E5-9D26-4644-994E-352C0CCA7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1" y="2256458"/>
            <a:ext cx="8524948" cy="31533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3C5E5-514C-4DC7-814C-E557664217A1}"/>
              </a:ext>
            </a:extLst>
          </p:cNvPr>
          <p:cNvSpPr/>
          <p:nvPr/>
        </p:nvSpPr>
        <p:spPr>
          <a:xfrm>
            <a:off x="4338087" y="3594163"/>
            <a:ext cx="4234120" cy="432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33545E-59E7-476E-AA15-68F80CD3E75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8572207" y="3147982"/>
            <a:ext cx="444204" cy="6621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4097D3-D527-4AB0-896A-2B13265FEA06}"/>
              </a:ext>
            </a:extLst>
          </p:cNvPr>
          <p:cNvSpPr txBox="1"/>
          <p:nvPr/>
        </p:nvSpPr>
        <p:spPr>
          <a:xfrm>
            <a:off x="9016411" y="2670832"/>
            <a:ext cx="2816447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867" dirty="0"/>
              <a:t>3. Select your validation rule group </a:t>
            </a:r>
          </a:p>
          <a:p>
            <a:endParaRPr lang="nb-NO" sz="1867" dirty="0"/>
          </a:p>
        </p:txBody>
      </p:sp>
    </p:spTree>
    <p:extLst>
      <p:ext uri="{BB962C8B-B14F-4D97-AF65-F5344CB8AC3E}">
        <p14:creationId xmlns:p14="http://schemas.microsoft.com/office/powerpoint/2010/main" val="1650690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E731-9F0C-483F-BAA4-E7CAD671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Validation Rule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559E5-9D26-4644-994E-352C0CCA7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1" y="2256458"/>
            <a:ext cx="8524948" cy="31533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3C5E5-514C-4DC7-814C-E557664217A1}"/>
              </a:ext>
            </a:extLst>
          </p:cNvPr>
          <p:cNvSpPr/>
          <p:nvPr/>
        </p:nvSpPr>
        <p:spPr>
          <a:xfrm>
            <a:off x="4319184" y="3997843"/>
            <a:ext cx="4234120" cy="236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33545E-59E7-476E-AA15-68F80CD3E75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8553304" y="4115983"/>
            <a:ext cx="463107" cy="376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4097D3-D527-4AB0-896A-2B13265FEA06}"/>
              </a:ext>
            </a:extLst>
          </p:cNvPr>
          <p:cNvSpPr txBox="1"/>
          <p:nvPr/>
        </p:nvSpPr>
        <p:spPr>
          <a:xfrm>
            <a:off x="9016411" y="2670832"/>
            <a:ext cx="2816447" cy="29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867" dirty="0"/>
              <a:t>4. Choose if you want to send notifications </a:t>
            </a:r>
          </a:p>
          <a:p>
            <a:endParaRPr lang="nb-NO" sz="1867" dirty="0"/>
          </a:p>
          <a:p>
            <a:r>
              <a:rPr lang="nb-NO" sz="1867" dirty="0"/>
              <a:t>W</a:t>
            </a:r>
            <a:r>
              <a:rPr lang="en-US" sz="1867" dirty="0"/>
              <a:t>ill send notifications as defined by the validation notification</a:t>
            </a:r>
          </a:p>
          <a:p>
            <a:endParaRPr lang="nb-NO" sz="1867" dirty="0"/>
          </a:p>
          <a:p>
            <a:r>
              <a:rPr lang="nb-NO" sz="1867" dirty="0"/>
              <a:t>Nothing will be sent if there are not configured notifications</a:t>
            </a:r>
          </a:p>
        </p:txBody>
      </p:sp>
    </p:spTree>
    <p:extLst>
      <p:ext uri="{BB962C8B-B14F-4D97-AF65-F5344CB8AC3E}">
        <p14:creationId xmlns:p14="http://schemas.microsoft.com/office/powerpoint/2010/main" val="3788454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E731-9F0C-483F-BAA4-E7CAD671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Validation Rule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559E5-9D26-4644-994E-352C0CCA7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1" y="2256458"/>
            <a:ext cx="8524948" cy="31533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3C5E5-514C-4DC7-814C-E557664217A1}"/>
              </a:ext>
            </a:extLst>
          </p:cNvPr>
          <p:cNvSpPr/>
          <p:nvPr/>
        </p:nvSpPr>
        <p:spPr>
          <a:xfrm>
            <a:off x="4328635" y="4192773"/>
            <a:ext cx="4234120" cy="183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33545E-59E7-476E-AA15-68F80CD3E75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8562755" y="4284331"/>
            <a:ext cx="453656" cy="1566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4097D3-D527-4AB0-896A-2B13265FEA06}"/>
              </a:ext>
            </a:extLst>
          </p:cNvPr>
          <p:cNvSpPr txBox="1"/>
          <p:nvPr/>
        </p:nvSpPr>
        <p:spPr>
          <a:xfrm>
            <a:off x="9016411" y="2670833"/>
            <a:ext cx="2816447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867" dirty="0"/>
              <a:t>5</a:t>
            </a:r>
            <a:r>
              <a:rPr lang="nb-NO" sz="1867" dirty="0">
                <a:highlight>
                  <a:srgbClr val="FFFF00"/>
                </a:highlight>
              </a:rPr>
              <a:t>. Select if you would like to presist new results</a:t>
            </a:r>
          </a:p>
          <a:p>
            <a:endParaRPr lang="nb-NO" sz="1867" dirty="0"/>
          </a:p>
          <a:p>
            <a:r>
              <a:rPr lang="nb-NO" sz="1867" dirty="0"/>
              <a:t>This will save the results of the validation rule analysis. Saved results can then be accessed via the API. Becomes more important when we talk about scheduling validation rules</a:t>
            </a: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294629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B619-77CD-4962-83A9-6DB2E0B6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Our email is everything. </a:t>
            </a:r>
            <a:endParaRPr lang="en-US" dirty="0"/>
          </a:p>
        </p:txBody>
      </p:sp>
      <p:pic>
        <p:nvPicPr>
          <p:cNvPr id="2050" name="Picture 2" descr="An update on my process for managing emails, to-do and notes ...">
            <a:extLst>
              <a:ext uri="{FF2B5EF4-FFF2-40B4-BE49-F238E27FC236}">
                <a16:creationId xmlns:a16="http://schemas.microsoft.com/office/drawing/2014/main" id="{45AFB362-97C0-4BE3-8D76-26ED0C7C0DDE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32" y="1608244"/>
            <a:ext cx="3970867" cy="411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9 Cartoons to Help You Avoid Any Actual Work - The Cooper Review ...">
            <a:extLst>
              <a:ext uri="{FF2B5EF4-FFF2-40B4-BE49-F238E27FC236}">
                <a16:creationId xmlns:a16="http://schemas.microsoft.com/office/drawing/2014/main" id="{8B50D26A-EF44-4C0D-B57C-9687E9672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38" y="1657798"/>
            <a:ext cx="4015693" cy="40156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429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167445" y="877743"/>
            <a:ext cx="8279600" cy="7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>
              <a:lnSpc>
                <a:spcPct val="90000"/>
              </a:lnSpc>
              <a:buClr>
                <a:schemeClr val="dk2"/>
              </a:buClr>
              <a:buSzPts val="1400"/>
            </a:pPr>
            <a:r>
              <a:rPr lang="en-ZA" sz="4267" b="1" dirty="0">
                <a:solidFill>
                  <a:schemeClr val="dk2"/>
                </a:solidFill>
              </a:rPr>
              <a:t>Running Validation Rule Analysis</a:t>
            </a:r>
            <a:br>
              <a:rPr lang="en-ZA" sz="4267" b="1" dirty="0">
                <a:solidFill>
                  <a:schemeClr val="dk2"/>
                </a:solidFill>
              </a:rPr>
            </a:br>
            <a:r>
              <a:rPr lang="en-ZA" sz="4267" b="1" dirty="0">
                <a:solidFill>
                  <a:schemeClr val="dk2"/>
                </a:solidFill>
              </a:rPr>
              <a:t>Finding out HOW to do this</a:t>
            </a:r>
            <a:endParaRPr sz="4400" b="1" dirty="0">
              <a:solidFill>
                <a:schemeClr val="dk2"/>
              </a:solidFill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167446" y="2686152"/>
            <a:ext cx="3405397" cy="112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SzPts val="2400"/>
              <a:buFont typeface="Arial"/>
              <a:buChar char="●"/>
            </a:pPr>
            <a:r>
              <a:rPr lang="en-ZA" sz="2133" dirty="0"/>
              <a:t>Start Date: April 1</a:t>
            </a:r>
            <a:endParaRPr dirty="0"/>
          </a:p>
          <a:p>
            <a:pPr marL="609585" indent="-423323">
              <a:buSzPts val="2400"/>
              <a:buFont typeface="Arial"/>
              <a:buChar char="●"/>
            </a:pPr>
            <a:r>
              <a:rPr lang="en-ZA" sz="2133" dirty="0"/>
              <a:t>End Date: Today</a:t>
            </a:r>
            <a:endParaRPr dirty="0"/>
          </a:p>
          <a:p>
            <a:pPr marL="609585" indent="-423323">
              <a:buSzPts val="2400"/>
              <a:buFont typeface="Arial"/>
              <a:buChar char="●"/>
            </a:pPr>
            <a:r>
              <a:rPr lang="en-ZA" sz="2133" dirty="0"/>
              <a:t>Validation Rule Group: ANC</a:t>
            </a:r>
            <a:endParaRPr dirty="0"/>
          </a:p>
          <a:p>
            <a:pPr marL="609585" indent="-423323">
              <a:buSzPts val="2400"/>
              <a:buFont typeface="Arial"/>
              <a:buChar char="●"/>
            </a:pPr>
            <a:r>
              <a:rPr lang="en-ZA" sz="2133" dirty="0"/>
              <a:t>Organisation unit: Region A</a:t>
            </a:r>
            <a:endParaRPr dirty="0"/>
          </a:p>
          <a:p>
            <a:pPr marL="609585" indent="-423323">
              <a:buSzPts val="2400"/>
              <a:buFont typeface="Arial"/>
              <a:buChar char="●"/>
            </a:pPr>
            <a:r>
              <a:rPr lang="en-ZA" sz="2133" dirty="0"/>
              <a:t>Click </a:t>
            </a:r>
            <a:r>
              <a:rPr lang="en-ZA" sz="2133" b="1" dirty="0"/>
              <a:t>Validate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DE2C82-070D-4C3E-B145-EA0E88BD9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215" y="2581836"/>
            <a:ext cx="8279093" cy="284910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38FA-6220-4EFB-B73A-35BA79DF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ED27F-D672-4616-8B81-8534E390E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https://academy.demos.dhis2.org/dqapp-config/</a:t>
            </a:r>
          </a:p>
        </p:txBody>
      </p:sp>
    </p:spTree>
    <p:extLst>
      <p:ext uri="{BB962C8B-B14F-4D97-AF65-F5344CB8AC3E}">
        <p14:creationId xmlns:p14="http://schemas.microsoft.com/office/powerpoint/2010/main" val="2667386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215901" y="57179"/>
            <a:ext cx="7937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>
              <a:lnSpc>
                <a:spcPct val="90000"/>
              </a:lnSpc>
              <a:buClr>
                <a:schemeClr val="dk2"/>
              </a:buClr>
              <a:buSzPts val="1400"/>
            </a:pPr>
            <a:r>
              <a:rPr lang="en-ZA" sz="4267" b="1" dirty="0">
                <a:solidFill>
                  <a:schemeClr val="dk2"/>
                </a:solidFill>
              </a:rPr>
              <a:t>Running Validation Rule Analysis</a:t>
            </a:r>
            <a:br>
              <a:rPr lang="en-ZA" sz="4267" b="1" dirty="0">
                <a:solidFill>
                  <a:schemeClr val="dk2"/>
                </a:solidFill>
              </a:rPr>
            </a:br>
            <a:r>
              <a:rPr lang="en-ZA" sz="4267" b="1" dirty="0">
                <a:solidFill>
                  <a:schemeClr val="dk2"/>
                </a:solidFill>
              </a:rPr>
              <a:t>Seeing the results </a:t>
            </a:r>
            <a:endParaRPr sz="4400" b="1" dirty="0">
              <a:solidFill>
                <a:schemeClr val="dk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4D8FFE-EB20-4C0A-99C7-04EFF1969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878" y="1305416"/>
            <a:ext cx="9240245" cy="56659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4A8597-26ED-42D1-A592-17AD75BA40CA}"/>
              </a:ext>
            </a:extLst>
          </p:cNvPr>
          <p:cNvSpPr/>
          <p:nvPr/>
        </p:nvSpPr>
        <p:spPr>
          <a:xfrm>
            <a:off x="8931349" y="2013099"/>
            <a:ext cx="491460" cy="255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E4902D-128E-4CAC-8C7C-C0931BE9B49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8496596" y="2268280"/>
            <a:ext cx="680483" cy="10301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DC7A-BA7F-417E-9314-0BA140E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4189"/>
            <a:ext cx="10562592" cy="1143756"/>
          </a:xfrm>
        </p:spPr>
        <p:txBody>
          <a:bodyPr/>
          <a:lstStyle/>
          <a:p>
            <a:r>
              <a:rPr lang="nb-NO" dirty="0"/>
              <a:t>When to run validation rules: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01DD-D61C-46D8-863D-606232BF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706880"/>
            <a:ext cx="2971799" cy="3897720"/>
          </a:xfrm>
        </p:spPr>
        <p:txBody>
          <a:bodyPr/>
          <a:lstStyle/>
          <a:p>
            <a:r>
              <a:rPr lang="nb-NO" sz="2133" dirty="0"/>
              <a:t>Validation rules can run automatically or manually during data entry</a:t>
            </a:r>
            <a:endParaRPr lang="en-US" sz="2133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1CF33-2C06-4B70-9164-1D6A8418D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854" y="1463041"/>
            <a:ext cx="8041444" cy="443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61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DC7A-BA7F-417E-9314-0BA140E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6393527" cy="1325600"/>
          </a:xfrm>
        </p:spPr>
        <p:txBody>
          <a:bodyPr/>
          <a:lstStyle/>
          <a:p>
            <a:r>
              <a:rPr lang="nb-NO" dirty="0"/>
              <a:t>When to run validation rules: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01DD-D61C-46D8-863D-606232BF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765" y="1886628"/>
            <a:ext cx="6259623" cy="4351200"/>
          </a:xfrm>
        </p:spPr>
        <p:txBody>
          <a:bodyPr/>
          <a:lstStyle/>
          <a:p>
            <a:r>
              <a:rPr lang="nb-NO" sz="1867" dirty="0"/>
              <a:t>Validation rules to prevent data completion</a:t>
            </a:r>
          </a:p>
          <a:p>
            <a:r>
              <a:rPr lang="nb-NO" sz="1867" dirty="0"/>
              <a:t>This can cause confusion, frustration, and hurt reporting completeness </a:t>
            </a:r>
          </a:p>
          <a:p>
            <a:endParaRPr lang="nb-NO" sz="1867" dirty="0"/>
          </a:p>
          <a:p>
            <a:pPr marL="126997" indent="0">
              <a:buNone/>
            </a:pPr>
            <a:r>
              <a:rPr lang="nb-NO" sz="1867" dirty="0"/>
              <a:t>When to do this:</a:t>
            </a:r>
          </a:p>
          <a:p>
            <a:r>
              <a:rPr lang="nb-NO" sz="1867" dirty="0"/>
              <a:t>Validation rules are well formed, tested, and verified</a:t>
            </a:r>
          </a:p>
          <a:p>
            <a:r>
              <a:rPr lang="nb-NO" sz="1867" dirty="0"/>
              <a:t>For well trained district or higher officers</a:t>
            </a:r>
          </a:p>
          <a:p>
            <a:pPr marL="126997" indent="0">
              <a:buNone/>
            </a:pPr>
            <a:r>
              <a:rPr lang="nb-NO" sz="1867" b="1" dirty="0"/>
              <a:t>Not for community health workers or poorly trained staff. 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3D473-A86F-4CE2-B2A0-7B2DA0AC5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412" y="0"/>
            <a:ext cx="4960272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D560E5-291C-4211-BD5B-7A25F78ED01D}"/>
              </a:ext>
            </a:extLst>
          </p:cNvPr>
          <p:cNvSpPr/>
          <p:nvPr/>
        </p:nvSpPr>
        <p:spPr>
          <a:xfrm>
            <a:off x="7353004" y="6136790"/>
            <a:ext cx="2032000" cy="296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3445817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DC7A-BA7F-417E-9314-0BA140E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5" y="697124"/>
            <a:ext cx="8064795" cy="1325600"/>
          </a:xfrm>
        </p:spPr>
        <p:txBody>
          <a:bodyPr/>
          <a:lstStyle/>
          <a:p>
            <a:r>
              <a:rPr lang="nb-NO" sz="2133" dirty="0"/>
              <a:t>When to run validation rules: Automatically scheduled</a:t>
            </a:r>
            <a:endParaRPr lang="en-US" sz="2133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01DD-D61C-46D8-863D-606232BF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510" y="1914981"/>
            <a:ext cx="4199269" cy="4351200"/>
          </a:xfrm>
        </p:spPr>
        <p:txBody>
          <a:bodyPr/>
          <a:lstStyle/>
          <a:p>
            <a:r>
              <a:rPr lang="nb-NO" sz="3200" dirty="0"/>
              <a:t>Use Scheduling app to make a new ‘monitoring job’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AFB75-75D2-45DF-B671-66CAFF98A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415" y="1709783"/>
            <a:ext cx="5439391" cy="3891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773A69-51FE-405B-ACE7-72DD8DA70F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70" t="3499" r="20138" b="69248"/>
          <a:stretch/>
        </p:blipFill>
        <p:spPr>
          <a:xfrm>
            <a:off x="4687780" y="2898649"/>
            <a:ext cx="3773969" cy="3063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9101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DC7A-BA7F-417E-9314-0BA140E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48" y="697379"/>
            <a:ext cx="8546803" cy="796767"/>
          </a:xfrm>
        </p:spPr>
        <p:txBody>
          <a:bodyPr/>
          <a:lstStyle/>
          <a:p>
            <a:r>
              <a:rPr lang="nb-NO" sz="2400" dirty="0"/>
              <a:t>When to run validation rules: Automatically scheduled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01DD-D61C-46D8-863D-606232BF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7016" y="1427988"/>
            <a:ext cx="4199269" cy="1189984"/>
          </a:xfrm>
        </p:spPr>
        <p:txBody>
          <a:bodyPr/>
          <a:lstStyle/>
          <a:p>
            <a:pPr marL="126997" indent="0">
              <a:buNone/>
            </a:pPr>
            <a:r>
              <a:rPr lang="nb-NO" sz="2400" dirty="0"/>
              <a:t>Choose a premade frequency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301C8-954F-4657-8063-4DA80D029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49" y="1427989"/>
            <a:ext cx="6288188" cy="53638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A925B45-F396-43F5-BEB9-7D012E6304F5}"/>
              </a:ext>
            </a:extLst>
          </p:cNvPr>
          <p:cNvSpPr/>
          <p:nvPr/>
        </p:nvSpPr>
        <p:spPr>
          <a:xfrm>
            <a:off x="1030176" y="2753588"/>
            <a:ext cx="2032000" cy="1442728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35E576-81A2-4F30-994A-D8D7E3C6C456}"/>
              </a:ext>
            </a:extLst>
          </p:cNvPr>
          <p:cNvCxnSpPr>
            <a:cxnSpLocks/>
            <a:stCxn id="11" idx="0"/>
            <a:endCxn id="3" idx="1"/>
          </p:cNvCxnSpPr>
          <p:nvPr/>
        </p:nvCxnSpPr>
        <p:spPr>
          <a:xfrm flipV="1">
            <a:off x="2046176" y="2022980"/>
            <a:ext cx="5210840" cy="73060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CB46A0C-14A4-4E25-9384-83719F3217D0}"/>
              </a:ext>
            </a:extLst>
          </p:cNvPr>
          <p:cNvSpPr txBox="1">
            <a:spLocks/>
          </p:cNvSpPr>
          <p:nvPr/>
        </p:nvSpPr>
        <p:spPr>
          <a:xfrm>
            <a:off x="7257016" y="3146805"/>
            <a:ext cx="4199269" cy="118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6997" indent="0">
              <a:buNone/>
            </a:pPr>
            <a:r>
              <a:rPr lang="nb-NO" sz="2800" dirty="0"/>
              <a:t>Write a custom cron expression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5DE888-F094-4BEE-B0EA-94E3020FF65D}"/>
              </a:ext>
            </a:extLst>
          </p:cNvPr>
          <p:cNvSpPr/>
          <p:nvPr/>
        </p:nvSpPr>
        <p:spPr>
          <a:xfrm>
            <a:off x="3129811" y="2750821"/>
            <a:ext cx="2032000" cy="53160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C9560F-9FD4-471C-8C81-24553A336CED}"/>
              </a:ext>
            </a:extLst>
          </p:cNvPr>
          <p:cNvCxnSpPr>
            <a:cxnSpLocks/>
            <a:stCxn id="19" idx="2"/>
            <a:endCxn id="18" idx="1"/>
          </p:cNvCxnSpPr>
          <p:nvPr/>
        </p:nvCxnSpPr>
        <p:spPr>
          <a:xfrm>
            <a:off x="4145811" y="3282421"/>
            <a:ext cx="3111205" cy="45937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15AE0D7-7860-4405-A0AE-B03D2F056F84}"/>
              </a:ext>
            </a:extLst>
          </p:cNvPr>
          <p:cNvSpPr txBox="1">
            <a:spLocks/>
          </p:cNvSpPr>
          <p:nvPr/>
        </p:nvSpPr>
        <p:spPr>
          <a:xfrm>
            <a:off x="7257016" y="4472405"/>
            <a:ext cx="4199269" cy="118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6997" indent="0">
              <a:buNone/>
            </a:pPr>
            <a:r>
              <a:rPr lang="nb-NO" sz="2133" dirty="0"/>
              <a:t>Continuous expression – will constantly be running. Good if using for disease surviallance. Bad for many validation rules over long period</a:t>
            </a:r>
            <a:endParaRPr lang="en-US" sz="2133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69002D-86C5-4080-9F4E-AF422605B618}"/>
              </a:ext>
            </a:extLst>
          </p:cNvPr>
          <p:cNvSpPr/>
          <p:nvPr/>
        </p:nvSpPr>
        <p:spPr>
          <a:xfrm>
            <a:off x="5225017" y="2750821"/>
            <a:ext cx="1721588" cy="53160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DF1DD7-78A8-4190-8B7D-1323F7561024}"/>
              </a:ext>
            </a:extLst>
          </p:cNvPr>
          <p:cNvCxnSpPr>
            <a:cxnSpLocks/>
            <a:stCxn id="26" idx="2"/>
            <a:endCxn id="25" idx="1"/>
          </p:cNvCxnSpPr>
          <p:nvPr/>
        </p:nvCxnSpPr>
        <p:spPr>
          <a:xfrm>
            <a:off x="6085811" y="3282421"/>
            <a:ext cx="1171205" cy="178497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E2F6BE1-A335-4CB1-8841-EE01E6D0ED43}"/>
              </a:ext>
            </a:extLst>
          </p:cNvPr>
          <p:cNvSpPr txBox="1"/>
          <p:nvPr/>
        </p:nvSpPr>
        <p:spPr>
          <a:xfrm>
            <a:off x="8181671" y="2727516"/>
            <a:ext cx="117120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867" dirty="0"/>
              <a:t>OR</a:t>
            </a:r>
            <a:endParaRPr lang="en-US" sz="1867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0ECA6A-8926-4E5F-B7B1-2F14D6BD72BA}"/>
              </a:ext>
            </a:extLst>
          </p:cNvPr>
          <p:cNvSpPr txBox="1"/>
          <p:nvPr/>
        </p:nvSpPr>
        <p:spPr>
          <a:xfrm>
            <a:off x="8181671" y="4294124"/>
            <a:ext cx="117120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867" dirty="0"/>
              <a:t>OR</a:t>
            </a: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3221122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DC7A-BA7F-417E-9314-0BA140E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48" y="168547"/>
            <a:ext cx="8546803" cy="1325600"/>
          </a:xfrm>
        </p:spPr>
        <p:txBody>
          <a:bodyPr/>
          <a:lstStyle/>
          <a:p>
            <a:r>
              <a:rPr lang="nb-NO" sz="2400" dirty="0"/>
              <a:t>When to run validation rules: Automatically scheduled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01DD-D61C-46D8-863D-606232BF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7016" y="1427988"/>
            <a:ext cx="4199269" cy="1189984"/>
          </a:xfrm>
        </p:spPr>
        <p:txBody>
          <a:bodyPr/>
          <a:lstStyle/>
          <a:p>
            <a:pPr marL="126997" indent="0">
              <a:buNone/>
            </a:pPr>
            <a:r>
              <a:rPr lang="nb-NO" sz="2400" dirty="0"/>
              <a:t>The number of days in the past to run the validation rules for 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CE95F-45DE-45AD-9F8A-267C537BF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49" y="1390549"/>
            <a:ext cx="6240335" cy="52989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A925B45-F396-43F5-BEB9-7D012E6304F5}"/>
              </a:ext>
            </a:extLst>
          </p:cNvPr>
          <p:cNvSpPr/>
          <p:nvPr/>
        </p:nvSpPr>
        <p:spPr>
          <a:xfrm>
            <a:off x="984397" y="3950049"/>
            <a:ext cx="2032000" cy="45419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35E576-81A2-4F30-994A-D8D7E3C6C456}"/>
              </a:ext>
            </a:extLst>
          </p:cNvPr>
          <p:cNvCxnSpPr>
            <a:cxnSpLocks/>
            <a:stCxn id="11" idx="0"/>
            <a:endCxn id="3" idx="1"/>
          </p:cNvCxnSpPr>
          <p:nvPr/>
        </p:nvCxnSpPr>
        <p:spPr>
          <a:xfrm flipV="1">
            <a:off x="2000397" y="2022981"/>
            <a:ext cx="5256619" cy="192706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CB46A0C-14A4-4E25-9384-83719F3217D0}"/>
              </a:ext>
            </a:extLst>
          </p:cNvPr>
          <p:cNvSpPr txBox="1">
            <a:spLocks/>
          </p:cNvSpPr>
          <p:nvPr/>
        </p:nvSpPr>
        <p:spPr>
          <a:xfrm>
            <a:off x="7257016" y="2617972"/>
            <a:ext cx="4199269" cy="118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6997" indent="0">
              <a:buNone/>
            </a:pPr>
            <a:r>
              <a:rPr lang="nb-NO" sz="2400" dirty="0"/>
              <a:t>The number of days in the future to run the validation rules for </a:t>
            </a: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5DE888-F094-4BEE-B0EA-94E3020FF65D}"/>
              </a:ext>
            </a:extLst>
          </p:cNvPr>
          <p:cNvSpPr/>
          <p:nvPr/>
        </p:nvSpPr>
        <p:spPr>
          <a:xfrm>
            <a:off x="984397" y="4404242"/>
            <a:ext cx="2032000" cy="45419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C9560F-9FD4-471C-8C81-24553A336CED}"/>
              </a:ext>
            </a:extLst>
          </p:cNvPr>
          <p:cNvCxnSpPr>
            <a:cxnSpLocks/>
            <a:stCxn id="19" idx="2"/>
            <a:endCxn id="18" idx="1"/>
          </p:cNvCxnSpPr>
          <p:nvPr/>
        </p:nvCxnSpPr>
        <p:spPr>
          <a:xfrm flipV="1">
            <a:off x="2000397" y="3212965"/>
            <a:ext cx="5256619" cy="1645471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15AE0D7-7860-4405-A0AE-B03D2F056F84}"/>
              </a:ext>
            </a:extLst>
          </p:cNvPr>
          <p:cNvSpPr txBox="1">
            <a:spLocks/>
          </p:cNvSpPr>
          <p:nvPr/>
        </p:nvSpPr>
        <p:spPr>
          <a:xfrm>
            <a:off x="7257016" y="4026197"/>
            <a:ext cx="4199269" cy="1636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6997" indent="0">
              <a:buNone/>
            </a:pPr>
            <a:r>
              <a:rPr lang="nb-NO" sz="2133" dirty="0"/>
              <a:t>-1 was yesterday and +1 is tomorrow; therefor, any data entered for any period that covers yesterday through tomorrow.</a:t>
            </a:r>
          </a:p>
          <a:p>
            <a:r>
              <a:rPr lang="nb-NO" sz="2133" dirty="0"/>
              <a:t>3 days</a:t>
            </a:r>
          </a:p>
          <a:p>
            <a:r>
              <a:rPr lang="nb-NO" sz="2133" dirty="0"/>
              <a:t>1 month</a:t>
            </a:r>
            <a:r>
              <a:rPr lang="en-US" sz="2133" dirty="0"/>
              <a:t>, quarter, year, etc. </a:t>
            </a:r>
            <a:endParaRPr lang="nb-NO" sz="2133" dirty="0"/>
          </a:p>
        </p:txBody>
      </p:sp>
    </p:spTree>
    <p:extLst>
      <p:ext uri="{BB962C8B-B14F-4D97-AF65-F5344CB8AC3E}">
        <p14:creationId xmlns:p14="http://schemas.microsoft.com/office/powerpoint/2010/main" val="2875813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DC7A-BA7F-417E-9314-0BA140E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48" y="168547"/>
            <a:ext cx="8546803" cy="1325600"/>
          </a:xfrm>
        </p:spPr>
        <p:txBody>
          <a:bodyPr/>
          <a:lstStyle/>
          <a:p>
            <a:r>
              <a:rPr lang="nb-NO" sz="2400" dirty="0"/>
              <a:t>When to run validation rules: Automatically scheduled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01DD-D61C-46D8-863D-606232BF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7016" y="1427988"/>
            <a:ext cx="4199269" cy="1189984"/>
          </a:xfrm>
        </p:spPr>
        <p:txBody>
          <a:bodyPr/>
          <a:lstStyle/>
          <a:p>
            <a:pPr marL="126997" indent="0">
              <a:buNone/>
            </a:pPr>
            <a:r>
              <a:rPr lang="nb-NO" sz="2800" dirty="0"/>
              <a:t>-90 days is: March 24th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484DF-95C9-4FEC-B781-F22C6F380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32" y="1352462"/>
            <a:ext cx="6388985" cy="53664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A925B45-F396-43F5-BEB9-7D012E6304F5}"/>
              </a:ext>
            </a:extLst>
          </p:cNvPr>
          <p:cNvSpPr/>
          <p:nvPr/>
        </p:nvSpPr>
        <p:spPr>
          <a:xfrm>
            <a:off x="984397" y="3950049"/>
            <a:ext cx="2032000" cy="45419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35E576-81A2-4F30-994A-D8D7E3C6C456}"/>
              </a:ext>
            </a:extLst>
          </p:cNvPr>
          <p:cNvCxnSpPr>
            <a:cxnSpLocks/>
            <a:stCxn id="11" idx="0"/>
            <a:endCxn id="3" idx="1"/>
          </p:cNvCxnSpPr>
          <p:nvPr/>
        </p:nvCxnSpPr>
        <p:spPr>
          <a:xfrm flipV="1">
            <a:off x="2000397" y="2022981"/>
            <a:ext cx="5256619" cy="192706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CB46A0C-14A4-4E25-9384-83719F3217D0}"/>
              </a:ext>
            </a:extLst>
          </p:cNvPr>
          <p:cNvSpPr txBox="1">
            <a:spLocks/>
          </p:cNvSpPr>
          <p:nvPr/>
        </p:nvSpPr>
        <p:spPr>
          <a:xfrm>
            <a:off x="7257016" y="2617972"/>
            <a:ext cx="4199269" cy="118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6997" indent="0">
              <a:buNone/>
            </a:pPr>
            <a:r>
              <a:rPr lang="nb-NO" sz="2800" dirty="0"/>
              <a:t>+1 day is: tomorrow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5DE888-F094-4BEE-B0EA-94E3020FF65D}"/>
              </a:ext>
            </a:extLst>
          </p:cNvPr>
          <p:cNvSpPr/>
          <p:nvPr/>
        </p:nvSpPr>
        <p:spPr>
          <a:xfrm>
            <a:off x="984397" y="4404242"/>
            <a:ext cx="2032000" cy="45419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C9560F-9FD4-471C-8C81-24553A336CED}"/>
              </a:ext>
            </a:extLst>
          </p:cNvPr>
          <p:cNvCxnSpPr>
            <a:cxnSpLocks/>
            <a:stCxn id="19" idx="2"/>
            <a:endCxn id="18" idx="1"/>
          </p:cNvCxnSpPr>
          <p:nvPr/>
        </p:nvCxnSpPr>
        <p:spPr>
          <a:xfrm flipV="1">
            <a:off x="2000397" y="3212965"/>
            <a:ext cx="5256619" cy="1645471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15AE0D7-7860-4405-A0AE-B03D2F056F84}"/>
              </a:ext>
            </a:extLst>
          </p:cNvPr>
          <p:cNvSpPr txBox="1">
            <a:spLocks/>
          </p:cNvSpPr>
          <p:nvPr/>
        </p:nvSpPr>
        <p:spPr>
          <a:xfrm>
            <a:off x="7257016" y="3584852"/>
            <a:ext cx="4199269" cy="1636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6997" indent="0">
              <a:buNone/>
            </a:pPr>
            <a:r>
              <a:rPr lang="nb-NO" sz="2133" dirty="0"/>
              <a:t>Between March 24th and tomorrow there is </a:t>
            </a:r>
          </a:p>
          <a:p>
            <a:r>
              <a:rPr lang="nb-NO" sz="2133" dirty="0"/>
              <a:t>91 days</a:t>
            </a:r>
          </a:p>
          <a:p>
            <a:r>
              <a:rPr lang="nb-NO" sz="2133" dirty="0"/>
              <a:t>4 months (including March.)</a:t>
            </a:r>
          </a:p>
          <a:p>
            <a:r>
              <a:rPr lang="nb-NO" sz="2133" dirty="0"/>
              <a:t>2 </a:t>
            </a:r>
            <a:r>
              <a:rPr lang="en-US" sz="2133" dirty="0"/>
              <a:t>quarters</a:t>
            </a:r>
          </a:p>
          <a:p>
            <a:r>
              <a:rPr lang="en-US" sz="2133" dirty="0"/>
              <a:t>1 year </a:t>
            </a:r>
            <a:endParaRPr lang="nb-NO" sz="2133" dirty="0"/>
          </a:p>
        </p:txBody>
      </p:sp>
    </p:spTree>
    <p:extLst>
      <p:ext uri="{BB962C8B-B14F-4D97-AF65-F5344CB8AC3E}">
        <p14:creationId xmlns:p14="http://schemas.microsoft.com/office/powerpoint/2010/main" val="1300843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DC7A-BA7F-417E-9314-0BA140E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48" y="168547"/>
            <a:ext cx="8546803" cy="1325600"/>
          </a:xfrm>
        </p:spPr>
        <p:txBody>
          <a:bodyPr/>
          <a:lstStyle/>
          <a:p>
            <a:r>
              <a:rPr lang="nb-NO" sz="2400" dirty="0"/>
              <a:t>When to run validation rules: Automatically scheduled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01DD-D61C-46D8-863D-606232BF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7016" y="1427988"/>
            <a:ext cx="4199269" cy="1189984"/>
          </a:xfrm>
        </p:spPr>
        <p:txBody>
          <a:bodyPr/>
          <a:lstStyle/>
          <a:p>
            <a:pPr marL="126997" indent="0">
              <a:buNone/>
            </a:pPr>
            <a:r>
              <a:rPr lang="nb-NO" sz="2000" dirty="0"/>
              <a:t>Choose validation rule groups by typing and selecting 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4C0E4-E7FC-40B8-962D-034226A34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15" y="1559010"/>
            <a:ext cx="6373036" cy="53610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A925B45-F396-43F5-BEB9-7D012E6304F5}"/>
              </a:ext>
            </a:extLst>
          </p:cNvPr>
          <p:cNvSpPr/>
          <p:nvPr/>
        </p:nvSpPr>
        <p:spPr>
          <a:xfrm>
            <a:off x="833625" y="4958318"/>
            <a:ext cx="2032000" cy="45419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CB46A0C-14A4-4E25-9384-83719F3217D0}"/>
              </a:ext>
            </a:extLst>
          </p:cNvPr>
          <p:cNvSpPr txBox="1">
            <a:spLocks/>
          </p:cNvSpPr>
          <p:nvPr/>
        </p:nvSpPr>
        <p:spPr>
          <a:xfrm>
            <a:off x="7257016" y="2617972"/>
            <a:ext cx="4199269" cy="118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6997" indent="0">
              <a:buNone/>
            </a:pPr>
            <a:r>
              <a:rPr lang="nb-NO" sz="2800" dirty="0"/>
              <a:t>More than one can be selected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3F21BE-9113-46A4-9450-850C16323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849" y="3265901"/>
            <a:ext cx="2753041" cy="342355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35E576-81A2-4F30-994A-D8D7E3C6C456}"/>
              </a:ext>
            </a:extLst>
          </p:cNvPr>
          <p:cNvCxnSpPr>
            <a:cxnSpLocks/>
            <a:stCxn id="11" idx="0"/>
            <a:endCxn id="3" idx="1"/>
          </p:cNvCxnSpPr>
          <p:nvPr/>
        </p:nvCxnSpPr>
        <p:spPr>
          <a:xfrm flipV="1">
            <a:off x="1849626" y="2022981"/>
            <a:ext cx="5407391" cy="293533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C9560F-9FD4-471C-8C81-24553A336CED}"/>
              </a:ext>
            </a:extLst>
          </p:cNvPr>
          <p:cNvCxnSpPr>
            <a:cxnSpLocks/>
            <a:stCxn id="19" idx="0"/>
            <a:endCxn id="18" idx="1"/>
          </p:cNvCxnSpPr>
          <p:nvPr/>
        </p:nvCxnSpPr>
        <p:spPr>
          <a:xfrm flipV="1">
            <a:off x="5080000" y="3212964"/>
            <a:ext cx="2177016" cy="165438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A5DE888-F094-4BEE-B0EA-94E3020FF65D}"/>
              </a:ext>
            </a:extLst>
          </p:cNvPr>
          <p:cNvSpPr/>
          <p:nvPr/>
        </p:nvSpPr>
        <p:spPr>
          <a:xfrm>
            <a:off x="4064000" y="4867351"/>
            <a:ext cx="2032000" cy="627957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80339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02DB-9EAC-4E2C-A29D-84D5BF27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200"/>
          </a:xfrm>
        </p:spPr>
        <p:txBody>
          <a:bodyPr/>
          <a:lstStyle/>
          <a:p>
            <a:r>
              <a:rPr lang="nb-NO" dirty="0"/>
              <a:t>Main Principle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EB725-9990-411F-A232-A8BA58D82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448" y="846237"/>
            <a:ext cx="10565952" cy="2392751"/>
          </a:xfrm>
        </p:spPr>
        <p:txBody>
          <a:bodyPr/>
          <a:lstStyle/>
          <a:p>
            <a:r>
              <a:rPr lang="nb-NO" sz="2400" dirty="0"/>
              <a:t>Send data quality issues to the user. </a:t>
            </a:r>
          </a:p>
          <a:p>
            <a:pPr lvl="1"/>
            <a:r>
              <a:rPr lang="nb-NO" sz="2000" dirty="0"/>
              <a:t>Data use is low because data trust is low. </a:t>
            </a:r>
          </a:p>
          <a:p>
            <a:pPr lvl="1"/>
            <a:r>
              <a:rPr lang="nb-NO" sz="2000" dirty="0"/>
              <a:t>Data trust is low because people can not see the DQ issues. </a:t>
            </a:r>
          </a:p>
          <a:p>
            <a:pPr lvl="2"/>
            <a:r>
              <a:rPr lang="nb-NO" sz="1600" dirty="0"/>
              <a:t>Data quality issues are a feature of the system not a failure. </a:t>
            </a:r>
          </a:p>
          <a:p>
            <a:pPr lvl="2"/>
            <a:r>
              <a:rPr lang="nb-NO" sz="1600" dirty="0"/>
              <a:t>The failure is not being able to do something about it. </a:t>
            </a:r>
          </a:p>
          <a:p>
            <a:pPr lvl="2"/>
            <a:r>
              <a:rPr lang="nb-NO" sz="1600" dirty="0"/>
              <a:t>Make it so everyone can see the DQ issues. </a:t>
            </a:r>
          </a:p>
          <a:p>
            <a:pPr lvl="1"/>
            <a:r>
              <a:rPr lang="nb-NO" sz="2000" dirty="0"/>
              <a:t>Send DQ alerts to where people spent their time:</a:t>
            </a:r>
          </a:p>
          <a:p>
            <a:pPr lvl="2"/>
            <a:r>
              <a:rPr lang="nb-NO" sz="1600" dirty="0"/>
              <a:t>Email</a:t>
            </a:r>
          </a:p>
          <a:p>
            <a:pPr lvl="2"/>
            <a:r>
              <a:rPr lang="nb-NO" sz="1600" dirty="0"/>
              <a:t>SMS</a:t>
            </a:r>
            <a:endParaRPr lang="en-US" sz="1600" dirty="0"/>
          </a:p>
          <a:p>
            <a:pPr lvl="2"/>
            <a:r>
              <a:rPr lang="en-US" sz="1600" dirty="0" err="1"/>
              <a:t>Whatsapp</a:t>
            </a:r>
            <a:endParaRPr lang="en-US" sz="1600" dirty="0"/>
          </a:p>
          <a:p>
            <a:pPr lvl="1"/>
            <a:r>
              <a:rPr lang="en-US" sz="2000" dirty="0"/>
              <a:t>In the alerts tell them what they need to do based upon defined </a:t>
            </a:r>
            <a:r>
              <a:rPr lang="en-US" sz="2000" dirty="0" err="1"/>
              <a:t>SoPs</a:t>
            </a:r>
            <a:endParaRPr lang="en-US" sz="2000" dirty="0"/>
          </a:p>
          <a:p>
            <a:pPr lvl="2"/>
            <a:r>
              <a:rPr lang="en-US" sz="1600" dirty="0"/>
              <a:t>Don’t make people guess or figure it out on their own. </a:t>
            </a:r>
          </a:p>
          <a:p>
            <a:pPr lvl="2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573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DC7A-BA7F-417E-9314-0BA140E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48" y="688259"/>
            <a:ext cx="8546803" cy="529119"/>
          </a:xfrm>
        </p:spPr>
        <p:txBody>
          <a:bodyPr/>
          <a:lstStyle/>
          <a:p>
            <a:r>
              <a:rPr lang="nb-NO" sz="2400" dirty="0"/>
              <a:t>When to run validation rules: Automatically scheduled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01DD-D61C-46D8-863D-606232BF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4170" y="1427988"/>
            <a:ext cx="5443869" cy="1189984"/>
          </a:xfrm>
        </p:spPr>
        <p:txBody>
          <a:bodyPr/>
          <a:lstStyle/>
          <a:p>
            <a:pPr marL="126997" indent="0">
              <a:buNone/>
            </a:pPr>
            <a:r>
              <a:rPr lang="nb-NO" sz="2800" dirty="0"/>
              <a:t>Will automatically send notifications via email and sms if</a:t>
            </a:r>
            <a:r>
              <a:rPr lang="nb-NO" dirty="0"/>
              <a:t>: </a:t>
            </a:r>
          </a:p>
          <a:p>
            <a:pPr indent="482588">
              <a:lnSpc>
                <a:spcPct val="100000"/>
              </a:lnSpc>
              <a:spcBef>
                <a:spcPts val="0"/>
              </a:spcBef>
            </a:pPr>
            <a:r>
              <a:rPr lang="nb-NO" sz="2133" dirty="0"/>
              <a:t>notifications are configured</a:t>
            </a:r>
          </a:p>
          <a:p>
            <a:pPr indent="482588">
              <a:lnSpc>
                <a:spcPct val="100000"/>
              </a:lnSpc>
              <a:spcBef>
                <a:spcPts val="0"/>
              </a:spcBef>
            </a:pPr>
            <a:r>
              <a:rPr lang="nb-NO" sz="2133" dirty="0"/>
              <a:t>email server is configured</a:t>
            </a:r>
          </a:p>
          <a:p>
            <a:pPr indent="482588">
              <a:lnSpc>
                <a:spcPct val="100000"/>
              </a:lnSpc>
              <a:spcBef>
                <a:spcPts val="0"/>
              </a:spcBef>
            </a:pPr>
            <a:r>
              <a:rPr lang="nb-NO" sz="2133" dirty="0"/>
              <a:t>sms gateway is configured</a:t>
            </a:r>
          </a:p>
          <a:p>
            <a:pPr indent="482588">
              <a:lnSpc>
                <a:spcPct val="100000"/>
              </a:lnSpc>
              <a:spcBef>
                <a:spcPts val="0"/>
              </a:spcBef>
            </a:pPr>
            <a:r>
              <a:rPr lang="nb-NO" sz="2133" dirty="0"/>
              <a:t>user is configured to recieve emails and sms</a:t>
            </a:r>
            <a:endParaRPr lang="en-US" sz="2133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D1E05-EB44-47F5-8D67-CE0262B5A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83" y="1427989"/>
            <a:ext cx="5948504" cy="53120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A925B45-F396-43F5-BEB9-7D012E6304F5}"/>
              </a:ext>
            </a:extLst>
          </p:cNvPr>
          <p:cNvSpPr/>
          <p:nvPr/>
        </p:nvSpPr>
        <p:spPr>
          <a:xfrm>
            <a:off x="366026" y="5430012"/>
            <a:ext cx="5815417" cy="35570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35E576-81A2-4F30-994A-D8D7E3C6C456}"/>
              </a:ext>
            </a:extLst>
          </p:cNvPr>
          <p:cNvCxnSpPr>
            <a:cxnSpLocks/>
          </p:cNvCxnSpPr>
          <p:nvPr/>
        </p:nvCxnSpPr>
        <p:spPr>
          <a:xfrm flipV="1">
            <a:off x="5992806" y="1918587"/>
            <a:ext cx="585204" cy="36565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174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DC7A-BA7F-417E-9314-0BA140E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48" y="168547"/>
            <a:ext cx="8546803" cy="1325600"/>
          </a:xfrm>
        </p:spPr>
        <p:txBody>
          <a:bodyPr/>
          <a:lstStyle/>
          <a:p>
            <a:r>
              <a:rPr lang="nb-NO" sz="2400" dirty="0"/>
              <a:t>When to run validation rules: Automatically scheduled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01DD-D61C-46D8-863D-606232BF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7016" y="1427988"/>
            <a:ext cx="4199269" cy="1189984"/>
          </a:xfrm>
        </p:spPr>
        <p:txBody>
          <a:bodyPr/>
          <a:lstStyle/>
          <a:p>
            <a:pPr marL="126997" indent="0">
              <a:buNone/>
            </a:pPr>
            <a:r>
              <a:rPr lang="nb-NO" sz="2400" dirty="0"/>
              <a:t>Will ‘persist’ or save results, so that only new validation alerts are produced if they are detected. </a:t>
            </a:r>
          </a:p>
          <a:p>
            <a:pPr marL="126997" indent="0">
              <a:buNone/>
            </a:pPr>
            <a:r>
              <a:rPr lang="nb-NO" sz="2133" dirty="0"/>
              <a:t>No one wants to recieve the same validation rule alerts everyday.</a:t>
            </a:r>
          </a:p>
          <a:p>
            <a:pPr marL="126997" indent="0">
              <a:buNone/>
            </a:pPr>
            <a:endParaRPr lang="nb-NO" sz="2133" dirty="0"/>
          </a:p>
          <a:p>
            <a:pPr marL="126997" indent="0">
              <a:buNone/>
            </a:pPr>
            <a:r>
              <a:rPr lang="nb-NO" sz="2133" dirty="0"/>
              <a:t>Warning: could take up a lot of server space if you are persisting a lot of validation rules.  </a:t>
            </a:r>
            <a:endParaRPr lang="en-US" sz="2133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D1E05-EB44-47F5-8D67-CE0262B5A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48" y="1445490"/>
            <a:ext cx="5948504" cy="5312092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CB46A0C-14A4-4E25-9384-83719F3217D0}"/>
              </a:ext>
            </a:extLst>
          </p:cNvPr>
          <p:cNvSpPr txBox="1">
            <a:spLocks/>
          </p:cNvSpPr>
          <p:nvPr/>
        </p:nvSpPr>
        <p:spPr>
          <a:xfrm>
            <a:off x="7456266" y="5249267"/>
            <a:ext cx="4199269" cy="118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6997" indent="0">
              <a:buNone/>
            </a:pPr>
            <a:endParaRPr lang="nb-NO" sz="28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C9560F-9FD4-471C-8C81-24553A336CED}"/>
              </a:ext>
            </a:extLst>
          </p:cNvPr>
          <p:cNvCxnSpPr>
            <a:cxnSpLocks/>
            <a:stCxn id="19" idx="3"/>
            <a:endCxn id="3" idx="1"/>
          </p:cNvCxnSpPr>
          <p:nvPr/>
        </p:nvCxnSpPr>
        <p:spPr>
          <a:xfrm flipV="1">
            <a:off x="6625261" y="2022980"/>
            <a:ext cx="631755" cy="3999131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A5DE888-F094-4BEE-B0EA-94E3020FF65D}"/>
              </a:ext>
            </a:extLst>
          </p:cNvPr>
          <p:cNvSpPr/>
          <p:nvPr/>
        </p:nvSpPr>
        <p:spPr>
          <a:xfrm>
            <a:off x="809845" y="5844259"/>
            <a:ext cx="5815416" cy="35570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1329573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3325-5CE6-4CF2-A089-D867518F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66" y="622709"/>
            <a:ext cx="2970141" cy="1068016"/>
          </a:xfrm>
        </p:spPr>
        <p:txBody>
          <a:bodyPr/>
          <a:lstStyle/>
          <a:p>
            <a:r>
              <a:rPr lang="nb-NO" sz="2667" dirty="0"/>
              <a:t>Scheduling predictor</a:t>
            </a:r>
            <a:endParaRPr lang="en-US" sz="2667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450A-358D-456B-AD7E-C664DC095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375" y="1825625"/>
            <a:ext cx="2821069" cy="4351200"/>
          </a:xfrm>
        </p:spPr>
        <p:txBody>
          <a:bodyPr/>
          <a:lstStyle/>
          <a:p>
            <a:pPr marL="736582" indent="-609585">
              <a:buFont typeface="+mj-lt"/>
              <a:buAutoNum type="arabicPeriod"/>
            </a:pPr>
            <a:r>
              <a:rPr lang="nb-NO" sz="2000" dirty="0"/>
              <a:t>Name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2000" dirty="0"/>
              <a:t>Select frequency: Every week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2000" dirty="0"/>
              <a:t>Job type: Predictor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2000" dirty="0"/>
              <a:t>Relative start:  -60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2000" dirty="0"/>
              <a:t>Relative end: - 1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739C3-EB9A-49F7-910C-2CDD1AA2B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408" y="0"/>
            <a:ext cx="8803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599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DC7A-BA7F-417E-9314-0BA140E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09" y="377933"/>
            <a:ext cx="8546803" cy="1325600"/>
          </a:xfrm>
        </p:spPr>
        <p:txBody>
          <a:bodyPr/>
          <a:lstStyle/>
          <a:p>
            <a:r>
              <a:rPr lang="nb-NO" sz="2400" dirty="0"/>
              <a:t>When to run validation rules: Automatically scheduled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01DD-D61C-46D8-863D-606232BF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3980" y="1586730"/>
            <a:ext cx="4437784" cy="4342121"/>
          </a:xfrm>
        </p:spPr>
        <p:txBody>
          <a:bodyPr/>
          <a:lstStyle/>
          <a:p>
            <a:pPr marL="126997" indent="0">
              <a:buNone/>
            </a:pPr>
            <a:r>
              <a:rPr lang="nb-NO" sz="1400" dirty="0"/>
              <a:t>Some best practice: </a:t>
            </a:r>
          </a:p>
          <a:p>
            <a:pPr marL="126997" indent="0">
              <a:buNone/>
            </a:pPr>
            <a:endParaRPr lang="nb-NO" sz="1400" dirty="0"/>
          </a:p>
          <a:p>
            <a:pPr marL="126996" indent="0">
              <a:buNone/>
            </a:pPr>
            <a:r>
              <a:rPr lang="nb-NO" sz="1400" dirty="0"/>
              <a:t>1. Schedule predictors to run before analytics tables</a:t>
            </a:r>
          </a:p>
          <a:p>
            <a:pPr marL="126996" indent="0">
              <a:buNone/>
            </a:pPr>
            <a:r>
              <a:rPr lang="nb-NO" sz="1400" dirty="0"/>
              <a:t>2. Schedule analytics tables before validation rules </a:t>
            </a:r>
          </a:p>
          <a:p>
            <a:pPr marL="126996" indent="0">
              <a:buNone/>
            </a:pPr>
            <a:r>
              <a:rPr lang="nb-NO" sz="1400" dirty="0"/>
              <a:t>3. Schedule just a few critical validations to run nighly or more frequently – disease </a:t>
            </a:r>
            <a:r>
              <a:rPr lang="en-ZA" sz="1400" dirty="0"/>
              <a:t>surveillance</a:t>
            </a:r>
            <a:r>
              <a:rPr lang="nb-NO" sz="1400" dirty="0"/>
              <a:t> and persist results </a:t>
            </a:r>
          </a:p>
          <a:p>
            <a:pPr marL="126996" indent="0">
              <a:buNone/>
            </a:pPr>
            <a:r>
              <a:rPr lang="nb-NO" sz="1400" dirty="0"/>
              <a:t>4. Schedule more, routine DQ checks to run weekly, monthly, or less frequently and make the relative period short: Start relative period =   -20 and End relative period = 1</a:t>
            </a:r>
            <a:endParaRPr lang="en-US" sz="1400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CB46A0C-14A4-4E25-9384-83719F3217D0}"/>
              </a:ext>
            </a:extLst>
          </p:cNvPr>
          <p:cNvSpPr txBox="1">
            <a:spLocks/>
          </p:cNvSpPr>
          <p:nvPr/>
        </p:nvSpPr>
        <p:spPr>
          <a:xfrm>
            <a:off x="7456266" y="5249267"/>
            <a:ext cx="4199269" cy="118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6997" indent="0">
              <a:buNone/>
            </a:pPr>
            <a:endParaRPr lang="nb-NO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0E46EB5-B748-4C8C-9E19-85AA5FA09588}"/>
              </a:ext>
            </a:extLst>
          </p:cNvPr>
          <p:cNvSpPr txBox="1">
            <a:spLocks/>
          </p:cNvSpPr>
          <p:nvPr/>
        </p:nvSpPr>
        <p:spPr>
          <a:xfrm>
            <a:off x="6096001" y="2700728"/>
            <a:ext cx="5559534" cy="145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6997" indent="0">
              <a:buNone/>
            </a:pPr>
            <a:r>
              <a:rPr lang="nb-NO" sz="2400" dirty="0"/>
              <a:t>Scheduling Running</a:t>
            </a:r>
          </a:p>
          <a:p>
            <a:pPr marL="584185" indent="-457189">
              <a:buFont typeface="+mj-lt"/>
              <a:buAutoNum type="arabicPeriod"/>
            </a:pPr>
            <a:r>
              <a:rPr lang="nb-NO" sz="2400" dirty="0"/>
              <a:t>Predictors – 23:00 SUNDAY</a:t>
            </a:r>
          </a:p>
          <a:p>
            <a:pPr marL="584185" indent="-457189">
              <a:buFont typeface="+mj-lt"/>
              <a:buAutoNum type="arabicPeriod"/>
            </a:pPr>
            <a:r>
              <a:rPr lang="nb-NO" sz="2400" dirty="0"/>
              <a:t>Analytics tables – 24:00 SUNDAY</a:t>
            </a:r>
          </a:p>
          <a:p>
            <a:pPr marL="584185" indent="-457189">
              <a:buFont typeface="+mj-lt"/>
              <a:buAutoNum type="arabicPeriod"/>
            </a:pPr>
            <a:r>
              <a:rPr lang="nb-NO" sz="2400" dirty="0"/>
              <a:t>Validation Rules Alerts – 03:00 Daily </a:t>
            </a:r>
          </a:p>
          <a:p>
            <a:pPr marL="584185" indent="-457189">
              <a:buFont typeface="+mj-lt"/>
              <a:buAutoNum type="arabicPeriod"/>
            </a:pPr>
            <a:endParaRPr lang="nb-NO" sz="2133" dirty="0"/>
          </a:p>
        </p:txBody>
      </p:sp>
    </p:spTree>
    <p:extLst>
      <p:ext uri="{BB962C8B-B14F-4D97-AF65-F5344CB8AC3E}">
        <p14:creationId xmlns:p14="http://schemas.microsoft.com/office/powerpoint/2010/main" val="26893221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E1F8-3330-4B12-8E66-DDD6DE6D4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281" y="721031"/>
            <a:ext cx="10562592" cy="701100"/>
          </a:xfrm>
        </p:spPr>
        <p:txBody>
          <a:bodyPr/>
          <a:lstStyle/>
          <a:p>
            <a:r>
              <a:rPr lang="nb-NO" sz="2400" dirty="0"/>
              <a:t>About Email – Get the information from your email host. 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7FE7-ED87-4AA8-933C-87113476C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2338B4-859E-4DFB-9162-694FA9F29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1" y="1832761"/>
            <a:ext cx="6461480" cy="4402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1A8E71-A7E7-449C-B322-0F237B3A3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295" y="1422131"/>
            <a:ext cx="8231275" cy="3591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584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9F74-9AEF-4E4E-A37B-0D78E1C1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281" y="690291"/>
            <a:ext cx="10562592" cy="1143756"/>
          </a:xfrm>
        </p:spPr>
        <p:txBody>
          <a:bodyPr/>
          <a:lstStyle/>
          <a:p>
            <a:r>
              <a:rPr lang="nb-NO" dirty="0"/>
              <a:t>Automatic email alerts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056FC-27AE-404B-9A4F-6361EB551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36582" indent="-609585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C9097-5FF2-4270-AA86-D2A27602B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725"/>
            <a:ext cx="12192000" cy="4391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47EACF-A50C-470C-AF3B-913B7EB58DAB}"/>
              </a:ext>
            </a:extLst>
          </p:cNvPr>
          <p:cNvSpPr txBox="1"/>
          <p:nvPr/>
        </p:nvSpPr>
        <p:spPr>
          <a:xfrm>
            <a:off x="4309731" y="3988392"/>
            <a:ext cx="7334101" cy="18162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867" dirty="0"/>
              <a:t>Daily validation rule alert emails for ANC for whole country</a:t>
            </a:r>
          </a:p>
          <a:p>
            <a:r>
              <a:rPr lang="nb-NO" sz="1867" dirty="0"/>
              <a:t>2 validation rules makes:</a:t>
            </a:r>
          </a:p>
          <a:p>
            <a:pPr marL="380990" lvl="4" indent="-380990">
              <a:buFont typeface="Arial" panose="020B0604020202020204" pitchFamily="34" charset="0"/>
              <a:buChar char="•"/>
            </a:pPr>
            <a:r>
              <a:rPr lang="nb-NO" sz="1867" dirty="0"/>
              <a:t>19 emails</a:t>
            </a:r>
          </a:p>
          <a:p>
            <a:pPr marL="380990" lvl="1" indent="-380990">
              <a:buFont typeface="Arial" panose="020B0604020202020204" pitchFamily="34" charset="0"/>
              <a:buChar char="•"/>
            </a:pPr>
            <a:r>
              <a:rPr lang="nb-NO" sz="1867" dirty="0"/>
              <a:t>Approximatly 2000 alerts. </a:t>
            </a:r>
          </a:p>
          <a:p>
            <a:pPr marL="380990" lvl="1" indent="-380990">
              <a:buFont typeface="Arial" panose="020B0604020202020204" pitchFamily="34" charset="0"/>
              <a:buChar char="•"/>
            </a:pPr>
            <a:endParaRPr lang="nb-NO" sz="1867" dirty="0"/>
          </a:p>
          <a:p>
            <a:pPr lvl="1"/>
            <a:r>
              <a:rPr lang="nb-NO" sz="1867" dirty="0"/>
              <a:t>USEFUL??       </a:t>
            </a: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740262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9F74-9AEF-4E4E-A37B-0D78E1C1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281" y="463518"/>
            <a:ext cx="10562592" cy="1143756"/>
          </a:xfrm>
        </p:spPr>
        <p:txBody>
          <a:bodyPr/>
          <a:lstStyle/>
          <a:p>
            <a:r>
              <a:rPr lang="nb-NO" dirty="0"/>
              <a:t>Automatic email alerts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056FC-27AE-404B-9A4F-6361EB551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36582" indent="-609585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26394-1543-4CD4-A7A5-BE7AA9D52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84" y="1435714"/>
            <a:ext cx="9152673" cy="5422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47EACF-A50C-470C-AF3B-913B7EB58DAB}"/>
              </a:ext>
            </a:extLst>
          </p:cNvPr>
          <p:cNvSpPr txBox="1"/>
          <p:nvPr/>
        </p:nvSpPr>
        <p:spPr>
          <a:xfrm>
            <a:off x="4309731" y="3988391"/>
            <a:ext cx="7334101" cy="2021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867" dirty="0"/>
              <a:t>Daily validation rule alert emails for ANC for whole country</a:t>
            </a:r>
          </a:p>
          <a:p>
            <a:r>
              <a:rPr lang="nb-NO" sz="1867" dirty="0"/>
              <a:t>2 validation rules makes:</a:t>
            </a:r>
          </a:p>
          <a:p>
            <a:pPr marL="380990" lvl="4" indent="-380990">
              <a:buFont typeface="Arial" panose="020B0604020202020204" pitchFamily="34" charset="0"/>
              <a:buChar char="•"/>
            </a:pPr>
            <a:r>
              <a:rPr lang="nb-NO" sz="1867" dirty="0"/>
              <a:t>19 emails</a:t>
            </a:r>
          </a:p>
          <a:p>
            <a:pPr marL="380990" lvl="1" indent="-380990">
              <a:buFont typeface="Arial" panose="020B0604020202020204" pitchFamily="34" charset="0"/>
              <a:buChar char="•"/>
            </a:pPr>
            <a:r>
              <a:rPr lang="nb-NO" sz="1867" dirty="0"/>
              <a:t>Approximatly 2000 alerts. </a:t>
            </a:r>
          </a:p>
          <a:p>
            <a:pPr marL="380990" lvl="1" indent="-380990">
              <a:buFont typeface="Arial" panose="020B0604020202020204" pitchFamily="34" charset="0"/>
              <a:buChar char="•"/>
            </a:pPr>
            <a:endParaRPr lang="nb-NO" sz="1867" dirty="0"/>
          </a:p>
          <a:p>
            <a:pPr lvl="1"/>
            <a:r>
              <a:rPr lang="nb-NO" sz="1867" dirty="0"/>
              <a:t>USEFUL??       </a:t>
            </a:r>
            <a:r>
              <a:rPr lang="nb-NO" sz="3200" b="1" dirty="0"/>
              <a:t>NO</a:t>
            </a:r>
            <a:endParaRPr lang="en-US" sz="1867" b="1" dirty="0"/>
          </a:p>
        </p:txBody>
      </p:sp>
    </p:spTree>
    <p:extLst>
      <p:ext uri="{BB962C8B-B14F-4D97-AF65-F5344CB8AC3E}">
        <p14:creationId xmlns:p14="http://schemas.microsoft.com/office/powerpoint/2010/main" val="11151385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40D5-3510-40DF-A38D-1826E340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95" y="2230881"/>
            <a:ext cx="3790847" cy="1325600"/>
          </a:xfrm>
        </p:spPr>
        <p:txBody>
          <a:bodyPr/>
          <a:lstStyle/>
          <a:p>
            <a:r>
              <a:rPr lang="nb-NO" sz="3600" dirty="0"/>
              <a:t>How and for whom can automatic validation email alerts be useful?</a:t>
            </a:r>
            <a:br>
              <a:rPr lang="nb-NO" sz="3600" dirty="0"/>
            </a:br>
            <a:br>
              <a:rPr lang="nb-NO" sz="3600" dirty="0"/>
            </a:br>
            <a:r>
              <a:rPr lang="nb-NO" sz="2800" dirty="0"/>
              <a:t>Example from Rwanda outlier detection to district officers on monthly basis </a:t>
            </a:r>
            <a:r>
              <a:rPr lang="nb-NO" sz="2800" dirty="0">
                <a:sym typeface="Wingdings" panose="05000000000000000000" pitchFamily="2" charset="2"/>
              </a:rPr>
              <a:t></a:t>
            </a:r>
            <a:endParaRPr lang="en-US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08A43F-EDA3-496A-8F54-F88A64D7BB5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4948904" y="88490"/>
          <a:ext cx="4985609" cy="9225280"/>
        </p:xfrm>
        <a:graphic>
          <a:graphicData uri="http://schemas.openxmlformats.org/drawingml/2006/table">
            <a:tbl>
              <a:tblPr/>
              <a:tblGrid>
                <a:gridCol w="4985609">
                  <a:extLst>
                    <a:ext uri="{9D8B030D-6E8A-4147-A177-3AD203B41FA5}">
                      <a16:colId xmlns:a16="http://schemas.microsoft.com/office/drawing/2014/main" val="2559303239"/>
                    </a:ext>
                  </a:extLst>
                </a:gridCol>
              </a:tblGrid>
              <a:tr h="9225280">
                <a:tc>
                  <a:txBody>
                    <a:bodyPr/>
                    <a:lstStyle/>
                    <a:p>
                      <a:pPr rtl="0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From: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"Rwanda HMIS Message [No reply]" &lt;</a:t>
                      </a:r>
                      <a:r>
                        <a:rPr lang="en-US" sz="900" dirty="0">
                          <a:solidFill>
                            <a:srgbClr val="1155CC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trainmutali@gmail.com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Date: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June 6, 2019 at 10:00:00 PM PDT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To: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Undisclosed recipients: ;</a:t>
                      </a:r>
                      <a:b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Subject: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[Rwanda HMIS] Validation violations as of 2019-06-07T07:00:00</a:t>
                      </a:r>
                      <a:b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/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Violations: High 23, medium 0, low 0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Batsinda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HP for 201905 on 20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Bumbogo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(ex-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Gikomero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I) CS f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Cyuga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HP for 201905 on 2019-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Cyumba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 2019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Gatsata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 201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Gikore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 2019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Gitarama CS for 201905 on 20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Gitwe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 2019-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Harmony Clin for 201905 on 2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Jenda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nyabihu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HP for 20190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Kirambi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 201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Kirarambogo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Ntoma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 2019-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Nyarugunga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Rubengera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 2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Ruheru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 2019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Rusizi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 2019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Rutare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gicumbi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CS for 2019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Rutonde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 201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Rwimitereri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CS for 201905 on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Sovu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Ngororero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CS for 2019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St Pierre DISP for 201905 on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violation of the Penta 3 outlier data validation rule was detected at Tare CS for 201905 on 2019-0</a:t>
                      </a:r>
                      <a:b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Please confirm that the value is correct of Penta 3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710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0289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8236ED-6A83-48AF-8798-F8C9631D4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328" y="752313"/>
            <a:ext cx="7292083" cy="53533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8ACE5-8966-4CE8-8768-36383288D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028633"/>
            <a:ext cx="2970630" cy="4555200"/>
          </a:xfrm>
        </p:spPr>
        <p:txBody>
          <a:bodyPr/>
          <a:lstStyle/>
          <a:p>
            <a:pPr marL="152396" indent="0">
              <a:buNone/>
            </a:pPr>
            <a:r>
              <a:rPr lang="nb-NO" sz="2400" dirty="0"/>
              <a:t>How and for whom can automatic validation email alerts be useful?</a:t>
            </a:r>
            <a:br>
              <a:rPr lang="nb-NO" sz="2400" dirty="0"/>
            </a:br>
            <a:br>
              <a:rPr lang="nb-NO" sz="2400" dirty="0"/>
            </a:br>
            <a:r>
              <a:rPr lang="nb-NO" dirty="0"/>
              <a:t>Example from Cameroon on disease surveillance on a daily basis to national IDSR team </a:t>
            </a:r>
            <a:r>
              <a:rPr lang="nb-NO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454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BF33-16A6-4AD7-8F8C-DDF9C0AE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Quality SoPs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99BF8-D1A3-4DC3-8D27-6C9E25CF2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Defines what actions to take by everyone.</a:t>
            </a:r>
          </a:p>
          <a:p>
            <a:pPr lvl="1"/>
            <a:r>
              <a:rPr lang="nb-NO" dirty="0"/>
              <a:t>What is the process for each person</a:t>
            </a:r>
          </a:p>
          <a:p>
            <a:pPr lvl="1"/>
            <a:r>
              <a:rPr lang="nb-NO" dirty="0"/>
              <a:t>What automated messages does each person receive</a:t>
            </a:r>
          </a:p>
          <a:p>
            <a:pPr lvl="2"/>
            <a:r>
              <a:rPr lang="nb-NO" dirty="0"/>
              <a:t>User groups for messages </a:t>
            </a:r>
          </a:p>
          <a:p>
            <a:pPr lvl="2"/>
            <a:r>
              <a:rPr lang="nb-NO" dirty="0"/>
              <a:t>Org unit contact details are updated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2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ZA" sz="4267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Understanding the Logic of Validation Rules</a:t>
            </a:r>
            <a:endParaRPr sz="4267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134224" y="1994010"/>
            <a:ext cx="11901181" cy="47731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numCol="1" anchor="t" anchorCtr="0" compatLnSpc="1">
            <a:prstTxWarp prst="textNoShape">
              <a:avLst/>
            </a:prstTxWarp>
            <a:noAutofit/>
          </a:bodyPr>
          <a:lstStyle/>
          <a:p>
            <a:pPr marL="457189" indent="-45718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way to assess the quality of Data that have been entered in DHIS2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9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lnSpc>
                <a:spcPct val="9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a set of </a:t>
            </a:r>
            <a:r>
              <a:rPr lang="en-ZA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predefined rules</a:t>
            </a: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 for the data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9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lnSpc>
                <a:spcPct val="9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does </a:t>
            </a:r>
            <a:r>
              <a:rPr lang="en-ZA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allow you to </a:t>
            </a:r>
            <a:r>
              <a:rPr lang="en-ZA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 assess</a:t>
            </a:r>
            <a:r>
              <a:rPr lang="en-Z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whether or not reported numbers are completely accurate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220128">
              <a:lnSpc>
                <a:spcPct val="9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373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/>
        </p:nvSpPr>
        <p:spPr>
          <a:xfrm>
            <a:off x="609600" y="984388"/>
            <a:ext cx="60324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r" defTabSz="1219170">
              <a:buClr>
                <a:srgbClr val="000000"/>
              </a:buClr>
              <a:buSzPts val="3200"/>
            </a:pPr>
            <a:r>
              <a:rPr lang="en-ZA" sz="4267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Validation Rules</a:t>
            </a: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609600" y="1202063"/>
            <a:ext cx="10972800" cy="49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76198" indent="-8466" defTabSz="1219170">
              <a:buClr>
                <a:srgbClr val="000000"/>
              </a:buClr>
              <a:buSzPts val="2400"/>
            </a:pPr>
            <a:endParaRPr sz="32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123040" y="1727823"/>
            <a:ext cx="11916761" cy="439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80990" indent="-347125" defTabSz="1219170"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ZA" sz="3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expression that defines a relationship between a number of data elements</a:t>
            </a:r>
            <a:endParaRPr sz="32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0990" indent="-347125" defTabSz="1219170"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ZA" sz="3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Expression has Left side, right side and an operator </a:t>
            </a:r>
            <a:endParaRPr sz="14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47125" defTabSz="1219170"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ZA" sz="3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Common operators are: less than, equal to or greater than</a:t>
            </a:r>
            <a:endParaRPr sz="32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189" indent="-457189" defTabSz="1219170">
              <a:lnSpc>
                <a:spcPct val="90000"/>
              </a:lnSpc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ZA" sz="3733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lang="en-ZA" sz="3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create </a:t>
            </a:r>
            <a:r>
              <a:rPr lang="en-ZA" sz="32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Validation Rules</a:t>
            </a:r>
            <a:r>
              <a:rPr lang="en-ZA" sz="3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based on</a:t>
            </a:r>
            <a:r>
              <a:rPr lang="en-ZA" sz="32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what you know to be true </a:t>
            </a:r>
            <a:r>
              <a:rPr lang="en-ZA" sz="32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</a:t>
            </a:r>
            <a:endParaRPr sz="32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lnSpc>
                <a:spcPct val="90000"/>
              </a:lnSpc>
              <a:spcBef>
                <a:spcPts val="587"/>
              </a:spcBef>
              <a:buClr>
                <a:srgbClr val="000000"/>
              </a:buClr>
            </a:pPr>
            <a:r>
              <a:rPr lang="en-ZA" sz="32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en-ZA" sz="3200" b="1" kern="0" dirty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Malaria RDT positive’ </a:t>
            </a:r>
            <a:r>
              <a:rPr lang="en-ZA" sz="32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should always be LESS THAN </a:t>
            </a:r>
            <a:r>
              <a:rPr lang="en-ZA" sz="3200" b="1" kern="0" dirty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‘Malaria RDT tested’</a:t>
            </a:r>
            <a:endParaRPr sz="14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89AD-1904-41CE-BFDA-D24D4595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When to use validation rules: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2B34-B415-4221-94C7-92F6C6B96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During aggregate data entry</a:t>
            </a:r>
          </a:p>
          <a:p>
            <a:pPr lvl="1"/>
            <a:r>
              <a:rPr lang="nb-NO" dirty="0"/>
              <a:t>Will be triggered during data entry</a:t>
            </a:r>
          </a:p>
          <a:p>
            <a:pPr lvl="1"/>
            <a:r>
              <a:rPr lang="nb-NO" dirty="0"/>
              <a:t>Can be used to block data entry if not passed</a:t>
            </a:r>
          </a:p>
          <a:p>
            <a:pPr lvl="2"/>
            <a:r>
              <a:rPr lang="nb-NO" dirty="0"/>
              <a:t>Only use for well trained users</a:t>
            </a:r>
          </a:p>
          <a:p>
            <a:r>
              <a:rPr lang="nb-NO" dirty="0"/>
              <a:t>Can be run manually at any time in the data quality application</a:t>
            </a:r>
          </a:p>
          <a:p>
            <a:pPr lvl="1"/>
            <a:r>
              <a:rPr lang="nb-NO" dirty="0"/>
              <a:t>Can be done before supervision visits or planning meetings</a:t>
            </a:r>
          </a:p>
          <a:p>
            <a:pPr lvl="1"/>
            <a:r>
              <a:rPr lang="nb-NO" dirty="0"/>
              <a:t>Can trigger email or SMS alerts if validation rule notifications have been configured. </a:t>
            </a:r>
          </a:p>
          <a:p>
            <a:r>
              <a:rPr lang="nb-NO" dirty="0"/>
              <a:t>Scheduled to run automatically</a:t>
            </a:r>
          </a:p>
          <a:p>
            <a:pPr lvl="1"/>
            <a:r>
              <a:rPr lang="nb-NO" dirty="0"/>
              <a:t>Any validation rule can be scheduled to run at any point. </a:t>
            </a:r>
          </a:p>
          <a:p>
            <a:pPr lvl="1"/>
            <a:r>
              <a:rPr lang="nb-NO" dirty="0"/>
              <a:t>Can trigger email or SMS alerts if validation rule notifications have been configured. </a:t>
            </a:r>
          </a:p>
        </p:txBody>
      </p:sp>
    </p:spTree>
    <p:extLst>
      <p:ext uri="{BB962C8B-B14F-4D97-AF65-F5344CB8AC3E}">
        <p14:creationId xmlns:p14="http://schemas.microsoft.com/office/powerpoint/2010/main" val="360178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8577-F0D7-441A-A33D-5AFA68A4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41" y="386509"/>
            <a:ext cx="10562592" cy="1143756"/>
          </a:xfrm>
        </p:spPr>
        <p:txBody>
          <a:bodyPr/>
          <a:lstStyle/>
          <a:p>
            <a:r>
              <a:rPr lang="nb-NO" sz="4400" dirty="0"/>
              <a:t>Let’s make an example of a validation rule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C52C0-4111-46C4-B0E5-2B45A058D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9777" y="1825625"/>
            <a:ext cx="4634024" cy="4351200"/>
          </a:xfrm>
        </p:spPr>
        <p:txBody>
          <a:bodyPr/>
          <a:lstStyle/>
          <a:p>
            <a:r>
              <a:rPr lang="nb-NO" dirty="0"/>
              <a:t>What are some possible validation rules?</a:t>
            </a:r>
          </a:p>
          <a:p>
            <a:pPr marL="126997" indent="0">
              <a:buNone/>
            </a:pPr>
            <a:r>
              <a:rPr lang="nb-NO" dirty="0"/>
              <a:t>Let’s make ANC4 &lt;= ANC1 </a:t>
            </a:r>
            <a:endParaRPr lang="en-US" dirty="0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19F8C49-BAD4-4341-A073-BC819D859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12" y="1530265"/>
            <a:ext cx="4688588" cy="4447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769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1906-6761-40E1-BFD5-069A99E8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4267" dirty="0"/>
              <a:t>Building Validation Rule: Steps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93624-7CD7-4703-B802-CDC9E51D2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36582" indent="-609585">
              <a:buFont typeface="+mj-lt"/>
              <a:buAutoNum type="arabicPeriod"/>
            </a:pPr>
            <a:r>
              <a:rPr lang="nb-NO" sz="2800" dirty="0"/>
              <a:t>Make the validation rule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2800" dirty="0"/>
              <a:t>Assign it to a validation rule group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2800" dirty="0"/>
              <a:t>Test the validation rule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2800" dirty="0"/>
              <a:t>Make a validation notification 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2800" dirty="0"/>
              <a:t>(Optional) schedule the validation rule group to run automatically</a:t>
            </a:r>
          </a:p>
          <a:p>
            <a:pPr marL="736582" indent="-609585">
              <a:buFont typeface="+mj-lt"/>
              <a:buAutoNum type="arabicPeriod"/>
            </a:pPr>
            <a:r>
              <a:rPr lang="nb-NO" sz="2800" dirty="0"/>
              <a:t>Write protocol and guidlines on how to use validation rule group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5276904"/>
      </p:ext>
    </p:extLst>
  </p:cSld>
  <p:clrMapOvr>
    <a:masterClrMapping/>
  </p:clrMapOvr>
</p:sld>
</file>

<file path=ppt/theme/theme1.xml><?xml version="1.0" encoding="utf-8"?>
<a:theme xmlns:a="http://schemas.openxmlformats.org/drawingml/2006/main" name="DHIS2 Academy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HIS2 Academy" id="{54ACEACF-4EC8-46A3-846E-8F91579C8D71}" vid="{BFCE0C3D-068F-4FCB-AAC4-ACCFC88E3FBD}"/>
    </a:ext>
  </a:extLst>
</a:theme>
</file>

<file path=ppt/theme/theme2.xml><?xml version="1.0" encoding="utf-8"?>
<a:theme xmlns:a="http://schemas.openxmlformats.org/drawingml/2006/main" name="1_DHIS2 Academy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DHIS2 Academy</Template>
  <TotalTime>10157</TotalTime>
  <Words>2455</Words>
  <Application>Microsoft Office PowerPoint</Application>
  <PresentationFormat>Widescreen</PresentationFormat>
  <Paragraphs>227</Paragraphs>
  <Slides>49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Courier New</vt:lpstr>
      <vt:lpstr>Lato</vt:lpstr>
      <vt:lpstr>Noto Sans Symbols</vt:lpstr>
      <vt:lpstr>Rubik</vt:lpstr>
      <vt:lpstr>DHIS2 Academy</vt:lpstr>
      <vt:lpstr>1_DHIS2 Academy</vt:lpstr>
      <vt:lpstr>DHIS2 Data Quality Validation Rules and Notifications</vt:lpstr>
      <vt:lpstr>Objectives – Bring DQ to the user </vt:lpstr>
      <vt:lpstr>Our email is everything. </vt:lpstr>
      <vt:lpstr>Main Principle</vt:lpstr>
      <vt:lpstr>Understanding the Logic of Validation Rules</vt:lpstr>
      <vt:lpstr>PowerPoint Presentation</vt:lpstr>
      <vt:lpstr>When to use validation rules:</vt:lpstr>
      <vt:lpstr>Let’s make an example of a validation rule</vt:lpstr>
      <vt:lpstr>Building Validation Rule: Steps</vt:lpstr>
      <vt:lpstr>Make a validation rule</vt:lpstr>
      <vt:lpstr>Building Validation Rule </vt:lpstr>
      <vt:lpstr>PowerPoint Presentation</vt:lpstr>
      <vt:lpstr>Left Side – ANC 1</vt:lpstr>
      <vt:lpstr>Left Side – ANC 1</vt:lpstr>
      <vt:lpstr>Choose Operator</vt:lpstr>
      <vt:lpstr>Right Side – ANC 4</vt:lpstr>
      <vt:lpstr>Save the validation rule</vt:lpstr>
      <vt:lpstr>Creating Validation Rules &amp; Group</vt:lpstr>
      <vt:lpstr>Making the validation rule group: ANC – YOUR NAME</vt:lpstr>
      <vt:lpstr>Data Quality/Validation and Validation rules Notifications</vt:lpstr>
      <vt:lpstr>Objectives</vt:lpstr>
      <vt:lpstr>Make validation rule notification</vt:lpstr>
      <vt:lpstr>Make validation rule notification</vt:lpstr>
      <vt:lpstr>Running Validation Rule Analysis: Finding WHERE to do this</vt:lpstr>
      <vt:lpstr>Validation Rule Analysis</vt:lpstr>
      <vt:lpstr>Validation Rule Analysis</vt:lpstr>
      <vt:lpstr>Validation Rule Analysis</vt:lpstr>
      <vt:lpstr>Validation Rule Analysis</vt:lpstr>
      <vt:lpstr>Validation Rule Analysis</vt:lpstr>
      <vt:lpstr>Running Validation Rule Analysis Finding out HOW to do this</vt:lpstr>
      <vt:lpstr>Demo</vt:lpstr>
      <vt:lpstr>Running Validation Rule Analysis Seeing the results </vt:lpstr>
      <vt:lpstr>When to run validation rules:</vt:lpstr>
      <vt:lpstr>When to run validation rules:</vt:lpstr>
      <vt:lpstr>When to run validation rules: Automatically scheduled</vt:lpstr>
      <vt:lpstr>When to run validation rules: Automatically scheduled</vt:lpstr>
      <vt:lpstr>When to run validation rules: Automatically scheduled</vt:lpstr>
      <vt:lpstr>When to run validation rules: Automatically scheduled</vt:lpstr>
      <vt:lpstr>When to run validation rules: Automatically scheduled</vt:lpstr>
      <vt:lpstr>When to run validation rules: Automatically scheduled</vt:lpstr>
      <vt:lpstr>When to run validation rules: Automatically scheduled</vt:lpstr>
      <vt:lpstr>Scheduling predictor</vt:lpstr>
      <vt:lpstr>When to run validation rules: Automatically scheduled</vt:lpstr>
      <vt:lpstr>About Email – Get the information from your email host. </vt:lpstr>
      <vt:lpstr>Automatic email alerts</vt:lpstr>
      <vt:lpstr>Automatic email alerts</vt:lpstr>
      <vt:lpstr>How and for whom can automatic validation email alerts be useful?  Example from Rwanda outlier detection to district officers on monthly basis </vt:lpstr>
      <vt:lpstr>PowerPoint Presentation</vt:lpstr>
      <vt:lpstr>Data Quality SoPs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Quality/Validation and Validation rules Notifications</dc:title>
  <dc:creator>scottmr@ifi.uio.no</dc:creator>
  <cp:lastModifiedBy>Norah Stoops</cp:lastModifiedBy>
  <cp:revision>17</cp:revision>
  <dcterms:created xsi:type="dcterms:W3CDTF">2020-06-19T10:53:48Z</dcterms:created>
  <dcterms:modified xsi:type="dcterms:W3CDTF">2020-10-22T13:17:37Z</dcterms:modified>
</cp:coreProperties>
</file>