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2"/>
  </p:handoutMasterIdLst>
  <p:sldIdLst>
    <p:sldId id="257" r:id="rId3"/>
    <p:sldId id="294" r:id="rId4"/>
    <p:sldId id="260" r:id="rId5"/>
    <p:sldId id="285" r:id="rId6"/>
    <p:sldId id="292" r:id="rId7"/>
    <p:sldId id="291" r:id="rId8"/>
    <p:sldId id="290" r:id="rId9"/>
    <p:sldId id="275" r:id="rId11"/>
  </p:sldIdLst>
  <p:sldSz cx="12192000" cy="68580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47F"/>
    <a:srgbClr val="7CB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2274" y="9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4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84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/>
          </a:p>
        </p:txBody>
      </p:sp>
      <p:sp>
        <p:nvSpPr>
          <p:cNvPr id="1048985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86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/>
            </a:fld>
            <a:endParaRPr lang="zh-CN" altLang="en-US"/>
          </a:p>
        </p:txBody>
      </p:sp>
      <p:sp>
        <p:nvSpPr>
          <p:cNvPr id="10489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9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9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6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96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96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96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6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3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3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93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93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5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95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96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2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92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9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3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9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9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69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9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97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4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94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94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94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4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19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920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92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922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92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92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2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8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49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950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95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952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95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95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5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  <p:sp>
        <p:nvSpPr>
          <p:cNvPr id="1048956" name="TextBox 3"/>
          <p:cNvSpPr txBox="1"/>
          <p:nvPr userDrawn="1"/>
        </p:nvSpPr>
        <p:spPr>
          <a:xfrm>
            <a:off x="838200" y="671675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97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97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7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59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DD93A-6BED-4F0A-BA9A-DB91F02C0CD2}" type="datetimeFigureOut">
              <a:rPr lang="zh-CN" altLang="en-US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708-1B51-4A81-9D26-2EBA623D666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3" Type="http://schemas.openxmlformats.org/officeDocument/2006/relationships/slideLayout" Target="../slideLayouts/slideLayout9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1" Type="http://schemas.openxmlformats.org/officeDocument/2006/relationships/slideLayout" Target="../slideLayouts/slideLayout9.xml"/><Relationship Id="rId20" Type="http://schemas.openxmlformats.org/officeDocument/2006/relationships/tags" Target="../tags/tag45.xml"/><Relationship Id="rId2" Type="http://schemas.openxmlformats.org/officeDocument/2006/relationships/tags" Target="../tags/tag27.xml"/><Relationship Id="rId19" Type="http://schemas.openxmlformats.org/officeDocument/2006/relationships/tags" Target="../tags/tag44.xml"/><Relationship Id="rId18" Type="http://schemas.openxmlformats.org/officeDocument/2006/relationships/tags" Target="../tags/tag43.xml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image" Target="../media/image3.emf"/><Relationship Id="rId4" Type="http://schemas.openxmlformats.org/officeDocument/2006/relationships/tags" Target="../tags/tag53.xml"/><Relationship Id="rId33" Type="http://schemas.openxmlformats.org/officeDocument/2006/relationships/slideLayout" Target="../slideLayouts/slideLayout9.xml"/><Relationship Id="rId32" Type="http://schemas.openxmlformats.org/officeDocument/2006/relationships/tags" Target="../tags/tag77.xml"/><Relationship Id="rId31" Type="http://schemas.openxmlformats.org/officeDocument/2006/relationships/tags" Target="../tags/tag76.xml"/><Relationship Id="rId30" Type="http://schemas.openxmlformats.org/officeDocument/2006/relationships/tags" Target="../tags/tag75.xml"/><Relationship Id="rId3" Type="http://schemas.openxmlformats.org/officeDocument/2006/relationships/tags" Target="../tags/tag52.xml"/><Relationship Id="rId29" Type="http://schemas.openxmlformats.org/officeDocument/2006/relationships/tags" Target="../tags/tag74.xml"/><Relationship Id="rId28" Type="http://schemas.openxmlformats.org/officeDocument/2006/relationships/tags" Target="../tags/tag73.xml"/><Relationship Id="rId27" Type="http://schemas.openxmlformats.org/officeDocument/2006/relationships/tags" Target="../tags/tag72.xml"/><Relationship Id="rId26" Type="http://schemas.openxmlformats.org/officeDocument/2006/relationships/image" Target="../media/image6.emf"/><Relationship Id="rId25" Type="http://schemas.openxmlformats.org/officeDocument/2006/relationships/tags" Target="../tags/tag71.xml"/><Relationship Id="rId24" Type="http://schemas.openxmlformats.org/officeDocument/2006/relationships/tags" Target="../tags/tag70.xml"/><Relationship Id="rId23" Type="http://schemas.openxmlformats.org/officeDocument/2006/relationships/tags" Target="../tags/tag69.xml"/><Relationship Id="rId22" Type="http://schemas.openxmlformats.org/officeDocument/2006/relationships/tags" Target="../tags/tag68.xml"/><Relationship Id="rId21" Type="http://schemas.openxmlformats.org/officeDocument/2006/relationships/tags" Target="../tags/tag67.xml"/><Relationship Id="rId20" Type="http://schemas.openxmlformats.org/officeDocument/2006/relationships/tags" Target="../tags/tag66.xml"/><Relationship Id="rId2" Type="http://schemas.openxmlformats.org/officeDocument/2006/relationships/tags" Target="../tags/tag51.xml"/><Relationship Id="rId19" Type="http://schemas.openxmlformats.org/officeDocument/2006/relationships/image" Target="../media/image5.emf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image" Target="../media/image4.emf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../media/image8.emf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7.emf"/><Relationship Id="rId33" Type="http://schemas.openxmlformats.org/officeDocument/2006/relationships/slideLayout" Target="../slideLayouts/slideLayout9.xml"/><Relationship Id="rId32" Type="http://schemas.openxmlformats.org/officeDocument/2006/relationships/tags" Target="../tags/tag105.xml"/><Relationship Id="rId31" Type="http://schemas.openxmlformats.org/officeDocument/2006/relationships/tags" Target="../tags/tag104.xml"/><Relationship Id="rId30" Type="http://schemas.openxmlformats.org/officeDocument/2006/relationships/tags" Target="../tags/tag103.xml"/><Relationship Id="rId3" Type="http://schemas.openxmlformats.org/officeDocument/2006/relationships/tags" Target="../tags/tag80.xml"/><Relationship Id="rId29" Type="http://schemas.openxmlformats.org/officeDocument/2006/relationships/tags" Target="../tags/tag102.xml"/><Relationship Id="rId28" Type="http://schemas.openxmlformats.org/officeDocument/2006/relationships/tags" Target="../tags/tag101.xml"/><Relationship Id="rId27" Type="http://schemas.openxmlformats.org/officeDocument/2006/relationships/tags" Target="../tags/tag100.xml"/><Relationship Id="rId26" Type="http://schemas.openxmlformats.org/officeDocument/2006/relationships/tags" Target="../tags/tag99.xml"/><Relationship Id="rId25" Type="http://schemas.openxmlformats.org/officeDocument/2006/relationships/tags" Target="../tags/tag98.xml"/><Relationship Id="rId24" Type="http://schemas.openxmlformats.org/officeDocument/2006/relationships/tags" Target="../tags/tag97.xml"/><Relationship Id="rId23" Type="http://schemas.openxmlformats.org/officeDocument/2006/relationships/tags" Target="../tags/tag96.xml"/><Relationship Id="rId22" Type="http://schemas.openxmlformats.org/officeDocument/2006/relationships/tags" Target="../tags/tag95.xml"/><Relationship Id="rId21" Type="http://schemas.openxmlformats.org/officeDocument/2006/relationships/tags" Target="../tags/tag94.xml"/><Relationship Id="rId20" Type="http://schemas.openxmlformats.org/officeDocument/2006/relationships/tags" Target="../tags/tag93.xml"/><Relationship Id="rId2" Type="http://schemas.openxmlformats.org/officeDocument/2006/relationships/tags" Target="../tags/tag79.xml"/><Relationship Id="rId19" Type="http://schemas.openxmlformats.org/officeDocument/2006/relationships/tags" Target="../tags/tag92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image" Target="../media/image10.emf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image" Target="../media/image9.emf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2" Type="http://schemas.openxmlformats.org/officeDocument/2006/relationships/notesSlide" Target="../notesSlides/notesSlide1.xml"/><Relationship Id="rId41" Type="http://schemas.openxmlformats.org/officeDocument/2006/relationships/slideLayout" Target="../slideLayouts/slideLayout9.xml"/><Relationship Id="rId40" Type="http://schemas.openxmlformats.org/officeDocument/2006/relationships/tags" Target="../tags/tag145.xml"/><Relationship Id="rId4" Type="http://schemas.openxmlformats.org/officeDocument/2006/relationships/tags" Target="../tags/tag109.xml"/><Relationship Id="rId39" Type="http://schemas.openxmlformats.org/officeDocument/2006/relationships/tags" Target="../tags/tag144.xml"/><Relationship Id="rId38" Type="http://schemas.openxmlformats.org/officeDocument/2006/relationships/tags" Target="../tags/tag143.xml"/><Relationship Id="rId37" Type="http://schemas.openxmlformats.org/officeDocument/2006/relationships/tags" Target="../tags/tag142.xml"/><Relationship Id="rId36" Type="http://schemas.openxmlformats.org/officeDocument/2006/relationships/tags" Target="../tags/tag141.xml"/><Relationship Id="rId35" Type="http://schemas.openxmlformats.org/officeDocument/2006/relationships/tags" Target="../tags/tag140.xml"/><Relationship Id="rId34" Type="http://schemas.openxmlformats.org/officeDocument/2006/relationships/tags" Target="../tags/tag139.xml"/><Relationship Id="rId33" Type="http://schemas.openxmlformats.org/officeDocument/2006/relationships/tags" Target="../tags/tag138.xml"/><Relationship Id="rId32" Type="http://schemas.openxmlformats.org/officeDocument/2006/relationships/tags" Target="../tags/tag137.xml"/><Relationship Id="rId31" Type="http://schemas.openxmlformats.org/officeDocument/2006/relationships/tags" Target="../tags/tag136.xml"/><Relationship Id="rId30" Type="http://schemas.openxmlformats.org/officeDocument/2006/relationships/tags" Target="../tags/tag135.xml"/><Relationship Id="rId3" Type="http://schemas.openxmlformats.org/officeDocument/2006/relationships/tags" Target="../tags/tag108.xml"/><Relationship Id="rId29" Type="http://schemas.openxmlformats.org/officeDocument/2006/relationships/tags" Target="../tags/tag134.xml"/><Relationship Id="rId28" Type="http://schemas.openxmlformats.org/officeDocument/2006/relationships/tags" Target="../tags/tag133.xml"/><Relationship Id="rId27" Type="http://schemas.openxmlformats.org/officeDocument/2006/relationships/tags" Target="../tags/tag132.xml"/><Relationship Id="rId26" Type="http://schemas.openxmlformats.org/officeDocument/2006/relationships/tags" Target="../tags/tag131.xml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7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6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/>
          <p:cNvPicPr>
            <a:picLocks noChangeAspect="1"/>
          </p:cNvPicPr>
          <p:nvPr/>
        </p:nvPicPr>
        <p:blipFill rotWithShape="1">
          <a:blip r:embed="rId1"/>
          <a:srcRect r="36346" b="36346"/>
          <a:stretch>
            <a:fillRect/>
          </a:stretch>
        </p:blipFill>
        <p:spPr>
          <a:xfrm>
            <a:off x="-24131" y="0"/>
            <a:ext cx="12192001" cy="6858000"/>
          </a:xfrm>
          <a:prstGeom prst="rect">
            <a:avLst/>
          </a:prstGeom>
        </p:spPr>
      </p:pic>
      <p:grpSp>
        <p:nvGrpSpPr>
          <p:cNvPr id="47" name="组合 2"/>
          <p:cNvGrpSpPr/>
          <p:nvPr/>
        </p:nvGrpSpPr>
        <p:grpSpPr>
          <a:xfrm>
            <a:off x="6488516" y="322169"/>
            <a:ext cx="5269310" cy="288032"/>
            <a:chOff x="6455046" y="238596"/>
            <a:chExt cx="5269310" cy="288032"/>
          </a:xfrm>
        </p:grpSpPr>
        <p:sp>
          <p:nvSpPr>
            <p:cNvPr id="1048600" name="文本框 3"/>
            <p:cNvSpPr txBox="1"/>
            <p:nvPr/>
          </p:nvSpPr>
          <p:spPr>
            <a:xfrm>
              <a:off x="6455046" y="255654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1048601" name="加号 4"/>
            <p:cNvSpPr/>
            <p:nvPr/>
          </p:nvSpPr>
          <p:spPr>
            <a:xfrm>
              <a:off x="11436324" y="238596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8" name="组合 5"/>
          <p:cNvGrpSpPr/>
          <p:nvPr/>
        </p:nvGrpSpPr>
        <p:grpSpPr>
          <a:xfrm>
            <a:off x="7037437" y="1232076"/>
            <a:ext cx="3552460" cy="534810"/>
            <a:chOff x="1338551" y="1737967"/>
            <a:chExt cx="3552460" cy="534810"/>
          </a:xfrm>
        </p:grpSpPr>
        <p:sp>
          <p:nvSpPr>
            <p:cNvPr id="1048602" name="圆角矩形 3"/>
            <p:cNvSpPr/>
            <p:nvPr/>
          </p:nvSpPr>
          <p:spPr>
            <a:xfrm>
              <a:off x="1763692" y="1737967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048603" name="椭圆 7"/>
            <p:cNvSpPr/>
            <p:nvPr/>
          </p:nvSpPr>
          <p:spPr>
            <a:xfrm>
              <a:off x="1338551" y="1846199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48604" name="TextBox 51"/>
            <p:cNvSpPr txBox="1"/>
            <p:nvPr/>
          </p:nvSpPr>
          <p:spPr>
            <a:xfrm>
              <a:off x="2269017" y="1774540"/>
              <a:ext cx="21166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姓名</a:t>
              </a:r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/</a:t>
              </a: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工号：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9" name="组合 9"/>
          <p:cNvGrpSpPr/>
          <p:nvPr/>
        </p:nvGrpSpPr>
        <p:grpSpPr>
          <a:xfrm>
            <a:off x="7109192" y="2167890"/>
            <a:ext cx="3552460" cy="534810"/>
            <a:chOff x="1338551" y="2955721"/>
            <a:chExt cx="3552460" cy="534810"/>
          </a:xfrm>
        </p:grpSpPr>
        <p:sp>
          <p:nvSpPr>
            <p:cNvPr id="1048605" name="椭圆 10"/>
            <p:cNvSpPr/>
            <p:nvPr/>
          </p:nvSpPr>
          <p:spPr>
            <a:xfrm>
              <a:off x="1338551" y="3063786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48606" name="圆角矩形 22"/>
            <p:cNvSpPr/>
            <p:nvPr/>
          </p:nvSpPr>
          <p:spPr>
            <a:xfrm>
              <a:off x="1763692" y="2955721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048607" name="TextBox 51"/>
            <p:cNvSpPr txBox="1"/>
            <p:nvPr/>
          </p:nvSpPr>
          <p:spPr>
            <a:xfrm>
              <a:off x="2269017" y="2992294"/>
              <a:ext cx="21166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职位：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50" name="组合 13"/>
          <p:cNvGrpSpPr/>
          <p:nvPr/>
        </p:nvGrpSpPr>
        <p:grpSpPr>
          <a:xfrm>
            <a:off x="7109192" y="3097989"/>
            <a:ext cx="3552460" cy="534810"/>
            <a:chOff x="1338551" y="4173475"/>
            <a:chExt cx="3552460" cy="534810"/>
          </a:xfrm>
        </p:grpSpPr>
        <p:sp>
          <p:nvSpPr>
            <p:cNvPr id="1048608" name="椭圆 14"/>
            <p:cNvSpPr/>
            <p:nvPr/>
          </p:nvSpPr>
          <p:spPr>
            <a:xfrm>
              <a:off x="1338551" y="4281373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48609" name="圆角矩形 23"/>
            <p:cNvSpPr/>
            <p:nvPr/>
          </p:nvSpPr>
          <p:spPr>
            <a:xfrm>
              <a:off x="1763692" y="4173475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048610" name="TextBox 51"/>
            <p:cNvSpPr txBox="1"/>
            <p:nvPr/>
          </p:nvSpPr>
          <p:spPr>
            <a:xfrm>
              <a:off x="2269017" y="4209713"/>
              <a:ext cx="21166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工作年限：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51" name="组合 17"/>
          <p:cNvGrpSpPr/>
          <p:nvPr/>
        </p:nvGrpSpPr>
        <p:grpSpPr>
          <a:xfrm>
            <a:off x="7181582" y="3968397"/>
            <a:ext cx="3552460" cy="534810"/>
            <a:chOff x="1338551" y="5391228"/>
            <a:chExt cx="3552460" cy="534810"/>
          </a:xfrm>
        </p:grpSpPr>
        <p:sp>
          <p:nvSpPr>
            <p:cNvPr id="1048611" name="椭圆 18"/>
            <p:cNvSpPr/>
            <p:nvPr/>
          </p:nvSpPr>
          <p:spPr>
            <a:xfrm>
              <a:off x="1338551" y="5498959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48612" name="圆角矩形 24"/>
            <p:cNvSpPr/>
            <p:nvPr/>
          </p:nvSpPr>
          <p:spPr>
            <a:xfrm>
              <a:off x="1763692" y="5391228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048613" name="TextBox 51"/>
            <p:cNvSpPr txBox="1"/>
            <p:nvPr/>
          </p:nvSpPr>
          <p:spPr>
            <a:xfrm>
              <a:off x="2269017" y="5427801"/>
              <a:ext cx="21166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入项</a:t>
              </a: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日期：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52" name="组合 21"/>
          <p:cNvGrpSpPr/>
          <p:nvPr/>
        </p:nvGrpSpPr>
        <p:grpSpPr>
          <a:xfrm>
            <a:off x="4152017" y="1598283"/>
            <a:ext cx="1214502" cy="3784600"/>
            <a:chOff x="6362160" y="1111199"/>
            <a:chExt cx="1214502" cy="3784600"/>
          </a:xfrm>
        </p:grpSpPr>
        <p:grpSp>
          <p:nvGrpSpPr>
            <p:cNvPr id="53" name="组合 22"/>
            <p:cNvGrpSpPr/>
            <p:nvPr/>
          </p:nvGrpSpPr>
          <p:grpSpPr>
            <a:xfrm>
              <a:off x="6362160" y="1111199"/>
              <a:ext cx="752837" cy="3784600"/>
              <a:chOff x="6362160" y="1111199"/>
              <a:chExt cx="752837" cy="3784600"/>
            </a:xfrm>
          </p:grpSpPr>
          <p:sp>
            <p:nvSpPr>
              <p:cNvPr id="1048614" name="文本框 24"/>
              <p:cNvSpPr txBox="1"/>
              <p:nvPr/>
            </p:nvSpPr>
            <p:spPr>
              <a:xfrm>
                <a:off x="6362160" y="1111199"/>
                <a:ext cx="752837" cy="378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6000" b="1" dirty="0">
                    <a:solidFill>
                      <a:srgbClr val="56947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自我介绍</a:t>
                </a:r>
                <a:endParaRPr lang="zh-CN" altLang="en-US" sz="6000" b="1" dirty="0">
                  <a:solidFill>
                    <a:srgbClr val="56947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048615" name="文本框 25"/>
              <p:cNvSpPr txBox="1"/>
              <p:nvPr/>
            </p:nvSpPr>
            <p:spPr>
              <a:xfrm>
                <a:off x="6362160" y="2114963"/>
                <a:ext cx="752837" cy="110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zh-CN" altLang="en-US" sz="6600" b="1" dirty="0">
                  <a:solidFill>
                    <a:srgbClr val="56947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048616" name="文本框 23"/>
            <p:cNvSpPr txBox="1"/>
            <p:nvPr/>
          </p:nvSpPr>
          <p:spPr>
            <a:xfrm>
              <a:off x="7114997" y="1642357"/>
              <a:ext cx="461665" cy="17533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en-US" altLang="zh-CN" dirty="0">
                  <a:cs typeface="+mn-ea"/>
                  <a:sym typeface="+mn-lt"/>
                </a:rPr>
                <a:t>CONTENTES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48617" name="椭圆 26"/>
          <p:cNvSpPr/>
          <p:nvPr/>
        </p:nvSpPr>
        <p:spPr>
          <a:xfrm>
            <a:off x="1825839" y="5233055"/>
            <a:ext cx="4167986" cy="4167986"/>
          </a:xfrm>
          <a:prstGeom prst="ellipse">
            <a:avLst/>
          </a:prstGeom>
          <a:solidFill>
            <a:srgbClr val="7CB3A1"/>
          </a:solidFill>
          <a:ln>
            <a:noFill/>
          </a:ln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18" name="椭圆 27"/>
          <p:cNvSpPr/>
          <p:nvPr/>
        </p:nvSpPr>
        <p:spPr>
          <a:xfrm>
            <a:off x="10691297" y="0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9"/>
          <p:cNvGrpSpPr/>
          <p:nvPr/>
        </p:nvGrpSpPr>
        <p:grpSpPr>
          <a:xfrm>
            <a:off x="7181582" y="4976495"/>
            <a:ext cx="3552460" cy="534810"/>
            <a:chOff x="1338551" y="2955721"/>
            <a:chExt cx="3552460" cy="534810"/>
          </a:xfrm>
        </p:grpSpPr>
        <p:sp>
          <p:nvSpPr>
            <p:cNvPr id="4" name="椭圆 10"/>
            <p:cNvSpPr/>
            <p:nvPr>
              <p:custDataLst>
                <p:tags r:id="rId2"/>
              </p:custDataLst>
            </p:nvPr>
          </p:nvSpPr>
          <p:spPr>
            <a:xfrm>
              <a:off x="1338551" y="3063786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" name="圆角矩形 22"/>
            <p:cNvSpPr/>
            <p:nvPr>
              <p:custDataLst>
                <p:tags r:id="rId3"/>
              </p:custDataLst>
            </p:nvPr>
          </p:nvSpPr>
          <p:spPr>
            <a:xfrm>
              <a:off x="1763692" y="2955721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6" name="TextBox 51"/>
            <p:cNvSpPr txBox="1"/>
            <p:nvPr>
              <p:custDataLst>
                <p:tags r:id="rId4"/>
              </p:custDataLst>
            </p:nvPr>
          </p:nvSpPr>
          <p:spPr>
            <a:xfrm>
              <a:off x="2269017" y="2992294"/>
              <a:ext cx="21166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部门：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27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29" name="文本框 5"/>
          <p:cNvSpPr txBox="1"/>
          <p:nvPr/>
        </p:nvSpPr>
        <p:spPr>
          <a:xfrm>
            <a:off x="1185545" y="683895"/>
            <a:ext cx="4550410" cy="200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OVERVIEW OF THE COMPANY'S ANNUAL PROJECT SITUATION</a:t>
            </a: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30" name="直接连接符 6"/>
          <p:cNvCxnSpPr/>
          <p:nvPr>
            <p:custDataLst>
              <p:tags r:id="rId1"/>
            </p:custDataLst>
          </p:nvPr>
        </p:nvCxnSpPr>
        <p:spPr>
          <a:xfrm>
            <a:off x="3426996" y="1713781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7"/>
          <p:cNvCxnSpPr/>
          <p:nvPr>
            <p:custDataLst>
              <p:tags r:id="rId2"/>
            </p:custDataLst>
          </p:nvPr>
        </p:nvCxnSpPr>
        <p:spPr>
          <a:xfrm>
            <a:off x="3459787" y="3506663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8"/>
          <p:cNvCxnSpPr/>
          <p:nvPr>
            <p:custDataLst>
              <p:tags r:id="rId3"/>
            </p:custDataLst>
          </p:nvPr>
        </p:nvCxnSpPr>
        <p:spPr>
          <a:xfrm>
            <a:off x="3459787" y="5229935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0" name="文本框 9"/>
          <p:cNvSpPr txBox="1"/>
          <p:nvPr>
            <p:custDataLst>
              <p:tags r:id="rId4"/>
            </p:custDataLst>
          </p:nvPr>
        </p:nvSpPr>
        <p:spPr>
          <a:xfrm>
            <a:off x="3558280" y="1801032"/>
            <a:ext cx="6813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600" spc="400" dirty="0">
                <a:solidFill>
                  <a:schemeClr val="tx1"/>
                </a:solidFill>
                <a:cs typeface="+mn-ea"/>
                <a:sym typeface="+mn-lt"/>
              </a:rPr>
              <a:t>与甲方管理角色对接，对齐本小组承接的工作目标和团队管理目标。</a:t>
            </a:r>
            <a:endParaRPr lang="zh-CN" altLang="en-US" sz="1600" spc="4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algn="l" fontAlgn="auto">
              <a:lnSpc>
                <a:spcPct val="150000"/>
              </a:lnSpc>
            </a:pPr>
            <a:endParaRPr lang="zh-CN" altLang="en-US" sz="1600" spc="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31" name="文本框 10"/>
          <p:cNvSpPr txBox="1"/>
          <p:nvPr>
            <p:custDataLst>
              <p:tags r:id="rId5"/>
            </p:custDataLst>
          </p:nvPr>
        </p:nvSpPr>
        <p:spPr>
          <a:xfrm>
            <a:off x="3591071" y="3589260"/>
            <a:ext cx="6813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600" spc="400" dirty="0">
                <a:solidFill>
                  <a:schemeClr val="tx1"/>
                </a:solidFill>
                <a:cs typeface="+mn-ea"/>
                <a:sym typeface="+mn-lt"/>
              </a:rPr>
              <a:t>负责小组成员的日常管理，包括任务/需求进度把控、质量把控、能效达标、成员培养、人员日常管理、各类会议的拉通等。</a:t>
            </a:r>
            <a:endParaRPr lang="zh-CN" altLang="en-US" sz="1600" spc="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32" name="文本框 11"/>
          <p:cNvSpPr txBox="1"/>
          <p:nvPr>
            <p:custDataLst>
              <p:tags r:id="rId6"/>
            </p:custDataLst>
          </p:nvPr>
        </p:nvSpPr>
        <p:spPr>
          <a:xfrm>
            <a:off x="3591071" y="5307878"/>
            <a:ext cx="6813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600" spc="400" dirty="0">
                <a:solidFill>
                  <a:schemeClr val="tx1"/>
                </a:solidFill>
                <a:cs typeface="+mn-ea"/>
                <a:sym typeface="+mn-lt"/>
              </a:rPr>
              <a:t>拥有针对本小组成员的绩效考核建议权。</a:t>
            </a:r>
            <a:endParaRPr lang="zh-CN" altLang="en-US" sz="1600" spc="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9" name="组合 12"/>
          <p:cNvGrpSpPr/>
          <p:nvPr>
            <p:custDataLst>
              <p:tags r:id="rId7"/>
            </p:custDataLst>
          </p:nvPr>
        </p:nvGrpSpPr>
        <p:grpSpPr>
          <a:xfrm>
            <a:off x="1591530" y="1701114"/>
            <a:ext cx="1376650" cy="1165435"/>
            <a:chOff x="1591530" y="1701114"/>
            <a:chExt cx="1376650" cy="1165435"/>
          </a:xfrm>
        </p:grpSpPr>
        <p:grpSp>
          <p:nvGrpSpPr>
            <p:cNvPr id="60" name="组合 13"/>
            <p:cNvGrpSpPr/>
            <p:nvPr/>
          </p:nvGrpSpPr>
          <p:grpSpPr>
            <a:xfrm>
              <a:off x="1819749" y="1701114"/>
              <a:ext cx="1148431" cy="1165435"/>
              <a:chOff x="1482853" y="1701114"/>
              <a:chExt cx="1148431" cy="1165435"/>
            </a:xfrm>
          </p:grpSpPr>
          <p:sp>
            <p:nvSpPr>
              <p:cNvPr id="1048633" name="任意多边形: 形状 15"/>
              <p:cNvSpPr/>
              <p:nvPr>
                <p:custDataLst>
                  <p:tags r:id="rId8"/>
                </p:custDataLst>
              </p:nvPr>
            </p:nvSpPr>
            <p:spPr>
              <a:xfrm rot="21007033">
                <a:off x="1608066" y="1701114"/>
                <a:ext cx="1023218" cy="1165435"/>
              </a:xfrm>
              <a:custGeom>
                <a:avLst/>
                <a:gdLst>
                  <a:gd name="connsiteX0" fmla="*/ 0 w 1276350"/>
                  <a:gd name="connsiteY0" fmla="*/ 552450 h 1181100"/>
                  <a:gd name="connsiteX1" fmla="*/ 476250 w 1276350"/>
                  <a:gd name="connsiteY1" fmla="*/ 0 h 1181100"/>
                  <a:gd name="connsiteX2" fmla="*/ 1276350 w 1276350"/>
                  <a:gd name="connsiteY2" fmla="*/ 723900 h 1181100"/>
                  <a:gd name="connsiteX3" fmla="*/ 800100 w 1276350"/>
                  <a:gd name="connsiteY3" fmla="*/ 1181100 h 1181100"/>
                  <a:gd name="connsiteX4" fmla="*/ 0 w 1276350"/>
                  <a:gd name="connsiteY4" fmla="*/ 55245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6350" h="1181100">
                    <a:moveTo>
                      <a:pt x="0" y="552450"/>
                    </a:moveTo>
                    <a:lnTo>
                      <a:pt x="476250" y="0"/>
                    </a:lnTo>
                    <a:lnTo>
                      <a:pt x="1276350" y="723900"/>
                    </a:lnTo>
                    <a:lnTo>
                      <a:pt x="800100" y="1181100"/>
                    </a:lnTo>
                    <a:lnTo>
                      <a:pt x="0" y="5524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5000">
                    <a:srgbClr val="CCCDCE">
                      <a:alpha val="40000"/>
                    </a:srgb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48634" name="椭圆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1482853" y="1713781"/>
                <a:ext cx="693854" cy="693854"/>
              </a:xfrm>
              <a:prstGeom prst="ellipse">
                <a:avLst/>
              </a:prstGeom>
              <a:solidFill>
                <a:srgbClr val="447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048635" name="文本框 14"/>
            <p:cNvSpPr txBox="1"/>
            <p:nvPr>
              <p:custDataLst>
                <p:tags r:id="rId10"/>
              </p:custDataLst>
            </p:nvPr>
          </p:nvSpPr>
          <p:spPr>
            <a:xfrm>
              <a:off x="1591530" y="1799098"/>
              <a:ext cx="115029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61" name="组合 17"/>
          <p:cNvGrpSpPr/>
          <p:nvPr>
            <p:custDataLst>
              <p:tags r:id="rId11"/>
            </p:custDataLst>
          </p:nvPr>
        </p:nvGrpSpPr>
        <p:grpSpPr>
          <a:xfrm>
            <a:off x="1591530" y="3440865"/>
            <a:ext cx="1399458" cy="1165435"/>
            <a:chOff x="1591530" y="3440865"/>
            <a:chExt cx="1399458" cy="1165435"/>
          </a:xfrm>
        </p:grpSpPr>
        <p:grpSp>
          <p:nvGrpSpPr>
            <p:cNvPr id="62" name="组合 18"/>
            <p:cNvGrpSpPr/>
            <p:nvPr/>
          </p:nvGrpSpPr>
          <p:grpSpPr>
            <a:xfrm>
              <a:off x="1852540" y="3440865"/>
              <a:ext cx="1138448" cy="1165435"/>
              <a:chOff x="1482853" y="2901070"/>
              <a:chExt cx="1138448" cy="1165435"/>
            </a:xfrm>
          </p:grpSpPr>
          <p:sp>
            <p:nvSpPr>
              <p:cNvPr id="1048636" name="任意多边形: 形状 20"/>
              <p:cNvSpPr/>
              <p:nvPr>
                <p:custDataLst>
                  <p:tags r:id="rId12"/>
                </p:custDataLst>
              </p:nvPr>
            </p:nvSpPr>
            <p:spPr>
              <a:xfrm rot="21007033">
                <a:off x="1598083" y="2901070"/>
                <a:ext cx="1023218" cy="1165435"/>
              </a:xfrm>
              <a:custGeom>
                <a:avLst/>
                <a:gdLst>
                  <a:gd name="connsiteX0" fmla="*/ 0 w 1276350"/>
                  <a:gd name="connsiteY0" fmla="*/ 552450 h 1181100"/>
                  <a:gd name="connsiteX1" fmla="*/ 476250 w 1276350"/>
                  <a:gd name="connsiteY1" fmla="*/ 0 h 1181100"/>
                  <a:gd name="connsiteX2" fmla="*/ 1276350 w 1276350"/>
                  <a:gd name="connsiteY2" fmla="*/ 723900 h 1181100"/>
                  <a:gd name="connsiteX3" fmla="*/ 800100 w 1276350"/>
                  <a:gd name="connsiteY3" fmla="*/ 1181100 h 1181100"/>
                  <a:gd name="connsiteX4" fmla="*/ 0 w 1276350"/>
                  <a:gd name="connsiteY4" fmla="*/ 55245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6350" h="1181100">
                    <a:moveTo>
                      <a:pt x="0" y="552450"/>
                    </a:moveTo>
                    <a:lnTo>
                      <a:pt x="476250" y="0"/>
                    </a:lnTo>
                    <a:lnTo>
                      <a:pt x="1276350" y="723900"/>
                    </a:lnTo>
                    <a:lnTo>
                      <a:pt x="800100" y="1181100"/>
                    </a:lnTo>
                    <a:lnTo>
                      <a:pt x="0" y="5524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5000">
                    <a:srgbClr val="CCCDCE">
                      <a:alpha val="40000"/>
                    </a:srgb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48637" name="椭圆 21"/>
              <p:cNvSpPr/>
              <p:nvPr>
                <p:custDataLst>
                  <p:tags r:id="rId13"/>
                </p:custDataLst>
              </p:nvPr>
            </p:nvSpPr>
            <p:spPr>
              <a:xfrm>
                <a:off x="1482853" y="2945711"/>
                <a:ext cx="693854" cy="693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48638" name="文本框 19"/>
            <p:cNvSpPr txBox="1"/>
            <p:nvPr>
              <p:custDataLst>
                <p:tags r:id="rId14"/>
              </p:custDataLst>
            </p:nvPr>
          </p:nvSpPr>
          <p:spPr>
            <a:xfrm>
              <a:off x="1591530" y="3550875"/>
              <a:ext cx="115029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dirty="0">
                  <a:solidFill>
                    <a:srgbClr val="44746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rgbClr val="4474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63" name="组合 22"/>
          <p:cNvGrpSpPr/>
          <p:nvPr>
            <p:custDataLst>
              <p:tags r:id="rId15"/>
            </p:custDataLst>
          </p:nvPr>
        </p:nvGrpSpPr>
        <p:grpSpPr>
          <a:xfrm>
            <a:off x="1624321" y="5144219"/>
            <a:ext cx="1343859" cy="1165435"/>
            <a:chOff x="1624321" y="5144219"/>
            <a:chExt cx="1343859" cy="1165435"/>
          </a:xfrm>
        </p:grpSpPr>
        <p:grpSp>
          <p:nvGrpSpPr>
            <p:cNvPr id="64" name="组合 23"/>
            <p:cNvGrpSpPr/>
            <p:nvPr/>
          </p:nvGrpSpPr>
          <p:grpSpPr>
            <a:xfrm>
              <a:off x="1852540" y="5144219"/>
              <a:ext cx="1115640" cy="1165435"/>
              <a:chOff x="1482853" y="4134239"/>
              <a:chExt cx="1115640" cy="1165435"/>
            </a:xfrm>
          </p:grpSpPr>
          <p:sp>
            <p:nvSpPr>
              <p:cNvPr id="1048639" name="任意多边形: 形状 25"/>
              <p:cNvSpPr/>
              <p:nvPr>
                <p:custDataLst>
                  <p:tags r:id="rId16"/>
                </p:custDataLst>
              </p:nvPr>
            </p:nvSpPr>
            <p:spPr>
              <a:xfrm rot="21007033">
                <a:off x="1575275" y="4134239"/>
                <a:ext cx="1023218" cy="1165435"/>
              </a:xfrm>
              <a:custGeom>
                <a:avLst/>
                <a:gdLst>
                  <a:gd name="connsiteX0" fmla="*/ 0 w 1276350"/>
                  <a:gd name="connsiteY0" fmla="*/ 552450 h 1181100"/>
                  <a:gd name="connsiteX1" fmla="*/ 476250 w 1276350"/>
                  <a:gd name="connsiteY1" fmla="*/ 0 h 1181100"/>
                  <a:gd name="connsiteX2" fmla="*/ 1276350 w 1276350"/>
                  <a:gd name="connsiteY2" fmla="*/ 723900 h 1181100"/>
                  <a:gd name="connsiteX3" fmla="*/ 800100 w 1276350"/>
                  <a:gd name="connsiteY3" fmla="*/ 1181100 h 1181100"/>
                  <a:gd name="connsiteX4" fmla="*/ 0 w 1276350"/>
                  <a:gd name="connsiteY4" fmla="*/ 55245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6350" h="1181100">
                    <a:moveTo>
                      <a:pt x="0" y="552450"/>
                    </a:moveTo>
                    <a:lnTo>
                      <a:pt x="476250" y="0"/>
                    </a:lnTo>
                    <a:lnTo>
                      <a:pt x="1276350" y="723900"/>
                    </a:lnTo>
                    <a:lnTo>
                      <a:pt x="800100" y="1181100"/>
                    </a:lnTo>
                    <a:lnTo>
                      <a:pt x="0" y="5524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5000">
                    <a:srgbClr val="CCCDCE">
                      <a:alpha val="40000"/>
                    </a:srgbClr>
                  </a:gs>
                  <a:gs pos="100000">
                    <a:schemeClr val="bg1">
                      <a:lumMod val="75000"/>
                    </a:schemeClr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48640" name="椭圆 26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82853" y="4177641"/>
                <a:ext cx="693854" cy="693854"/>
              </a:xfrm>
              <a:prstGeom prst="ellipse">
                <a:avLst/>
              </a:prstGeom>
              <a:solidFill>
                <a:srgbClr val="447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048641" name="文本框 24"/>
            <p:cNvSpPr txBox="1"/>
            <p:nvPr>
              <p:custDataLst>
                <p:tags r:id="rId18"/>
              </p:custDataLst>
            </p:nvPr>
          </p:nvSpPr>
          <p:spPr>
            <a:xfrm>
              <a:off x="1624321" y="5236049"/>
              <a:ext cx="115029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048625" name="椭圆 10"/>
          <p:cNvSpPr/>
          <p:nvPr>
            <p:custDataLst>
              <p:tags r:id="rId19"/>
            </p:custDataLst>
          </p:nvPr>
        </p:nvSpPr>
        <p:spPr>
          <a:xfrm>
            <a:off x="6095952" y="-85807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0"/>
          <p:cNvSpPr/>
          <p:nvPr>
            <p:custDataLst>
              <p:tags r:id="rId20"/>
            </p:custDataLst>
          </p:nvPr>
        </p:nvSpPr>
        <p:spPr>
          <a:xfrm>
            <a:off x="8400367" y="4941488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62" name="文本框 4"/>
          <p:cNvSpPr txBox="1"/>
          <p:nvPr>
            <p:custDataLst>
              <p:tags r:id="rId21"/>
            </p:custDataLst>
          </p:nvPr>
        </p:nvSpPr>
        <p:spPr>
          <a:xfrm>
            <a:off x="1185657" y="260648"/>
            <a:ext cx="2940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岗位认知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19" name="文本框 3"/>
          <p:cNvSpPr txBox="1"/>
          <p:nvPr>
            <p:custDataLst>
              <p:tags r:id="rId22"/>
            </p:custDataLst>
          </p:nvPr>
        </p:nvSpPr>
        <p:spPr>
          <a:xfrm>
            <a:off x="6816036" y="117051"/>
            <a:ext cx="4969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聚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能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前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行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 跨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越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未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来</a:t>
            </a:r>
            <a:endParaRPr lang="zh-CN" altLang="en-US" sz="1050" dirty="0">
              <a:solidFill>
                <a:srgbClr val="4474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48626" grpId="0" bldLvl="0" animBg="1"/>
      <p:bldP spid="1048627" grpId="0" bldLvl="0" animBg="1"/>
      <p:bldP spid="1048630" grpId="0"/>
      <p:bldP spid="1048631" grpId="0"/>
      <p:bldP spid="10486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4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66" name="组合 3"/>
          <p:cNvGrpSpPr/>
          <p:nvPr/>
        </p:nvGrpSpPr>
        <p:grpSpPr>
          <a:xfrm>
            <a:off x="1185657" y="260648"/>
            <a:ext cx="4550303" cy="623248"/>
            <a:chOff x="1199456" y="178186"/>
            <a:chExt cx="4550303" cy="623248"/>
          </a:xfrm>
        </p:grpSpPr>
        <p:sp>
          <p:nvSpPr>
            <p:cNvPr id="1048644" name="文本框 4"/>
            <p:cNvSpPr txBox="1"/>
            <p:nvPr/>
          </p:nvSpPr>
          <p:spPr>
            <a:xfrm>
              <a:off x="1199456" y="178186"/>
              <a:ext cx="36724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工作计划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45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组合 6"/>
          <p:cNvGrpSpPr/>
          <p:nvPr>
            <p:custDataLst>
              <p:tags r:id="rId1"/>
            </p:custDataLst>
          </p:nvPr>
        </p:nvGrpSpPr>
        <p:grpSpPr>
          <a:xfrm>
            <a:off x="402987" y="1086929"/>
            <a:ext cx="3211195" cy="5179427"/>
            <a:chOff x="1981015" y="1649509"/>
            <a:chExt cx="2541863" cy="4099843"/>
          </a:xfrm>
        </p:grpSpPr>
        <p:grpSp>
          <p:nvGrpSpPr>
            <p:cNvPr id="68" name="组合 7"/>
            <p:cNvGrpSpPr/>
            <p:nvPr/>
          </p:nvGrpSpPr>
          <p:grpSpPr>
            <a:xfrm>
              <a:off x="1981015" y="1649509"/>
              <a:ext cx="2541863" cy="3801485"/>
              <a:chOff x="3524693" y="1649509"/>
              <a:chExt cx="2541863" cy="3801485"/>
            </a:xfrm>
          </p:grpSpPr>
          <p:sp>
            <p:nvSpPr>
              <p:cNvPr id="1048646" name="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3524693" y="1649509"/>
                <a:ext cx="2541863" cy="3801485"/>
              </a:xfrm>
              <a:prstGeom prst="rect">
                <a:avLst/>
              </a:prstGeom>
              <a:solidFill>
                <a:srgbClr val="56947F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69" name="组合 13"/>
              <p:cNvGrpSpPr/>
              <p:nvPr/>
            </p:nvGrpSpPr>
            <p:grpSpPr>
              <a:xfrm>
                <a:off x="3756011" y="1964120"/>
                <a:ext cx="2111099" cy="3117389"/>
                <a:chOff x="1208698" y="2510308"/>
                <a:chExt cx="2111099" cy="3117389"/>
              </a:xfrm>
            </p:grpSpPr>
            <p:sp>
              <p:nvSpPr>
                <p:cNvPr id="1048647" name="文本框 14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436657" y="2510308"/>
                  <a:ext cx="1594721" cy="364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dirty="0">
                      <a:cs typeface="+mn-ea"/>
                      <a:sym typeface="+mn-lt"/>
                    </a:rPr>
                    <a:t>日</a:t>
                  </a:r>
                  <a:r>
                    <a:rPr lang="zh-CN" altLang="en-US" sz="2400" dirty="0">
                      <a:cs typeface="+mn-ea"/>
                      <a:sym typeface="+mn-lt"/>
                    </a:rPr>
                    <a:t>常工作</a:t>
                  </a:r>
                  <a:endParaRPr lang="zh-CN" altLang="en-US" sz="24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48648" name="文本框 15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208698" y="3422102"/>
                  <a:ext cx="2111099" cy="2205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r>
                    <a:rPr lang="zh-CN" altLang="en-US" spc="300" dirty="0">
                      <a:cs typeface="+mn-ea"/>
                      <a:sym typeface="+mn-lt"/>
                    </a:rPr>
                    <a:t>需求进度跟踪，风险项及时协调处理。</a:t>
                  </a:r>
                  <a:endParaRPr lang="zh-CN" altLang="en-US" spc="300" dirty="0">
                    <a:cs typeface="+mn-ea"/>
                    <a:sym typeface="+mn-lt"/>
                  </a:endParaRPr>
                </a:p>
                <a:p>
                  <a:pPr algn="l"/>
                  <a:endParaRPr lang="zh-CN" altLang="en-US" spc="300" dirty="0">
                    <a:cs typeface="+mn-ea"/>
                    <a:sym typeface="+mn-lt"/>
                  </a:endParaRPr>
                </a:p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r>
                    <a:rPr lang="zh-CN" altLang="en-US" spc="300" dirty="0">
                      <a:cs typeface="+mn-ea"/>
                      <a:sym typeface="+mn-lt"/>
                    </a:rPr>
                    <a:t>严阻问题协调尽早/按时闭环。</a:t>
                  </a:r>
                  <a:endParaRPr lang="zh-CN" altLang="en-US" spc="300" dirty="0">
                    <a:cs typeface="+mn-ea"/>
                    <a:sym typeface="+mn-lt"/>
                  </a:endParaRPr>
                </a:p>
                <a:p>
                  <a:pPr algn="l"/>
                  <a:endParaRPr lang="zh-CN" altLang="en-US" spc="300" dirty="0">
                    <a:cs typeface="+mn-ea"/>
                    <a:sym typeface="+mn-lt"/>
                  </a:endParaRPr>
                </a:p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r>
                    <a:rPr lang="zh-CN" altLang="en-US" spc="300" dirty="0">
                      <a:cs typeface="+mn-ea"/>
                      <a:sym typeface="+mn-lt"/>
                    </a:rPr>
                    <a:t>协助组员解决问题。</a:t>
                  </a:r>
                  <a:endParaRPr lang="zh-CN" altLang="en-US" spc="300" dirty="0">
                    <a:cs typeface="+mn-ea"/>
                    <a:sym typeface="+mn-lt"/>
                  </a:endParaRPr>
                </a:p>
                <a:p>
                  <a:pPr algn="l"/>
                  <a:endParaRPr lang="zh-CN" altLang="en-US" spc="300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0" name="组合 8"/>
            <p:cNvGrpSpPr/>
            <p:nvPr/>
          </p:nvGrpSpPr>
          <p:grpSpPr>
            <a:xfrm>
              <a:off x="3155008" y="5534891"/>
              <a:ext cx="214461" cy="214461"/>
              <a:chOff x="1300297" y="3839731"/>
              <a:chExt cx="914863" cy="914863"/>
            </a:xfrm>
          </p:grpSpPr>
          <p:sp>
            <p:nvSpPr>
              <p:cNvPr id="1048649" name="椭圆 9"/>
              <p:cNvSpPr/>
              <p:nvPr>
                <p:custDataLst>
                  <p:tags r:id="rId5"/>
                </p:custDataLst>
              </p:nvPr>
            </p:nvSpPr>
            <p:spPr>
              <a:xfrm>
                <a:off x="1354277" y="3893711"/>
                <a:ext cx="806903" cy="8069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52000"/>
                    </a:schemeClr>
                  </a:gs>
                  <a:gs pos="74000">
                    <a:srgbClr val="56947F"/>
                  </a:gs>
                  <a:gs pos="84000">
                    <a:srgbClr val="56947F"/>
                  </a:gs>
                  <a:gs pos="100000">
                    <a:srgbClr val="56947F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8650" name="椭圆 10"/>
              <p:cNvSpPr/>
              <p:nvPr>
                <p:custDataLst>
                  <p:tags r:id="rId6"/>
                </p:custDataLst>
              </p:nvPr>
            </p:nvSpPr>
            <p:spPr>
              <a:xfrm>
                <a:off x="1300297" y="3839731"/>
                <a:ext cx="914863" cy="914863"/>
              </a:xfrm>
              <a:prstGeom prst="ellipse">
                <a:avLst/>
              </a:prstGeom>
              <a:noFill/>
              <a:ln>
                <a:solidFill>
                  <a:srgbClr val="5694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1" name="组合 16"/>
          <p:cNvGrpSpPr/>
          <p:nvPr>
            <p:custDataLst>
              <p:tags r:id="rId7"/>
            </p:custDataLst>
          </p:nvPr>
        </p:nvGrpSpPr>
        <p:grpSpPr>
          <a:xfrm>
            <a:off x="4399913" y="1190905"/>
            <a:ext cx="3273425" cy="5179427"/>
            <a:chOff x="4814777" y="1649509"/>
            <a:chExt cx="2591122" cy="4099843"/>
          </a:xfrm>
        </p:grpSpPr>
        <p:grpSp>
          <p:nvGrpSpPr>
            <p:cNvPr id="72" name="组合 17"/>
            <p:cNvGrpSpPr/>
            <p:nvPr/>
          </p:nvGrpSpPr>
          <p:grpSpPr>
            <a:xfrm>
              <a:off x="4814777" y="1649509"/>
              <a:ext cx="2591122" cy="3719554"/>
              <a:chOff x="6358455" y="1649509"/>
              <a:chExt cx="2591122" cy="3719554"/>
            </a:xfrm>
          </p:grpSpPr>
          <p:sp>
            <p:nvSpPr>
              <p:cNvPr id="1048651" name="矩形 21"/>
              <p:cNvSpPr/>
              <p:nvPr>
                <p:custDataLst>
                  <p:tags r:id="rId8"/>
                </p:custDataLst>
              </p:nvPr>
            </p:nvSpPr>
            <p:spPr>
              <a:xfrm>
                <a:off x="6358455" y="1649509"/>
                <a:ext cx="2591122" cy="3719554"/>
              </a:xfrm>
              <a:prstGeom prst="rect">
                <a:avLst/>
              </a:prstGeom>
              <a:solidFill>
                <a:srgbClr val="7CB3A1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73" name="组合 23"/>
              <p:cNvGrpSpPr/>
              <p:nvPr/>
            </p:nvGrpSpPr>
            <p:grpSpPr>
              <a:xfrm>
                <a:off x="6606175" y="1882083"/>
                <a:ext cx="2173565" cy="2299348"/>
                <a:chOff x="1225100" y="2428271"/>
                <a:chExt cx="2173565" cy="2299348"/>
              </a:xfrm>
            </p:grpSpPr>
            <p:sp>
              <p:nvSpPr>
                <p:cNvPr id="1048652" name="文本框 24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514033" y="2428271"/>
                  <a:ext cx="1594721" cy="364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spc="300" dirty="0">
                      <a:cs typeface="+mn-ea"/>
                      <a:sym typeface="+mn-lt"/>
                    </a:rPr>
                    <a:t>迭代工作</a:t>
                  </a:r>
                  <a:endParaRPr lang="zh-CN" altLang="en-US" sz="24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48653" name="文本框 25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225100" y="3339823"/>
                  <a:ext cx="2173565" cy="1387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r>
                    <a:rPr lang="zh-CN" altLang="en-US" spc="300" dirty="0">
                      <a:cs typeface="+mn-ea"/>
                      <a:sym typeface="+mn-lt"/>
                    </a:rPr>
                    <a:t>需求完成进度、严阻问题消解进度把控。</a:t>
                  </a:r>
                  <a:endParaRPr lang="zh-CN" altLang="en-US" spc="300" dirty="0">
                    <a:cs typeface="+mn-ea"/>
                    <a:sym typeface="+mn-lt"/>
                  </a:endParaRPr>
                </a:p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endParaRPr lang="zh-CN" altLang="en-US" spc="300" dirty="0">
                    <a:cs typeface="+mn-ea"/>
                    <a:sym typeface="+mn-lt"/>
                  </a:endParaRPr>
                </a:p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r>
                    <a:rPr lang="zh-CN" altLang="en-US" spc="300" dirty="0">
                      <a:cs typeface="+mn-ea"/>
                      <a:sym typeface="+mn-lt"/>
                    </a:rPr>
                    <a:t>人力状况、需求排期检视。</a:t>
                  </a:r>
                  <a:endParaRPr lang="zh-CN" altLang="en-US" spc="300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4" name="组合 18"/>
            <p:cNvGrpSpPr/>
            <p:nvPr/>
          </p:nvGrpSpPr>
          <p:grpSpPr>
            <a:xfrm>
              <a:off x="5988770" y="5534891"/>
              <a:ext cx="214461" cy="214461"/>
              <a:chOff x="1300297" y="3839731"/>
              <a:chExt cx="914863" cy="914863"/>
            </a:xfrm>
          </p:grpSpPr>
          <p:sp>
            <p:nvSpPr>
              <p:cNvPr id="1048654" name="椭圆 19"/>
              <p:cNvSpPr/>
              <p:nvPr>
                <p:custDataLst>
                  <p:tags r:id="rId11"/>
                </p:custDataLst>
              </p:nvPr>
            </p:nvSpPr>
            <p:spPr>
              <a:xfrm>
                <a:off x="1354277" y="3893711"/>
                <a:ext cx="806903" cy="8069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52000"/>
                    </a:schemeClr>
                  </a:gs>
                  <a:gs pos="74000">
                    <a:srgbClr val="56947F"/>
                  </a:gs>
                  <a:gs pos="84000">
                    <a:srgbClr val="56947F"/>
                  </a:gs>
                  <a:gs pos="100000">
                    <a:srgbClr val="56947F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48655" name="椭圆 20"/>
              <p:cNvSpPr/>
              <p:nvPr>
                <p:custDataLst>
                  <p:tags r:id="rId12"/>
                </p:custDataLst>
              </p:nvPr>
            </p:nvSpPr>
            <p:spPr>
              <a:xfrm>
                <a:off x="1300297" y="3839731"/>
                <a:ext cx="914863" cy="914863"/>
              </a:xfrm>
              <a:prstGeom prst="ellipse">
                <a:avLst/>
              </a:prstGeom>
              <a:noFill/>
              <a:ln>
                <a:solidFill>
                  <a:srgbClr val="5694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5" name="组合 26"/>
          <p:cNvGrpSpPr/>
          <p:nvPr>
            <p:custDataLst>
              <p:tags r:id="rId13"/>
            </p:custDataLst>
          </p:nvPr>
        </p:nvGrpSpPr>
        <p:grpSpPr>
          <a:xfrm>
            <a:off x="8472440" y="1239800"/>
            <a:ext cx="3254069" cy="5072747"/>
            <a:chOff x="7581688" y="1733953"/>
            <a:chExt cx="2575800" cy="4015399"/>
          </a:xfrm>
        </p:grpSpPr>
        <p:grpSp>
          <p:nvGrpSpPr>
            <p:cNvPr id="76" name="组合 27"/>
            <p:cNvGrpSpPr/>
            <p:nvPr/>
          </p:nvGrpSpPr>
          <p:grpSpPr>
            <a:xfrm>
              <a:off x="7581688" y="1733953"/>
              <a:ext cx="2575800" cy="3764792"/>
              <a:chOff x="9125366" y="1733953"/>
              <a:chExt cx="2575800" cy="3764792"/>
            </a:xfrm>
          </p:grpSpPr>
          <p:sp>
            <p:nvSpPr>
              <p:cNvPr id="1048656" name="矩形 31"/>
              <p:cNvSpPr/>
              <p:nvPr>
                <p:custDataLst>
                  <p:tags r:id="rId14"/>
                </p:custDataLst>
              </p:nvPr>
            </p:nvSpPr>
            <p:spPr>
              <a:xfrm>
                <a:off x="9125366" y="1733953"/>
                <a:ext cx="2556942" cy="3764792"/>
              </a:xfrm>
              <a:prstGeom prst="rect">
                <a:avLst/>
              </a:prstGeom>
              <a:solidFill>
                <a:srgbClr val="56947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77" name="组合 33"/>
              <p:cNvGrpSpPr/>
              <p:nvPr/>
            </p:nvGrpSpPr>
            <p:grpSpPr>
              <a:xfrm>
                <a:off x="9314117" y="1870288"/>
                <a:ext cx="2387049" cy="2791174"/>
                <a:chOff x="1099280" y="2416476"/>
                <a:chExt cx="2387049" cy="2791174"/>
              </a:xfrm>
            </p:grpSpPr>
            <p:sp>
              <p:nvSpPr>
                <p:cNvPr id="1048657" name="文本框 34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497892" y="2416476"/>
                  <a:ext cx="1594721" cy="364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dirty="0">
                      <a:cs typeface="+mn-ea"/>
                      <a:sym typeface="+mn-lt"/>
                    </a:rPr>
                    <a:t>每月</a:t>
                  </a:r>
                  <a:r>
                    <a:rPr lang="zh-CN" altLang="en-US" sz="2400" dirty="0">
                      <a:cs typeface="+mn-ea"/>
                      <a:sym typeface="+mn-lt"/>
                    </a:rPr>
                    <a:t>工作</a:t>
                  </a:r>
                  <a:endParaRPr lang="zh-CN" altLang="en-US" sz="24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48658" name="文本框 35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099280" y="3328772"/>
                  <a:ext cx="2387049" cy="18788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r>
                    <a:rPr lang="zh-CN" altLang="en-US" spc="300" dirty="0">
                      <a:cs typeface="+mn-ea"/>
                      <a:sym typeface="+mn-lt"/>
                    </a:rPr>
                    <a:t>小组成员月度能效任务完成进度跟进（千行bug率、di值、代码行数等）。</a:t>
                  </a:r>
                  <a:endParaRPr lang="zh-CN" altLang="en-US" spc="300" dirty="0">
                    <a:cs typeface="+mn-ea"/>
                    <a:sym typeface="+mn-lt"/>
                  </a:endParaRPr>
                </a:p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endParaRPr lang="zh-CN" altLang="en-US" spc="300" dirty="0">
                    <a:cs typeface="+mn-ea"/>
                    <a:sym typeface="+mn-lt"/>
                  </a:endParaRPr>
                </a:p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r>
                    <a:rPr lang="zh-CN" altLang="en-US" spc="300" dirty="0">
                      <a:cs typeface="+mn-ea"/>
                      <a:sym typeface="+mn-lt"/>
                    </a:rPr>
                    <a:t> 总结小组成员任务完成情况，质量情况。</a:t>
                  </a:r>
                  <a:endParaRPr lang="zh-CN" altLang="en-US" spc="300" dirty="0">
                    <a:cs typeface="+mn-ea"/>
                    <a:sym typeface="+mn-lt"/>
                  </a:endParaRPr>
                </a:p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endParaRPr lang="zh-CN" altLang="en-US" spc="300" dirty="0">
                    <a:cs typeface="+mn-ea"/>
                    <a:sym typeface="+mn-lt"/>
                  </a:endParaRPr>
                </a:p>
                <a:p>
                  <a:pPr marL="285750" indent="-285750" algn="l">
                    <a:buFont typeface="Arial" panose="020B0604020202020204" pitchFamily="34" charset="0"/>
                    <a:buChar char="•"/>
                  </a:pPr>
                  <a:r>
                    <a:rPr lang="zh-CN" altLang="en-US" spc="300" dirty="0">
                      <a:cs typeface="+mn-ea"/>
                      <a:sym typeface="+mn-lt"/>
                    </a:rPr>
                    <a:t> 根据月度任务完成情况，检讨项目过程中遇到的问题并不断完善。</a:t>
                  </a:r>
                  <a:endParaRPr lang="zh-CN" altLang="en-US" spc="300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8" name="组合 28"/>
            <p:cNvGrpSpPr/>
            <p:nvPr/>
          </p:nvGrpSpPr>
          <p:grpSpPr>
            <a:xfrm>
              <a:off x="8822532" y="5534891"/>
              <a:ext cx="214461" cy="214461"/>
              <a:chOff x="1300297" y="3839731"/>
              <a:chExt cx="914863" cy="914863"/>
            </a:xfrm>
          </p:grpSpPr>
          <p:sp>
            <p:nvSpPr>
              <p:cNvPr id="1048659" name="椭圆 29"/>
              <p:cNvSpPr/>
              <p:nvPr>
                <p:custDataLst>
                  <p:tags r:id="rId17"/>
                </p:custDataLst>
              </p:nvPr>
            </p:nvSpPr>
            <p:spPr>
              <a:xfrm>
                <a:off x="1354277" y="3893711"/>
                <a:ext cx="806903" cy="8069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52000"/>
                    </a:schemeClr>
                  </a:gs>
                  <a:gs pos="74000">
                    <a:srgbClr val="56947F"/>
                  </a:gs>
                  <a:gs pos="84000">
                    <a:srgbClr val="56947F"/>
                  </a:gs>
                  <a:gs pos="100000">
                    <a:srgbClr val="56947F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8660" name="椭圆 30"/>
              <p:cNvSpPr/>
              <p:nvPr>
                <p:custDataLst>
                  <p:tags r:id="rId18"/>
                </p:custDataLst>
              </p:nvPr>
            </p:nvSpPr>
            <p:spPr>
              <a:xfrm>
                <a:off x="1300297" y="3839731"/>
                <a:ext cx="914863" cy="914863"/>
              </a:xfrm>
              <a:prstGeom prst="ellipse">
                <a:avLst/>
              </a:prstGeom>
              <a:noFill/>
              <a:ln>
                <a:solidFill>
                  <a:srgbClr val="5694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048661" name="TextBox 3"/>
          <p:cNvSpPr txBox="1"/>
          <p:nvPr/>
        </p:nvSpPr>
        <p:spPr>
          <a:xfrm>
            <a:off x="207425" y="647892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椭圆 10"/>
          <p:cNvSpPr/>
          <p:nvPr>
            <p:custDataLst>
              <p:tags r:id="rId19"/>
            </p:custDataLst>
          </p:nvPr>
        </p:nvSpPr>
        <p:spPr>
          <a:xfrm>
            <a:off x="8903970" y="-1688465"/>
            <a:ext cx="3362960" cy="3096895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19" name="文本框 3"/>
          <p:cNvSpPr txBox="1"/>
          <p:nvPr>
            <p:custDataLst>
              <p:tags r:id="rId20"/>
            </p:custDataLst>
          </p:nvPr>
        </p:nvSpPr>
        <p:spPr>
          <a:xfrm>
            <a:off x="6816036" y="117051"/>
            <a:ext cx="4969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聚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能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前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行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 跨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越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未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来</a:t>
            </a:r>
            <a:endParaRPr lang="zh-CN" altLang="en-US" sz="1050" dirty="0">
              <a:solidFill>
                <a:srgbClr val="4474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48642" grpId="0" animBg="1"/>
      <p:bldP spid="10486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1"/>
          <p:cNvPicPr>
            <a:picLocks noChangeAspect="1"/>
          </p:cNvPicPr>
          <p:nvPr/>
        </p:nvPicPr>
        <p:blipFill rotWithShape="1">
          <a:blip r:embed="rId1"/>
          <a:srcRect l="42840" t="42840"/>
          <a:stretch>
            <a:fillRect/>
          </a:stretch>
        </p:blipFill>
        <p:spPr>
          <a:xfrm>
            <a:off x="47624" y="0"/>
            <a:ext cx="12192001" cy="6858000"/>
          </a:xfrm>
          <a:prstGeom prst="rect">
            <a:avLst/>
          </a:prstGeom>
        </p:spPr>
      </p:pic>
      <p:sp>
        <p:nvSpPr>
          <p:cNvPr id="1048619" name="文本框 3"/>
          <p:cNvSpPr txBox="1"/>
          <p:nvPr/>
        </p:nvSpPr>
        <p:spPr>
          <a:xfrm>
            <a:off x="6816090" y="116840"/>
            <a:ext cx="496951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聚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能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前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行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 跨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越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未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来</a:t>
            </a:r>
            <a:endParaRPr lang="zh-CN" altLang="en-US" sz="1050" dirty="0">
              <a:solidFill>
                <a:srgbClr val="447469"/>
              </a:solidFill>
              <a:cs typeface="+mn-ea"/>
              <a:sym typeface="+mn-lt"/>
            </a:endParaRPr>
          </a:p>
        </p:txBody>
      </p:sp>
      <p:sp>
        <p:nvSpPr>
          <p:cNvPr id="1048624" name="文本框 9"/>
          <p:cNvSpPr txBox="1"/>
          <p:nvPr/>
        </p:nvSpPr>
        <p:spPr>
          <a:xfrm>
            <a:off x="337722" y="5563157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25" name="椭圆 10"/>
          <p:cNvSpPr/>
          <p:nvPr/>
        </p:nvSpPr>
        <p:spPr>
          <a:xfrm>
            <a:off x="6920817" y="247568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99" name="椭圆 1"/>
          <p:cNvSpPr/>
          <p:nvPr>
            <p:custDataLst>
              <p:tags r:id="rId2"/>
            </p:custDataLst>
          </p:nvPr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00" name="圆: 空心 2"/>
          <p:cNvSpPr/>
          <p:nvPr>
            <p:custDataLst>
              <p:tags r:id="rId3"/>
            </p:custDataLst>
          </p:nvPr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01" name="文本框 4"/>
          <p:cNvSpPr txBox="1"/>
          <p:nvPr>
            <p:custDataLst>
              <p:tags r:id="rId4"/>
            </p:custDataLst>
          </p:nvPr>
        </p:nvSpPr>
        <p:spPr>
          <a:xfrm>
            <a:off x="1185657" y="260648"/>
            <a:ext cx="36724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个人优势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425" y="1125220"/>
            <a:ext cx="7674610" cy="433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8年Android开发经验，在技术方面具备一定的专业能力。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入项期间独立维护过多个模块，需求、bug处理经验丰富。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良好的代码质量意识，注重代码的可维护性和可扩展性。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能够较好的理解和消化新知识，积极参与小组问题解决过程。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与团队成员、其他部门能进行有效的交流迅速分析、解决难题。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具备风险意识，能识别和应对项目中的风险。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 时间管理能力强，确保需求按时交付。</a:t>
            </a:r>
            <a:endParaRPr lang="zh-CN" altLang="en-US" sz="2000"/>
          </a:p>
        </p:txBody>
      </p:sp>
      <p:sp>
        <p:nvSpPr>
          <p:cNvPr id="1048702" name="文本框 5"/>
          <p:cNvSpPr txBox="1"/>
          <p:nvPr>
            <p:custDataLst>
              <p:tags r:id="rId5"/>
            </p:custDataLst>
          </p:nvPr>
        </p:nvSpPr>
        <p:spPr>
          <a:xfrm>
            <a:off x="1127237" y="746706"/>
            <a:ext cx="45503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OVERVIEW OF THE COMPANY'S ANNUAL PROJECT SITUATION</a:t>
            </a: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48624" grpId="0"/>
      <p:bldP spid="1048699" grpId="0" bldLvl="0" animBg="1"/>
      <p:bldP spid="104870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88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790" name="文本框 5"/>
          <p:cNvSpPr txBox="1"/>
          <p:nvPr/>
        </p:nvSpPr>
        <p:spPr>
          <a:xfrm>
            <a:off x="1185545" y="683895"/>
            <a:ext cx="4550410" cy="200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OVERVIEW OF THE COMPANY'S ANNUAL PROJECT SITUATION</a:t>
            </a: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7" name="组合 6"/>
          <p:cNvGrpSpPr/>
          <p:nvPr>
            <p:custDataLst>
              <p:tags r:id="rId1"/>
            </p:custDataLst>
          </p:nvPr>
        </p:nvGrpSpPr>
        <p:grpSpPr>
          <a:xfrm>
            <a:off x="695510" y="1688123"/>
            <a:ext cx="2701290" cy="4801709"/>
            <a:chOff x="695510" y="1688123"/>
            <a:chExt cx="2701290" cy="4801709"/>
          </a:xfrm>
        </p:grpSpPr>
        <p:grpSp>
          <p:nvGrpSpPr>
            <p:cNvPr id="128" name="组合 7"/>
            <p:cNvGrpSpPr/>
            <p:nvPr/>
          </p:nvGrpSpPr>
          <p:grpSpPr>
            <a:xfrm>
              <a:off x="1033418" y="1688123"/>
              <a:ext cx="1701576" cy="1700340"/>
              <a:chOff x="1066800" y="1457282"/>
              <a:chExt cx="2185988" cy="2184400"/>
            </a:xfrm>
          </p:grpSpPr>
          <p:sp>
            <p:nvSpPr>
              <p:cNvPr id="1048791" name="Freeform 11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066800" y="1457282"/>
                <a:ext cx="2185988" cy="2184400"/>
              </a:xfrm>
              <a:custGeom>
                <a:avLst/>
                <a:gdLst>
                  <a:gd name="T0" fmla="*/ 4131 w 4131"/>
                  <a:gd name="T1" fmla="*/ 0 h 4128"/>
                  <a:gd name="T2" fmla="*/ 4127 w 4131"/>
                  <a:gd name="T3" fmla="*/ 2170 h 4128"/>
                  <a:gd name="T4" fmla="*/ 4107 w 4131"/>
                  <a:gd name="T5" fmla="*/ 2377 h 4128"/>
                  <a:gd name="T6" fmla="*/ 4065 w 4131"/>
                  <a:gd name="T7" fmla="*/ 2579 h 4128"/>
                  <a:gd name="T8" fmla="*/ 4005 w 4131"/>
                  <a:gd name="T9" fmla="*/ 2772 h 4128"/>
                  <a:gd name="T10" fmla="*/ 3926 w 4131"/>
                  <a:gd name="T11" fmla="*/ 2956 h 4128"/>
                  <a:gd name="T12" fmla="*/ 3830 w 4131"/>
                  <a:gd name="T13" fmla="*/ 3132 h 4128"/>
                  <a:gd name="T14" fmla="*/ 3718 w 4131"/>
                  <a:gd name="T15" fmla="*/ 3297 h 4128"/>
                  <a:gd name="T16" fmla="*/ 3593 w 4131"/>
                  <a:gd name="T17" fmla="*/ 3450 h 4128"/>
                  <a:gd name="T18" fmla="*/ 3452 w 4131"/>
                  <a:gd name="T19" fmla="*/ 3590 h 4128"/>
                  <a:gd name="T20" fmla="*/ 3299 w 4131"/>
                  <a:gd name="T21" fmla="*/ 3716 h 4128"/>
                  <a:gd name="T22" fmla="*/ 3134 w 4131"/>
                  <a:gd name="T23" fmla="*/ 3828 h 4128"/>
                  <a:gd name="T24" fmla="*/ 2958 w 4131"/>
                  <a:gd name="T25" fmla="*/ 3924 h 4128"/>
                  <a:gd name="T26" fmla="*/ 2773 w 4131"/>
                  <a:gd name="T27" fmla="*/ 4002 h 4128"/>
                  <a:gd name="T28" fmla="*/ 2579 w 4131"/>
                  <a:gd name="T29" fmla="*/ 4063 h 4128"/>
                  <a:gd name="T30" fmla="*/ 2378 w 4131"/>
                  <a:gd name="T31" fmla="*/ 4104 h 4128"/>
                  <a:gd name="T32" fmla="*/ 2170 w 4131"/>
                  <a:gd name="T33" fmla="*/ 4126 h 4128"/>
                  <a:gd name="T34" fmla="*/ 1959 w 4131"/>
                  <a:gd name="T35" fmla="*/ 4126 h 4128"/>
                  <a:gd name="T36" fmla="*/ 1752 w 4131"/>
                  <a:gd name="T37" fmla="*/ 4104 h 4128"/>
                  <a:gd name="T38" fmla="*/ 1550 w 4131"/>
                  <a:gd name="T39" fmla="*/ 4063 h 4128"/>
                  <a:gd name="T40" fmla="*/ 1357 w 4131"/>
                  <a:gd name="T41" fmla="*/ 4002 h 4128"/>
                  <a:gd name="T42" fmla="*/ 1171 w 4131"/>
                  <a:gd name="T43" fmla="*/ 3924 h 4128"/>
                  <a:gd name="T44" fmla="*/ 997 w 4131"/>
                  <a:gd name="T45" fmla="*/ 3828 h 4128"/>
                  <a:gd name="T46" fmla="*/ 832 w 4131"/>
                  <a:gd name="T47" fmla="*/ 3716 h 4128"/>
                  <a:gd name="T48" fmla="*/ 678 w 4131"/>
                  <a:gd name="T49" fmla="*/ 3590 h 4128"/>
                  <a:gd name="T50" fmla="*/ 538 w 4131"/>
                  <a:gd name="T51" fmla="*/ 3450 h 4128"/>
                  <a:gd name="T52" fmla="*/ 412 w 4131"/>
                  <a:gd name="T53" fmla="*/ 3297 h 4128"/>
                  <a:gd name="T54" fmla="*/ 301 w 4131"/>
                  <a:gd name="T55" fmla="*/ 3132 h 4128"/>
                  <a:gd name="T56" fmla="*/ 204 w 4131"/>
                  <a:gd name="T57" fmla="*/ 2956 h 4128"/>
                  <a:gd name="T58" fmla="*/ 126 w 4131"/>
                  <a:gd name="T59" fmla="*/ 2772 h 4128"/>
                  <a:gd name="T60" fmla="*/ 65 w 4131"/>
                  <a:gd name="T61" fmla="*/ 2579 h 4128"/>
                  <a:gd name="T62" fmla="*/ 24 w 4131"/>
                  <a:gd name="T63" fmla="*/ 2377 h 4128"/>
                  <a:gd name="T64" fmla="*/ 2 w 4131"/>
                  <a:gd name="T65" fmla="*/ 2170 h 4128"/>
                  <a:gd name="T66" fmla="*/ 2 w 4131"/>
                  <a:gd name="T67" fmla="*/ 1958 h 4128"/>
                  <a:gd name="T68" fmla="*/ 24 w 4131"/>
                  <a:gd name="T69" fmla="*/ 1751 h 4128"/>
                  <a:gd name="T70" fmla="*/ 65 w 4131"/>
                  <a:gd name="T71" fmla="*/ 1549 h 4128"/>
                  <a:gd name="T72" fmla="*/ 126 w 4131"/>
                  <a:gd name="T73" fmla="*/ 1356 h 4128"/>
                  <a:gd name="T74" fmla="*/ 204 w 4131"/>
                  <a:gd name="T75" fmla="*/ 1172 h 4128"/>
                  <a:gd name="T76" fmla="*/ 301 w 4131"/>
                  <a:gd name="T77" fmla="*/ 996 h 4128"/>
                  <a:gd name="T78" fmla="*/ 412 w 4131"/>
                  <a:gd name="T79" fmla="*/ 831 h 4128"/>
                  <a:gd name="T80" fmla="*/ 538 w 4131"/>
                  <a:gd name="T81" fmla="*/ 678 h 4128"/>
                  <a:gd name="T82" fmla="*/ 678 w 4131"/>
                  <a:gd name="T83" fmla="*/ 538 h 4128"/>
                  <a:gd name="T84" fmla="*/ 832 w 4131"/>
                  <a:gd name="T85" fmla="*/ 412 h 4128"/>
                  <a:gd name="T86" fmla="*/ 997 w 4131"/>
                  <a:gd name="T87" fmla="*/ 300 h 4128"/>
                  <a:gd name="T88" fmla="*/ 1171 w 4131"/>
                  <a:gd name="T89" fmla="*/ 204 h 4128"/>
                  <a:gd name="T90" fmla="*/ 1357 w 4131"/>
                  <a:gd name="T91" fmla="*/ 126 h 4128"/>
                  <a:gd name="T92" fmla="*/ 1550 w 4131"/>
                  <a:gd name="T93" fmla="*/ 65 h 4128"/>
                  <a:gd name="T94" fmla="*/ 1752 w 4131"/>
                  <a:gd name="T95" fmla="*/ 24 h 4128"/>
                  <a:gd name="T96" fmla="*/ 1959 w 4131"/>
                  <a:gd name="T97" fmla="*/ 2 h 4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31" h="4128">
                    <a:moveTo>
                      <a:pt x="2065" y="0"/>
                    </a:moveTo>
                    <a:lnTo>
                      <a:pt x="4131" y="0"/>
                    </a:lnTo>
                    <a:lnTo>
                      <a:pt x="4131" y="2065"/>
                    </a:lnTo>
                    <a:lnTo>
                      <a:pt x="4127" y="2170"/>
                    </a:lnTo>
                    <a:lnTo>
                      <a:pt x="4120" y="2275"/>
                    </a:lnTo>
                    <a:lnTo>
                      <a:pt x="4107" y="2377"/>
                    </a:lnTo>
                    <a:lnTo>
                      <a:pt x="4088" y="2479"/>
                    </a:lnTo>
                    <a:lnTo>
                      <a:pt x="4065" y="2579"/>
                    </a:lnTo>
                    <a:lnTo>
                      <a:pt x="4037" y="2676"/>
                    </a:lnTo>
                    <a:lnTo>
                      <a:pt x="4005" y="2772"/>
                    </a:lnTo>
                    <a:lnTo>
                      <a:pt x="3968" y="2866"/>
                    </a:lnTo>
                    <a:lnTo>
                      <a:pt x="3926" y="2956"/>
                    </a:lnTo>
                    <a:lnTo>
                      <a:pt x="3880" y="3045"/>
                    </a:lnTo>
                    <a:lnTo>
                      <a:pt x="3830" y="3132"/>
                    </a:lnTo>
                    <a:lnTo>
                      <a:pt x="3777" y="3216"/>
                    </a:lnTo>
                    <a:lnTo>
                      <a:pt x="3718" y="3297"/>
                    </a:lnTo>
                    <a:lnTo>
                      <a:pt x="3657" y="3375"/>
                    </a:lnTo>
                    <a:lnTo>
                      <a:pt x="3593" y="3450"/>
                    </a:lnTo>
                    <a:lnTo>
                      <a:pt x="3524" y="3521"/>
                    </a:lnTo>
                    <a:lnTo>
                      <a:pt x="3452" y="3590"/>
                    </a:lnTo>
                    <a:lnTo>
                      <a:pt x="3376" y="3655"/>
                    </a:lnTo>
                    <a:lnTo>
                      <a:pt x="3299" y="3716"/>
                    </a:lnTo>
                    <a:lnTo>
                      <a:pt x="3218" y="3774"/>
                    </a:lnTo>
                    <a:lnTo>
                      <a:pt x="3134" y="3828"/>
                    </a:lnTo>
                    <a:lnTo>
                      <a:pt x="3047" y="3877"/>
                    </a:lnTo>
                    <a:lnTo>
                      <a:pt x="2958" y="3924"/>
                    </a:lnTo>
                    <a:lnTo>
                      <a:pt x="2867" y="3965"/>
                    </a:lnTo>
                    <a:lnTo>
                      <a:pt x="2773" y="4002"/>
                    </a:lnTo>
                    <a:lnTo>
                      <a:pt x="2678" y="4035"/>
                    </a:lnTo>
                    <a:lnTo>
                      <a:pt x="2579" y="4063"/>
                    </a:lnTo>
                    <a:lnTo>
                      <a:pt x="2481" y="4086"/>
                    </a:lnTo>
                    <a:lnTo>
                      <a:pt x="2378" y="4104"/>
                    </a:lnTo>
                    <a:lnTo>
                      <a:pt x="2275" y="4117"/>
                    </a:lnTo>
                    <a:lnTo>
                      <a:pt x="2170" y="4126"/>
                    </a:lnTo>
                    <a:lnTo>
                      <a:pt x="2065" y="4128"/>
                    </a:lnTo>
                    <a:lnTo>
                      <a:pt x="1959" y="4126"/>
                    </a:lnTo>
                    <a:lnTo>
                      <a:pt x="1854" y="4117"/>
                    </a:lnTo>
                    <a:lnTo>
                      <a:pt x="1752" y="4104"/>
                    </a:lnTo>
                    <a:lnTo>
                      <a:pt x="1650" y="4086"/>
                    </a:lnTo>
                    <a:lnTo>
                      <a:pt x="1550" y="4063"/>
                    </a:lnTo>
                    <a:lnTo>
                      <a:pt x="1453" y="4035"/>
                    </a:lnTo>
                    <a:lnTo>
                      <a:pt x="1357" y="4002"/>
                    </a:lnTo>
                    <a:lnTo>
                      <a:pt x="1263" y="3965"/>
                    </a:lnTo>
                    <a:lnTo>
                      <a:pt x="1171" y="3924"/>
                    </a:lnTo>
                    <a:lnTo>
                      <a:pt x="1083" y="3877"/>
                    </a:lnTo>
                    <a:lnTo>
                      <a:pt x="997" y="3828"/>
                    </a:lnTo>
                    <a:lnTo>
                      <a:pt x="912" y="3774"/>
                    </a:lnTo>
                    <a:lnTo>
                      <a:pt x="832" y="3716"/>
                    </a:lnTo>
                    <a:lnTo>
                      <a:pt x="753" y="3655"/>
                    </a:lnTo>
                    <a:lnTo>
                      <a:pt x="678" y="3590"/>
                    </a:lnTo>
                    <a:lnTo>
                      <a:pt x="607" y="3521"/>
                    </a:lnTo>
                    <a:lnTo>
                      <a:pt x="538" y="3450"/>
                    </a:lnTo>
                    <a:lnTo>
                      <a:pt x="473" y="3375"/>
                    </a:lnTo>
                    <a:lnTo>
                      <a:pt x="412" y="3297"/>
                    </a:lnTo>
                    <a:lnTo>
                      <a:pt x="354" y="3216"/>
                    </a:lnTo>
                    <a:lnTo>
                      <a:pt x="301" y="3132"/>
                    </a:lnTo>
                    <a:lnTo>
                      <a:pt x="251" y="3045"/>
                    </a:lnTo>
                    <a:lnTo>
                      <a:pt x="204" y="2956"/>
                    </a:lnTo>
                    <a:lnTo>
                      <a:pt x="163" y="2866"/>
                    </a:lnTo>
                    <a:lnTo>
                      <a:pt x="126" y="2772"/>
                    </a:lnTo>
                    <a:lnTo>
                      <a:pt x="93" y="2676"/>
                    </a:lnTo>
                    <a:lnTo>
                      <a:pt x="65" y="2579"/>
                    </a:lnTo>
                    <a:lnTo>
                      <a:pt x="42" y="2479"/>
                    </a:lnTo>
                    <a:lnTo>
                      <a:pt x="24" y="2377"/>
                    </a:lnTo>
                    <a:lnTo>
                      <a:pt x="11" y="2275"/>
                    </a:lnTo>
                    <a:lnTo>
                      <a:pt x="2" y="2170"/>
                    </a:lnTo>
                    <a:lnTo>
                      <a:pt x="0" y="2065"/>
                    </a:lnTo>
                    <a:lnTo>
                      <a:pt x="2" y="1958"/>
                    </a:lnTo>
                    <a:lnTo>
                      <a:pt x="11" y="1853"/>
                    </a:lnTo>
                    <a:lnTo>
                      <a:pt x="24" y="1751"/>
                    </a:lnTo>
                    <a:lnTo>
                      <a:pt x="42" y="1649"/>
                    </a:lnTo>
                    <a:lnTo>
                      <a:pt x="65" y="1549"/>
                    </a:lnTo>
                    <a:lnTo>
                      <a:pt x="93" y="1452"/>
                    </a:lnTo>
                    <a:lnTo>
                      <a:pt x="126" y="1356"/>
                    </a:lnTo>
                    <a:lnTo>
                      <a:pt x="163" y="1262"/>
                    </a:lnTo>
                    <a:lnTo>
                      <a:pt x="204" y="1172"/>
                    </a:lnTo>
                    <a:lnTo>
                      <a:pt x="251" y="1083"/>
                    </a:lnTo>
                    <a:lnTo>
                      <a:pt x="301" y="996"/>
                    </a:lnTo>
                    <a:lnTo>
                      <a:pt x="354" y="912"/>
                    </a:lnTo>
                    <a:lnTo>
                      <a:pt x="412" y="831"/>
                    </a:lnTo>
                    <a:lnTo>
                      <a:pt x="473" y="753"/>
                    </a:lnTo>
                    <a:lnTo>
                      <a:pt x="538" y="678"/>
                    </a:lnTo>
                    <a:lnTo>
                      <a:pt x="607" y="607"/>
                    </a:lnTo>
                    <a:lnTo>
                      <a:pt x="678" y="538"/>
                    </a:lnTo>
                    <a:lnTo>
                      <a:pt x="753" y="473"/>
                    </a:lnTo>
                    <a:lnTo>
                      <a:pt x="832" y="412"/>
                    </a:lnTo>
                    <a:lnTo>
                      <a:pt x="912" y="354"/>
                    </a:lnTo>
                    <a:lnTo>
                      <a:pt x="997" y="300"/>
                    </a:lnTo>
                    <a:lnTo>
                      <a:pt x="1083" y="251"/>
                    </a:lnTo>
                    <a:lnTo>
                      <a:pt x="1171" y="204"/>
                    </a:lnTo>
                    <a:lnTo>
                      <a:pt x="1263" y="163"/>
                    </a:lnTo>
                    <a:lnTo>
                      <a:pt x="1357" y="126"/>
                    </a:lnTo>
                    <a:lnTo>
                      <a:pt x="1453" y="94"/>
                    </a:lnTo>
                    <a:lnTo>
                      <a:pt x="1550" y="65"/>
                    </a:lnTo>
                    <a:lnTo>
                      <a:pt x="1650" y="42"/>
                    </a:lnTo>
                    <a:lnTo>
                      <a:pt x="1752" y="24"/>
                    </a:lnTo>
                    <a:lnTo>
                      <a:pt x="1854" y="11"/>
                    </a:lnTo>
                    <a:lnTo>
                      <a:pt x="1959" y="2"/>
                    </a:lnTo>
                    <a:lnTo>
                      <a:pt x="2065" y="0"/>
                    </a:lnTo>
                    <a:close/>
                  </a:path>
                </a:pathLst>
              </a:custGeom>
              <a:solidFill>
                <a:srgbClr val="56947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92" name="Freeform 1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292225" y="1722395"/>
                <a:ext cx="1689100" cy="1687513"/>
              </a:xfrm>
              <a:custGeom>
                <a:avLst/>
                <a:gdLst>
                  <a:gd name="T0" fmla="*/ 1354 w 3193"/>
                  <a:gd name="T1" fmla="*/ 3173 h 3190"/>
                  <a:gd name="T2" fmla="*/ 1048 w 3193"/>
                  <a:gd name="T3" fmla="*/ 3094 h 3190"/>
                  <a:gd name="T4" fmla="*/ 769 w 3193"/>
                  <a:gd name="T5" fmla="*/ 2960 h 3190"/>
                  <a:gd name="T6" fmla="*/ 524 w 3193"/>
                  <a:gd name="T7" fmla="*/ 2776 h 3190"/>
                  <a:gd name="T8" fmla="*/ 318 w 3193"/>
                  <a:gd name="T9" fmla="*/ 2549 h 3190"/>
                  <a:gd name="T10" fmla="*/ 158 w 3193"/>
                  <a:gd name="T11" fmla="*/ 2287 h 3190"/>
                  <a:gd name="T12" fmla="*/ 52 w 3193"/>
                  <a:gd name="T13" fmla="*/ 1994 h 3190"/>
                  <a:gd name="T14" fmla="*/ 3 w 3193"/>
                  <a:gd name="T15" fmla="*/ 1678 h 3190"/>
                  <a:gd name="T16" fmla="*/ 20 w 3193"/>
                  <a:gd name="T17" fmla="*/ 1353 h 3190"/>
                  <a:gd name="T18" fmla="*/ 98 w 3193"/>
                  <a:gd name="T19" fmla="*/ 1047 h 3190"/>
                  <a:gd name="T20" fmla="*/ 232 w 3193"/>
                  <a:gd name="T21" fmla="*/ 768 h 3190"/>
                  <a:gd name="T22" fmla="*/ 415 w 3193"/>
                  <a:gd name="T23" fmla="*/ 523 h 3190"/>
                  <a:gd name="T24" fmla="*/ 642 w 3193"/>
                  <a:gd name="T25" fmla="*/ 317 h 3190"/>
                  <a:gd name="T26" fmla="*/ 905 w 3193"/>
                  <a:gd name="T27" fmla="*/ 157 h 3190"/>
                  <a:gd name="T28" fmla="*/ 1198 w 3193"/>
                  <a:gd name="T29" fmla="*/ 50 h 3190"/>
                  <a:gd name="T30" fmla="*/ 1515 w 3193"/>
                  <a:gd name="T31" fmla="*/ 3 h 3190"/>
                  <a:gd name="T32" fmla="*/ 1840 w 3193"/>
                  <a:gd name="T33" fmla="*/ 18 h 3190"/>
                  <a:gd name="T34" fmla="*/ 2146 w 3193"/>
                  <a:gd name="T35" fmla="*/ 96 h 3190"/>
                  <a:gd name="T36" fmla="*/ 2424 w 3193"/>
                  <a:gd name="T37" fmla="*/ 231 h 3190"/>
                  <a:gd name="T38" fmla="*/ 2670 w 3193"/>
                  <a:gd name="T39" fmla="*/ 415 h 3190"/>
                  <a:gd name="T40" fmla="*/ 2875 w 3193"/>
                  <a:gd name="T41" fmla="*/ 641 h 3190"/>
                  <a:gd name="T42" fmla="*/ 3036 w 3193"/>
                  <a:gd name="T43" fmla="*/ 904 h 3190"/>
                  <a:gd name="T44" fmla="*/ 3143 w 3193"/>
                  <a:gd name="T45" fmla="*/ 1197 h 3190"/>
                  <a:gd name="T46" fmla="*/ 3191 w 3193"/>
                  <a:gd name="T47" fmla="*/ 1513 h 3190"/>
                  <a:gd name="T48" fmla="*/ 3076 w 3193"/>
                  <a:gd name="T49" fmla="*/ 1444 h 3190"/>
                  <a:gd name="T50" fmla="*/ 3018 w 3193"/>
                  <a:gd name="T51" fmla="*/ 1153 h 3190"/>
                  <a:gd name="T52" fmla="*/ 2905 w 3193"/>
                  <a:gd name="T53" fmla="*/ 887 h 3190"/>
                  <a:gd name="T54" fmla="*/ 2745 w 3193"/>
                  <a:gd name="T55" fmla="*/ 650 h 3190"/>
                  <a:gd name="T56" fmla="*/ 2543 w 3193"/>
                  <a:gd name="T57" fmla="*/ 448 h 3190"/>
                  <a:gd name="T58" fmla="*/ 2306 w 3193"/>
                  <a:gd name="T59" fmla="*/ 289 h 3190"/>
                  <a:gd name="T60" fmla="*/ 2039 w 3193"/>
                  <a:gd name="T61" fmla="*/ 176 h 3190"/>
                  <a:gd name="T62" fmla="*/ 1749 w 3193"/>
                  <a:gd name="T63" fmla="*/ 117 h 3190"/>
                  <a:gd name="T64" fmla="*/ 1445 w 3193"/>
                  <a:gd name="T65" fmla="*/ 117 h 3190"/>
                  <a:gd name="T66" fmla="*/ 1155 w 3193"/>
                  <a:gd name="T67" fmla="*/ 176 h 3190"/>
                  <a:gd name="T68" fmla="*/ 888 w 3193"/>
                  <a:gd name="T69" fmla="*/ 289 h 3190"/>
                  <a:gd name="T70" fmla="*/ 650 w 3193"/>
                  <a:gd name="T71" fmla="*/ 448 h 3190"/>
                  <a:gd name="T72" fmla="*/ 450 w 3193"/>
                  <a:gd name="T73" fmla="*/ 650 h 3190"/>
                  <a:gd name="T74" fmla="*/ 289 w 3193"/>
                  <a:gd name="T75" fmla="*/ 887 h 3190"/>
                  <a:gd name="T76" fmla="*/ 176 w 3193"/>
                  <a:gd name="T77" fmla="*/ 1153 h 3190"/>
                  <a:gd name="T78" fmla="*/ 117 w 3193"/>
                  <a:gd name="T79" fmla="*/ 1444 h 3190"/>
                  <a:gd name="T80" fmla="*/ 117 w 3193"/>
                  <a:gd name="T81" fmla="*/ 1748 h 3190"/>
                  <a:gd name="T82" fmla="*/ 176 w 3193"/>
                  <a:gd name="T83" fmla="*/ 2038 h 3190"/>
                  <a:gd name="T84" fmla="*/ 289 w 3193"/>
                  <a:gd name="T85" fmla="*/ 2303 h 3190"/>
                  <a:gd name="T86" fmla="*/ 450 w 3193"/>
                  <a:gd name="T87" fmla="*/ 2541 h 3190"/>
                  <a:gd name="T88" fmla="*/ 650 w 3193"/>
                  <a:gd name="T89" fmla="*/ 2743 h 3190"/>
                  <a:gd name="T90" fmla="*/ 888 w 3193"/>
                  <a:gd name="T91" fmla="*/ 2902 h 3190"/>
                  <a:gd name="T92" fmla="*/ 1155 w 3193"/>
                  <a:gd name="T93" fmla="*/ 3015 h 3190"/>
                  <a:gd name="T94" fmla="*/ 1445 w 3193"/>
                  <a:gd name="T95" fmla="*/ 3074 h 3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3" h="3190">
                    <a:moveTo>
                      <a:pt x="1597" y="3190"/>
                    </a:moveTo>
                    <a:lnTo>
                      <a:pt x="1515" y="3188"/>
                    </a:lnTo>
                    <a:lnTo>
                      <a:pt x="1433" y="3182"/>
                    </a:lnTo>
                    <a:lnTo>
                      <a:pt x="1354" y="3173"/>
                    </a:lnTo>
                    <a:lnTo>
                      <a:pt x="1275" y="3158"/>
                    </a:lnTo>
                    <a:lnTo>
                      <a:pt x="1198" y="3140"/>
                    </a:lnTo>
                    <a:lnTo>
                      <a:pt x="1122" y="3119"/>
                    </a:lnTo>
                    <a:lnTo>
                      <a:pt x="1048" y="3094"/>
                    </a:lnTo>
                    <a:lnTo>
                      <a:pt x="976" y="3065"/>
                    </a:lnTo>
                    <a:lnTo>
                      <a:pt x="905" y="3034"/>
                    </a:lnTo>
                    <a:lnTo>
                      <a:pt x="836" y="2998"/>
                    </a:lnTo>
                    <a:lnTo>
                      <a:pt x="769" y="2960"/>
                    </a:lnTo>
                    <a:lnTo>
                      <a:pt x="705" y="2918"/>
                    </a:lnTo>
                    <a:lnTo>
                      <a:pt x="642" y="2873"/>
                    </a:lnTo>
                    <a:lnTo>
                      <a:pt x="581" y="2826"/>
                    </a:lnTo>
                    <a:lnTo>
                      <a:pt x="524" y="2776"/>
                    </a:lnTo>
                    <a:lnTo>
                      <a:pt x="469" y="2723"/>
                    </a:lnTo>
                    <a:lnTo>
                      <a:pt x="415" y="2668"/>
                    </a:lnTo>
                    <a:lnTo>
                      <a:pt x="365" y="2610"/>
                    </a:lnTo>
                    <a:lnTo>
                      <a:pt x="318" y="2549"/>
                    </a:lnTo>
                    <a:lnTo>
                      <a:pt x="274" y="2488"/>
                    </a:lnTo>
                    <a:lnTo>
                      <a:pt x="232" y="2422"/>
                    </a:lnTo>
                    <a:lnTo>
                      <a:pt x="194" y="2356"/>
                    </a:lnTo>
                    <a:lnTo>
                      <a:pt x="158" y="2287"/>
                    </a:lnTo>
                    <a:lnTo>
                      <a:pt x="126" y="2216"/>
                    </a:lnTo>
                    <a:lnTo>
                      <a:pt x="98" y="2143"/>
                    </a:lnTo>
                    <a:lnTo>
                      <a:pt x="73" y="2070"/>
                    </a:lnTo>
                    <a:lnTo>
                      <a:pt x="52" y="1994"/>
                    </a:lnTo>
                    <a:lnTo>
                      <a:pt x="34" y="1916"/>
                    </a:lnTo>
                    <a:lnTo>
                      <a:pt x="20" y="1838"/>
                    </a:lnTo>
                    <a:lnTo>
                      <a:pt x="9" y="1759"/>
                    </a:lnTo>
                    <a:lnTo>
                      <a:pt x="3" y="1678"/>
                    </a:lnTo>
                    <a:lnTo>
                      <a:pt x="0" y="1596"/>
                    </a:lnTo>
                    <a:lnTo>
                      <a:pt x="3" y="1513"/>
                    </a:lnTo>
                    <a:lnTo>
                      <a:pt x="9" y="1432"/>
                    </a:lnTo>
                    <a:lnTo>
                      <a:pt x="20" y="1353"/>
                    </a:lnTo>
                    <a:lnTo>
                      <a:pt x="34" y="1274"/>
                    </a:lnTo>
                    <a:lnTo>
                      <a:pt x="52" y="1197"/>
                    </a:lnTo>
                    <a:lnTo>
                      <a:pt x="73" y="1121"/>
                    </a:lnTo>
                    <a:lnTo>
                      <a:pt x="98" y="1047"/>
                    </a:lnTo>
                    <a:lnTo>
                      <a:pt x="126" y="975"/>
                    </a:lnTo>
                    <a:lnTo>
                      <a:pt x="158" y="904"/>
                    </a:lnTo>
                    <a:lnTo>
                      <a:pt x="194" y="835"/>
                    </a:lnTo>
                    <a:lnTo>
                      <a:pt x="232" y="768"/>
                    </a:lnTo>
                    <a:lnTo>
                      <a:pt x="274" y="703"/>
                    </a:lnTo>
                    <a:lnTo>
                      <a:pt x="318" y="641"/>
                    </a:lnTo>
                    <a:lnTo>
                      <a:pt x="365" y="581"/>
                    </a:lnTo>
                    <a:lnTo>
                      <a:pt x="415" y="523"/>
                    </a:lnTo>
                    <a:lnTo>
                      <a:pt x="469" y="468"/>
                    </a:lnTo>
                    <a:lnTo>
                      <a:pt x="524" y="415"/>
                    </a:lnTo>
                    <a:lnTo>
                      <a:pt x="581" y="365"/>
                    </a:lnTo>
                    <a:lnTo>
                      <a:pt x="642" y="317"/>
                    </a:lnTo>
                    <a:lnTo>
                      <a:pt x="705" y="272"/>
                    </a:lnTo>
                    <a:lnTo>
                      <a:pt x="769" y="231"/>
                    </a:lnTo>
                    <a:lnTo>
                      <a:pt x="836" y="193"/>
                    </a:lnTo>
                    <a:lnTo>
                      <a:pt x="905" y="157"/>
                    </a:lnTo>
                    <a:lnTo>
                      <a:pt x="976" y="126"/>
                    </a:lnTo>
                    <a:lnTo>
                      <a:pt x="1048" y="96"/>
                    </a:lnTo>
                    <a:lnTo>
                      <a:pt x="1122" y="72"/>
                    </a:lnTo>
                    <a:lnTo>
                      <a:pt x="1198" y="50"/>
                    </a:lnTo>
                    <a:lnTo>
                      <a:pt x="1275" y="32"/>
                    </a:lnTo>
                    <a:lnTo>
                      <a:pt x="1354" y="18"/>
                    </a:lnTo>
                    <a:lnTo>
                      <a:pt x="1433" y="9"/>
                    </a:lnTo>
                    <a:lnTo>
                      <a:pt x="1515" y="3"/>
                    </a:lnTo>
                    <a:lnTo>
                      <a:pt x="1597" y="0"/>
                    </a:lnTo>
                    <a:lnTo>
                      <a:pt x="1679" y="3"/>
                    </a:lnTo>
                    <a:lnTo>
                      <a:pt x="1760" y="9"/>
                    </a:lnTo>
                    <a:lnTo>
                      <a:pt x="1840" y="18"/>
                    </a:lnTo>
                    <a:lnTo>
                      <a:pt x="1919" y="32"/>
                    </a:lnTo>
                    <a:lnTo>
                      <a:pt x="1996" y="50"/>
                    </a:lnTo>
                    <a:lnTo>
                      <a:pt x="2071" y="72"/>
                    </a:lnTo>
                    <a:lnTo>
                      <a:pt x="2146" y="96"/>
                    </a:lnTo>
                    <a:lnTo>
                      <a:pt x="2218" y="126"/>
                    </a:lnTo>
                    <a:lnTo>
                      <a:pt x="2289" y="157"/>
                    </a:lnTo>
                    <a:lnTo>
                      <a:pt x="2357" y="193"/>
                    </a:lnTo>
                    <a:lnTo>
                      <a:pt x="2424" y="231"/>
                    </a:lnTo>
                    <a:lnTo>
                      <a:pt x="2489" y="272"/>
                    </a:lnTo>
                    <a:lnTo>
                      <a:pt x="2552" y="317"/>
                    </a:lnTo>
                    <a:lnTo>
                      <a:pt x="2612" y="365"/>
                    </a:lnTo>
                    <a:lnTo>
                      <a:pt x="2670" y="415"/>
                    </a:lnTo>
                    <a:lnTo>
                      <a:pt x="2726" y="468"/>
                    </a:lnTo>
                    <a:lnTo>
                      <a:pt x="2778" y="523"/>
                    </a:lnTo>
                    <a:lnTo>
                      <a:pt x="2828" y="581"/>
                    </a:lnTo>
                    <a:lnTo>
                      <a:pt x="2875" y="641"/>
                    </a:lnTo>
                    <a:lnTo>
                      <a:pt x="2921" y="703"/>
                    </a:lnTo>
                    <a:lnTo>
                      <a:pt x="2962" y="768"/>
                    </a:lnTo>
                    <a:lnTo>
                      <a:pt x="3000" y="835"/>
                    </a:lnTo>
                    <a:lnTo>
                      <a:pt x="3036" y="904"/>
                    </a:lnTo>
                    <a:lnTo>
                      <a:pt x="3068" y="975"/>
                    </a:lnTo>
                    <a:lnTo>
                      <a:pt x="3096" y="1047"/>
                    </a:lnTo>
                    <a:lnTo>
                      <a:pt x="3121" y="1121"/>
                    </a:lnTo>
                    <a:lnTo>
                      <a:pt x="3143" y="1197"/>
                    </a:lnTo>
                    <a:lnTo>
                      <a:pt x="3161" y="1274"/>
                    </a:lnTo>
                    <a:lnTo>
                      <a:pt x="3175" y="1353"/>
                    </a:lnTo>
                    <a:lnTo>
                      <a:pt x="3184" y="1432"/>
                    </a:lnTo>
                    <a:lnTo>
                      <a:pt x="3191" y="1513"/>
                    </a:lnTo>
                    <a:lnTo>
                      <a:pt x="3193" y="1596"/>
                    </a:lnTo>
                    <a:lnTo>
                      <a:pt x="3085" y="1596"/>
                    </a:lnTo>
                    <a:lnTo>
                      <a:pt x="3082" y="1519"/>
                    </a:lnTo>
                    <a:lnTo>
                      <a:pt x="3076" y="1444"/>
                    </a:lnTo>
                    <a:lnTo>
                      <a:pt x="3067" y="1369"/>
                    </a:lnTo>
                    <a:lnTo>
                      <a:pt x="3054" y="1296"/>
                    </a:lnTo>
                    <a:lnTo>
                      <a:pt x="3037" y="1224"/>
                    </a:lnTo>
                    <a:lnTo>
                      <a:pt x="3018" y="1153"/>
                    </a:lnTo>
                    <a:lnTo>
                      <a:pt x="2994" y="1084"/>
                    </a:lnTo>
                    <a:lnTo>
                      <a:pt x="2967" y="1017"/>
                    </a:lnTo>
                    <a:lnTo>
                      <a:pt x="2937" y="951"/>
                    </a:lnTo>
                    <a:lnTo>
                      <a:pt x="2905" y="887"/>
                    </a:lnTo>
                    <a:lnTo>
                      <a:pt x="2870" y="824"/>
                    </a:lnTo>
                    <a:lnTo>
                      <a:pt x="2830" y="764"/>
                    </a:lnTo>
                    <a:lnTo>
                      <a:pt x="2789" y="705"/>
                    </a:lnTo>
                    <a:lnTo>
                      <a:pt x="2745" y="650"/>
                    </a:lnTo>
                    <a:lnTo>
                      <a:pt x="2698" y="596"/>
                    </a:lnTo>
                    <a:lnTo>
                      <a:pt x="2649" y="544"/>
                    </a:lnTo>
                    <a:lnTo>
                      <a:pt x="2597" y="495"/>
                    </a:lnTo>
                    <a:lnTo>
                      <a:pt x="2543" y="448"/>
                    </a:lnTo>
                    <a:lnTo>
                      <a:pt x="2487" y="404"/>
                    </a:lnTo>
                    <a:lnTo>
                      <a:pt x="2429" y="362"/>
                    </a:lnTo>
                    <a:lnTo>
                      <a:pt x="2368" y="324"/>
                    </a:lnTo>
                    <a:lnTo>
                      <a:pt x="2306" y="289"/>
                    </a:lnTo>
                    <a:lnTo>
                      <a:pt x="2242" y="256"/>
                    </a:lnTo>
                    <a:lnTo>
                      <a:pt x="2176" y="226"/>
                    </a:lnTo>
                    <a:lnTo>
                      <a:pt x="2108" y="199"/>
                    </a:lnTo>
                    <a:lnTo>
                      <a:pt x="2039" y="176"/>
                    </a:lnTo>
                    <a:lnTo>
                      <a:pt x="1969" y="156"/>
                    </a:lnTo>
                    <a:lnTo>
                      <a:pt x="1897" y="139"/>
                    </a:lnTo>
                    <a:lnTo>
                      <a:pt x="1823" y="126"/>
                    </a:lnTo>
                    <a:lnTo>
                      <a:pt x="1749" y="117"/>
                    </a:lnTo>
                    <a:lnTo>
                      <a:pt x="1673" y="111"/>
                    </a:lnTo>
                    <a:lnTo>
                      <a:pt x="1597" y="108"/>
                    </a:lnTo>
                    <a:lnTo>
                      <a:pt x="1520" y="111"/>
                    </a:lnTo>
                    <a:lnTo>
                      <a:pt x="1445" y="117"/>
                    </a:lnTo>
                    <a:lnTo>
                      <a:pt x="1370" y="126"/>
                    </a:lnTo>
                    <a:lnTo>
                      <a:pt x="1298" y="139"/>
                    </a:lnTo>
                    <a:lnTo>
                      <a:pt x="1225" y="156"/>
                    </a:lnTo>
                    <a:lnTo>
                      <a:pt x="1155" y="176"/>
                    </a:lnTo>
                    <a:lnTo>
                      <a:pt x="1085" y="199"/>
                    </a:lnTo>
                    <a:lnTo>
                      <a:pt x="1019" y="226"/>
                    </a:lnTo>
                    <a:lnTo>
                      <a:pt x="952" y="256"/>
                    </a:lnTo>
                    <a:lnTo>
                      <a:pt x="888" y="289"/>
                    </a:lnTo>
                    <a:lnTo>
                      <a:pt x="826" y="324"/>
                    </a:lnTo>
                    <a:lnTo>
                      <a:pt x="766" y="362"/>
                    </a:lnTo>
                    <a:lnTo>
                      <a:pt x="707" y="404"/>
                    </a:lnTo>
                    <a:lnTo>
                      <a:pt x="650" y="448"/>
                    </a:lnTo>
                    <a:lnTo>
                      <a:pt x="597" y="495"/>
                    </a:lnTo>
                    <a:lnTo>
                      <a:pt x="546" y="544"/>
                    </a:lnTo>
                    <a:lnTo>
                      <a:pt x="496" y="596"/>
                    </a:lnTo>
                    <a:lnTo>
                      <a:pt x="450" y="650"/>
                    </a:lnTo>
                    <a:lnTo>
                      <a:pt x="406" y="705"/>
                    </a:lnTo>
                    <a:lnTo>
                      <a:pt x="364" y="764"/>
                    </a:lnTo>
                    <a:lnTo>
                      <a:pt x="325" y="824"/>
                    </a:lnTo>
                    <a:lnTo>
                      <a:pt x="289" y="887"/>
                    </a:lnTo>
                    <a:lnTo>
                      <a:pt x="256" y="951"/>
                    </a:lnTo>
                    <a:lnTo>
                      <a:pt x="226" y="1017"/>
                    </a:lnTo>
                    <a:lnTo>
                      <a:pt x="200" y="1084"/>
                    </a:lnTo>
                    <a:lnTo>
                      <a:pt x="176" y="1153"/>
                    </a:lnTo>
                    <a:lnTo>
                      <a:pt x="156" y="1224"/>
                    </a:lnTo>
                    <a:lnTo>
                      <a:pt x="139" y="1296"/>
                    </a:lnTo>
                    <a:lnTo>
                      <a:pt x="126" y="1369"/>
                    </a:lnTo>
                    <a:lnTo>
                      <a:pt x="117" y="1444"/>
                    </a:lnTo>
                    <a:lnTo>
                      <a:pt x="111" y="1519"/>
                    </a:lnTo>
                    <a:lnTo>
                      <a:pt x="110" y="1596"/>
                    </a:lnTo>
                    <a:lnTo>
                      <a:pt x="111" y="1672"/>
                    </a:lnTo>
                    <a:lnTo>
                      <a:pt x="117" y="1748"/>
                    </a:lnTo>
                    <a:lnTo>
                      <a:pt x="126" y="1821"/>
                    </a:lnTo>
                    <a:lnTo>
                      <a:pt x="139" y="1895"/>
                    </a:lnTo>
                    <a:lnTo>
                      <a:pt x="156" y="1966"/>
                    </a:lnTo>
                    <a:lnTo>
                      <a:pt x="176" y="2038"/>
                    </a:lnTo>
                    <a:lnTo>
                      <a:pt x="200" y="2106"/>
                    </a:lnTo>
                    <a:lnTo>
                      <a:pt x="226" y="2174"/>
                    </a:lnTo>
                    <a:lnTo>
                      <a:pt x="256" y="2239"/>
                    </a:lnTo>
                    <a:lnTo>
                      <a:pt x="289" y="2303"/>
                    </a:lnTo>
                    <a:lnTo>
                      <a:pt x="325" y="2366"/>
                    </a:lnTo>
                    <a:lnTo>
                      <a:pt x="364" y="2427"/>
                    </a:lnTo>
                    <a:lnTo>
                      <a:pt x="406" y="2485"/>
                    </a:lnTo>
                    <a:lnTo>
                      <a:pt x="450" y="2541"/>
                    </a:lnTo>
                    <a:lnTo>
                      <a:pt x="496" y="2594"/>
                    </a:lnTo>
                    <a:lnTo>
                      <a:pt x="546" y="2647"/>
                    </a:lnTo>
                    <a:lnTo>
                      <a:pt x="597" y="2695"/>
                    </a:lnTo>
                    <a:lnTo>
                      <a:pt x="650" y="2743"/>
                    </a:lnTo>
                    <a:lnTo>
                      <a:pt x="707" y="2787"/>
                    </a:lnTo>
                    <a:lnTo>
                      <a:pt x="766" y="2828"/>
                    </a:lnTo>
                    <a:lnTo>
                      <a:pt x="826" y="2866"/>
                    </a:lnTo>
                    <a:lnTo>
                      <a:pt x="888" y="2902"/>
                    </a:lnTo>
                    <a:lnTo>
                      <a:pt x="952" y="2935"/>
                    </a:lnTo>
                    <a:lnTo>
                      <a:pt x="1019" y="2965"/>
                    </a:lnTo>
                    <a:lnTo>
                      <a:pt x="1085" y="2992"/>
                    </a:lnTo>
                    <a:lnTo>
                      <a:pt x="1155" y="3015"/>
                    </a:lnTo>
                    <a:lnTo>
                      <a:pt x="1225" y="3035"/>
                    </a:lnTo>
                    <a:lnTo>
                      <a:pt x="1298" y="3051"/>
                    </a:lnTo>
                    <a:lnTo>
                      <a:pt x="1370" y="3065"/>
                    </a:lnTo>
                    <a:lnTo>
                      <a:pt x="1445" y="3074"/>
                    </a:lnTo>
                    <a:lnTo>
                      <a:pt x="1520" y="3080"/>
                    </a:lnTo>
                    <a:lnTo>
                      <a:pt x="1597" y="3082"/>
                    </a:lnTo>
                    <a:lnTo>
                      <a:pt x="1597" y="319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097162" name="图片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632807" y="2204706"/>
              <a:ext cx="502797" cy="667173"/>
            </a:xfrm>
            <a:prstGeom prst="rect">
              <a:avLst/>
            </a:prstGeom>
          </p:spPr>
        </p:pic>
        <p:grpSp>
          <p:nvGrpSpPr>
            <p:cNvPr id="129" name="组合 9"/>
            <p:cNvGrpSpPr/>
            <p:nvPr/>
          </p:nvGrpSpPr>
          <p:grpSpPr>
            <a:xfrm>
              <a:off x="695510" y="3705357"/>
              <a:ext cx="2701290" cy="2784475"/>
              <a:chOff x="687672" y="3698682"/>
              <a:chExt cx="2701290" cy="2784475"/>
            </a:xfrm>
          </p:grpSpPr>
          <p:sp>
            <p:nvSpPr>
              <p:cNvPr id="1048793" name="文本框 1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87672" y="4405437"/>
                <a:ext cx="2701290" cy="20777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1400">
                    <a:sym typeface="+mn-ea"/>
                  </a:rPr>
                  <a:t>维护期间涉及第一代平板兼容需求，同一个词条id需要不同翻译，apk分包时自动根据平板、手机集成不同词条。但开发过程中发现词条上库平台不支持同词条区分设备phone、tablet。</a:t>
                </a:r>
                <a:endParaRPr lang="zh-CN" altLang="en-US" sz="1400"/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1400" spc="400" dirty="0">
                  <a:cs typeface="+mn-ea"/>
                  <a:sym typeface="+mn-lt"/>
                </a:endParaRPr>
              </a:p>
            </p:txBody>
          </p:sp>
          <p:sp>
            <p:nvSpPr>
              <p:cNvPr id="1048794" name="文本框 1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148182" y="3698682"/>
                <a:ext cx="1456369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000" b="1">
                    <a:sym typeface="+mn-ea"/>
                  </a:rPr>
                  <a:t>案例背景：</a:t>
                </a:r>
                <a:endParaRPr lang="zh-CN" altLang="en-US" sz="2000" b="1"/>
              </a:p>
              <a:p>
                <a:pPr algn="ctr"/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0" name="组合 14"/>
          <p:cNvGrpSpPr/>
          <p:nvPr>
            <p:custDataLst>
              <p:tags r:id="rId8"/>
            </p:custDataLst>
          </p:nvPr>
        </p:nvGrpSpPr>
        <p:grpSpPr>
          <a:xfrm>
            <a:off x="3791826" y="1688123"/>
            <a:ext cx="2246579" cy="3281262"/>
            <a:chOff x="3791826" y="1688123"/>
            <a:chExt cx="2246579" cy="3281262"/>
          </a:xfrm>
        </p:grpSpPr>
        <p:grpSp>
          <p:nvGrpSpPr>
            <p:cNvPr id="131" name="组合 15"/>
            <p:cNvGrpSpPr/>
            <p:nvPr/>
          </p:nvGrpSpPr>
          <p:grpSpPr>
            <a:xfrm>
              <a:off x="3884470" y="1688123"/>
              <a:ext cx="1701576" cy="1700340"/>
              <a:chOff x="3690938" y="1457282"/>
              <a:chExt cx="2185988" cy="2184400"/>
            </a:xfrm>
          </p:grpSpPr>
          <p:sp>
            <p:nvSpPr>
              <p:cNvPr id="1048795" name="Freeform 9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690938" y="1457282"/>
                <a:ext cx="2185988" cy="2184400"/>
              </a:xfrm>
              <a:custGeom>
                <a:avLst/>
                <a:gdLst>
                  <a:gd name="T0" fmla="*/ 4130 w 4130"/>
                  <a:gd name="T1" fmla="*/ 0 h 4128"/>
                  <a:gd name="T2" fmla="*/ 4128 w 4130"/>
                  <a:gd name="T3" fmla="*/ 2170 h 4128"/>
                  <a:gd name="T4" fmla="*/ 4107 w 4130"/>
                  <a:gd name="T5" fmla="*/ 2377 h 4128"/>
                  <a:gd name="T6" fmla="*/ 4065 w 4130"/>
                  <a:gd name="T7" fmla="*/ 2579 h 4128"/>
                  <a:gd name="T8" fmla="*/ 4004 w 4130"/>
                  <a:gd name="T9" fmla="*/ 2772 h 4128"/>
                  <a:gd name="T10" fmla="*/ 3926 w 4130"/>
                  <a:gd name="T11" fmla="*/ 2956 h 4128"/>
                  <a:gd name="T12" fmla="*/ 3831 w 4130"/>
                  <a:gd name="T13" fmla="*/ 3132 h 4128"/>
                  <a:gd name="T14" fmla="*/ 3719 w 4130"/>
                  <a:gd name="T15" fmla="*/ 3297 h 4128"/>
                  <a:gd name="T16" fmla="*/ 3592 w 4130"/>
                  <a:gd name="T17" fmla="*/ 3450 h 4128"/>
                  <a:gd name="T18" fmla="*/ 3452 w 4130"/>
                  <a:gd name="T19" fmla="*/ 3590 h 4128"/>
                  <a:gd name="T20" fmla="*/ 3299 w 4130"/>
                  <a:gd name="T21" fmla="*/ 3716 h 4128"/>
                  <a:gd name="T22" fmla="*/ 3134 w 4130"/>
                  <a:gd name="T23" fmla="*/ 3828 h 4128"/>
                  <a:gd name="T24" fmla="*/ 2959 w 4130"/>
                  <a:gd name="T25" fmla="*/ 3924 h 4128"/>
                  <a:gd name="T26" fmla="*/ 2774 w 4130"/>
                  <a:gd name="T27" fmla="*/ 4002 h 4128"/>
                  <a:gd name="T28" fmla="*/ 2580 w 4130"/>
                  <a:gd name="T29" fmla="*/ 4063 h 4128"/>
                  <a:gd name="T30" fmla="*/ 2379 w 4130"/>
                  <a:gd name="T31" fmla="*/ 4104 h 4128"/>
                  <a:gd name="T32" fmla="*/ 2171 w 4130"/>
                  <a:gd name="T33" fmla="*/ 4126 h 4128"/>
                  <a:gd name="T34" fmla="*/ 1960 w 4130"/>
                  <a:gd name="T35" fmla="*/ 4126 h 4128"/>
                  <a:gd name="T36" fmla="*/ 1752 w 4130"/>
                  <a:gd name="T37" fmla="*/ 4104 h 4128"/>
                  <a:gd name="T38" fmla="*/ 1551 w 4130"/>
                  <a:gd name="T39" fmla="*/ 4063 h 4128"/>
                  <a:gd name="T40" fmla="*/ 1358 w 4130"/>
                  <a:gd name="T41" fmla="*/ 4002 h 4128"/>
                  <a:gd name="T42" fmla="*/ 1172 w 4130"/>
                  <a:gd name="T43" fmla="*/ 3924 h 4128"/>
                  <a:gd name="T44" fmla="*/ 996 w 4130"/>
                  <a:gd name="T45" fmla="*/ 3828 h 4128"/>
                  <a:gd name="T46" fmla="*/ 831 w 4130"/>
                  <a:gd name="T47" fmla="*/ 3716 h 4128"/>
                  <a:gd name="T48" fmla="*/ 679 w 4130"/>
                  <a:gd name="T49" fmla="*/ 3590 h 4128"/>
                  <a:gd name="T50" fmla="*/ 538 w 4130"/>
                  <a:gd name="T51" fmla="*/ 3450 h 4128"/>
                  <a:gd name="T52" fmla="*/ 412 w 4130"/>
                  <a:gd name="T53" fmla="*/ 3297 h 4128"/>
                  <a:gd name="T54" fmla="*/ 300 w 4130"/>
                  <a:gd name="T55" fmla="*/ 3132 h 4128"/>
                  <a:gd name="T56" fmla="*/ 205 w 4130"/>
                  <a:gd name="T57" fmla="*/ 2956 h 4128"/>
                  <a:gd name="T58" fmla="*/ 126 w 4130"/>
                  <a:gd name="T59" fmla="*/ 2772 h 4128"/>
                  <a:gd name="T60" fmla="*/ 65 w 4130"/>
                  <a:gd name="T61" fmla="*/ 2579 h 4128"/>
                  <a:gd name="T62" fmla="*/ 25 w 4130"/>
                  <a:gd name="T63" fmla="*/ 2377 h 4128"/>
                  <a:gd name="T64" fmla="*/ 3 w 4130"/>
                  <a:gd name="T65" fmla="*/ 2170 h 4128"/>
                  <a:gd name="T66" fmla="*/ 3 w 4130"/>
                  <a:gd name="T67" fmla="*/ 1958 h 4128"/>
                  <a:gd name="T68" fmla="*/ 25 w 4130"/>
                  <a:gd name="T69" fmla="*/ 1751 h 4128"/>
                  <a:gd name="T70" fmla="*/ 65 w 4130"/>
                  <a:gd name="T71" fmla="*/ 1549 h 4128"/>
                  <a:gd name="T72" fmla="*/ 126 w 4130"/>
                  <a:gd name="T73" fmla="*/ 1356 h 4128"/>
                  <a:gd name="T74" fmla="*/ 205 w 4130"/>
                  <a:gd name="T75" fmla="*/ 1172 h 4128"/>
                  <a:gd name="T76" fmla="*/ 300 w 4130"/>
                  <a:gd name="T77" fmla="*/ 996 h 4128"/>
                  <a:gd name="T78" fmla="*/ 412 w 4130"/>
                  <a:gd name="T79" fmla="*/ 831 h 4128"/>
                  <a:gd name="T80" fmla="*/ 538 w 4130"/>
                  <a:gd name="T81" fmla="*/ 678 h 4128"/>
                  <a:gd name="T82" fmla="*/ 679 w 4130"/>
                  <a:gd name="T83" fmla="*/ 538 h 4128"/>
                  <a:gd name="T84" fmla="*/ 831 w 4130"/>
                  <a:gd name="T85" fmla="*/ 412 h 4128"/>
                  <a:gd name="T86" fmla="*/ 996 w 4130"/>
                  <a:gd name="T87" fmla="*/ 300 h 4128"/>
                  <a:gd name="T88" fmla="*/ 1172 w 4130"/>
                  <a:gd name="T89" fmla="*/ 204 h 4128"/>
                  <a:gd name="T90" fmla="*/ 1358 w 4130"/>
                  <a:gd name="T91" fmla="*/ 126 h 4128"/>
                  <a:gd name="T92" fmla="*/ 1551 w 4130"/>
                  <a:gd name="T93" fmla="*/ 65 h 4128"/>
                  <a:gd name="T94" fmla="*/ 1752 w 4130"/>
                  <a:gd name="T95" fmla="*/ 24 h 4128"/>
                  <a:gd name="T96" fmla="*/ 1960 w 4130"/>
                  <a:gd name="T97" fmla="*/ 2 h 4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30" h="4128">
                    <a:moveTo>
                      <a:pt x="2066" y="0"/>
                    </a:moveTo>
                    <a:lnTo>
                      <a:pt x="4130" y="0"/>
                    </a:lnTo>
                    <a:lnTo>
                      <a:pt x="4130" y="2065"/>
                    </a:lnTo>
                    <a:lnTo>
                      <a:pt x="4128" y="2170"/>
                    </a:lnTo>
                    <a:lnTo>
                      <a:pt x="4120" y="2275"/>
                    </a:lnTo>
                    <a:lnTo>
                      <a:pt x="4107" y="2377"/>
                    </a:lnTo>
                    <a:lnTo>
                      <a:pt x="4089" y="2479"/>
                    </a:lnTo>
                    <a:lnTo>
                      <a:pt x="4065" y="2579"/>
                    </a:lnTo>
                    <a:lnTo>
                      <a:pt x="4038" y="2676"/>
                    </a:lnTo>
                    <a:lnTo>
                      <a:pt x="4004" y="2772"/>
                    </a:lnTo>
                    <a:lnTo>
                      <a:pt x="3968" y="2866"/>
                    </a:lnTo>
                    <a:lnTo>
                      <a:pt x="3926" y="2956"/>
                    </a:lnTo>
                    <a:lnTo>
                      <a:pt x="3881" y="3045"/>
                    </a:lnTo>
                    <a:lnTo>
                      <a:pt x="3831" y="3132"/>
                    </a:lnTo>
                    <a:lnTo>
                      <a:pt x="3776" y="3216"/>
                    </a:lnTo>
                    <a:lnTo>
                      <a:pt x="3719" y="3297"/>
                    </a:lnTo>
                    <a:lnTo>
                      <a:pt x="3658" y="3375"/>
                    </a:lnTo>
                    <a:lnTo>
                      <a:pt x="3592" y="3450"/>
                    </a:lnTo>
                    <a:lnTo>
                      <a:pt x="3523" y="3521"/>
                    </a:lnTo>
                    <a:lnTo>
                      <a:pt x="3452" y="3590"/>
                    </a:lnTo>
                    <a:lnTo>
                      <a:pt x="3377" y="3655"/>
                    </a:lnTo>
                    <a:lnTo>
                      <a:pt x="3299" y="3716"/>
                    </a:lnTo>
                    <a:lnTo>
                      <a:pt x="3218" y="3774"/>
                    </a:lnTo>
                    <a:lnTo>
                      <a:pt x="3134" y="3828"/>
                    </a:lnTo>
                    <a:lnTo>
                      <a:pt x="3048" y="3877"/>
                    </a:lnTo>
                    <a:lnTo>
                      <a:pt x="2959" y="3924"/>
                    </a:lnTo>
                    <a:lnTo>
                      <a:pt x="2868" y="3965"/>
                    </a:lnTo>
                    <a:lnTo>
                      <a:pt x="2774" y="4002"/>
                    </a:lnTo>
                    <a:lnTo>
                      <a:pt x="2677" y="4035"/>
                    </a:lnTo>
                    <a:lnTo>
                      <a:pt x="2580" y="4063"/>
                    </a:lnTo>
                    <a:lnTo>
                      <a:pt x="2480" y="4086"/>
                    </a:lnTo>
                    <a:lnTo>
                      <a:pt x="2379" y="4104"/>
                    </a:lnTo>
                    <a:lnTo>
                      <a:pt x="2276" y="4117"/>
                    </a:lnTo>
                    <a:lnTo>
                      <a:pt x="2171" y="4126"/>
                    </a:lnTo>
                    <a:lnTo>
                      <a:pt x="2066" y="4128"/>
                    </a:lnTo>
                    <a:lnTo>
                      <a:pt x="1960" y="4126"/>
                    </a:lnTo>
                    <a:lnTo>
                      <a:pt x="1855" y="4117"/>
                    </a:lnTo>
                    <a:lnTo>
                      <a:pt x="1752" y="4104"/>
                    </a:lnTo>
                    <a:lnTo>
                      <a:pt x="1651" y="4086"/>
                    </a:lnTo>
                    <a:lnTo>
                      <a:pt x="1551" y="4063"/>
                    </a:lnTo>
                    <a:lnTo>
                      <a:pt x="1453" y="4035"/>
                    </a:lnTo>
                    <a:lnTo>
                      <a:pt x="1358" y="4002"/>
                    </a:lnTo>
                    <a:lnTo>
                      <a:pt x="1264" y="3965"/>
                    </a:lnTo>
                    <a:lnTo>
                      <a:pt x="1172" y="3924"/>
                    </a:lnTo>
                    <a:lnTo>
                      <a:pt x="1083" y="3877"/>
                    </a:lnTo>
                    <a:lnTo>
                      <a:pt x="996" y="3828"/>
                    </a:lnTo>
                    <a:lnTo>
                      <a:pt x="913" y="3774"/>
                    </a:lnTo>
                    <a:lnTo>
                      <a:pt x="831" y="3716"/>
                    </a:lnTo>
                    <a:lnTo>
                      <a:pt x="754" y="3655"/>
                    </a:lnTo>
                    <a:lnTo>
                      <a:pt x="679" y="3590"/>
                    </a:lnTo>
                    <a:lnTo>
                      <a:pt x="607" y="3521"/>
                    </a:lnTo>
                    <a:lnTo>
                      <a:pt x="538" y="3450"/>
                    </a:lnTo>
                    <a:lnTo>
                      <a:pt x="474" y="3375"/>
                    </a:lnTo>
                    <a:lnTo>
                      <a:pt x="412" y="3297"/>
                    </a:lnTo>
                    <a:lnTo>
                      <a:pt x="354" y="3216"/>
                    </a:lnTo>
                    <a:lnTo>
                      <a:pt x="300" y="3132"/>
                    </a:lnTo>
                    <a:lnTo>
                      <a:pt x="250" y="3045"/>
                    </a:lnTo>
                    <a:lnTo>
                      <a:pt x="205" y="2956"/>
                    </a:lnTo>
                    <a:lnTo>
                      <a:pt x="164" y="2866"/>
                    </a:lnTo>
                    <a:lnTo>
                      <a:pt x="126" y="2772"/>
                    </a:lnTo>
                    <a:lnTo>
                      <a:pt x="94" y="2676"/>
                    </a:lnTo>
                    <a:lnTo>
                      <a:pt x="65" y="2579"/>
                    </a:lnTo>
                    <a:lnTo>
                      <a:pt x="42" y="2479"/>
                    </a:lnTo>
                    <a:lnTo>
                      <a:pt x="25" y="2377"/>
                    </a:lnTo>
                    <a:lnTo>
                      <a:pt x="10" y="2275"/>
                    </a:lnTo>
                    <a:lnTo>
                      <a:pt x="3" y="2170"/>
                    </a:lnTo>
                    <a:lnTo>
                      <a:pt x="0" y="2065"/>
                    </a:lnTo>
                    <a:lnTo>
                      <a:pt x="3" y="1958"/>
                    </a:lnTo>
                    <a:lnTo>
                      <a:pt x="10" y="1853"/>
                    </a:lnTo>
                    <a:lnTo>
                      <a:pt x="25" y="1751"/>
                    </a:lnTo>
                    <a:lnTo>
                      <a:pt x="42" y="1649"/>
                    </a:lnTo>
                    <a:lnTo>
                      <a:pt x="65" y="1549"/>
                    </a:lnTo>
                    <a:lnTo>
                      <a:pt x="94" y="1452"/>
                    </a:lnTo>
                    <a:lnTo>
                      <a:pt x="126" y="1356"/>
                    </a:lnTo>
                    <a:lnTo>
                      <a:pt x="164" y="1262"/>
                    </a:lnTo>
                    <a:lnTo>
                      <a:pt x="205" y="1172"/>
                    </a:lnTo>
                    <a:lnTo>
                      <a:pt x="250" y="1083"/>
                    </a:lnTo>
                    <a:lnTo>
                      <a:pt x="300" y="996"/>
                    </a:lnTo>
                    <a:lnTo>
                      <a:pt x="354" y="912"/>
                    </a:lnTo>
                    <a:lnTo>
                      <a:pt x="412" y="831"/>
                    </a:lnTo>
                    <a:lnTo>
                      <a:pt x="474" y="753"/>
                    </a:lnTo>
                    <a:lnTo>
                      <a:pt x="538" y="678"/>
                    </a:lnTo>
                    <a:lnTo>
                      <a:pt x="607" y="607"/>
                    </a:lnTo>
                    <a:lnTo>
                      <a:pt x="679" y="538"/>
                    </a:lnTo>
                    <a:lnTo>
                      <a:pt x="754" y="473"/>
                    </a:lnTo>
                    <a:lnTo>
                      <a:pt x="831" y="412"/>
                    </a:lnTo>
                    <a:lnTo>
                      <a:pt x="913" y="354"/>
                    </a:lnTo>
                    <a:lnTo>
                      <a:pt x="996" y="300"/>
                    </a:lnTo>
                    <a:lnTo>
                      <a:pt x="1083" y="251"/>
                    </a:lnTo>
                    <a:lnTo>
                      <a:pt x="1172" y="204"/>
                    </a:lnTo>
                    <a:lnTo>
                      <a:pt x="1264" y="163"/>
                    </a:lnTo>
                    <a:lnTo>
                      <a:pt x="1358" y="126"/>
                    </a:lnTo>
                    <a:lnTo>
                      <a:pt x="1453" y="94"/>
                    </a:lnTo>
                    <a:lnTo>
                      <a:pt x="1551" y="65"/>
                    </a:lnTo>
                    <a:lnTo>
                      <a:pt x="1651" y="42"/>
                    </a:lnTo>
                    <a:lnTo>
                      <a:pt x="1752" y="24"/>
                    </a:lnTo>
                    <a:lnTo>
                      <a:pt x="1855" y="11"/>
                    </a:lnTo>
                    <a:lnTo>
                      <a:pt x="1960" y="2"/>
                    </a:lnTo>
                    <a:lnTo>
                      <a:pt x="2066" y="0"/>
                    </a:lnTo>
                    <a:close/>
                  </a:path>
                </a:pathLst>
              </a:custGeom>
              <a:solidFill>
                <a:srgbClr val="7CB3A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796" name="Freeform 10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916363" y="1722395"/>
                <a:ext cx="1690688" cy="1687513"/>
              </a:xfrm>
              <a:custGeom>
                <a:avLst/>
                <a:gdLst>
                  <a:gd name="T0" fmla="*/ 1354 w 3193"/>
                  <a:gd name="T1" fmla="*/ 3173 h 3190"/>
                  <a:gd name="T2" fmla="*/ 1047 w 3193"/>
                  <a:gd name="T3" fmla="*/ 3094 h 3190"/>
                  <a:gd name="T4" fmla="*/ 769 w 3193"/>
                  <a:gd name="T5" fmla="*/ 2960 h 3190"/>
                  <a:gd name="T6" fmla="*/ 523 w 3193"/>
                  <a:gd name="T7" fmla="*/ 2776 h 3190"/>
                  <a:gd name="T8" fmla="*/ 318 w 3193"/>
                  <a:gd name="T9" fmla="*/ 2549 h 3190"/>
                  <a:gd name="T10" fmla="*/ 157 w 3193"/>
                  <a:gd name="T11" fmla="*/ 2287 h 3190"/>
                  <a:gd name="T12" fmla="*/ 50 w 3193"/>
                  <a:gd name="T13" fmla="*/ 1994 h 3190"/>
                  <a:gd name="T14" fmla="*/ 3 w 3193"/>
                  <a:gd name="T15" fmla="*/ 1678 h 3190"/>
                  <a:gd name="T16" fmla="*/ 18 w 3193"/>
                  <a:gd name="T17" fmla="*/ 1353 h 3190"/>
                  <a:gd name="T18" fmla="*/ 97 w 3193"/>
                  <a:gd name="T19" fmla="*/ 1047 h 3190"/>
                  <a:gd name="T20" fmla="*/ 231 w 3193"/>
                  <a:gd name="T21" fmla="*/ 768 h 3190"/>
                  <a:gd name="T22" fmla="*/ 415 w 3193"/>
                  <a:gd name="T23" fmla="*/ 523 h 3190"/>
                  <a:gd name="T24" fmla="*/ 641 w 3193"/>
                  <a:gd name="T25" fmla="*/ 317 h 3190"/>
                  <a:gd name="T26" fmla="*/ 904 w 3193"/>
                  <a:gd name="T27" fmla="*/ 157 h 3190"/>
                  <a:gd name="T28" fmla="*/ 1198 w 3193"/>
                  <a:gd name="T29" fmla="*/ 50 h 3190"/>
                  <a:gd name="T30" fmla="*/ 1514 w 3193"/>
                  <a:gd name="T31" fmla="*/ 3 h 3190"/>
                  <a:gd name="T32" fmla="*/ 1839 w 3193"/>
                  <a:gd name="T33" fmla="*/ 18 h 3190"/>
                  <a:gd name="T34" fmla="*/ 2145 w 3193"/>
                  <a:gd name="T35" fmla="*/ 96 h 3190"/>
                  <a:gd name="T36" fmla="*/ 2424 w 3193"/>
                  <a:gd name="T37" fmla="*/ 231 h 3190"/>
                  <a:gd name="T38" fmla="*/ 2669 w 3193"/>
                  <a:gd name="T39" fmla="*/ 415 h 3190"/>
                  <a:gd name="T40" fmla="*/ 2875 w 3193"/>
                  <a:gd name="T41" fmla="*/ 641 h 3190"/>
                  <a:gd name="T42" fmla="*/ 3035 w 3193"/>
                  <a:gd name="T43" fmla="*/ 904 h 3190"/>
                  <a:gd name="T44" fmla="*/ 3141 w 3193"/>
                  <a:gd name="T45" fmla="*/ 1197 h 3190"/>
                  <a:gd name="T46" fmla="*/ 3190 w 3193"/>
                  <a:gd name="T47" fmla="*/ 1513 h 3190"/>
                  <a:gd name="T48" fmla="*/ 3076 w 3193"/>
                  <a:gd name="T49" fmla="*/ 1444 h 3190"/>
                  <a:gd name="T50" fmla="*/ 3017 w 3193"/>
                  <a:gd name="T51" fmla="*/ 1153 h 3190"/>
                  <a:gd name="T52" fmla="*/ 2904 w 3193"/>
                  <a:gd name="T53" fmla="*/ 887 h 3190"/>
                  <a:gd name="T54" fmla="*/ 2743 w 3193"/>
                  <a:gd name="T55" fmla="*/ 650 h 3190"/>
                  <a:gd name="T56" fmla="*/ 2543 w 3193"/>
                  <a:gd name="T57" fmla="*/ 448 h 3190"/>
                  <a:gd name="T58" fmla="*/ 2305 w 3193"/>
                  <a:gd name="T59" fmla="*/ 289 h 3190"/>
                  <a:gd name="T60" fmla="*/ 2039 w 3193"/>
                  <a:gd name="T61" fmla="*/ 176 h 3190"/>
                  <a:gd name="T62" fmla="*/ 1748 w 3193"/>
                  <a:gd name="T63" fmla="*/ 117 h 3190"/>
                  <a:gd name="T64" fmla="*/ 1444 w 3193"/>
                  <a:gd name="T65" fmla="*/ 117 h 3190"/>
                  <a:gd name="T66" fmla="*/ 1154 w 3193"/>
                  <a:gd name="T67" fmla="*/ 176 h 3190"/>
                  <a:gd name="T68" fmla="*/ 888 w 3193"/>
                  <a:gd name="T69" fmla="*/ 289 h 3190"/>
                  <a:gd name="T70" fmla="*/ 650 w 3193"/>
                  <a:gd name="T71" fmla="*/ 448 h 3190"/>
                  <a:gd name="T72" fmla="*/ 448 w 3193"/>
                  <a:gd name="T73" fmla="*/ 650 h 3190"/>
                  <a:gd name="T74" fmla="*/ 288 w 3193"/>
                  <a:gd name="T75" fmla="*/ 887 h 3190"/>
                  <a:gd name="T76" fmla="*/ 176 w 3193"/>
                  <a:gd name="T77" fmla="*/ 1153 h 3190"/>
                  <a:gd name="T78" fmla="*/ 117 w 3193"/>
                  <a:gd name="T79" fmla="*/ 1444 h 3190"/>
                  <a:gd name="T80" fmla="*/ 117 w 3193"/>
                  <a:gd name="T81" fmla="*/ 1748 h 3190"/>
                  <a:gd name="T82" fmla="*/ 176 w 3193"/>
                  <a:gd name="T83" fmla="*/ 2038 h 3190"/>
                  <a:gd name="T84" fmla="*/ 288 w 3193"/>
                  <a:gd name="T85" fmla="*/ 2303 h 3190"/>
                  <a:gd name="T86" fmla="*/ 448 w 3193"/>
                  <a:gd name="T87" fmla="*/ 2541 h 3190"/>
                  <a:gd name="T88" fmla="*/ 650 w 3193"/>
                  <a:gd name="T89" fmla="*/ 2743 h 3190"/>
                  <a:gd name="T90" fmla="*/ 888 w 3193"/>
                  <a:gd name="T91" fmla="*/ 2902 h 3190"/>
                  <a:gd name="T92" fmla="*/ 1154 w 3193"/>
                  <a:gd name="T93" fmla="*/ 3015 h 3190"/>
                  <a:gd name="T94" fmla="*/ 1444 w 3193"/>
                  <a:gd name="T95" fmla="*/ 3074 h 3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3" h="3190">
                    <a:moveTo>
                      <a:pt x="1596" y="3190"/>
                    </a:moveTo>
                    <a:lnTo>
                      <a:pt x="1514" y="3188"/>
                    </a:lnTo>
                    <a:lnTo>
                      <a:pt x="1433" y="3182"/>
                    </a:lnTo>
                    <a:lnTo>
                      <a:pt x="1354" y="3173"/>
                    </a:lnTo>
                    <a:lnTo>
                      <a:pt x="1275" y="3158"/>
                    </a:lnTo>
                    <a:lnTo>
                      <a:pt x="1198" y="3140"/>
                    </a:lnTo>
                    <a:lnTo>
                      <a:pt x="1122" y="3119"/>
                    </a:lnTo>
                    <a:lnTo>
                      <a:pt x="1047" y="3094"/>
                    </a:lnTo>
                    <a:lnTo>
                      <a:pt x="975" y="3065"/>
                    </a:lnTo>
                    <a:lnTo>
                      <a:pt x="904" y="3034"/>
                    </a:lnTo>
                    <a:lnTo>
                      <a:pt x="836" y="2998"/>
                    </a:lnTo>
                    <a:lnTo>
                      <a:pt x="769" y="2960"/>
                    </a:lnTo>
                    <a:lnTo>
                      <a:pt x="704" y="2918"/>
                    </a:lnTo>
                    <a:lnTo>
                      <a:pt x="641" y="2873"/>
                    </a:lnTo>
                    <a:lnTo>
                      <a:pt x="581" y="2826"/>
                    </a:lnTo>
                    <a:lnTo>
                      <a:pt x="523" y="2776"/>
                    </a:lnTo>
                    <a:lnTo>
                      <a:pt x="467" y="2723"/>
                    </a:lnTo>
                    <a:lnTo>
                      <a:pt x="415" y="2668"/>
                    </a:lnTo>
                    <a:lnTo>
                      <a:pt x="365" y="2610"/>
                    </a:lnTo>
                    <a:lnTo>
                      <a:pt x="318" y="2549"/>
                    </a:lnTo>
                    <a:lnTo>
                      <a:pt x="272" y="2488"/>
                    </a:lnTo>
                    <a:lnTo>
                      <a:pt x="231" y="2422"/>
                    </a:lnTo>
                    <a:lnTo>
                      <a:pt x="193" y="2356"/>
                    </a:lnTo>
                    <a:lnTo>
                      <a:pt x="157" y="2287"/>
                    </a:lnTo>
                    <a:lnTo>
                      <a:pt x="125" y="2216"/>
                    </a:lnTo>
                    <a:lnTo>
                      <a:pt x="97" y="2143"/>
                    </a:lnTo>
                    <a:lnTo>
                      <a:pt x="72" y="2070"/>
                    </a:lnTo>
                    <a:lnTo>
                      <a:pt x="50" y="1994"/>
                    </a:lnTo>
                    <a:lnTo>
                      <a:pt x="32" y="1916"/>
                    </a:lnTo>
                    <a:lnTo>
                      <a:pt x="18" y="1838"/>
                    </a:lnTo>
                    <a:lnTo>
                      <a:pt x="9" y="1759"/>
                    </a:lnTo>
                    <a:lnTo>
                      <a:pt x="3" y="1678"/>
                    </a:lnTo>
                    <a:lnTo>
                      <a:pt x="0" y="1596"/>
                    </a:lnTo>
                    <a:lnTo>
                      <a:pt x="3" y="1513"/>
                    </a:lnTo>
                    <a:lnTo>
                      <a:pt x="9" y="1432"/>
                    </a:lnTo>
                    <a:lnTo>
                      <a:pt x="18" y="1353"/>
                    </a:lnTo>
                    <a:lnTo>
                      <a:pt x="32" y="1274"/>
                    </a:lnTo>
                    <a:lnTo>
                      <a:pt x="50" y="1197"/>
                    </a:lnTo>
                    <a:lnTo>
                      <a:pt x="72" y="1121"/>
                    </a:lnTo>
                    <a:lnTo>
                      <a:pt x="97" y="1047"/>
                    </a:lnTo>
                    <a:lnTo>
                      <a:pt x="125" y="975"/>
                    </a:lnTo>
                    <a:lnTo>
                      <a:pt x="157" y="904"/>
                    </a:lnTo>
                    <a:lnTo>
                      <a:pt x="193" y="835"/>
                    </a:lnTo>
                    <a:lnTo>
                      <a:pt x="231" y="768"/>
                    </a:lnTo>
                    <a:lnTo>
                      <a:pt x="272" y="703"/>
                    </a:lnTo>
                    <a:lnTo>
                      <a:pt x="318" y="641"/>
                    </a:lnTo>
                    <a:lnTo>
                      <a:pt x="365" y="581"/>
                    </a:lnTo>
                    <a:lnTo>
                      <a:pt x="415" y="523"/>
                    </a:lnTo>
                    <a:lnTo>
                      <a:pt x="467" y="468"/>
                    </a:lnTo>
                    <a:lnTo>
                      <a:pt x="523" y="415"/>
                    </a:lnTo>
                    <a:lnTo>
                      <a:pt x="581" y="365"/>
                    </a:lnTo>
                    <a:lnTo>
                      <a:pt x="641" y="317"/>
                    </a:lnTo>
                    <a:lnTo>
                      <a:pt x="704" y="272"/>
                    </a:lnTo>
                    <a:lnTo>
                      <a:pt x="769" y="231"/>
                    </a:lnTo>
                    <a:lnTo>
                      <a:pt x="836" y="193"/>
                    </a:lnTo>
                    <a:lnTo>
                      <a:pt x="904" y="157"/>
                    </a:lnTo>
                    <a:lnTo>
                      <a:pt x="975" y="126"/>
                    </a:lnTo>
                    <a:lnTo>
                      <a:pt x="1047" y="96"/>
                    </a:lnTo>
                    <a:lnTo>
                      <a:pt x="1122" y="72"/>
                    </a:lnTo>
                    <a:lnTo>
                      <a:pt x="1198" y="50"/>
                    </a:lnTo>
                    <a:lnTo>
                      <a:pt x="1275" y="32"/>
                    </a:lnTo>
                    <a:lnTo>
                      <a:pt x="1354" y="18"/>
                    </a:lnTo>
                    <a:lnTo>
                      <a:pt x="1433" y="9"/>
                    </a:lnTo>
                    <a:lnTo>
                      <a:pt x="1514" y="3"/>
                    </a:lnTo>
                    <a:lnTo>
                      <a:pt x="1596" y="0"/>
                    </a:lnTo>
                    <a:lnTo>
                      <a:pt x="1678" y="3"/>
                    </a:lnTo>
                    <a:lnTo>
                      <a:pt x="1760" y="9"/>
                    </a:lnTo>
                    <a:lnTo>
                      <a:pt x="1839" y="18"/>
                    </a:lnTo>
                    <a:lnTo>
                      <a:pt x="1918" y="32"/>
                    </a:lnTo>
                    <a:lnTo>
                      <a:pt x="1995" y="50"/>
                    </a:lnTo>
                    <a:lnTo>
                      <a:pt x="2071" y="72"/>
                    </a:lnTo>
                    <a:lnTo>
                      <a:pt x="2145" y="96"/>
                    </a:lnTo>
                    <a:lnTo>
                      <a:pt x="2217" y="126"/>
                    </a:lnTo>
                    <a:lnTo>
                      <a:pt x="2288" y="157"/>
                    </a:lnTo>
                    <a:lnTo>
                      <a:pt x="2357" y="193"/>
                    </a:lnTo>
                    <a:lnTo>
                      <a:pt x="2424" y="231"/>
                    </a:lnTo>
                    <a:lnTo>
                      <a:pt x="2488" y="272"/>
                    </a:lnTo>
                    <a:lnTo>
                      <a:pt x="2551" y="317"/>
                    </a:lnTo>
                    <a:lnTo>
                      <a:pt x="2612" y="365"/>
                    </a:lnTo>
                    <a:lnTo>
                      <a:pt x="2669" y="415"/>
                    </a:lnTo>
                    <a:lnTo>
                      <a:pt x="2724" y="468"/>
                    </a:lnTo>
                    <a:lnTo>
                      <a:pt x="2778" y="523"/>
                    </a:lnTo>
                    <a:lnTo>
                      <a:pt x="2828" y="581"/>
                    </a:lnTo>
                    <a:lnTo>
                      <a:pt x="2875" y="641"/>
                    </a:lnTo>
                    <a:lnTo>
                      <a:pt x="2919" y="703"/>
                    </a:lnTo>
                    <a:lnTo>
                      <a:pt x="2961" y="768"/>
                    </a:lnTo>
                    <a:lnTo>
                      <a:pt x="3000" y="835"/>
                    </a:lnTo>
                    <a:lnTo>
                      <a:pt x="3035" y="904"/>
                    </a:lnTo>
                    <a:lnTo>
                      <a:pt x="3067" y="975"/>
                    </a:lnTo>
                    <a:lnTo>
                      <a:pt x="3095" y="1047"/>
                    </a:lnTo>
                    <a:lnTo>
                      <a:pt x="3120" y="1121"/>
                    </a:lnTo>
                    <a:lnTo>
                      <a:pt x="3141" y="1197"/>
                    </a:lnTo>
                    <a:lnTo>
                      <a:pt x="3159" y="1274"/>
                    </a:lnTo>
                    <a:lnTo>
                      <a:pt x="3174" y="1353"/>
                    </a:lnTo>
                    <a:lnTo>
                      <a:pt x="3184" y="1432"/>
                    </a:lnTo>
                    <a:lnTo>
                      <a:pt x="3190" y="1513"/>
                    </a:lnTo>
                    <a:lnTo>
                      <a:pt x="3193" y="1596"/>
                    </a:lnTo>
                    <a:lnTo>
                      <a:pt x="3083" y="1596"/>
                    </a:lnTo>
                    <a:lnTo>
                      <a:pt x="3082" y="1519"/>
                    </a:lnTo>
                    <a:lnTo>
                      <a:pt x="3076" y="1444"/>
                    </a:lnTo>
                    <a:lnTo>
                      <a:pt x="3067" y="1369"/>
                    </a:lnTo>
                    <a:lnTo>
                      <a:pt x="3054" y="1296"/>
                    </a:lnTo>
                    <a:lnTo>
                      <a:pt x="3037" y="1224"/>
                    </a:lnTo>
                    <a:lnTo>
                      <a:pt x="3017" y="1153"/>
                    </a:lnTo>
                    <a:lnTo>
                      <a:pt x="2993" y="1084"/>
                    </a:lnTo>
                    <a:lnTo>
                      <a:pt x="2967" y="1017"/>
                    </a:lnTo>
                    <a:lnTo>
                      <a:pt x="2937" y="951"/>
                    </a:lnTo>
                    <a:lnTo>
                      <a:pt x="2904" y="887"/>
                    </a:lnTo>
                    <a:lnTo>
                      <a:pt x="2868" y="824"/>
                    </a:lnTo>
                    <a:lnTo>
                      <a:pt x="2829" y="764"/>
                    </a:lnTo>
                    <a:lnTo>
                      <a:pt x="2787" y="705"/>
                    </a:lnTo>
                    <a:lnTo>
                      <a:pt x="2743" y="650"/>
                    </a:lnTo>
                    <a:lnTo>
                      <a:pt x="2697" y="596"/>
                    </a:lnTo>
                    <a:lnTo>
                      <a:pt x="2647" y="544"/>
                    </a:lnTo>
                    <a:lnTo>
                      <a:pt x="2596" y="495"/>
                    </a:lnTo>
                    <a:lnTo>
                      <a:pt x="2543" y="448"/>
                    </a:lnTo>
                    <a:lnTo>
                      <a:pt x="2486" y="404"/>
                    </a:lnTo>
                    <a:lnTo>
                      <a:pt x="2427" y="362"/>
                    </a:lnTo>
                    <a:lnTo>
                      <a:pt x="2367" y="324"/>
                    </a:lnTo>
                    <a:lnTo>
                      <a:pt x="2305" y="289"/>
                    </a:lnTo>
                    <a:lnTo>
                      <a:pt x="2241" y="256"/>
                    </a:lnTo>
                    <a:lnTo>
                      <a:pt x="2176" y="226"/>
                    </a:lnTo>
                    <a:lnTo>
                      <a:pt x="2108" y="199"/>
                    </a:lnTo>
                    <a:lnTo>
                      <a:pt x="2039" y="176"/>
                    </a:lnTo>
                    <a:lnTo>
                      <a:pt x="1968" y="156"/>
                    </a:lnTo>
                    <a:lnTo>
                      <a:pt x="1896" y="139"/>
                    </a:lnTo>
                    <a:lnTo>
                      <a:pt x="1823" y="126"/>
                    </a:lnTo>
                    <a:lnTo>
                      <a:pt x="1748" y="117"/>
                    </a:lnTo>
                    <a:lnTo>
                      <a:pt x="1673" y="111"/>
                    </a:lnTo>
                    <a:lnTo>
                      <a:pt x="1596" y="108"/>
                    </a:lnTo>
                    <a:lnTo>
                      <a:pt x="1520" y="111"/>
                    </a:lnTo>
                    <a:lnTo>
                      <a:pt x="1444" y="117"/>
                    </a:lnTo>
                    <a:lnTo>
                      <a:pt x="1370" y="126"/>
                    </a:lnTo>
                    <a:lnTo>
                      <a:pt x="1297" y="139"/>
                    </a:lnTo>
                    <a:lnTo>
                      <a:pt x="1224" y="156"/>
                    </a:lnTo>
                    <a:lnTo>
                      <a:pt x="1154" y="176"/>
                    </a:lnTo>
                    <a:lnTo>
                      <a:pt x="1085" y="199"/>
                    </a:lnTo>
                    <a:lnTo>
                      <a:pt x="1017" y="226"/>
                    </a:lnTo>
                    <a:lnTo>
                      <a:pt x="951" y="256"/>
                    </a:lnTo>
                    <a:lnTo>
                      <a:pt x="888" y="289"/>
                    </a:lnTo>
                    <a:lnTo>
                      <a:pt x="825" y="324"/>
                    </a:lnTo>
                    <a:lnTo>
                      <a:pt x="764" y="362"/>
                    </a:lnTo>
                    <a:lnTo>
                      <a:pt x="706" y="404"/>
                    </a:lnTo>
                    <a:lnTo>
                      <a:pt x="650" y="448"/>
                    </a:lnTo>
                    <a:lnTo>
                      <a:pt x="596" y="495"/>
                    </a:lnTo>
                    <a:lnTo>
                      <a:pt x="544" y="544"/>
                    </a:lnTo>
                    <a:lnTo>
                      <a:pt x="496" y="596"/>
                    </a:lnTo>
                    <a:lnTo>
                      <a:pt x="448" y="650"/>
                    </a:lnTo>
                    <a:lnTo>
                      <a:pt x="404" y="705"/>
                    </a:lnTo>
                    <a:lnTo>
                      <a:pt x="363" y="764"/>
                    </a:lnTo>
                    <a:lnTo>
                      <a:pt x="325" y="824"/>
                    </a:lnTo>
                    <a:lnTo>
                      <a:pt x="288" y="887"/>
                    </a:lnTo>
                    <a:lnTo>
                      <a:pt x="256" y="951"/>
                    </a:lnTo>
                    <a:lnTo>
                      <a:pt x="226" y="1017"/>
                    </a:lnTo>
                    <a:lnTo>
                      <a:pt x="199" y="1084"/>
                    </a:lnTo>
                    <a:lnTo>
                      <a:pt x="176" y="1153"/>
                    </a:lnTo>
                    <a:lnTo>
                      <a:pt x="156" y="1224"/>
                    </a:lnTo>
                    <a:lnTo>
                      <a:pt x="139" y="1296"/>
                    </a:lnTo>
                    <a:lnTo>
                      <a:pt x="126" y="1369"/>
                    </a:lnTo>
                    <a:lnTo>
                      <a:pt x="117" y="1444"/>
                    </a:lnTo>
                    <a:lnTo>
                      <a:pt x="111" y="1519"/>
                    </a:lnTo>
                    <a:lnTo>
                      <a:pt x="109" y="1596"/>
                    </a:lnTo>
                    <a:lnTo>
                      <a:pt x="111" y="1672"/>
                    </a:lnTo>
                    <a:lnTo>
                      <a:pt x="117" y="1748"/>
                    </a:lnTo>
                    <a:lnTo>
                      <a:pt x="126" y="1821"/>
                    </a:lnTo>
                    <a:lnTo>
                      <a:pt x="139" y="1895"/>
                    </a:lnTo>
                    <a:lnTo>
                      <a:pt x="156" y="1966"/>
                    </a:lnTo>
                    <a:lnTo>
                      <a:pt x="176" y="2038"/>
                    </a:lnTo>
                    <a:lnTo>
                      <a:pt x="199" y="2106"/>
                    </a:lnTo>
                    <a:lnTo>
                      <a:pt x="226" y="2174"/>
                    </a:lnTo>
                    <a:lnTo>
                      <a:pt x="256" y="2239"/>
                    </a:lnTo>
                    <a:lnTo>
                      <a:pt x="288" y="2303"/>
                    </a:lnTo>
                    <a:lnTo>
                      <a:pt x="325" y="2366"/>
                    </a:lnTo>
                    <a:lnTo>
                      <a:pt x="363" y="2427"/>
                    </a:lnTo>
                    <a:lnTo>
                      <a:pt x="404" y="2485"/>
                    </a:lnTo>
                    <a:lnTo>
                      <a:pt x="448" y="2541"/>
                    </a:lnTo>
                    <a:lnTo>
                      <a:pt x="496" y="2594"/>
                    </a:lnTo>
                    <a:lnTo>
                      <a:pt x="544" y="2647"/>
                    </a:lnTo>
                    <a:lnTo>
                      <a:pt x="596" y="2695"/>
                    </a:lnTo>
                    <a:lnTo>
                      <a:pt x="650" y="2743"/>
                    </a:lnTo>
                    <a:lnTo>
                      <a:pt x="706" y="2787"/>
                    </a:lnTo>
                    <a:lnTo>
                      <a:pt x="764" y="2828"/>
                    </a:lnTo>
                    <a:lnTo>
                      <a:pt x="825" y="2866"/>
                    </a:lnTo>
                    <a:lnTo>
                      <a:pt x="888" y="2902"/>
                    </a:lnTo>
                    <a:lnTo>
                      <a:pt x="951" y="2935"/>
                    </a:lnTo>
                    <a:lnTo>
                      <a:pt x="1017" y="2965"/>
                    </a:lnTo>
                    <a:lnTo>
                      <a:pt x="1085" y="2992"/>
                    </a:lnTo>
                    <a:lnTo>
                      <a:pt x="1154" y="3015"/>
                    </a:lnTo>
                    <a:lnTo>
                      <a:pt x="1224" y="3035"/>
                    </a:lnTo>
                    <a:lnTo>
                      <a:pt x="1297" y="3051"/>
                    </a:lnTo>
                    <a:lnTo>
                      <a:pt x="1370" y="3065"/>
                    </a:lnTo>
                    <a:lnTo>
                      <a:pt x="1444" y="3074"/>
                    </a:lnTo>
                    <a:lnTo>
                      <a:pt x="1520" y="3080"/>
                    </a:lnTo>
                    <a:lnTo>
                      <a:pt x="1596" y="3082"/>
                    </a:lnTo>
                    <a:lnTo>
                      <a:pt x="1596" y="31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097163" name="图片 1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4511824" y="2334513"/>
              <a:ext cx="499524" cy="537366"/>
            </a:xfrm>
            <a:prstGeom prst="rect">
              <a:avLst/>
            </a:prstGeom>
          </p:spPr>
        </p:pic>
        <p:grpSp>
          <p:nvGrpSpPr>
            <p:cNvPr id="132" name="组合 17"/>
            <p:cNvGrpSpPr/>
            <p:nvPr/>
          </p:nvGrpSpPr>
          <p:grpSpPr>
            <a:xfrm>
              <a:off x="3791826" y="3705357"/>
              <a:ext cx="2246579" cy="1264028"/>
              <a:chOff x="938497" y="3698682"/>
              <a:chExt cx="2246579" cy="1264028"/>
            </a:xfrm>
          </p:grpSpPr>
          <p:sp>
            <p:nvSpPr>
              <p:cNvPr id="1048797" name="文本框 18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938497" y="4358825"/>
                <a:ext cx="2246579" cy="60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ts val="2000"/>
                  </a:lnSpc>
                </a:pPr>
                <a:r>
                  <a:rPr lang="zh-CN" altLang="en-US" sz="1400">
                    <a:sym typeface="+mn-ea"/>
                  </a:rPr>
                  <a:t>词条不及时上库会影响需求按时交付。</a:t>
                </a:r>
                <a:endParaRPr lang="zh-CN" altLang="en-US" sz="1400" spc="400" dirty="0">
                  <a:cs typeface="+mn-ea"/>
                  <a:sym typeface="+mn-ea"/>
                </a:endParaRPr>
              </a:p>
            </p:txBody>
          </p:sp>
          <p:sp>
            <p:nvSpPr>
              <p:cNvPr id="1048798" name="文本框 19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148182" y="3698682"/>
                <a:ext cx="1456369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 b="1">
                    <a:sym typeface="+mn-ea"/>
                  </a:rPr>
                  <a:t>面临的挑战：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3" name="组合 22"/>
          <p:cNvGrpSpPr/>
          <p:nvPr>
            <p:custDataLst>
              <p:tags r:id="rId15"/>
            </p:custDataLst>
          </p:nvPr>
        </p:nvGrpSpPr>
        <p:grpSpPr>
          <a:xfrm>
            <a:off x="6456342" y="1688123"/>
            <a:ext cx="2246579" cy="3281262"/>
            <a:chOff x="6456342" y="1688123"/>
            <a:chExt cx="2246579" cy="3281262"/>
          </a:xfrm>
        </p:grpSpPr>
        <p:grpSp>
          <p:nvGrpSpPr>
            <p:cNvPr id="134" name="组合 23"/>
            <p:cNvGrpSpPr/>
            <p:nvPr/>
          </p:nvGrpSpPr>
          <p:grpSpPr>
            <a:xfrm>
              <a:off x="6735522" y="1688123"/>
              <a:ext cx="1701576" cy="1700340"/>
              <a:chOff x="6315075" y="1457282"/>
              <a:chExt cx="2185988" cy="2184400"/>
            </a:xfrm>
          </p:grpSpPr>
          <p:sp>
            <p:nvSpPr>
              <p:cNvPr id="1048799" name="Freeform 7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6315075" y="1457282"/>
                <a:ext cx="2185988" cy="2184400"/>
              </a:xfrm>
              <a:custGeom>
                <a:avLst/>
                <a:gdLst>
                  <a:gd name="T0" fmla="*/ 4130 w 4130"/>
                  <a:gd name="T1" fmla="*/ 0 h 4128"/>
                  <a:gd name="T2" fmla="*/ 4127 w 4130"/>
                  <a:gd name="T3" fmla="*/ 2170 h 4128"/>
                  <a:gd name="T4" fmla="*/ 4105 w 4130"/>
                  <a:gd name="T5" fmla="*/ 2377 h 4128"/>
                  <a:gd name="T6" fmla="*/ 4065 w 4130"/>
                  <a:gd name="T7" fmla="*/ 2579 h 4128"/>
                  <a:gd name="T8" fmla="*/ 4004 w 4130"/>
                  <a:gd name="T9" fmla="*/ 2772 h 4128"/>
                  <a:gd name="T10" fmla="*/ 3925 w 4130"/>
                  <a:gd name="T11" fmla="*/ 2956 h 4128"/>
                  <a:gd name="T12" fmla="*/ 3830 w 4130"/>
                  <a:gd name="T13" fmla="*/ 3132 h 4128"/>
                  <a:gd name="T14" fmla="*/ 3718 w 4130"/>
                  <a:gd name="T15" fmla="*/ 3297 h 4128"/>
                  <a:gd name="T16" fmla="*/ 3592 w 4130"/>
                  <a:gd name="T17" fmla="*/ 3450 h 4128"/>
                  <a:gd name="T18" fmla="*/ 3451 w 4130"/>
                  <a:gd name="T19" fmla="*/ 3590 h 4128"/>
                  <a:gd name="T20" fmla="*/ 3299 w 4130"/>
                  <a:gd name="T21" fmla="*/ 3716 h 4128"/>
                  <a:gd name="T22" fmla="*/ 3134 w 4130"/>
                  <a:gd name="T23" fmla="*/ 3828 h 4128"/>
                  <a:gd name="T24" fmla="*/ 2958 w 4130"/>
                  <a:gd name="T25" fmla="*/ 3924 h 4128"/>
                  <a:gd name="T26" fmla="*/ 2772 w 4130"/>
                  <a:gd name="T27" fmla="*/ 4002 h 4128"/>
                  <a:gd name="T28" fmla="*/ 2579 w 4130"/>
                  <a:gd name="T29" fmla="*/ 4063 h 4128"/>
                  <a:gd name="T30" fmla="*/ 2378 w 4130"/>
                  <a:gd name="T31" fmla="*/ 4104 h 4128"/>
                  <a:gd name="T32" fmla="*/ 2170 w 4130"/>
                  <a:gd name="T33" fmla="*/ 4126 h 4128"/>
                  <a:gd name="T34" fmla="*/ 1959 w 4130"/>
                  <a:gd name="T35" fmla="*/ 4126 h 4128"/>
                  <a:gd name="T36" fmla="*/ 1751 w 4130"/>
                  <a:gd name="T37" fmla="*/ 4104 h 4128"/>
                  <a:gd name="T38" fmla="*/ 1550 w 4130"/>
                  <a:gd name="T39" fmla="*/ 4063 h 4128"/>
                  <a:gd name="T40" fmla="*/ 1356 w 4130"/>
                  <a:gd name="T41" fmla="*/ 4002 h 4128"/>
                  <a:gd name="T42" fmla="*/ 1171 w 4130"/>
                  <a:gd name="T43" fmla="*/ 3924 h 4128"/>
                  <a:gd name="T44" fmla="*/ 996 w 4130"/>
                  <a:gd name="T45" fmla="*/ 3828 h 4128"/>
                  <a:gd name="T46" fmla="*/ 831 w 4130"/>
                  <a:gd name="T47" fmla="*/ 3716 h 4128"/>
                  <a:gd name="T48" fmla="*/ 678 w 4130"/>
                  <a:gd name="T49" fmla="*/ 3590 h 4128"/>
                  <a:gd name="T50" fmla="*/ 538 w 4130"/>
                  <a:gd name="T51" fmla="*/ 3450 h 4128"/>
                  <a:gd name="T52" fmla="*/ 411 w 4130"/>
                  <a:gd name="T53" fmla="*/ 3297 h 4128"/>
                  <a:gd name="T54" fmla="*/ 299 w 4130"/>
                  <a:gd name="T55" fmla="*/ 3132 h 4128"/>
                  <a:gd name="T56" fmla="*/ 204 w 4130"/>
                  <a:gd name="T57" fmla="*/ 2956 h 4128"/>
                  <a:gd name="T58" fmla="*/ 126 w 4130"/>
                  <a:gd name="T59" fmla="*/ 2772 h 4128"/>
                  <a:gd name="T60" fmla="*/ 65 w 4130"/>
                  <a:gd name="T61" fmla="*/ 2579 h 4128"/>
                  <a:gd name="T62" fmla="*/ 23 w 4130"/>
                  <a:gd name="T63" fmla="*/ 2377 h 4128"/>
                  <a:gd name="T64" fmla="*/ 2 w 4130"/>
                  <a:gd name="T65" fmla="*/ 2170 h 4128"/>
                  <a:gd name="T66" fmla="*/ 2 w 4130"/>
                  <a:gd name="T67" fmla="*/ 1958 h 4128"/>
                  <a:gd name="T68" fmla="*/ 23 w 4130"/>
                  <a:gd name="T69" fmla="*/ 1751 h 4128"/>
                  <a:gd name="T70" fmla="*/ 65 w 4130"/>
                  <a:gd name="T71" fmla="*/ 1549 h 4128"/>
                  <a:gd name="T72" fmla="*/ 126 w 4130"/>
                  <a:gd name="T73" fmla="*/ 1356 h 4128"/>
                  <a:gd name="T74" fmla="*/ 204 w 4130"/>
                  <a:gd name="T75" fmla="*/ 1172 h 4128"/>
                  <a:gd name="T76" fmla="*/ 299 w 4130"/>
                  <a:gd name="T77" fmla="*/ 996 h 4128"/>
                  <a:gd name="T78" fmla="*/ 411 w 4130"/>
                  <a:gd name="T79" fmla="*/ 831 h 4128"/>
                  <a:gd name="T80" fmla="*/ 538 w 4130"/>
                  <a:gd name="T81" fmla="*/ 678 h 4128"/>
                  <a:gd name="T82" fmla="*/ 678 w 4130"/>
                  <a:gd name="T83" fmla="*/ 538 h 4128"/>
                  <a:gd name="T84" fmla="*/ 831 w 4130"/>
                  <a:gd name="T85" fmla="*/ 412 h 4128"/>
                  <a:gd name="T86" fmla="*/ 996 w 4130"/>
                  <a:gd name="T87" fmla="*/ 300 h 4128"/>
                  <a:gd name="T88" fmla="*/ 1171 w 4130"/>
                  <a:gd name="T89" fmla="*/ 204 h 4128"/>
                  <a:gd name="T90" fmla="*/ 1356 w 4130"/>
                  <a:gd name="T91" fmla="*/ 126 h 4128"/>
                  <a:gd name="T92" fmla="*/ 1550 w 4130"/>
                  <a:gd name="T93" fmla="*/ 65 h 4128"/>
                  <a:gd name="T94" fmla="*/ 1751 w 4130"/>
                  <a:gd name="T95" fmla="*/ 24 h 4128"/>
                  <a:gd name="T96" fmla="*/ 1959 w 4130"/>
                  <a:gd name="T97" fmla="*/ 2 h 4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30" h="4128">
                    <a:moveTo>
                      <a:pt x="2064" y="0"/>
                    </a:moveTo>
                    <a:lnTo>
                      <a:pt x="4130" y="0"/>
                    </a:lnTo>
                    <a:lnTo>
                      <a:pt x="4130" y="2065"/>
                    </a:lnTo>
                    <a:lnTo>
                      <a:pt x="4127" y="2170"/>
                    </a:lnTo>
                    <a:lnTo>
                      <a:pt x="4120" y="2275"/>
                    </a:lnTo>
                    <a:lnTo>
                      <a:pt x="4105" y="2377"/>
                    </a:lnTo>
                    <a:lnTo>
                      <a:pt x="4088" y="2479"/>
                    </a:lnTo>
                    <a:lnTo>
                      <a:pt x="4065" y="2579"/>
                    </a:lnTo>
                    <a:lnTo>
                      <a:pt x="4036" y="2676"/>
                    </a:lnTo>
                    <a:lnTo>
                      <a:pt x="4004" y="2772"/>
                    </a:lnTo>
                    <a:lnTo>
                      <a:pt x="3966" y="2866"/>
                    </a:lnTo>
                    <a:lnTo>
                      <a:pt x="3925" y="2956"/>
                    </a:lnTo>
                    <a:lnTo>
                      <a:pt x="3880" y="3045"/>
                    </a:lnTo>
                    <a:lnTo>
                      <a:pt x="3830" y="3132"/>
                    </a:lnTo>
                    <a:lnTo>
                      <a:pt x="3776" y="3216"/>
                    </a:lnTo>
                    <a:lnTo>
                      <a:pt x="3718" y="3297"/>
                    </a:lnTo>
                    <a:lnTo>
                      <a:pt x="3656" y="3375"/>
                    </a:lnTo>
                    <a:lnTo>
                      <a:pt x="3592" y="3450"/>
                    </a:lnTo>
                    <a:lnTo>
                      <a:pt x="3523" y="3521"/>
                    </a:lnTo>
                    <a:lnTo>
                      <a:pt x="3451" y="3590"/>
                    </a:lnTo>
                    <a:lnTo>
                      <a:pt x="3376" y="3655"/>
                    </a:lnTo>
                    <a:lnTo>
                      <a:pt x="3299" y="3716"/>
                    </a:lnTo>
                    <a:lnTo>
                      <a:pt x="3217" y="3774"/>
                    </a:lnTo>
                    <a:lnTo>
                      <a:pt x="3134" y="3828"/>
                    </a:lnTo>
                    <a:lnTo>
                      <a:pt x="3047" y="3877"/>
                    </a:lnTo>
                    <a:lnTo>
                      <a:pt x="2958" y="3924"/>
                    </a:lnTo>
                    <a:lnTo>
                      <a:pt x="2866" y="3965"/>
                    </a:lnTo>
                    <a:lnTo>
                      <a:pt x="2772" y="4002"/>
                    </a:lnTo>
                    <a:lnTo>
                      <a:pt x="2677" y="4035"/>
                    </a:lnTo>
                    <a:lnTo>
                      <a:pt x="2579" y="4063"/>
                    </a:lnTo>
                    <a:lnTo>
                      <a:pt x="2479" y="4086"/>
                    </a:lnTo>
                    <a:lnTo>
                      <a:pt x="2378" y="4104"/>
                    </a:lnTo>
                    <a:lnTo>
                      <a:pt x="2275" y="4117"/>
                    </a:lnTo>
                    <a:lnTo>
                      <a:pt x="2170" y="4126"/>
                    </a:lnTo>
                    <a:lnTo>
                      <a:pt x="2064" y="4128"/>
                    </a:lnTo>
                    <a:lnTo>
                      <a:pt x="1959" y="4126"/>
                    </a:lnTo>
                    <a:lnTo>
                      <a:pt x="1854" y="4117"/>
                    </a:lnTo>
                    <a:lnTo>
                      <a:pt x="1751" y="4104"/>
                    </a:lnTo>
                    <a:lnTo>
                      <a:pt x="1650" y="4086"/>
                    </a:lnTo>
                    <a:lnTo>
                      <a:pt x="1550" y="4063"/>
                    </a:lnTo>
                    <a:lnTo>
                      <a:pt x="1453" y="4035"/>
                    </a:lnTo>
                    <a:lnTo>
                      <a:pt x="1356" y="4002"/>
                    </a:lnTo>
                    <a:lnTo>
                      <a:pt x="1262" y="3965"/>
                    </a:lnTo>
                    <a:lnTo>
                      <a:pt x="1171" y="3924"/>
                    </a:lnTo>
                    <a:lnTo>
                      <a:pt x="1082" y="3877"/>
                    </a:lnTo>
                    <a:lnTo>
                      <a:pt x="996" y="3828"/>
                    </a:lnTo>
                    <a:lnTo>
                      <a:pt x="912" y="3774"/>
                    </a:lnTo>
                    <a:lnTo>
                      <a:pt x="831" y="3716"/>
                    </a:lnTo>
                    <a:lnTo>
                      <a:pt x="753" y="3655"/>
                    </a:lnTo>
                    <a:lnTo>
                      <a:pt x="678" y="3590"/>
                    </a:lnTo>
                    <a:lnTo>
                      <a:pt x="605" y="3521"/>
                    </a:lnTo>
                    <a:lnTo>
                      <a:pt x="538" y="3450"/>
                    </a:lnTo>
                    <a:lnTo>
                      <a:pt x="472" y="3375"/>
                    </a:lnTo>
                    <a:lnTo>
                      <a:pt x="411" y="3297"/>
                    </a:lnTo>
                    <a:lnTo>
                      <a:pt x="354" y="3216"/>
                    </a:lnTo>
                    <a:lnTo>
                      <a:pt x="299" y="3132"/>
                    </a:lnTo>
                    <a:lnTo>
                      <a:pt x="249" y="3045"/>
                    </a:lnTo>
                    <a:lnTo>
                      <a:pt x="204" y="2956"/>
                    </a:lnTo>
                    <a:lnTo>
                      <a:pt x="162" y="2866"/>
                    </a:lnTo>
                    <a:lnTo>
                      <a:pt x="126" y="2772"/>
                    </a:lnTo>
                    <a:lnTo>
                      <a:pt x="92" y="2676"/>
                    </a:lnTo>
                    <a:lnTo>
                      <a:pt x="65" y="2579"/>
                    </a:lnTo>
                    <a:lnTo>
                      <a:pt x="41" y="2479"/>
                    </a:lnTo>
                    <a:lnTo>
                      <a:pt x="23" y="2377"/>
                    </a:lnTo>
                    <a:lnTo>
                      <a:pt x="10" y="2275"/>
                    </a:lnTo>
                    <a:lnTo>
                      <a:pt x="2" y="2170"/>
                    </a:lnTo>
                    <a:lnTo>
                      <a:pt x="0" y="2065"/>
                    </a:lnTo>
                    <a:lnTo>
                      <a:pt x="2" y="1958"/>
                    </a:lnTo>
                    <a:lnTo>
                      <a:pt x="10" y="1853"/>
                    </a:lnTo>
                    <a:lnTo>
                      <a:pt x="23" y="1751"/>
                    </a:lnTo>
                    <a:lnTo>
                      <a:pt x="41" y="1649"/>
                    </a:lnTo>
                    <a:lnTo>
                      <a:pt x="65" y="1549"/>
                    </a:lnTo>
                    <a:lnTo>
                      <a:pt x="92" y="1452"/>
                    </a:lnTo>
                    <a:lnTo>
                      <a:pt x="126" y="1356"/>
                    </a:lnTo>
                    <a:lnTo>
                      <a:pt x="162" y="1262"/>
                    </a:lnTo>
                    <a:lnTo>
                      <a:pt x="204" y="1172"/>
                    </a:lnTo>
                    <a:lnTo>
                      <a:pt x="249" y="1083"/>
                    </a:lnTo>
                    <a:lnTo>
                      <a:pt x="299" y="996"/>
                    </a:lnTo>
                    <a:lnTo>
                      <a:pt x="354" y="912"/>
                    </a:lnTo>
                    <a:lnTo>
                      <a:pt x="411" y="831"/>
                    </a:lnTo>
                    <a:lnTo>
                      <a:pt x="472" y="753"/>
                    </a:lnTo>
                    <a:lnTo>
                      <a:pt x="538" y="678"/>
                    </a:lnTo>
                    <a:lnTo>
                      <a:pt x="605" y="607"/>
                    </a:lnTo>
                    <a:lnTo>
                      <a:pt x="678" y="538"/>
                    </a:lnTo>
                    <a:lnTo>
                      <a:pt x="753" y="473"/>
                    </a:lnTo>
                    <a:lnTo>
                      <a:pt x="831" y="412"/>
                    </a:lnTo>
                    <a:lnTo>
                      <a:pt x="912" y="354"/>
                    </a:lnTo>
                    <a:lnTo>
                      <a:pt x="996" y="300"/>
                    </a:lnTo>
                    <a:lnTo>
                      <a:pt x="1082" y="251"/>
                    </a:lnTo>
                    <a:lnTo>
                      <a:pt x="1171" y="204"/>
                    </a:lnTo>
                    <a:lnTo>
                      <a:pt x="1262" y="163"/>
                    </a:lnTo>
                    <a:lnTo>
                      <a:pt x="1356" y="126"/>
                    </a:lnTo>
                    <a:lnTo>
                      <a:pt x="1453" y="94"/>
                    </a:lnTo>
                    <a:lnTo>
                      <a:pt x="1550" y="65"/>
                    </a:lnTo>
                    <a:lnTo>
                      <a:pt x="1650" y="42"/>
                    </a:lnTo>
                    <a:lnTo>
                      <a:pt x="1751" y="24"/>
                    </a:lnTo>
                    <a:lnTo>
                      <a:pt x="1854" y="11"/>
                    </a:lnTo>
                    <a:lnTo>
                      <a:pt x="1959" y="2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rgbClr val="56947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800" name="Freeform 8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6540500" y="1722395"/>
                <a:ext cx="1689100" cy="1687513"/>
              </a:xfrm>
              <a:custGeom>
                <a:avLst/>
                <a:gdLst>
                  <a:gd name="T0" fmla="*/ 1353 w 3192"/>
                  <a:gd name="T1" fmla="*/ 3173 h 3190"/>
                  <a:gd name="T2" fmla="*/ 1048 w 3192"/>
                  <a:gd name="T3" fmla="*/ 3094 h 3190"/>
                  <a:gd name="T4" fmla="*/ 769 w 3192"/>
                  <a:gd name="T5" fmla="*/ 2960 h 3190"/>
                  <a:gd name="T6" fmla="*/ 523 w 3192"/>
                  <a:gd name="T7" fmla="*/ 2776 h 3190"/>
                  <a:gd name="T8" fmla="*/ 317 w 3192"/>
                  <a:gd name="T9" fmla="*/ 2549 h 3190"/>
                  <a:gd name="T10" fmla="*/ 158 w 3192"/>
                  <a:gd name="T11" fmla="*/ 2287 h 3190"/>
                  <a:gd name="T12" fmla="*/ 51 w 3192"/>
                  <a:gd name="T13" fmla="*/ 1994 h 3190"/>
                  <a:gd name="T14" fmla="*/ 2 w 3192"/>
                  <a:gd name="T15" fmla="*/ 1678 h 3190"/>
                  <a:gd name="T16" fmla="*/ 19 w 3192"/>
                  <a:gd name="T17" fmla="*/ 1353 h 3190"/>
                  <a:gd name="T18" fmla="*/ 98 w 3192"/>
                  <a:gd name="T19" fmla="*/ 1047 h 3190"/>
                  <a:gd name="T20" fmla="*/ 232 w 3192"/>
                  <a:gd name="T21" fmla="*/ 768 h 3190"/>
                  <a:gd name="T22" fmla="*/ 415 w 3192"/>
                  <a:gd name="T23" fmla="*/ 523 h 3190"/>
                  <a:gd name="T24" fmla="*/ 642 w 3192"/>
                  <a:gd name="T25" fmla="*/ 317 h 3190"/>
                  <a:gd name="T26" fmla="*/ 904 w 3192"/>
                  <a:gd name="T27" fmla="*/ 157 h 3190"/>
                  <a:gd name="T28" fmla="*/ 1198 w 3192"/>
                  <a:gd name="T29" fmla="*/ 50 h 3190"/>
                  <a:gd name="T30" fmla="*/ 1515 w 3192"/>
                  <a:gd name="T31" fmla="*/ 3 h 3190"/>
                  <a:gd name="T32" fmla="*/ 1839 w 3192"/>
                  <a:gd name="T33" fmla="*/ 18 h 3190"/>
                  <a:gd name="T34" fmla="*/ 2146 w 3192"/>
                  <a:gd name="T35" fmla="*/ 96 h 3190"/>
                  <a:gd name="T36" fmla="*/ 2424 w 3192"/>
                  <a:gd name="T37" fmla="*/ 231 h 3190"/>
                  <a:gd name="T38" fmla="*/ 2670 w 3192"/>
                  <a:gd name="T39" fmla="*/ 415 h 3190"/>
                  <a:gd name="T40" fmla="*/ 2875 w 3192"/>
                  <a:gd name="T41" fmla="*/ 641 h 3190"/>
                  <a:gd name="T42" fmla="*/ 3035 w 3192"/>
                  <a:gd name="T43" fmla="*/ 904 h 3190"/>
                  <a:gd name="T44" fmla="*/ 3142 w 3192"/>
                  <a:gd name="T45" fmla="*/ 1197 h 3190"/>
                  <a:gd name="T46" fmla="*/ 3190 w 3192"/>
                  <a:gd name="T47" fmla="*/ 1513 h 3190"/>
                  <a:gd name="T48" fmla="*/ 3076 w 3192"/>
                  <a:gd name="T49" fmla="*/ 1444 h 3190"/>
                  <a:gd name="T50" fmla="*/ 3016 w 3192"/>
                  <a:gd name="T51" fmla="*/ 1153 h 3190"/>
                  <a:gd name="T52" fmla="*/ 2905 w 3192"/>
                  <a:gd name="T53" fmla="*/ 887 h 3190"/>
                  <a:gd name="T54" fmla="*/ 2744 w 3192"/>
                  <a:gd name="T55" fmla="*/ 650 h 3190"/>
                  <a:gd name="T56" fmla="*/ 2542 w 3192"/>
                  <a:gd name="T57" fmla="*/ 448 h 3190"/>
                  <a:gd name="T58" fmla="*/ 2305 w 3192"/>
                  <a:gd name="T59" fmla="*/ 289 h 3190"/>
                  <a:gd name="T60" fmla="*/ 2039 w 3192"/>
                  <a:gd name="T61" fmla="*/ 176 h 3190"/>
                  <a:gd name="T62" fmla="*/ 1749 w 3192"/>
                  <a:gd name="T63" fmla="*/ 117 h 3190"/>
                  <a:gd name="T64" fmla="*/ 1445 w 3192"/>
                  <a:gd name="T65" fmla="*/ 117 h 3190"/>
                  <a:gd name="T66" fmla="*/ 1154 w 3192"/>
                  <a:gd name="T67" fmla="*/ 176 h 3190"/>
                  <a:gd name="T68" fmla="*/ 888 w 3192"/>
                  <a:gd name="T69" fmla="*/ 289 h 3190"/>
                  <a:gd name="T70" fmla="*/ 650 w 3192"/>
                  <a:gd name="T71" fmla="*/ 448 h 3190"/>
                  <a:gd name="T72" fmla="*/ 449 w 3192"/>
                  <a:gd name="T73" fmla="*/ 650 h 3190"/>
                  <a:gd name="T74" fmla="*/ 289 w 3192"/>
                  <a:gd name="T75" fmla="*/ 887 h 3190"/>
                  <a:gd name="T76" fmla="*/ 176 w 3192"/>
                  <a:gd name="T77" fmla="*/ 1153 h 3190"/>
                  <a:gd name="T78" fmla="*/ 117 w 3192"/>
                  <a:gd name="T79" fmla="*/ 1444 h 3190"/>
                  <a:gd name="T80" fmla="*/ 117 w 3192"/>
                  <a:gd name="T81" fmla="*/ 1748 h 3190"/>
                  <a:gd name="T82" fmla="*/ 176 w 3192"/>
                  <a:gd name="T83" fmla="*/ 2038 h 3190"/>
                  <a:gd name="T84" fmla="*/ 289 w 3192"/>
                  <a:gd name="T85" fmla="*/ 2303 h 3190"/>
                  <a:gd name="T86" fmla="*/ 449 w 3192"/>
                  <a:gd name="T87" fmla="*/ 2541 h 3190"/>
                  <a:gd name="T88" fmla="*/ 650 w 3192"/>
                  <a:gd name="T89" fmla="*/ 2743 h 3190"/>
                  <a:gd name="T90" fmla="*/ 888 w 3192"/>
                  <a:gd name="T91" fmla="*/ 2902 h 3190"/>
                  <a:gd name="T92" fmla="*/ 1154 w 3192"/>
                  <a:gd name="T93" fmla="*/ 3015 h 3190"/>
                  <a:gd name="T94" fmla="*/ 1445 w 3192"/>
                  <a:gd name="T95" fmla="*/ 3074 h 3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2" h="3190">
                    <a:moveTo>
                      <a:pt x="1597" y="3190"/>
                    </a:moveTo>
                    <a:lnTo>
                      <a:pt x="1515" y="3188"/>
                    </a:lnTo>
                    <a:lnTo>
                      <a:pt x="1433" y="3182"/>
                    </a:lnTo>
                    <a:lnTo>
                      <a:pt x="1353" y="3173"/>
                    </a:lnTo>
                    <a:lnTo>
                      <a:pt x="1275" y="3158"/>
                    </a:lnTo>
                    <a:lnTo>
                      <a:pt x="1198" y="3140"/>
                    </a:lnTo>
                    <a:lnTo>
                      <a:pt x="1122" y="3119"/>
                    </a:lnTo>
                    <a:lnTo>
                      <a:pt x="1048" y="3094"/>
                    </a:lnTo>
                    <a:lnTo>
                      <a:pt x="975" y="3065"/>
                    </a:lnTo>
                    <a:lnTo>
                      <a:pt x="904" y="3034"/>
                    </a:lnTo>
                    <a:lnTo>
                      <a:pt x="835" y="2998"/>
                    </a:lnTo>
                    <a:lnTo>
                      <a:pt x="769" y="2960"/>
                    </a:lnTo>
                    <a:lnTo>
                      <a:pt x="705" y="2918"/>
                    </a:lnTo>
                    <a:lnTo>
                      <a:pt x="642" y="2873"/>
                    </a:lnTo>
                    <a:lnTo>
                      <a:pt x="581" y="2826"/>
                    </a:lnTo>
                    <a:lnTo>
                      <a:pt x="523" y="2776"/>
                    </a:lnTo>
                    <a:lnTo>
                      <a:pt x="468" y="2723"/>
                    </a:lnTo>
                    <a:lnTo>
                      <a:pt x="415" y="2668"/>
                    </a:lnTo>
                    <a:lnTo>
                      <a:pt x="365" y="2610"/>
                    </a:lnTo>
                    <a:lnTo>
                      <a:pt x="317" y="2549"/>
                    </a:lnTo>
                    <a:lnTo>
                      <a:pt x="273" y="2488"/>
                    </a:lnTo>
                    <a:lnTo>
                      <a:pt x="232" y="2422"/>
                    </a:lnTo>
                    <a:lnTo>
                      <a:pt x="193" y="2356"/>
                    </a:lnTo>
                    <a:lnTo>
                      <a:pt x="158" y="2287"/>
                    </a:lnTo>
                    <a:lnTo>
                      <a:pt x="126" y="2216"/>
                    </a:lnTo>
                    <a:lnTo>
                      <a:pt x="98" y="2143"/>
                    </a:lnTo>
                    <a:lnTo>
                      <a:pt x="73" y="2070"/>
                    </a:lnTo>
                    <a:lnTo>
                      <a:pt x="51" y="1994"/>
                    </a:lnTo>
                    <a:lnTo>
                      <a:pt x="33" y="1916"/>
                    </a:lnTo>
                    <a:lnTo>
                      <a:pt x="19" y="1838"/>
                    </a:lnTo>
                    <a:lnTo>
                      <a:pt x="8" y="1759"/>
                    </a:lnTo>
                    <a:lnTo>
                      <a:pt x="2" y="1678"/>
                    </a:lnTo>
                    <a:lnTo>
                      <a:pt x="0" y="1596"/>
                    </a:lnTo>
                    <a:lnTo>
                      <a:pt x="2" y="1513"/>
                    </a:lnTo>
                    <a:lnTo>
                      <a:pt x="8" y="1432"/>
                    </a:lnTo>
                    <a:lnTo>
                      <a:pt x="19" y="1353"/>
                    </a:lnTo>
                    <a:lnTo>
                      <a:pt x="33" y="1274"/>
                    </a:lnTo>
                    <a:lnTo>
                      <a:pt x="51" y="1197"/>
                    </a:lnTo>
                    <a:lnTo>
                      <a:pt x="73" y="1121"/>
                    </a:lnTo>
                    <a:lnTo>
                      <a:pt x="98" y="1047"/>
                    </a:lnTo>
                    <a:lnTo>
                      <a:pt x="126" y="975"/>
                    </a:lnTo>
                    <a:lnTo>
                      <a:pt x="158" y="904"/>
                    </a:lnTo>
                    <a:lnTo>
                      <a:pt x="193" y="835"/>
                    </a:lnTo>
                    <a:lnTo>
                      <a:pt x="232" y="768"/>
                    </a:lnTo>
                    <a:lnTo>
                      <a:pt x="273" y="703"/>
                    </a:lnTo>
                    <a:lnTo>
                      <a:pt x="317" y="641"/>
                    </a:lnTo>
                    <a:lnTo>
                      <a:pt x="365" y="581"/>
                    </a:lnTo>
                    <a:lnTo>
                      <a:pt x="415" y="523"/>
                    </a:lnTo>
                    <a:lnTo>
                      <a:pt x="468" y="468"/>
                    </a:lnTo>
                    <a:lnTo>
                      <a:pt x="523" y="415"/>
                    </a:lnTo>
                    <a:lnTo>
                      <a:pt x="581" y="365"/>
                    </a:lnTo>
                    <a:lnTo>
                      <a:pt x="642" y="317"/>
                    </a:lnTo>
                    <a:lnTo>
                      <a:pt x="705" y="272"/>
                    </a:lnTo>
                    <a:lnTo>
                      <a:pt x="769" y="231"/>
                    </a:lnTo>
                    <a:lnTo>
                      <a:pt x="835" y="193"/>
                    </a:lnTo>
                    <a:lnTo>
                      <a:pt x="904" y="157"/>
                    </a:lnTo>
                    <a:lnTo>
                      <a:pt x="975" y="126"/>
                    </a:lnTo>
                    <a:lnTo>
                      <a:pt x="1048" y="96"/>
                    </a:lnTo>
                    <a:lnTo>
                      <a:pt x="1122" y="72"/>
                    </a:lnTo>
                    <a:lnTo>
                      <a:pt x="1198" y="50"/>
                    </a:lnTo>
                    <a:lnTo>
                      <a:pt x="1275" y="32"/>
                    </a:lnTo>
                    <a:lnTo>
                      <a:pt x="1353" y="18"/>
                    </a:lnTo>
                    <a:lnTo>
                      <a:pt x="1433" y="9"/>
                    </a:lnTo>
                    <a:lnTo>
                      <a:pt x="1515" y="3"/>
                    </a:lnTo>
                    <a:lnTo>
                      <a:pt x="1597" y="0"/>
                    </a:lnTo>
                    <a:lnTo>
                      <a:pt x="1679" y="3"/>
                    </a:lnTo>
                    <a:lnTo>
                      <a:pt x="1760" y="9"/>
                    </a:lnTo>
                    <a:lnTo>
                      <a:pt x="1839" y="18"/>
                    </a:lnTo>
                    <a:lnTo>
                      <a:pt x="1918" y="32"/>
                    </a:lnTo>
                    <a:lnTo>
                      <a:pt x="1995" y="50"/>
                    </a:lnTo>
                    <a:lnTo>
                      <a:pt x="2071" y="72"/>
                    </a:lnTo>
                    <a:lnTo>
                      <a:pt x="2146" y="96"/>
                    </a:lnTo>
                    <a:lnTo>
                      <a:pt x="2218" y="126"/>
                    </a:lnTo>
                    <a:lnTo>
                      <a:pt x="2288" y="157"/>
                    </a:lnTo>
                    <a:lnTo>
                      <a:pt x="2357" y="193"/>
                    </a:lnTo>
                    <a:lnTo>
                      <a:pt x="2424" y="231"/>
                    </a:lnTo>
                    <a:lnTo>
                      <a:pt x="2489" y="272"/>
                    </a:lnTo>
                    <a:lnTo>
                      <a:pt x="2551" y="317"/>
                    </a:lnTo>
                    <a:lnTo>
                      <a:pt x="2611" y="365"/>
                    </a:lnTo>
                    <a:lnTo>
                      <a:pt x="2670" y="415"/>
                    </a:lnTo>
                    <a:lnTo>
                      <a:pt x="2725" y="468"/>
                    </a:lnTo>
                    <a:lnTo>
                      <a:pt x="2778" y="523"/>
                    </a:lnTo>
                    <a:lnTo>
                      <a:pt x="2828" y="581"/>
                    </a:lnTo>
                    <a:lnTo>
                      <a:pt x="2875" y="641"/>
                    </a:lnTo>
                    <a:lnTo>
                      <a:pt x="2920" y="703"/>
                    </a:lnTo>
                    <a:lnTo>
                      <a:pt x="2962" y="768"/>
                    </a:lnTo>
                    <a:lnTo>
                      <a:pt x="3000" y="835"/>
                    </a:lnTo>
                    <a:lnTo>
                      <a:pt x="3035" y="904"/>
                    </a:lnTo>
                    <a:lnTo>
                      <a:pt x="3068" y="975"/>
                    </a:lnTo>
                    <a:lnTo>
                      <a:pt x="3096" y="1047"/>
                    </a:lnTo>
                    <a:lnTo>
                      <a:pt x="3121" y="1121"/>
                    </a:lnTo>
                    <a:lnTo>
                      <a:pt x="3142" y="1197"/>
                    </a:lnTo>
                    <a:lnTo>
                      <a:pt x="3160" y="1274"/>
                    </a:lnTo>
                    <a:lnTo>
                      <a:pt x="3174" y="1353"/>
                    </a:lnTo>
                    <a:lnTo>
                      <a:pt x="3184" y="1432"/>
                    </a:lnTo>
                    <a:lnTo>
                      <a:pt x="3190" y="1513"/>
                    </a:lnTo>
                    <a:lnTo>
                      <a:pt x="3192" y="1596"/>
                    </a:lnTo>
                    <a:lnTo>
                      <a:pt x="3084" y="1596"/>
                    </a:lnTo>
                    <a:lnTo>
                      <a:pt x="3082" y="1519"/>
                    </a:lnTo>
                    <a:lnTo>
                      <a:pt x="3076" y="1444"/>
                    </a:lnTo>
                    <a:lnTo>
                      <a:pt x="3066" y="1369"/>
                    </a:lnTo>
                    <a:lnTo>
                      <a:pt x="3053" y="1296"/>
                    </a:lnTo>
                    <a:lnTo>
                      <a:pt x="3037" y="1224"/>
                    </a:lnTo>
                    <a:lnTo>
                      <a:pt x="3016" y="1153"/>
                    </a:lnTo>
                    <a:lnTo>
                      <a:pt x="2994" y="1084"/>
                    </a:lnTo>
                    <a:lnTo>
                      <a:pt x="2967" y="1017"/>
                    </a:lnTo>
                    <a:lnTo>
                      <a:pt x="2937" y="951"/>
                    </a:lnTo>
                    <a:lnTo>
                      <a:pt x="2905" y="887"/>
                    </a:lnTo>
                    <a:lnTo>
                      <a:pt x="2868" y="824"/>
                    </a:lnTo>
                    <a:lnTo>
                      <a:pt x="2830" y="764"/>
                    </a:lnTo>
                    <a:lnTo>
                      <a:pt x="2788" y="705"/>
                    </a:lnTo>
                    <a:lnTo>
                      <a:pt x="2744" y="650"/>
                    </a:lnTo>
                    <a:lnTo>
                      <a:pt x="2697" y="596"/>
                    </a:lnTo>
                    <a:lnTo>
                      <a:pt x="2648" y="544"/>
                    </a:lnTo>
                    <a:lnTo>
                      <a:pt x="2596" y="495"/>
                    </a:lnTo>
                    <a:lnTo>
                      <a:pt x="2542" y="448"/>
                    </a:lnTo>
                    <a:lnTo>
                      <a:pt x="2487" y="404"/>
                    </a:lnTo>
                    <a:lnTo>
                      <a:pt x="2428" y="362"/>
                    </a:lnTo>
                    <a:lnTo>
                      <a:pt x="2368" y="324"/>
                    </a:lnTo>
                    <a:lnTo>
                      <a:pt x="2305" y="289"/>
                    </a:lnTo>
                    <a:lnTo>
                      <a:pt x="2241" y="256"/>
                    </a:lnTo>
                    <a:lnTo>
                      <a:pt x="2175" y="226"/>
                    </a:lnTo>
                    <a:lnTo>
                      <a:pt x="2108" y="199"/>
                    </a:lnTo>
                    <a:lnTo>
                      <a:pt x="2039" y="176"/>
                    </a:lnTo>
                    <a:lnTo>
                      <a:pt x="1969" y="156"/>
                    </a:lnTo>
                    <a:lnTo>
                      <a:pt x="1896" y="139"/>
                    </a:lnTo>
                    <a:lnTo>
                      <a:pt x="1822" y="126"/>
                    </a:lnTo>
                    <a:lnTo>
                      <a:pt x="1749" y="117"/>
                    </a:lnTo>
                    <a:lnTo>
                      <a:pt x="1673" y="111"/>
                    </a:lnTo>
                    <a:lnTo>
                      <a:pt x="1597" y="108"/>
                    </a:lnTo>
                    <a:lnTo>
                      <a:pt x="1520" y="111"/>
                    </a:lnTo>
                    <a:lnTo>
                      <a:pt x="1445" y="117"/>
                    </a:lnTo>
                    <a:lnTo>
                      <a:pt x="1370" y="126"/>
                    </a:lnTo>
                    <a:lnTo>
                      <a:pt x="1296" y="139"/>
                    </a:lnTo>
                    <a:lnTo>
                      <a:pt x="1225" y="156"/>
                    </a:lnTo>
                    <a:lnTo>
                      <a:pt x="1154" y="176"/>
                    </a:lnTo>
                    <a:lnTo>
                      <a:pt x="1085" y="199"/>
                    </a:lnTo>
                    <a:lnTo>
                      <a:pt x="1017" y="226"/>
                    </a:lnTo>
                    <a:lnTo>
                      <a:pt x="952" y="256"/>
                    </a:lnTo>
                    <a:lnTo>
                      <a:pt x="888" y="289"/>
                    </a:lnTo>
                    <a:lnTo>
                      <a:pt x="826" y="324"/>
                    </a:lnTo>
                    <a:lnTo>
                      <a:pt x="765" y="362"/>
                    </a:lnTo>
                    <a:lnTo>
                      <a:pt x="707" y="404"/>
                    </a:lnTo>
                    <a:lnTo>
                      <a:pt x="650" y="448"/>
                    </a:lnTo>
                    <a:lnTo>
                      <a:pt x="596" y="495"/>
                    </a:lnTo>
                    <a:lnTo>
                      <a:pt x="544" y="544"/>
                    </a:lnTo>
                    <a:lnTo>
                      <a:pt x="496" y="596"/>
                    </a:lnTo>
                    <a:lnTo>
                      <a:pt x="449" y="650"/>
                    </a:lnTo>
                    <a:lnTo>
                      <a:pt x="404" y="705"/>
                    </a:lnTo>
                    <a:lnTo>
                      <a:pt x="364" y="764"/>
                    </a:lnTo>
                    <a:lnTo>
                      <a:pt x="324" y="824"/>
                    </a:lnTo>
                    <a:lnTo>
                      <a:pt x="289" y="887"/>
                    </a:lnTo>
                    <a:lnTo>
                      <a:pt x="256" y="951"/>
                    </a:lnTo>
                    <a:lnTo>
                      <a:pt x="226" y="1017"/>
                    </a:lnTo>
                    <a:lnTo>
                      <a:pt x="200" y="1084"/>
                    </a:lnTo>
                    <a:lnTo>
                      <a:pt x="176" y="1153"/>
                    </a:lnTo>
                    <a:lnTo>
                      <a:pt x="156" y="1224"/>
                    </a:lnTo>
                    <a:lnTo>
                      <a:pt x="139" y="1296"/>
                    </a:lnTo>
                    <a:lnTo>
                      <a:pt x="126" y="1369"/>
                    </a:lnTo>
                    <a:lnTo>
                      <a:pt x="117" y="1444"/>
                    </a:lnTo>
                    <a:lnTo>
                      <a:pt x="111" y="1519"/>
                    </a:lnTo>
                    <a:lnTo>
                      <a:pt x="109" y="1596"/>
                    </a:lnTo>
                    <a:lnTo>
                      <a:pt x="111" y="1672"/>
                    </a:lnTo>
                    <a:lnTo>
                      <a:pt x="117" y="1748"/>
                    </a:lnTo>
                    <a:lnTo>
                      <a:pt x="126" y="1821"/>
                    </a:lnTo>
                    <a:lnTo>
                      <a:pt x="139" y="1895"/>
                    </a:lnTo>
                    <a:lnTo>
                      <a:pt x="156" y="1966"/>
                    </a:lnTo>
                    <a:lnTo>
                      <a:pt x="176" y="2038"/>
                    </a:lnTo>
                    <a:lnTo>
                      <a:pt x="200" y="2106"/>
                    </a:lnTo>
                    <a:lnTo>
                      <a:pt x="226" y="2174"/>
                    </a:lnTo>
                    <a:lnTo>
                      <a:pt x="256" y="2239"/>
                    </a:lnTo>
                    <a:lnTo>
                      <a:pt x="289" y="2303"/>
                    </a:lnTo>
                    <a:lnTo>
                      <a:pt x="324" y="2366"/>
                    </a:lnTo>
                    <a:lnTo>
                      <a:pt x="364" y="2427"/>
                    </a:lnTo>
                    <a:lnTo>
                      <a:pt x="404" y="2485"/>
                    </a:lnTo>
                    <a:lnTo>
                      <a:pt x="449" y="2541"/>
                    </a:lnTo>
                    <a:lnTo>
                      <a:pt x="496" y="2594"/>
                    </a:lnTo>
                    <a:lnTo>
                      <a:pt x="544" y="2647"/>
                    </a:lnTo>
                    <a:lnTo>
                      <a:pt x="596" y="2695"/>
                    </a:lnTo>
                    <a:lnTo>
                      <a:pt x="650" y="2743"/>
                    </a:lnTo>
                    <a:lnTo>
                      <a:pt x="707" y="2787"/>
                    </a:lnTo>
                    <a:lnTo>
                      <a:pt x="765" y="2828"/>
                    </a:lnTo>
                    <a:lnTo>
                      <a:pt x="826" y="2866"/>
                    </a:lnTo>
                    <a:lnTo>
                      <a:pt x="888" y="2902"/>
                    </a:lnTo>
                    <a:lnTo>
                      <a:pt x="952" y="2935"/>
                    </a:lnTo>
                    <a:lnTo>
                      <a:pt x="1017" y="2965"/>
                    </a:lnTo>
                    <a:lnTo>
                      <a:pt x="1085" y="2992"/>
                    </a:lnTo>
                    <a:lnTo>
                      <a:pt x="1154" y="3015"/>
                    </a:lnTo>
                    <a:lnTo>
                      <a:pt x="1225" y="3035"/>
                    </a:lnTo>
                    <a:lnTo>
                      <a:pt x="1296" y="3051"/>
                    </a:lnTo>
                    <a:lnTo>
                      <a:pt x="1370" y="3065"/>
                    </a:lnTo>
                    <a:lnTo>
                      <a:pt x="1445" y="3074"/>
                    </a:lnTo>
                    <a:lnTo>
                      <a:pt x="1520" y="3080"/>
                    </a:lnTo>
                    <a:lnTo>
                      <a:pt x="1597" y="3082"/>
                    </a:lnTo>
                    <a:lnTo>
                      <a:pt x="1597" y="31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097164" name="图片 24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7320136" y="2334513"/>
              <a:ext cx="529873" cy="488585"/>
            </a:xfrm>
            <a:prstGeom prst="rect">
              <a:avLst/>
            </a:prstGeom>
          </p:spPr>
        </p:pic>
        <p:grpSp>
          <p:nvGrpSpPr>
            <p:cNvPr id="135" name="组合 25"/>
            <p:cNvGrpSpPr/>
            <p:nvPr/>
          </p:nvGrpSpPr>
          <p:grpSpPr>
            <a:xfrm>
              <a:off x="6456342" y="3705357"/>
              <a:ext cx="2246579" cy="1264028"/>
              <a:chOff x="757522" y="3698682"/>
              <a:chExt cx="2246579" cy="1264028"/>
            </a:xfrm>
          </p:grpSpPr>
          <p:sp>
            <p:nvSpPr>
              <p:cNvPr id="1048801" name="文本框 26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757522" y="4358825"/>
                <a:ext cx="2246579" cy="60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ts val="2000"/>
                  </a:lnSpc>
                </a:pPr>
                <a:r>
                  <a:rPr lang="zh-CN" altLang="en-US" sz="1400">
                    <a:sym typeface="+mn-ea"/>
                  </a:rPr>
                  <a:t>及时上报风险拉通词条库产品、开发完成技术支持。</a:t>
                </a:r>
                <a:endParaRPr lang="zh-CN" altLang="en-US" sz="1400" spc="400" dirty="0">
                  <a:cs typeface="+mn-ea"/>
                  <a:sym typeface="+mn-ea"/>
                </a:endParaRPr>
              </a:p>
            </p:txBody>
          </p:sp>
          <p:sp>
            <p:nvSpPr>
              <p:cNvPr id="1048802" name="文本框 27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1148182" y="3698682"/>
                <a:ext cx="1456369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 b="1">
                    <a:sym typeface="+mn-ea"/>
                  </a:rPr>
                  <a:t>采取的行动：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6" name="组合 30"/>
          <p:cNvGrpSpPr/>
          <p:nvPr>
            <p:custDataLst>
              <p:tags r:id="rId22"/>
            </p:custDataLst>
          </p:nvPr>
        </p:nvGrpSpPr>
        <p:grpSpPr>
          <a:xfrm>
            <a:off x="9297389" y="1688123"/>
            <a:ext cx="2246579" cy="3215222"/>
            <a:chOff x="9297389" y="1688123"/>
            <a:chExt cx="2246579" cy="3215222"/>
          </a:xfrm>
        </p:grpSpPr>
        <p:grpSp>
          <p:nvGrpSpPr>
            <p:cNvPr id="137" name="组合 31"/>
            <p:cNvGrpSpPr/>
            <p:nvPr/>
          </p:nvGrpSpPr>
          <p:grpSpPr>
            <a:xfrm>
              <a:off x="9586574" y="1688123"/>
              <a:ext cx="1701576" cy="1700340"/>
              <a:chOff x="8939213" y="1457282"/>
              <a:chExt cx="2185988" cy="2184400"/>
            </a:xfrm>
          </p:grpSpPr>
          <p:sp>
            <p:nvSpPr>
              <p:cNvPr id="1048803" name="Freeform 5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8939213" y="1457282"/>
                <a:ext cx="2185988" cy="2184400"/>
              </a:xfrm>
              <a:custGeom>
                <a:avLst/>
                <a:gdLst>
                  <a:gd name="T0" fmla="*/ 4131 w 4131"/>
                  <a:gd name="T1" fmla="*/ 0 h 4128"/>
                  <a:gd name="T2" fmla="*/ 4129 w 4131"/>
                  <a:gd name="T3" fmla="*/ 2170 h 4128"/>
                  <a:gd name="T4" fmla="*/ 4107 w 4131"/>
                  <a:gd name="T5" fmla="*/ 2377 h 4128"/>
                  <a:gd name="T6" fmla="*/ 4066 w 4131"/>
                  <a:gd name="T7" fmla="*/ 2579 h 4128"/>
                  <a:gd name="T8" fmla="*/ 4005 w 4131"/>
                  <a:gd name="T9" fmla="*/ 2772 h 4128"/>
                  <a:gd name="T10" fmla="*/ 3927 w 4131"/>
                  <a:gd name="T11" fmla="*/ 2956 h 4128"/>
                  <a:gd name="T12" fmla="*/ 3830 w 4131"/>
                  <a:gd name="T13" fmla="*/ 3132 h 4128"/>
                  <a:gd name="T14" fmla="*/ 3719 w 4131"/>
                  <a:gd name="T15" fmla="*/ 3297 h 4128"/>
                  <a:gd name="T16" fmla="*/ 3593 w 4131"/>
                  <a:gd name="T17" fmla="*/ 3450 h 4128"/>
                  <a:gd name="T18" fmla="*/ 3453 w 4131"/>
                  <a:gd name="T19" fmla="*/ 3590 h 4128"/>
                  <a:gd name="T20" fmla="*/ 3299 w 4131"/>
                  <a:gd name="T21" fmla="*/ 3716 h 4128"/>
                  <a:gd name="T22" fmla="*/ 3134 w 4131"/>
                  <a:gd name="T23" fmla="*/ 3828 h 4128"/>
                  <a:gd name="T24" fmla="*/ 2960 w 4131"/>
                  <a:gd name="T25" fmla="*/ 3924 h 4128"/>
                  <a:gd name="T26" fmla="*/ 2774 w 4131"/>
                  <a:gd name="T27" fmla="*/ 4002 h 4128"/>
                  <a:gd name="T28" fmla="*/ 2581 w 4131"/>
                  <a:gd name="T29" fmla="*/ 4063 h 4128"/>
                  <a:gd name="T30" fmla="*/ 2379 w 4131"/>
                  <a:gd name="T31" fmla="*/ 4104 h 4128"/>
                  <a:gd name="T32" fmla="*/ 2172 w 4131"/>
                  <a:gd name="T33" fmla="*/ 4126 h 4128"/>
                  <a:gd name="T34" fmla="*/ 1961 w 4131"/>
                  <a:gd name="T35" fmla="*/ 4126 h 4128"/>
                  <a:gd name="T36" fmla="*/ 1753 w 4131"/>
                  <a:gd name="T37" fmla="*/ 4104 h 4128"/>
                  <a:gd name="T38" fmla="*/ 1552 w 4131"/>
                  <a:gd name="T39" fmla="*/ 4063 h 4128"/>
                  <a:gd name="T40" fmla="*/ 1358 w 4131"/>
                  <a:gd name="T41" fmla="*/ 4002 h 4128"/>
                  <a:gd name="T42" fmla="*/ 1173 w 4131"/>
                  <a:gd name="T43" fmla="*/ 3924 h 4128"/>
                  <a:gd name="T44" fmla="*/ 997 w 4131"/>
                  <a:gd name="T45" fmla="*/ 3828 h 4128"/>
                  <a:gd name="T46" fmla="*/ 832 w 4131"/>
                  <a:gd name="T47" fmla="*/ 3716 h 4128"/>
                  <a:gd name="T48" fmla="*/ 679 w 4131"/>
                  <a:gd name="T49" fmla="*/ 3590 h 4128"/>
                  <a:gd name="T50" fmla="*/ 538 w 4131"/>
                  <a:gd name="T51" fmla="*/ 3450 h 4128"/>
                  <a:gd name="T52" fmla="*/ 413 w 4131"/>
                  <a:gd name="T53" fmla="*/ 3297 h 4128"/>
                  <a:gd name="T54" fmla="*/ 301 w 4131"/>
                  <a:gd name="T55" fmla="*/ 3132 h 4128"/>
                  <a:gd name="T56" fmla="*/ 205 w 4131"/>
                  <a:gd name="T57" fmla="*/ 2956 h 4128"/>
                  <a:gd name="T58" fmla="*/ 126 w 4131"/>
                  <a:gd name="T59" fmla="*/ 2772 h 4128"/>
                  <a:gd name="T60" fmla="*/ 66 w 4131"/>
                  <a:gd name="T61" fmla="*/ 2579 h 4128"/>
                  <a:gd name="T62" fmla="*/ 24 w 4131"/>
                  <a:gd name="T63" fmla="*/ 2377 h 4128"/>
                  <a:gd name="T64" fmla="*/ 4 w 4131"/>
                  <a:gd name="T65" fmla="*/ 2170 h 4128"/>
                  <a:gd name="T66" fmla="*/ 4 w 4131"/>
                  <a:gd name="T67" fmla="*/ 1958 h 4128"/>
                  <a:gd name="T68" fmla="*/ 24 w 4131"/>
                  <a:gd name="T69" fmla="*/ 1751 h 4128"/>
                  <a:gd name="T70" fmla="*/ 66 w 4131"/>
                  <a:gd name="T71" fmla="*/ 1549 h 4128"/>
                  <a:gd name="T72" fmla="*/ 126 w 4131"/>
                  <a:gd name="T73" fmla="*/ 1356 h 4128"/>
                  <a:gd name="T74" fmla="*/ 205 w 4131"/>
                  <a:gd name="T75" fmla="*/ 1172 h 4128"/>
                  <a:gd name="T76" fmla="*/ 301 w 4131"/>
                  <a:gd name="T77" fmla="*/ 996 h 4128"/>
                  <a:gd name="T78" fmla="*/ 413 w 4131"/>
                  <a:gd name="T79" fmla="*/ 831 h 4128"/>
                  <a:gd name="T80" fmla="*/ 538 w 4131"/>
                  <a:gd name="T81" fmla="*/ 678 h 4128"/>
                  <a:gd name="T82" fmla="*/ 679 w 4131"/>
                  <a:gd name="T83" fmla="*/ 538 h 4128"/>
                  <a:gd name="T84" fmla="*/ 832 w 4131"/>
                  <a:gd name="T85" fmla="*/ 412 h 4128"/>
                  <a:gd name="T86" fmla="*/ 997 w 4131"/>
                  <a:gd name="T87" fmla="*/ 300 h 4128"/>
                  <a:gd name="T88" fmla="*/ 1173 w 4131"/>
                  <a:gd name="T89" fmla="*/ 204 h 4128"/>
                  <a:gd name="T90" fmla="*/ 1358 w 4131"/>
                  <a:gd name="T91" fmla="*/ 126 h 4128"/>
                  <a:gd name="T92" fmla="*/ 1552 w 4131"/>
                  <a:gd name="T93" fmla="*/ 65 h 4128"/>
                  <a:gd name="T94" fmla="*/ 1753 w 4131"/>
                  <a:gd name="T95" fmla="*/ 24 h 4128"/>
                  <a:gd name="T96" fmla="*/ 1961 w 4131"/>
                  <a:gd name="T97" fmla="*/ 2 h 4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31" h="4128">
                    <a:moveTo>
                      <a:pt x="2066" y="0"/>
                    </a:moveTo>
                    <a:lnTo>
                      <a:pt x="4131" y="0"/>
                    </a:lnTo>
                    <a:lnTo>
                      <a:pt x="4131" y="2065"/>
                    </a:lnTo>
                    <a:lnTo>
                      <a:pt x="4129" y="2170"/>
                    </a:lnTo>
                    <a:lnTo>
                      <a:pt x="4120" y="2275"/>
                    </a:lnTo>
                    <a:lnTo>
                      <a:pt x="4107" y="2377"/>
                    </a:lnTo>
                    <a:lnTo>
                      <a:pt x="4089" y="2479"/>
                    </a:lnTo>
                    <a:lnTo>
                      <a:pt x="4066" y="2579"/>
                    </a:lnTo>
                    <a:lnTo>
                      <a:pt x="4037" y="2676"/>
                    </a:lnTo>
                    <a:lnTo>
                      <a:pt x="4005" y="2772"/>
                    </a:lnTo>
                    <a:lnTo>
                      <a:pt x="3968" y="2866"/>
                    </a:lnTo>
                    <a:lnTo>
                      <a:pt x="3927" y="2956"/>
                    </a:lnTo>
                    <a:lnTo>
                      <a:pt x="3880" y="3045"/>
                    </a:lnTo>
                    <a:lnTo>
                      <a:pt x="3830" y="3132"/>
                    </a:lnTo>
                    <a:lnTo>
                      <a:pt x="3777" y="3216"/>
                    </a:lnTo>
                    <a:lnTo>
                      <a:pt x="3719" y="3297"/>
                    </a:lnTo>
                    <a:lnTo>
                      <a:pt x="3658" y="3375"/>
                    </a:lnTo>
                    <a:lnTo>
                      <a:pt x="3593" y="3450"/>
                    </a:lnTo>
                    <a:lnTo>
                      <a:pt x="3524" y="3521"/>
                    </a:lnTo>
                    <a:lnTo>
                      <a:pt x="3453" y="3590"/>
                    </a:lnTo>
                    <a:lnTo>
                      <a:pt x="3378" y="3655"/>
                    </a:lnTo>
                    <a:lnTo>
                      <a:pt x="3299" y="3716"/>
                    </a:lnTo>
                    <a:lnTo>
                      <a:pt x="3219" y="3774"/>
                    </a:lnTo>
                    <a:lnTo>
                      <a:pt x="3134" y="3828"/>
                    </a:lnTo>
                    <a:lnTo>
                      <a:pt x="3048" y="3877"/>
                    </a:lnTo>
                    <a:lnTo>
                      <a:pt x="2960" y="3924"/>
                    </a:lnTo>
                    <a:lnTo>
                      <a:pt x="2868" y="3965"/>
                    </a:lnTo>
                    <a:lnTo>
                      <a:pt x="2774" y="4002"/>
                    </a:lnTo>
                    <a:lnTo>
                      <a:pt x="2678" y="4035"/>
                    </a:lnTo>
                    <a:lnTo>
                      <a:pt x="2581" y="4063"/>
                    </a:lnTo>
                    <a:lnTo>
                      <a:pt x="2481" y="4086"/>
                    </a:lnTo>
                    <a:lnTo>
                      <a:pt x="2379" y="4104"/>
                    </a:lnTo>
                    <a:lnTo>
                      <a:pt x="2277" y="4117"/>
                    </a:lnTo>
                    <a:lnTo>
                      <a:pt x="2172" y="4126"/>
                    </a:lnTo>
                    <a:lnTo>
                      <a:pt x="2066" y="4128"/>
                    </a:lnTo>
                    <a:lnTo>
                      <a:pt x="1961" y="4126"/>
                    </a:lnTo>
                    <a:lnTo>
                      <a:pt x="1856" y="4117"/>
                    </a:lnTo>
                    <a:lnTo>
                      <a:pt x="1753" y="4104"/>
                    </a:lnTo>
                    <a:lnTo>
                      <a:pt x="1650" y="4086"/>
                    </a:lnTo>
                    <a:lnTo>
                      <a:pt x="1552" y="4063"/>
                    </a:lnTo>
                    <a:lnTo>
                      <a:pt x="1453" y="4035"/>
                    </a:lnTo>
                    <a:lnTo>
                      <a:pt x="1358" y="4002"/>
                    </a:lnTo>
                    <a:lnTo>
                      <a:pt x="1264" y="3965"/>
                    </a:lnTo>
                    <a:lnTo>
                      <a:pt x="1173" y="3924"/>
                    </a:lnTo>
                    <a:lnTo>
                      <a:pt x="1084" y="3877"/>
                    </a:lnTo>
                    <a:lnTo>
                      <a:pt x="997" y="3828"/>
                    </a:lnTo>
                    <a:lnTo>
                      <a:pt x="913" y="3774"/>
                    </a:lnTo>
                    <a:lnTo>
                      <a:pt x="832" y="3716"/>
                    </a:lnTo>
                    <a:lnTo>
                      <a:pt x="755" y="3655"/>
                    </a:lnTo>
                    <a:lnTo>
                      <a:pt x="679" y="3590"/>
                    </a:lnTo>
                    <a:lnTo>
                      <a:pt x="607" y="3521"/>
                    </a:lnTo>
                    <a:lnTo>
                      <a:pt x="538" y="3450"/>
                    </a:lnTo>
                    <a:lnTo>
                      <a:pt x="474" y="3375"/>
                    </a:lnTo>
                    <a:lnTo>
                      <a:pt x="413" y="3297"/>
                    </a:lnTo>
                    <a:lnTo>
                      <a:pt x="354" y="3216"/>
                    </a:lnTo>
                    <a:lnTo>
                      <a:pt x="301" y="3132"/>
                    </a:lnTo>
                    <a:lnTo>
                      <a:pt x="251" y="3045"/>
                    </a:lnTo>
                    <a:lnTo>
                      <a:pt x="205" y="2956"/>
                    </a:lnTo>
                    <a:lnTo>
                      <a:pt x="163" y="2866"/>
                    </a:lnTo>
                    <a:lnTo>
                      <a:pt x="126" y="2772"/>
                    </a:lnTo>
                    <a:lnTo>
                      <a:pt x="94" y="2676"/>
                    </a:lnTo>
                    <a:lnTo>
                      <a:pt x="66" y="2579"/>
                    </a:lnTo>
                    <a:lnTo>
                      <a:pt x="43" y="2479"/>
                    </a:lnTo>
                    <a:lnTo>
                      <a:pt x="24" y="2377"/>
                    </a:lnTo>
                    <a:lnTo>
                      <a:pt x="11" y="2275"/>
                    </a:lnTo>
                    <a:lnTo>
                      <a:pt x="4" y="2170"/>
                    </a:lnTo>
                    <a:lnTo>
                      <a:pt x="0" y="2065"/>
                    </a:lnTo>
                    <a:lnTo>
                      <a:pt x="4" y="1958"/>
                    </a:lnTo>
                    <a:lnTo>
                      <a:pt x="11" y="1853"/>
                    </a:lnTo>
                    <a:lnTo>
                      <a:pt x="24" y="1751"/>
                    </a:lnTo>
                    <a:lnTo>
                      <a:pt x="43" y="1649"/>
                    </a:lnTo>
                    <a:lnTo>
                      <a:pt x="66" y="1549"/>
                    </a:lnTo>
                    <a:lnTo>
                      <a:pt x="94" y="1452"/>
                    </a:lnTo>
                    <a:lnTo>
                      <a:pt x="126" y="1356"/>
                    </a:lnTo>
                    <a:lnTo>
                      <a:pt x="163" y="1262"/>
                    </a:lnTo>
                    <a:lnTo>
                      <a:pt x="205" y="1172"/>
                    </a:lnTo>
                    <a:lnTo>
                      <a:pt x="251" y="1083"/>
                    </a:lnTo>
                    <a:lnTo>
                      <a:pt x="301" y="996"/>
                    </a:lnTo>
                    <a:lnTo>
                      <a:pt x="354" y="912"/>
                    </a:lnTo>
                    <a:lnTo>
                      <a:pt x="413" y="831"/>
                    </a:lnTo>
                    <a:lnTo>
                      <a:pt x="474" y="753"/>
                    </a:lnTo>
                    <a:lnTo>
                      <a:pt x="538" y="678"/>
                    </a:lnTo>
                    <a:lnTo>
                      <a:pt x="607" y="607"/>
                    </a:lnTo>
                    <a:lnTo>
                      <a:pt x="679" y="538"/>
                    </a:lnTo>
                    <a:lnTo>
                      <a:pt x="755" y="473"/>
                    </a:lnTo>
                    <a:lnTo>
                      <a:pt x="832" y="412"/>
                    </a:lnTo>
                    <a:lnTo>
                      <a:pt x="913" y="354"/>
                    </a:lnTo>
                    <a:lnTo>
                      <a:pt x="997" y="300"/>
                    </a:lnTo>
                    <a:lnTo>
                      <a:pt x="1084" y="251"/>
                    </a:lnTo>
                    <a:lnTo>
                      <a:pt x="1173" y="204"/>
                    </a:lnTo>
                    <a:lnTo>
                      <a:pt x="1264" y="163"/>
                    </a:lnTo>
                    <a:lnTo>
                      <a:pt x="1358" y="126"/>
                    </a:lnTo>
                    <a:lnTo>
                      <a:pt x="1453" y="94"/>
                    </a:lnTo>
                    <a:lnTo>
                      <a:pt x="1552" y="65"/>
                    </a:lnTo>
                    <a:lnTo>
                      <a:pt x="1650" y="42"/>
                    </a:lnTo>
                    <a:lnTo>
                      <a:pt x="1753" y="24"/>
                    </a:lnTo>
                    <a:lnTo>
                      <a:pt x="1856" y="11"/>
                    </a:lnTo>
                    <a:lnTo>
                      <a:pt x="1961" y="2"/>
                    </a:lnTo>
                    <a:lnTo>
                      <a:pt x="2066" y="0"/>
                    </a:lnTo>
                    <a:close/>
                  </a:path>
                </a:pathLst>
              </a:custGeom>
              <a:solidFill>
                <a:srgbClr val="7CB3A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804" name="Freeform 6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9166225" y="1722395"/>
                <a:ext cx="1689100" cy="1687513"/>
              </a:xfrm>
              <a:custGeom>
                <a:avLst/>
                <a:gdLst>
                  <a:gd name="T0" fmla="*/ 1353 w 3192"/>
                  <a:gd name="T1" fmla="*/ 3173 h 3190"/>
                  <a:gd name="T2" fmla="*/ 1047 w 3192"/>
                  <a:gd name="T3" fmla="*/ 3094 h 3190"/>
                  <a:gd name="T4" fmla="*/ 769 w 3192"/>
                  <a:gd name="T5" fmla="*/ 2960 h 3190"/>
                  <a:gd name="T6" fmla="*/ 523 w 3192"/>
                  <a:gd name="T7" fmla="*/ 2776 h 3190"/>
                  <a:gd name="T8" fmla="*/ 317 w 3192"/>
                  <a:gd name="T9" fmla="*/ 2549 h 3190"/>
                  <a:gd name="T10" fmla="*/ 157 w 3192"/>
                  <a:gd name="T11" fmla="*/ 2287 h 3190"/>
                  <a:gd name="T12" fmla="*/ 50 w 3192"/>
                  <a:gd name="T13" fmla="*/ 1994 h 3190"/>
                  <a:gd name="T14" fmla="*/ 1 w 3192"/>
                  <a:gd name="T15" fmla="*/ 1678 h 3190"/>
                  <a:gd name="T16" fmla="*/ 18 w 3192"/>
                  <a:gd name="T17" fmla="*/ 1353 h 3190"/>
                  <a:gd name="T18" fmla="*/ 96 w 3192"/>
                  <a:gd name="T19" fmla="*/ 1047 h 3190"/>
                  <a:gd name="T20" fmla="*/ 230 w 3192"/>
                  <a:gd name="T21" fmla="*/ 768 h 3190"/>
                  <a:gd name="T22" fmla="*/ 415 w 3192"/>
                  <a:gd name="T23" fmla="*/ 523 h 3190"/>
                  <a:gd name="T24" fmla="*/ 640 w 3192"/>
                  <a:gd name="T25" fmla="*/ 317 h 3190"/>
                  <a:gd name="T26" fmla="*/ 904 w 3192"/>
                  <a:gd name="T27" fmla="*/ 157 h 3190"/>
                  <a:gd name="T28" fmla="*/ 1196 w 3192"/>
                  <a:gd name="T29" fmla="*/ 50 h 3190"/>
                  <a:gd name="T30" fmla="*/ 1514 w 3192"/>
                  <a:gd name="T31" fmla="*/ 3 h 3190"/>
                  <a:gd name="T32" fmla="*/ 1839 w 3192"/>
                  <a:gd name="T33" fmla="*/ 18 h 3190"/>
                  <a:gd name="T34" fmla="*/ 2144 w 3192"/>
                  <a:gd name="T35" fmla="*/ 96 h 3190"/>
                  <a:gd name="T36" fmla="*/ 2424 w 3192"/>
                  <a:gd name="T37" fmla="*/ 231 h 3190"/>
                  <a:gd name="T38" fmla="*/ 2668 w 3192"/>
                  <a:gd name="T39" fmla="*/ 415 h 3190"/>
                  <a:gd name="T40" fmla="*/ 2875 w 3192"/>
                  <a:gd name="T41" fmla="*/ 641 h 3190"/>
                  <a:gd name="T42" fmla="*/ 3034 w 3192"/>
                  <a:gd name="T43" fmla="*/ 904 h 3190"/>
                  <a:gd name="T44" fmla="*/ 3141 w 3192"/>
                  <a:gd name="T45" fmla="*/ 1197 h 3190"/>
                  <a:gd name="T46" fmla="*/ 3190 w 3192"/>
                  <a:gd name="T47" fmla="*/ 1513 h 3190"/>
                  <a:gd name="T48" fmla="*/ 3076 w 3192"/>
                  <a:gd name="T49" fmla="*/ 1444 h 3190"/>
                  <a:gd name="T50" fmla="*/ 3016 w 3192"/>
                  <a:gd name="T51" fmla="*/ 1153 h 3190"/>
                  <a:gd name="T52" fmla="*/ 2903 w 3192"/>
                  <a:gd name="T53" fmla="*/ 887 h 3190"/>
                  <a:gd name="T54" fmla="*/ 2743 w 3192"/>
                  <a:gd name="T55" fmla="*/ 650 h 3190"/>
                  <a:gd name="T56" fmla="*/ 2541 w 3192"/>
                  <a:gd name="T57" fmla="*/ 448 h 3190"/>
                  <a:gd name="T58" fmla="*/ 2305 w 3192"/>
                  <a:gd name="T59" fmla="*/ 289 h 3190"/>
                  <a:gd name="T60" fmla="*/ 2037 w 3192"/>
                  <a:gd name="T61" fmla="*/ 176 h 3190"/>
                  <a:gd name="T62" fmla="*/ 1748 w 3192"/>
                  <a:gd name="T63" fmla="*/ 117 h 3190"/>
                  <a:gd name="T64" fmla="*/ 1443 w 3192"/>
                  <a:gd name="T65" fmla="*/ 117 h 3190"/>
                  <a:gd name="T66" fmla="*/ 1154 w 3192"/>
                  <a:gd name="T67" fmla="*/ 176 h 3190"/>
                  <a:gd name="T68" fmla="*/ 886 w 3192"/>
                  <a:gd name="T69" fmla="*/ 289 h 3190"/>
                  <a:gd name="T70" fmla="*/ 650 w 3192"/>
                  <a:gd name="T71" fmla="*/ 448 h 3190"/>
                  <a:gd name="T72" fmla="*/ 448 w 3192"/>
                  <a:gd name="T73" fmla="*/ 650 h 3190"/>
                  <a:gd name="T74" fmla="*/ 288 w 3192"/>
                  <a:gd name="T75" fmla="*/ 887 h 3190"/>
                  <a:gd name="T76" fmla="*/ 175 w 3192"/>
                  <a:gd name="T77" fmla="*/ 1153 h 3190"/>
                  <a:gd name="T78" fmla="*/ 116 w 3192"/>
                  <a:gd name="T79" fmla="*/ 1444 h 3190"/>
                  <a:gd name="T80" fmla="*/ 116 w 3192"/>
                  <a:gd name="T81" fmla="*/ 1748 h 3190"/>
                  <a:gd name="T82" fmla="*/ 175 w 3192"/>
                  <a:gd name="T83" fmla="*/ 2038 h 3190"/>
                  <a:gd name="T84" fmla="*/ 288 w 3192"/>
                  <a:gd name="T85" fmla="*/ 2303 h 3190"/>
                  <a:gd name="T86" fmla="*/ 448 w 3192"/>
                  <a:gd name="T87" fmla="*/ 2541 h 3190"/>
                  <a:gd name="T88" fmla="*/ 650 w 3192"/>
                  <a:gd name="T89" fmla="*/ 2743 h 3190"/>
                  <a:gd name="T90" fmla="*/ 886 w 3192"/>
                  <a:gd name="T91" fmla="*/ 2902 h 3190"/>
                  <a:gd name="T92" fmla="*/ 1154 w 3192"/>
                  <a:gd name="T93" fmla="*/ 3015 h 3190"/>
                  <a:gd name="T94" fmla="*/ 1443 w 3192"/>
                  <a:gd name="T95" fmla="*/ 3074 h 3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2" h="3190">
                    <a:moveTo>
                      <a:pt x="1595" y="3190"/>
                    </a:moveTo>
                    <a:lnTo>
                      <a:pt x="1514" y="3188"/>
                    </a:lnTo>
                    <a:lnTo>
                      <a:pt x="1433" y="3182"/>
                    </a:lnTo>
                    <a:lnTo>
                      <a:pt x="1353" y="3173"/>
                    </a:lnTo>
                    <a:lnTo>
                      <a:pt x="1274" y="3158"/>
                    </a:lnTo>
                    <a:lnTo>
                      <a:pt x="1196" y="3140"/>
                    </a:lnTo>
                    <a:lnTo>
                      <a:pt x="1121" y="3119"/>
                    </a:lnTo>
                    <a:lnTo>
                      <a:pt x="1047" y="3094"/>
                    </a:lnTo>
                    <a:lnTo>
                      <a:pt x="974" y="3065"/>
                    </a:lnTo>
                    <a:lnTo>
                      <a:pt x="904" y="3034"/>
                    </a:lnTo>
                    <a:lnTo>
                      <a:pt x="835" y="2998"/>
                    </a:lnTo>
                    <a:lnTo>
                      <a:pt x="769" y="2960"/>
                    </a:lnTo>
                    <a:lnTo>
                      <a:pt x="703" y="2918"/>
                    </a:lnTo>
                    <a:lnTo>
                      <a:pt x="640" y="2873"/>
                    </a:lnTo>
                    <a:lnTo>
                      <a:pt x="581" y="2826"/>
                    </a:lnTo>
                    <a:lnTo>
                      <a:pt x="523" y="2776"/>
                    </a:lnTo>
                    <a:lnTo>
                      <a:pt x="467" y="2723"/>
                    </a:lnTo>
                    <a:lnTo>
                      <a:pt x="415" y="2668"/>
                    </a:lnTo>
                    <a:lnTo>
                      <a:pt x="364" y="2610"/>
                    </a:lnTo>
                    <a:lnTo>
                      <a:pt x="317" y="2549"/>
                    </a:lnTo>
                    <a:lnTo>
                      <a:pt x="272" y="2488"/>
                    </a:lnTo>
                    <a:lnTo>
                      <a:pt x="230" y="2422"/>
                    </a:lnTo>
                    <a:lnTo>
                      <a:pt x="192" y="2356"/>
                    </a:lnTo>
                    <a:lnTo>
                      <a:pt x="157" y="2287"/>
                    </a:lnTo>
                    <a:lnTo>
                      <a:pt x="125" y="2216"/>
                    </a:lnTo>
                    <a:lnTo>
                      <a:pt x="96" y="2143"/>
                    </a:lnTo>
                    <a:lnTo>
                      <a:pt x="71" y="2070"/>
                    </a:lnTo>
                    <a:lnTo>
                      <a:pt x="50" y="1994"/>
                    </a:lnTo>
                    <a:lnTo>
                      <a:pt x="32" y="1916"/>
                    </a:lnTo>
                    <a:lnTo>
                      <a:pt x="18" y="1838"/>
                    </a:lnTo>
                    <a:lnTo>
                      <a:pt x="8" y="1759"/>
                    </a:lnTo>
                    <a:lnTo>
                      <a:pt x="1" y="1678"/>
                    </a:lnTo>
                    <a:lnTo>
                      <a:pt x="0" y="1596"/>
                    </a:lnTo>
                    <a:lnTo>
                      <a:pt x="1" y="1513"/>
                    </a:lnTo>
                    <a:lnTo>
                      <a:pt x="8" y="1432"/>
                    </a:lnTo>
                    <a:lnTo>
                      <a:pt x="18" y="1353"/>
                    </a:lnTo>
                    <a:lnTo>
                      <a:pt x="32" y="1274"/>
                    </a:lnTo>
                    <a:lnTo>
                      <a:pt x="50" y="1197"/>
                    </a:lnTo>
                    <a:lnTo>
                      <a:pt x="71" y="1121"/>
                    </a:lnTo>
                    <a:lnTo>
                      <a:pt x="96" y="1047"/>
                    </a:lnTo>
                    <a:lnTo>
                      <a:pt x="125" y="975"/>
                    </a:lnTo>
                    <a:lnTo>
                      <a:pt x="157" y="904"/>
                    </a:lnTo>
                    <a:lnTo>
                      <a:pt x="192" y="835"/>
                    </a:lnTo>
                    <a:lnTo>
                      <a:pt x="230" y="768"/>
                    </a:lnTo>
                    <a:lnTo>
                      <a:pt x="272" y="703"/>
                    </a:lnTo>
                    <a:lnTo>
                      <a:pt x="317" y="641"/>
                    </a:lnTo>
                    <a:lnTo>
                      <a:pt x="364" y="581"/>
                    </a:lnTo>
                    <a:lnTo>
                      <a:pt x="415" y="523"/>
                    </a:lnTo>
                    <a:lnTo>
                      <a:pt x="467" y="468"/>
                    </a:lnTo>
                    <a:lnTo>
                      <a:pt x="523" y="415"/>
                    </a:lnTo>
                    <a:lnTo>
                      <a:pt x="581" y="365"/>
                    </a:lnTo>
                    <a:lnTo>
                      <a:pt x="640" y="317"/>
                    </a:lnTo>
                    <a:lnTo>
                      <a:pt x="703" y="272"/>
                    </a:lnTo>
                    <a:lnTo>
                      <a:pt x="769" y="231"/>
                    </a:lnTo>
                    <a:lnTo>
                      <a:pt x="835" y="193"/>
                    </a:lnTo>
                    <a:lnTo>
                      <a:pt x="904" y="157"/>
                    </a:lnTo>
                    <a:lnTo>
                      <a:pt x="974" y="126"/>
                    </a:lnTo>
                    <a:lnTo>
                      <a:pt x="1047" y="96"/>
                    </a:lnTo>
                    <a:lnTo>
                      <a:pt x="1121" y="72"/>
                    </a:lnTo>
                    <a:lnTo>
                      <a:pt x="1196" y="50"/>
                    </a:lnTo>
                    <a:lnTo>
                      <a:pt x="1274" y="32"/>
                    </a:lnTo>
                    <a:lnTo>
                      <a:pt x="1353" y="18"/>
                    </a:lnTo>
                    <a:lnTo>
                      <a:pt x="1433" y="9"/>
                    </a:lnTo>
                    <a:lnTo>
                      <a:pt x="1514" y="3"/>
                    </a:lnTo>
                    <a:lnTo>
                      <a:pt x="1595" y="0"/>
                    </a:lnTo>
                    <a:lnTo>
                      <a:pt x="1677" y="3"/>
                    </a:lnTo>
                    <a:lnTo>
                      <a:pt x="1758" y="9"/>
                    </a:lnTo>
                    <a:lnTo>
                      <a:pt x="1839" y="18"/>
                    </a:lnTo>
                    <a:lnTo>
                      <a:pt x="1917" y="32"/>
                    </a:lnTo>
                    <a:lnTo>
                      <a:pt x="1995" y="50"/>
                    </a:lnTo>
                    <a:lnTo>
                      <a:pt x="2071" y="72"/>
                    </a:lnTo>
                    <a:lnTo>
                      <a:pt x="2144" y="96"/>
                    </a:lnTo>
                    <a:lnTo>
                      <a:pt x="2217" y="126"/>
                    </a:lnTo>
                    <a:lnTo>
                      <a:pt x="2287" y="157"/>
                    </a:lnTo>
                    <a:lnTo>
                      <a:pt x="2356" y="193"/>
                    </a:lnTo>
                    <a:lnTo>
                      <a:pt x="2424" y="231"/>
                    </a:lnTo>
                    <a:lnTo>
                      <a:pt x="2488" y="272"/>
                    </a:lnTo>
                    <a:lnTo>
                      <a:pt x="2551" y="317"/>
                    </a:lnTo>
                    <a:lnTo>
                      <a:pt x="2611" y="365"/>
                    </a:lnTo>
                    <a:lnTo>
                      <a:pt x="2668" y="415"/>
                    </a:lnTo>
                    <a:lnTo>
                      <a:pt x="2724" y="468"/>
                    </a:lnTo>
                    <a:lnTo>
                      <a:pt x="2776" y="523"/>
                    </a:lnTo>
                    <a:lnTo>
                      <a:pt x="2827" y="581"/>
                    </a:lnTo>
                    <a:lnTo>
                      <a:pt x="2875" y="641"/>
                    </a:lnTo>
                    <a:lnTo>
                      <a:pt x="2919" y="703"/>
                    </a:lnTo>
                    <a:lnTo>
                      <a:pt x="2961" y="768"/>
                    </a:lnTo>
                    <a:lnTo>
                      <a:pt x="2999" y="835"/>
                    </a:lnTo>
                    <a:lnTo>
                      <a:pt x="3034" y="904"/>
                    </a:lnTo>
                    <a:lnTo>
                      <a:pt x="3066" y="975"/>
                    </a:lnTo>
                    <a:lnTo>
                      <a:pt x="3095" y="1047"/>
                    </a:lnTo>
                    <a:lnTo>
                      <a:pt x="3120" y="1121"/>
                    </a:lnTo>
                    <a:lnTo>
                      <a:pt x="3141" y="1197"/>
                    </a:lnTo>
                    <a:lnTo>
                      <a:pt x="3159" y="1274"/>
                    </a:lnTo>
                    <a:lnTo>
                      <a:pt x="3173" y="1353"/>
                    </a:lnTo>
                    <a:lnTo>
                      <a:pt x="3184" y="1432"/>
                    </a:lnTo>
                    <a:lnTo>
                      <a:pt x="3190" y="1513"/>
                    </a:lnTo>
                    <a:lnTo>
                      <a:pt x="3192" y="1596"/>
                    </a:lnTo>
                    <a:lnTo>
                      <a:pt x="3083" y="1596"/>
                    </a:lnTo>
                    <a:lnTo>
                      <a:pt x="3080" y="1519"/>
                    </a:lnTo>
                    <a:lnTo>
                      <a:pt x="3076" y="1444"/>
                    </a:lnTo>
                    <a:lnTo>
                      <a:pt x="3066" y="1369"/>
                    </a:lnTo>
                    <a:lnTo>
                      <a:pt x="3053" y="1296"/>
                    </a:lnTo>
                    <a:lnTo>
                      <a:pt x="3037" y="1224"/>
                    </a:lnTo>
                    <a:lnTo>
                      <a:pt x="3016" y="1153"/>
                    </a:lnTo>
                    <a:lnTo>
                      <a:pt x="2993" y="1084"/>
                    </a:lnTo>
                    <a:lnTo>
                      <a:pt x="2966" y="1017"/>
                    </a:lnTo>
                    <a:lnTo>
                      <a:pt x="2937" y="951"/>
                    </a:lnTo>
                    <a:lnTo>
                      <a:pt x="2903" y="887"/>
                    </a:lnTo>
                    <a:lnTo>
                      <a:pt x="2868" y="824"/>
                    </a:lnTo>
                    <a:lnTo>
                      <a:pt x="2829" y="764"/>
                    </a:lnTo>
                    <a:lnTo>
                      <a:pt x="2787" y="705"/>
                    </a:lnTo>
                    <a:lnTo>
                      <a:pt x="2743" y="650"/>
                    </a:lnTo>
                    <a:lnTo>
                      <a:pt x="2697" y="596"/>
                    </a:lnTo>
                    <a:lnTo>
                      <a:pt x="2647" y="544"/>
                    </a:lnTo>
                    <a:lnTo>
                      <a:pt x="2596" y="495"/>
                    </a:lnTo>
                    <a:lnTo>
                      <a:pt x="2541" y="448"/>
                    </a:lnTo>
                    <a:lnTo>
                      <a:pt x="2485" y="404"/>
                    </a:lnTo>
                    <a:lnTo>
                      <a:pt x="2427" y="362"/>
                    </a:lnTo>
                    <a:lnTo>
                      <a:pt x="2367" y="324"/>
                    </a:lnTo>
                    <a:lnTo>
                      <a:pt x="2305" y="289"/>
                    </a:lnTo>
                    <a:lnTo>
                      <a:pt x="2241" y="256"/>
                    </a:lnTo>
                    <a:lnTo>
                      <a:pt x="2174" y="226"/>
                    </a:lnTo>
                    <a:lnTo>
                      <a:pt x="2108" y="199"/>
                    </a:lnTo>
                    <a:lnTo>
                      <a:pt x="2037" y="176"/>
                    </a:lnTo>
                    <a:lnTo>
                      <a:pt x="1967" y="156"/>
                    </a:lnTo>
                    <a:lnTo>
                      <a:pt x="1895" y="139"/>
                    </a:lnTo>
                    <a:lnTo>
                      <a:pt x="1822" y="126"/>
                    </a:lnTo>
                    <a:lnTo>
                      <a:pt x="1748" y="117"/>
                    </a:lnTo>
                    <a:lnTo>
                      <a:pt x="1673" y="111"/>
                    </a:lnTo>
                    <a:lnTo>
                      <a:pt x="1595" y="108"/>
                    </a:lnTo>
                    <a:lnTo>
                      <a:pt x="1519" y="111"/>
                    </a:lnTo>
                    <a:lnTo>
                      <a:pt x="1443" y="117"/>
                    </a:lnTo>
                    <a:lnTo>
                      <a:pt x="1369" y="126"/>
                    </a:lnTo>
                    <a:lnTo>
                      <a:pt x="1296" y="139"/>
                    </a:lnTo>
                    <a:lnTo>
                      <a:pt x="1224" y="156"/>
                    </a:lnTo>
                    <a:lnTo>
                      <a:pt x="1154" y="176"/>
                    </a:lnTo>
                    <a:lnTo>
                      <a:pt x="1085" y="199"/>
                    </a:lnTo>
                    <a:lnTo>
                      <a:pt x="1017" y="226"/>
                    </a:lnTo>
                    <a:lnTo>
                      <a:pt x="950" y="256"/>
                    </a:lnTo>
                    <a:lnTo>
                      <a:pt x="886" y="289"/>
                    </a:lnTo>
                    <a:lnTo>
                      <a:pt x="824" y="324"/>
                    </a:lnTo>
                    <a:lnTo>
                      <a:pt x="764" y="362"/>
                    </a:lnTo>
                    <a:lnTo>
                      <a:pt x="706" y="404"/>
                    </a:lnTo>
                    <a:lnTo>
                      <a:pt x="650" y="448"/>
                    </a:lnTo>
                    <a:lnTo>
                      <a:pt x="595" y="495"/>
                    </a:lnTo>
                    <a:lnTo>
                      <a:pt x="544" y="544"/>
                    </a:lnTo>
                    <a:lnTo>
                      <a:pt x="494" y="596"/>
                    </a:lnTo>
                    <a:lnTo>
                      <a:pt x="448" y="650"/>
                    </a:lnTo>
                    <a:lnTo>
                      <a:pt x="404" y="705"/>
                    </a:lnTo>
                    <a:lnTo>
                      <a:pt x="362" y="764"/>
                    </a:lnTo>
                    <a:lnTo>
                      <a:pt x="323" y="824"/>
                    </a:lnTo>
                    <a:lnTo>
                      <a:pt x="288" y="887"/>
                    </a:lnTo>
                    <a:lnTo>
                      <a:pt x="255" y="951"/>
                    </a:lnTo>
                    <a:lnTo>
                      <a:pt x="225" y="1017"/>
                    </a:lnTo>
                    <a:lnTo>
                      <a:pt x="198" y="1084"/>
                    </a:lnTo>
                    <a:lnTo>
                      <a:pt x="175" y="1153"/>
                    </a:lnTo>
                    <a:lnTo>
                      <a:pt x="156" y="1224"/>
                    </a:lnTo>
                    <a:lnTo>
                      <a:pt x="139" y="1296"/>
                    </a:lnTo>
                    <a:lnTo>
                      <a:pt x="126" y="1369"/>
                    </a:lnTo>
                    <a:lnTo>
                      <a:pt x="116" y="1444"/>
                    </a:lnTo>
                    <a:lnTo>
                      <a:pt x="110" y="1519"/>
                    </a:lnTo>
                    <a:lnTo>
                      <a:pt x="108" y="1596"/>
                    </a:lnTo>
                    <a:lnTo>
                      <a:pt x="110" y="1672"/>
                    </a:lnTo>
                    <a:lnTo>
                      <a:pt x="116" y="1748"/>
                    </a:lnTo>
                    <a:lnTo>
                      <a:pt x="126" y="1821"/>
                    </a:lnTo>
                    <a:lnTo>
                      <a:pt x="139" y="1895"/>
                    </a:lnTo>
                    <a:lnTo>
                      <a:pt x="156" y="1966"/>
                    </a:lnTo>
                    <a:lnTo>
                      <a:pt x="175" y="2038"/>
                    </a:lnTo>
                    <a:lnTo>
                      <a:pt x="198" y="2106"/>
                    </a:lnTo>
                    <a:lnTo>
                      <a:pt x="225" y="2174"/>
                    </a:lnTo>
                    <a:lnTo>
                      <a:pt x="255" y="2239"/>
                    </a:lnTo>
                    <a:lnTo>
                      <a:pt x="288" y="2303"/>
                    </a:lnTo>
                    <a:lnTo>
                      <a:pt x="323" y="2366"/>
                    </a:lnTo>
                    <a:lnTo>
                      <a:pt x="362" y="2427"/>
                    </a:lnTo>
                    <a:lnTo>
                      <a:pt x="404" y="2485"/>
                    </a:lnTo>
                    <a:lnTo>
                      <a:pt x="448" y="2541"/>
                    </a:lnTo>
                    <a:lnTo>
                      <a:pt x="494" y="2594"/>
                    </a:lnTo>
                    <a:lnTo>
                      <a:pt x="544" y="2647"/>
                    </a:lnTo>
                    <a:lnTo>
                      <a:pt x="595" y="2695"/>
                    </a:lnTo>
                    <a:lnTo>
                      <a:pt x="650" y="2743"/>
                    </a:lnTo>
                    <a:lnTo>
                      <a:pt x="706" y="2787"/>
                    </a:lnTo>
                    <a:lnTo>
                      <a:pt x="764" y="2828"/>
                    </a:lnTo>
                    <a:lnTo>
                      <a:pt x="824" y="2866"/>
                    </a:lnTo>
                    <a:lnTo>
                      <a:pt x="886" y="2902"/>
                    </a:lnTo>
                    <a:lnTo>
                      <a:pt x="950" y="2935"/>
                    </a:lnTo>
                    <a:lnTo>
                      <a:pt x="1017" y="2965"/>
                    </a:lnTo>
                    <a:lnTo>
                      <a:pt x="1085" y="2992"/>
                    </a:lnTo>
                    <a:lnTo>
                      <a:pt x="1154" y="3015"/>
                    </a:lnTo>
                    <a:lnTo>
                      <a:pt x="1224" y="3035"/>
                    </a:lnTo>
                    <a:lnTo>
                      <a:pt x="1296" y="3051"/>
                    </a:lnTo>
                    <a:lnTo>
                      <a:pt x="1369" y="3065"/>
                    </a:lnTo>
                    <a:lnTo>
                      <a:pt x="1443" y="3074"/>
                    </a:lnTo>
                    <a:lnTo>
                      <a:pt x="1519" y="3080"/>
                    </a:lnTo>
                    <a:lnTo>
                      <a:pt x="1595" y="3082"/>
                    </a:lnTo>
                    <a:lnTo>
                      <a:pt x="1595" y="31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097165" name="图片 32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26"/>
            <a:stretch>
              <a:fillRect/>
            </a:stretch>
          </p:blipFill>
          <p:spPr>
            <a:xfrm>
              <a:off x="10205071" y="2315816"/>
              <a:ext cx="464581" cy="444951"/>
            </a:xfrm>
            <a:prstGeom prst="rect">
              <a:avLst/>
            </a:prstGeom>
          </p:spPr>
        </p:pic>
        <p:grpSp>
          <p:nvGrpSpPr>
            <p:cNvPr id="138" name="组合 33"/>
            <p:cNvGrpSpPr/>
            <p:nvPr/>
          </p:nvGrpSpPr>
          <p:grpSpPr>
            <a:xfrm>
              <a:off x="9297389" y="3705357"/>
              <a:ext cx="2246579" cy="1197988"/>
              <a:chOff x="753077" y="3698682"/>
              <a:chExt cx="2246579" cy="1197988"/>
            </a:xfrm>
          </p:grpSpPr>
          <p:sp>
            <p:nvSpPr>
              <p:cNvPr id="1048805" name="文本框 34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753077" y="4159435"/>
                <a:ext cx="2246579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1400">
                    <a:sym typeface="+mn-ea"/>
                  </a:rPr>
                  <a:t>及时解决了严重的产品体验问题。</a:t>
                </a:r>
                <a:endParaRPr lang="zh-CN" altLang="en-US" sz="1400" spc="400" dirty="0">
                  <a:cs typeface="+mn-ea"/>
                  <a:sym typeface="+mn-ea"/>
                </a:endParaRPr>
              </a:p>
            </p:txBody>
          </p:sp>
          <p:sp>
            <p:nvSpPr>
              <p:cNvPr id="1048806" name="文本框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1148182" y="3698682"/>
                <a:ext cx="1456369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000" b="1">
                    <a:sym typeface="+mn-ea"/>
                  </a:rPr>
                  <a:t>结果与成效：</a:t>
                </a:r>
                <a:endParaRPr lang="zh-CN" altLang="en-US" sz="2000" b="1"/>
              </a:p>
              <a:p>
                <a:pPr algn="ctr"/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48701" name="文本框 4"/>
          <p:cNvSpPr txBox="1"/>
          <p:nvPr>
            <p:custDataLst>
              <p:tags r:id="rId29"/>
            </p:custDataLst>
          </p:nvPr>
        </p:nvSpPr>
        <p:spPr>
          <a:xfrm>
            <a:off x="1185657" y="260648"/>
            <a:ext cx="36724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常规检测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椭圆 10"/>
          <p:cNvSpPr/>
          <p:nvPr>
            <p:custDataLst>
              <p:tags r:id="rId30"/>
            </p:custDataLst>
          </p:nvPr>
        </p:nvSpPr>
        <p:spPr>
          <a:xfrm>
            <a:off x="2372995" y="4797425"/>
            <a:ext cx="3362960" cy="3096895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10"/>
          <p:cNvSpPr/>
          <p:nvPr>
            <p:custDataLst>
              <p:tags r:id="rId31"/>
            </p:custDataLst>
          </p:nvPr>
        </p:nvSpPr>
        <p:spPr>
          <a:xfrm>
            <a:off x="7680325" y="-1035685"/>
            <a:ext cx="3362960" cy="3096895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19" name="文本框 3"/>
          <p:cNvSpPr txBox="1"/>
          <p:nvPr>
            <p:custDataLst>
              <p:tags r:id="rId32"/>
            </p:custDataLst>
          </p:nvPr>
        </p:nvSpPr>
        <p:spPr>
          <a:xfrm>
            <a:off x="6816036" y="117051"/>
            <a:ext cx="4969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聚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能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前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行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 跨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越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未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来</a:t>
            </a:r>
            <a:endParaRPr lang="zh-CN" altLang="en-US" sz="1050" dirty="0">
              <a:solidFill>
                <a:srgbClr val="4474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48787" grpId="0" bldLvl="0" animBg="1"/>
      <p:bldP spid="104878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82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884" name="文本框 5"/>
          <p:cNvSpPr txBox="1"/>
          <p:nvPr/>
        </p:nvSpPr>
        <p:spPr>
          <a:xfrm>
            <a:off x="1185545" y="683895"/>
            <a:ext cx="4550410" cy="200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OVERVIEW OF THE COMPANY'S ANNUAL PROJECT SITUATION</a:t>
            </a: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3" name="组合 6"/>
          <p:cNvGrpSpPr/>
          <p:nvPr>
            <p:custDataLst>
              <p:tags r:id="rId1"/>
            </p:custDataLst>
          </p:nvPr>
        </p:nvGrpSpPr>
        <p:grpSpPr>
          <a:xfrm>
            <a:off x="4907734" y="1913934"/>
            <a:ext cx="1127278" cy="1127278"/>
            <a:chOff x="5244348" y="2004501"/>
            <a:chExt cx="899886" cy="899886"/>
          </a:xfrm>
          <a:solidFill>
            <a:srgbClr val="7CB3A1"/>
          </a:solidFill>
        </p:grpSpPr>
        <p:sp>
          <p:nvSpPr>
            <p:cNvPr id="1048885" name="矩形 7"/>
            <p:cNvSpPr/>
            <p:nvPr>
              <p:custDataLst>
                <p:tags r:id="rId2"/>
              </p:custDataLst>
            </p:nvPr>
          </p:nvSpPr>
          <p:spPr>
            <a:xfrm rot="2700481">
              <a:off x="5244348" y="2004501"/>
              <a:ext cx="899886" cy="8998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097170" name="图片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518142" y="2263240"/>
              <a:ext cx="352297" cy="382407"/>
            </a:xfrm>
            <a:prstGeom prst="rect">
              <a:avLst/>
            </a:prstGeom>
            <a:grpFill/>
          </p:spPr>
        </p:pic>
      </p:grpSp>
      <p:grpSp>
        <p:nvGrpSpPr>
          <p:cNvPr id="174" name="组合 9"/>
          <p:cNvGrpSpPr/>
          <p:nvPr>
            <p:custDataLst>
              <p:tags r:id="rId5"/>
            </p:custDataLst>
          </p:nvPr>
        </p:nvGrpSpPr>
        <p:grpSpPr>
          <a:xfrm>
            <a:off x="5857258" y="2848386"/>
            <a:ext cx="1127278" cy="1127278"/>
            <a:chOff x="6002336" y="2750457"/>
            <a:chExt cx="899886" cy="899886"/>
          </a:xfrm>
          <a:solidFill>
            <a:srgbClr val="56947F"/>
          </a:solidFill>
        </p:grpSpPr>
        <p:sp>
          <p:nvSpPr>
            <p:cNvPr id="1048886" name="矩形 10"/>
            <p:cNvSpPr/>
            <p:nvPr>
              <p:custDataLst>
                <p:tags r:id="rId6"/>
              </p:custDataLst>
            </p:nvPr>
          </p:nvSpPr>
          <p:spPr>
            <a:xfrm rot="2700481">
              <a:off x="6002336" y="2750457"/>
              <a:ext cx="899886" cy="8998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097171" name="图片 1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6233539" y="2987745"/>
              <a:ext cx="437480" cy="417595"/>
            </a:xfrm>
            <a:prstGeom prst="rect">
              <a:avLst/>
            </a:prstGeom>
            <a:grpFill/>
          </p:spPr>
        </p:pic>
      </p:grpSp>
      <p:grpSp>
        <p:nvGrpSpPr>
          <p:cNvPr id="175" name="组合 12"/>
          <p:cNvGrpSpPr/>
          <p:nvPr>
            <p:custDataLst>
              <p:tags r:id="rId9"/>
            </p:custDataLst>
          </p:nvPr>
        </p:nvGrpSpPr>
        <p:grpSpPr>
          <a:xfrm>
            <a:off x="4907734" y="3773172"/>
            <a:ext cx="1127278" cy="1127278"/>
            <a:chOff x="5244348" y="3488697"/>
            <a:chExt cx="899886" cy="899886"/>
          </a:xfrm>
          <a:solidFill>
            <a:srgbClr val="7CB3A1"/>
          </a:solidFill>
        </p:grpSpPr>
        <p:sp>
          <p:nvSpPr>
            <p:cNvPr id="1048887" name="矩形 13"/>
            <p:cNvSpPr/>
            <p:nvPr>
              <p:custDataLst>
                <p:tags r:id="rId10"/>
              </p:custDataLst>
            </p:nvPr>
          </p:nvSpPr>
          <p:spPr>
            <a:xfrm rot="2700481">
              <a:off x="5244348" y="3488697"/>
              <a:ext cx="899886" cy="8998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097172" name="图片 1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5500406" y="3724072"/>
              <a:ext cx="387767" cy="417595"/>
            </a:xfrm>
            <a:prstGeom prst="rect">
              <a:avLst/>
            </a:prstGeom>
            <a:grpFill/>
          </p:spPr>
        </p:pic>
      </p:grpSp>
      <p:grpSp>
        <p:nvGrpSpPr>
          <p:cNvPr id="176" name="组合 15"/>
          <p:cNvGrpSpPr/>
          <p:nvPr>
            <p:custDataLst>
              <p:tags r:id="rId13"/>
            </p:custDataLst>
          </p:nvPr>
        </p:nvGrpSpPr>
        <p:grpSpPr>
          <a:xfrm>
            <a:off x="5887403" y="4651710"/>
            <a:ext cx="1127278" cy="1127278"/>
            <a:chOff x="6026400" y="4190018"/>
            <a:chExt cx="899886" cy="899886"/>
          </a:xfrm>
          <a:solidFill>
            <a:srgbClr val="56947F"/>
          </a:solidFill>
        </p:grpSpPr>
        <p:sp>
          <p:nvSpPr>
            <p:cNvPr id="1048888" name="矩形 16"/>
            <p:cNvSpPr/>
            <p:nvPr>
              <p:custDataLst>
                <p:tags r:id="rId14"/>
              </p:custDataLst>
            </p:nvPr>
          </p:nvSpPr>
          <p:spPr>
            <a:xfrm rot="2700481">
              <a:off x="6026400" y="4190018"/>
              <a:ext cx="899886" cy="8998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097173" name="图片 17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6264854" y="4431164"/>
              <a:ext cx="374849" cy="417595"/>
            </a:xfrm>
            <a:prstGeom prst="rect">
              <a:avLst/>
            </a:prstGeom>
            <a:grpFill/>
          </p:spPr>
        </p:pic>
      </p:grpSp>
      <p:grpSp>
        <p:nvGrpSpPr>
          <p:cNvPr id="177" name="组合 18"/>
          <p:cNvGrpSpPr/>
          <p:nvPr>
            <p:custDataLst>
              <p:tags r:id="rId17"/>
            </p:custDataLst>
          </p:nvPr>
        </p:nvGrpSpPr>
        <p:grpSpPr>
          <a:xfrm>
            <a:off x="7428139" y="2814472"/>
            <a:ext cx="3695259" cy="1173184"/>
            <a:chOff x="2387058" y="1854218"/>
            <a:chExt cx="3695259" cy="1173184"/>
          </a:xfrm>
        </p:grpSpPr>
        <p:sp>
          <p:nvSpPr>
            <p:cNvPr id="1048889" name="文本框 19"/>
            <p:cNvSpPr txBox="1"/>
            <p:nvPr>
              <p:custDataLst>
                <p:tags r:id="rId18"/>
              </p:custDataLst>
            </p:nvPr>
          </p:nvSpPr>
          <p:spPr>
            <a:xfrm>
              <a:off x="2387058" y="1854218"/>
              <a:ext cx="18288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ym typeface="+mn-ea"/>
                </a:rPr>
                <a:t>面临挑战：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890" name="文本框 20"/>
            <p:cNvSpPr txBox="1"/>
            <p:nvPr>
              <p:custDataLst>
                <p:tags r:id="rId19"/>
              </p:custDataLst>
            </p:nvPr>
          </p:nvSpPr>
          <p:spPr>
            <a:xfrm>
              <a:off x="2387058" y="2382242"/>
              <a:ext cx="369525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ym typeface="+mn-ea"/>
                </a:rPr>
                <a:t>播报冲突问题无法达到产品体验上的要求。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endParaRPr>
            </a:p>
          </p:txBody>
        </p:sp>
      </p:grpSp>
      <p:grpSp>
        <p:nvGrpSpPr>
          <p:cNvPr id="178" name="组合 21"/>
          <p:cNvGrpSpPr/>
          <p:nvPr>
            <p:custDataLst>
              <p:tags r:id="rId20"/>
            </p:custDataLst>
          </p:nvPr>
        </p:nvGrpSpPr>
        <p:grpSpPr>
          <a:xfrm>
            <a:off x="7428139" y="4653526"/>
            <a:ext cx="3695259" cy="1123654"/>
            <a:chOff x="2387058" y="1765318"/>
            <a:chExt cx="3695259" cy="1123654"/>
          </a:xfrm>
        </p:grpSpPr>
        <p:sp>
          <p:nvSpPr>
            <p:cNvPr id="1048891" name="文本框 22"/>
            <p:cNvSpPr txBox="1"/>
            <p:nvPr>
              <p:custDataLst>
                <p:tags r:id="rId21"/>
              </p:custDataLst>
            </p:nvPr>
          </p:nvSpPr>
          <p:spPr>
            <a:xfrm>
              <a:off x="2423253" y="1765318"/>
              <a:ext cx="18288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150000"/>
                </a:lnSpc>
              </a:pPr>
              <a:r>
                <a:rPr lang="zh-CN" altLang="en-US" sz="2400" b="1">
                  <a:sym typeface="+mn-ea"/>
                </a:rPr>
                <a:t>结果与成效：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892" name="文本框 23"/>
            <p:cNvSpPr txBox="1"/>
            <p:nvPr>
              <p:custDataLst>
                <p:tags r:id="rId22"/>
              </p:custDataLst>
            </p:nvPr>
          </p:nvSpPr>
          <p:spPr>
            <a:xfrm>
              <a:off x="2387058" y="2382242"/>
              <a:ext cx="3695259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150000"/>
                </a:lnSpc>
              </a:pPr>
              <a:r>
                <a:rPr lang="zh-CN" altLang="en-US">
                  <a:sym typeface="+mn-ea"/>
                </a:rPr>
                <a:t>及时解决了严重的产品体验问题。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endParaRPr>
            </a:p>
          </p:txBody>
        </p:sp>
      </p:grpSp>
      <p:grpSp>
        <p:nvGrpSpPr>
          <p:cNvPr id="179" name="组合 24"/>
          <p:cNvGrpSpPr/>
          <p:nvPr>
            <p:custDataLst>
              <p:tags r:id="rId23"/>
            </p:custDataLst>
          </p:nvPr>
        </p:nvGrpSpPr>
        <p:grpSpPr>
          <a:xfrm>
            <a:off x="911225" y="1629410"/>
            <a:ext cx="3806825" cy="1584284"/>
            <a:chOff x="2387058" y="1739931"/>
            <a:chExt cx="3738285" cy="1536552"/>
          </a:xfrm>
        </p:grpSpPr>
        <p:sp>
          <p:nvSpPr>
            <p:cNvPr id="1048893" name="文本框 25"/>
            <p:cNvSpPr txBox="1"/>
            <p:nvPr>
              <p:custDataLst>
                <p:tags r:id="rId24"/>
              </p:custDataLst>
            </p:nvPr>
          </p:nvSpPr>
          <p:spPr>
            <a:xfrm>
              <a:off x="4296543" y="1739931"/>
              <a:ext cx="1828800" cy="62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150000"/>
                </a:lnSpc>
              </a:pPr>
              <a:r>
                <a:rPr lang="zh-CN" altLang="en-US" sz="2400" b="1">
                  <a:sym typeface="+mn-ea"/>
                </a:rPr>
                <a:t>案例背景：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894" name="文本框 26"/>
            <p:cNvSpPr txBox="1"/>
            <p:nvPr>
              <p:custDataLst>
                <p:tags r:id="rId25"/>
              </p:custDataLst>
            </p:nvPr>
          </p:nvSpPr>
          <p:spPr>
            <a:xfrm>
              <a:off x="2387058" y="2382242"/>
              <a:ext cx="3695259" cy="89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150000"/>
                </a:lnSpc>
              </a:pPr>
              <a:r>
                <a:rPr lang="zh-CN" altLang="en-US">
                  <a:sym typeface="+mn-ea"/>
                </a:rPr>
                <a:t>需求临近交付期间发现tts语音播报会与原生TalkBack播报冲突。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endParaRPr>
            </a:p>
          </p:txBody>
        </p:sp>
      </p:grpSp>
      <p:grpSp>
        <p:nvGrpSpPr>
          <p:cNvPr id="180" name="组合 27"/>
          <p:cNvGrpSpPr/>
          <p:nvPr>
            <p:custDataLst>
              <p:tags r:id="rId26"/>
            </p:custDataLst>
          </p:nvPr>
        </p:nvGrpSpPr>
        <p:grpSpPr>
          <a:xfrm>
            <a:off x="869156" y="3649272"/>
            <a:ext cx="3695259" cy="1930739"/>
            <a:chOff x="2387058" y="1789448"/>
            <a:chExt cx="3695259" cy="1930739"/>
          </a:xfrm>
        </p:grpSpPr>
        <p:sp>
          <p:nvSpPr>
            <p:cNvPr id="1048895" name="文本框 28"/>
            <p:cNvSpPr txBox="1"/>
            <p:nvPr>
              <p:custDataLst>
                <p:tags r:id="rId27"/>
              </p:custDataLst>
            </p:nvPr>
          </p:nvSpPr>
          <p:spPr>
            <a:xfrm>
              <a:off x="4229387" y="1789448"/>
              <a:ext cx="18288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150000"/>
                </a:lnSpc>
              </a:pPr>
              <a:r>
                <a:rPr lang="zh-CN" altLang="en-US" sz="2400" b="1">
                  <a:sym typeface="+mn-ea"/>
                </a:rPr>
                <a:t>采取行动：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896" name="文本框 29"/>
            <p:cNvSpPr txBox="1"/>
            <p:nvPr>
              <p:custDataLst>
                <p:tags r:id="rId28"/>
              </p:custDataLst>
            </p:nvPr>
          </p:nvSpPr>
          <p:spPr>
            <a:xfrm>
              <a:off x="2387058" y="2382242"/>
              <a:ext cx="3695259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150000"/>
                </a:lnSpc>
              </a:pPr>
              <a:r>
                <a:rPr lang="zh-CN" altLang="en-US">
                  <a:sym typeface="+mn-ea"/>
                </a:rPr>
                <a:t>与se沟通尝试多种方案，最终个人在音频AudioFocus相关接口中找到方案解决问题。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endParaRPr>
            </a:p>
          </p:txBody>
        </p:sp>
      </p:grpSp>
      <p:sp>
        <p:nvSpPr>
          <p:cNvPr id="3" name="文本框 4"/>
          <p:cNvSpPr txBox="1"/>
          <p:nvPr>
            <p:custDataLst>
              <p:tags r:id="rId29"/>
            </p:custDataLst>
          </p:nvPr>
        </p:nvSpPr>
        <p:spPr>
          <a:xfrm>
            <a:off x="1229472" y="193973"/>
            <a:ext cx="3600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View   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alk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25" name="椭圆 10"/>
          <p:cNvSpPr/>
          <p:nvPr>
            <p:custDataLst>
              <p:tags r:id="rId30"/>
            </p:custDataLst>
          </p:nvPr>
        </p:nvSpPr>
        <p:spPr>
          <a:xfrm>
            <a:off x="8301307" y="-82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0"/>
          <p:cNvSpPr/>
          <p:nvPr>
            <p:custDataLst>
              <p:tags r:id="rId31"/>
            </p:custDataLst>
          </p:nvPr>
        </p:nvSpPr>
        <p:spPr>
          <a:xfrm>
            <a:off x="1114425" y="4688840"/>
            <a:ext cx="3362960" cy="3096895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19" name="文本框 3"/>
          <p:cNvSpPr txBox="1"/>
          <p:nvPr>
            <p:custDataLst>
              <p:tags r:id="rId32"/>
            </p:custDataLst>
          </p:nvPr>
        </p:nvSpPr>
        <p:spPr>
          <a:xfrm>
            <a:off x="6816036" y="117051"/>
            <a:ext cx="4969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聚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能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前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行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 跨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越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未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来</a:t>
            </a:r>
            <a:endParaRPr lang="zh-CN" altLang="en-US" sz="1050" dirty="0">
              <a:solidFill>
                <a:srgbClr val="4474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48881" grpId="0" bldLvl="0" animBg="1"/>
      <p:bldP spid="104888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15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43" name="组合 3"/>
          <p:cNvGrpSpPr/>
          <p:nvPr/>
        </p:nvGrpSpPr>
        <p:grpSpPr>
          <a:xfrm>
            <a:off x="1185657" y="260648"/>
            <a:ext cx="4550303" cy="623248"/>
            <a:chOff x="1199456" y="178186"/>
            <a:chExt cx="4550303" cy="623248"/>
          </a:xfrm>
        </p:grpSpPr>
        <p:sp>
          <p:nvSpPr>
            <p:cNvPr id="1048816" name="文本框 4"/>
            <p:cNvSpPr txBox="1"/>
            <p:nvPr/>
          </p:nvSpPr>
          <p:spPr>
            <a:xfrm>
              <a:off x="1199456" y="178186"/>
              <a:ext cx="36724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屏幕录制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817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4" name="组合 6"/>
          <p:cNvGrpSpPr/>
          <p:nvPr>
            <p:custDataLst>
              <p:tags r:id="rId1"/>
            </p:custDataLst>
          </p:nvPr>
        </p:nvGrpSpPr>
        <p:grpSpPr>
          <a:xfrm>
            <a:off x="7660771" y="4252806"/>
            <a:ext cx="1387880" cy="36000"/>
            <a:chOff x="7660771" y="4049606"/>
            <a:chExt cx="1387880" cy="36000"/>
          </a:xfrm>
        </p:grpSpPr>
        <p:cxnSp>
          <p:nvCxnSpPr>
            <p:cNvPr id="3145733" name="直接连接符 7"/>
            <p:cNvCxnSpPr/>
            <p:nvPr>
              <p:custDataLst>
                <p:tags r:id="rId2"/>
              </p:custDataLst>
            </p:nvPr>
          </p:nvCxnSpPr>
          <p:spPr>
            <a:xfrm flipH="1">
              <a:off x="7660771" y="4067606"/>
              <a:ext cx="1379414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18" name="椭圆 8"/>
            <p:cNvSpPr/>
            <p:nvPr>
              <p:custDataLst>
                <p:tags r:id="rId3"/>
              </p:custDataLst>
            </p:nvPr>
          </p:nvSpPr>
          <p:spPr>
            <a:xfrm flipH="1">
              <a:off x="9012656" y="4049606"/>
              <a:ext cx="35995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5" name="组合 9"/>
          <p:cNvGrpSpPr/>
          <p:nvPr>
            <p:custDataLst>
              <p:tags r:id="rId4"/>
            </p:custDataLst>
          </p:nvPr>
        </p:nvGrpSpPr>
        <p:grpSpPr>
          <a:xfrm>
            <a:off x="2735063" y="2310134"/>
            <a:ext cx="1387880" cy="36000"/>
            <a:chOff x="2735063" y="2106934"/>
            <a:chExt cx="1387880" cy="36000"/>
          </a:xfrm>
        </p:grpSpPr>
        <p:cxnSp>
          <p:nvCxnSpPr>
            <p:cNvPr id="3145734" name="直接连接符 10"/>
            <p:cNvCxnSpPr/>
            <p:nvPr>
              <p:custDataLst>
                <p:tags r:id="rId5"/>
              </p:custDataLst>
            </p:nvPr>
          </p:nvCxnSpPr>
          <p:spPr>
            <a:xfrm>
              <a:off x="2743529" y="2124934"/>
              <a:ext cx="1379414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19" name="椭圆 11"/>
            <p:cNvSpPr/>
            <p:nvPr>
              <p:custDataLst>
                <p:tags r:id="rId6"/>
              </p:custDataLst>
            </p:nvPr>
          </p:nvSpPr>
          <p:spPr>
            <a:xfrm>
              <a:off x="2735063" y="2106934"/>
              <a:ext cx="35995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6" name="组合 12"/>
          <p:cNvGrpSpPr/>
          <p:nvPr>
            <p:custDataLst>
              <p:tags r:id="rId7"/>
            </p:custDataLst>
          </p:nvPr>
        </p:nvGrpSpPr>
        <p:grpSpPr>
          <a:xfrm>
            <a:off x="3907983" y="4252806"/>
            <a:ext cx="1387880" cy="36000"/>
            <a:chOff x="3907983" y="4049606"/>
            <a:chExt cx="1387880" cy="36000"/>
          </a:xfrm>
        </p:grpSpPr>
        <p:cxnSp>
          <p:nvCxnSpPr>
            <p:cNvPr id="3145735" name="直接连接符 13"/>
            <p:cNvCxnSpPr/>
            <p:nvPr>
              <p:custDataLst>
                <p:tags r:id="rId8"/>
              </p:custDataLst>
            </p:nvPr>
          </p:nvCxnSpPr>
          <p:spPr>
            <a:xfrm>
              <a:off x="3916449" y="4067606"/>
              <a:ext cx="1379414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20" name="椭圆 14"/>
            <p:cNvSpPr/>
            <p:nvPr>
              <p:custDataLst>
                <p:tags r:id="rId9"/>
              </p:custDataLst>
            </p:nvPr>
          </p:nvSpPr>
          <p:spPr>
            <a:xfrm>
              <a:off x="3907983" y="4049606"/>
              <a:ext cx="35995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7" name="组合 15"/>
          <p:cNvGrpSpPr/>
          <p:nvPr>
            <p:custDataLst>
              <p:tags r:id="rId10"/>
            </p:custDataLst>
          </p:nvPr>
        </p:nvGrpSpPr>
        <p:grpSpPr>
          <a:xfrm>
            <a:off x="6272891" y="2310134"/>
            <a:ext cx="1387880" cy="36000"/>
            <a:chOff x="6272891" y="2106934"/>
            <a:chExt cx="1387880" cy="36000"/>
          </a:xfrm>
        </p:grpSpPr>
        <p:cxnSp>
          <p:nvCxnSpPr>
            <p:cNvPr id="3145736" name="直接连接符 16"/>
            <p:cNvCxnSpPr/>
            <p:nvPr>
              <p:custDataLst>
                <p:tags r:id="rId11"/>
              </p:custDataLst>
            </p:nvPr>
          </p:nvCxnSpPr>
          <p:spPr>
            <a:xfrm flipH="1">
              <a:off x="6272891" y="2124934"/>
              <a:ext cx="1379414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821" name="椭圆 17"/>
            <p:cNvSpPr/>
            <p:nvPr>
              <p:custDataLst>
                <p:tags r:id="rId12"/>
              </p:custDataLst>
            </p:nvPr>
          </p:nvSpPr>
          <p:spPr>
            <a:xfrm flipH="1">
              <a:off x="7624776" y="2106934"/>
              <a:ext cx="35995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8" name="组合 18"/>
          <p:cNvGrpSpPr/>
          <p:nvPr>
            <p:custDataLst>
              <p:tags r:id="rId13"/>
            </p:custDataLst>
          </p:nvPr>
        </p:nvGrpSpPr>
        <p:grpSpPr>
          <a:xfrm>
            <a:off x="3615213" y="2082832"/>
            <a:ext cx="5393991" cy="3659562"/>
            <a:chOff x="3615213" y="1879632"/>
            <a:chExt cx="5393991" cy="3659562"/>
          </a:xfrm>
        </p:grpSpPr>
        <p:sp>
          <p:nvSpPr>
            <p:cNvPr id="1048822" name="等腰三角形 2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973934" y="1903949"/>
              <a:ext cx="2660373" cy="1799373"/>
            </a:xfrm>
            <a:prstGeom prst="triangle">
              <a:avLst>
                <a:gd name="adj" fmla="val 50000"/>
              </a:avLst>
            </a:prstGeom>
            <a:solidFill>
              <a:srgbClr val="447469"/>
            </a:solidFill>
            <a:ln w="12700" cap="flat" cmpd="sng">
              <a:solidFill>
                <a:schemeClr val="bg1">
                  <a:lumMod val="50000"/>
                </a:schemeClr>
              </a:solidFill>
              <a:bevel/>
            </a:ln>
          </p:spPr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23" name="文本框 2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917711" y="2622240"/>
              <a:ext cx="75533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24" name="等腰三角形 1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flipH="1" flipV="1">
              <a:off x="3615213" y="1879632"/>
              <a:ext cx="2658356" cy="1799373"/>
            </a:xfrm>
            <a:prstGeom prst="triangle">
              <a:avLst>
                <a:gd name="adj" fmla="val 50000"/>
              </a:avLst>
            </a:prstGeom>
            <a:solidFill>
              <a:srgbClr val="66A691"/>
            </a:solidFill>
            <a:ln w="12700" cap="flat" cmpd="sng">
              <a:solidFill>
                <a:schemeClr val="bg1">
                  <a:lumMod val="50000"/>
                </a:schemeClr>
              </a:solidFill>
              <a:bevel/>
            </a:ln>
          </p:spPr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25" name="文本框 2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563584" y="2035177"/>
              <a:ext cx="75533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26" name="等腰三角形 2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flipH="1" flipV="1">
              <a:off x="4978622" y="3721822"/>
              <a:ext cx="2660373" cy="1799373"/>
            </a:xfrm>
            <a:prstGeom prst="triangle">
              <a:avLst>
                <a:gd name="adj" fmla="val 50000"/>
              </a:avLst>
            </a:prstGeom>
            <a:solidFill>
              <a:srgbClr val="447469"/>
            </a:solidFill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27" name="文本框 2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917710" y="3968700"/>
              <a:ext cx="75533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28" name="等腰三角形 2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350848" y="3739821"/>
              <a:ext cx="2658356" cy="1799373"/>
            </a:xfrm>
            <a:prstGeom prst="triangle">
              <a:avLst>
                <a:gd name="adj" fmla="val 50000"/>
              </a:avLst>
            </a:prstGeom>
            <a:solidFill>
              <a:srgbClr val="66A691"/>
            </a:solidFill>
            <a:ln w="12700" cap="flat" cmpd="sng">
              <a:solidFill>
                <a:schemeClr val="bg1">
                  <a:lumMod val="50000"/>
                </a:schemeClr>
              </a:solidFill>
              <a:bevel/>
            </a:ln>
          </p:spPr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29" name="文本框 2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302357" y="4400624"/>
              <a:ext cx="75533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04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9" name="组合 27"/>
          <p:cNvGrpSpPr/>
          <p:nvPr>
            <p:custDataLst>
              <p:tags r:id="rId22"/>
            </p:custDataLst>
          </p:nvPr>
        </p:nvGrpSpPr>
        <p:grpSpPr>
          <a:xfrm>
            <a:off x="696994" y="2059413"/>
            <a:ext cx="2626633" cy="2101884"/>
            <a:chOff x="696994" y="1856213"/>
            <a:chExt cx="2626633" cy="2101884"/>
          </a:xfrm>
        </p:grpSpPr>
        <p:grpSp>
          <p:nvGrpSpPr>
            <p:cNvPr id="150" name="组合 28"/>
            <p:cNvGrpSpPr/>
            <p:nvPr/>
          </p:nvGrpSpPr>
          <p:grpSpPr>
            <a:xfrm>
              <a:off x="1083819" y="1856213"/>
              <a:ext cx="1533915" cy="567995"/>
              <a:chOff x="1083819" y="1856213"/>
              <a:chExt cx="1533915" cy="567995"/>
            </a:xfrm>
          </p:grpSpPr>
          <p:sp>
            <p:nvSpPr>
              <p:cNvPr id="1048830" name="圆角矩形 12"/>
              <p:cNvSpPr/>
              <p:nvPr>
                <p:custDataLst>
                  <p:tags r:id="rId23"/>
                </p:custDataLst>
              </p:nvPr>
            </p:nvSpPr>
            <p:spPr>
              <a:xfrm>
                <a:off x="1083819" y="1879691"/>
                <a:ext cx="1503822" cy="523240"/>
              </a:xfrm>
              <a:prstGeom prst="roundRect">
                <a:avLst/>
              </a:prstGeom>
              <a:solidFill>
                <a:srgbClr val="66A6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831" name="TextBox 224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1113911" y="1856213"/>
                <a:ext cx="1503823" cy="567995"/>
              </a:xfrm>
              <a:prstGeom prst="rect">
                <a:avLst/>
              </a:prstGeom>
              <a:noFill/>
            </p:spPr>
            <p:txBody>
              <a:bodyPr wrap="square" lIns="91403" tIns="0" rIns="91403" bIns="0" rtlCol="0" anchor="t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 b="1">
                    <a:sym typeface="+mn-ea"/>
                  </a:rPr>
                  <a:t>案例背景：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048832" name="文本框 29"/>
            <p:cNvSpPr txBox="1"/>
            <p:nvPr>
              <p:custDataLst>
                <p:tags r:id="rId25"/>
              </p:custDataLst>
            </p:nvPr>
          </p:nvSpPr>
          <p:spPr>
            <a:xfrm>
              <a:off x="696994" y="2574432"/>
              <a:ext cx="2626633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150000"/>
                </a:lnSpc>
              </a:pPr>
              <a:r>
                <a:rPr lang="zh-CN" altLang="en-US" sz="1400">
                  <a:sym typeface="+mn-ea"/>
                </a:rPr>
                <a:t>模块涉及需求、问题单大多与编解码、显示框架、wms、cpu调度、控制中心等系统模块关联。</a:t>
              </a:r>
              <a:endPara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ea"/>
              </a:endParaRPr>
            </a:p>
          </p:txBody>
        </p:sp>
      </p:grpSp>
      <p:grpSp>
        <p:nvGrpSpPr>
          <p:cNvPr id="151" name="组合 32"/>
          <p:cNvGrpSpPr/>
          <p:nvPr>
            <p:custDataLst>
              <p:tags r:id="rId26"/>
            </p:custDataLst>
          </p:nvPr>
        </p:nvGrpSpPr>
        <p:grpSpPr>
          <a:xfrm>
            <a:off x="1610792" y="4016931"/>
            <a:ext cx="2626633" cy="1445458"/>
            <a:chOff x="1610792" y="3813731"/>
            <a:chExt cx="2626633" cy="1445458"/>
          </a:xfrm>
        </p:grpSpPr>
        <p:grpSp>
          <p:nvGrpSpPr>
            <p:cNvPr id="152" name="组合 33"/>
            <p:cNvGrpSpPr/>
            <p:nvPr/>
          </p:nvGrpSpPr>
          <p:grpSpPr>
            <a:xfrm>
              <a:off x="2196974" y="3813731"/>
              <a:ext cx="1701872" cy="561072"/>
              <a:chOff x="2196974" y="3813731"/>
              <a:chExt cx="1701872" cy="561072"/>
            </a:xfrm>
          </p:grpSpPr>
          <p:sp>
            <p:nvSpPr>
              <p:cNvPr id="1048833" name="圆角矩形 90"/>
              <p:cNvSpPr/>
              <p:nvPr>
                <p:custDataLst>
                  <p:tags r:id="rId27"/>
                </p:custDataLst>
              </p:nvPr>
            </p:nvSpPr>
            <p:spPr>
              <a:xfrm>
                <a:off x="2196974" y="3840571"/>
                <a:ext cx="1503822" cy="523240"/>
              </a:xfrm>
              <a:prstGeom prst="roundRect">
                <a:avLst/>
              </a:prstGeom>
              <a:solidFill>
                <a:srgbClr val="447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48834" name="TextBox 91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216665" y="3813731"/>
                <a:ext cx="1682181" cy="561072"/>
              </a:xfrm>
              <a:prstGeom prst="rect">
                <a:avLst/>
              </a:prstGeom>
              <a:noFill/>
            </p:spPr>
            <p:txBody>
              <a:bodyPr wrap="square" lIns="91403" tIns="0" rIns="91403" bIns="0" rtlCol="0" anchor="t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400" b="1">
                    <a:sym typeface="+mn-ea"/>
                  </a:rPr>
                  <a:t>采取行动：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048835" name="文本框 34"/>
            <p:cNvSpPr txBox="1"/>
            <p:nvPr>
              <p:custDataLst>
                <p:tags r:id="rId29"/>
              </p:custDataLst>
            </p:nvPr>
          </p:nvSpPr>
          <p:spPr>
            <a:xfrm>
              <a:off x="1610792" y="4521954"/>
              <a:ext cx="2626633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150000"/>
                </a:lnSpc>
              </a:pPr>
              <a:r>
                <a:rPr lang="zh-CN" altLang="en-US" sz="1400">
                  <a:sym typeface="+mn-ea"/>
                </a:rPr>
                <a:t>深入学习录屏原理、录制的底层架构、流程。</a:t>
              </a:r>
              <a:endPara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3" name="组合 37"/>
          <p:cNvGrpSpPr/>
          <p:nvPr>
            <p:custDataLst>
              <p:tags r:id="rId30"/>
            </p:custDataLst>
          </p:nvPr>
        </p:nvGrpSpPr>
        <p:grpSpPr>
          <a:xfrm>
            <a:off x="7642773" y="2035913"/>
            <a:ext cx="2626633" cy="1429432"/>
            <a:chOff x="7642773" y="1853859"/>
            <a:chExt cx="2626633" cy="1429432"/>
          </a:xfrm>
        </p:grpSpPr>
        <p:sp>
          <p:nvSpPr>
            <p:cNvPr id="1048836" name="圆角矩形 86"/>
            <p:cNvSpPr/>
            <p:nvPr>
              <p:custDataLst>
                <p:tags r:id="rId31"/>
              </p:custDataLst>
            </p:nvPr>
          </p:nvSpPr>
          <p:spPr>
            <a:xfrm>
              <a:off x="7857505" y="1879691"/>
              <a:ext cx="1682181" cy="523240"/>
            </a:xfrm>
            <a:prstGeom prst="roundRect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37" name="TextBox 87"/>
            <p:cNvSpPr txBox="1"/>
            <p:nvPr>
              <p:custDataLst>
                <p:tags r:id="rId32"/>
              </p:custDataLst>
            </p:nvPr>
          </p:nvSpPr>
          <p:spPr>
            <a:xfrm>
              <a:off x="7956738" y="1853859"/>
              <a:ext cx="1682181" cy="553720"/>
            </a:xfrm>
            <a:prstGeom prst="rect">
              <a:avLst/>
            </a:prstGeom>
            <a:noFill/>
          </p:spPr>
          <p:txBody>
            <a:bodyPr wrap="square" lIns="91403" tIns="0" rIns="91403" bIns="0" rtlCol="0" anchor="t">
              <a:spAutoFit/>
            </a:bodyPr>
            <a:p>
              <a:pPr indent="0" fontAlgn="auto">
                <a:lnSpc>
                  <a:spcPct val="150000"/>
                </a:lnSpc>
              </a:pPr>
              <a:r>
                <a:rPr lang="zh-CN" altLang="en-US" sz="2400" b="1">
                  <a:sym typeface="+mn-ea"/>
                </a:rPr>
                <a:t>面临挑战：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38" name="文本框 40"/>
            <p:cNvSpPr txBox="1"/>
            <p:nvPr>
              <p:custDataLst>
                <p:tags r:id="rId33"/>
              </p:custDataLst>
            </p:nvPr>
          </p:nvSpPr>
          <p:spPr>
            <a:xfrm>
              <a:off x="7642773" y="2546056"/>
              <a:ext cx="2626633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lvl="0" indent="0" algn="ctr" defTabSz="9144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>
                  <a:sym typeface="+mn-ea"/>
                </a:rPr>
                <a:t>依赖底层模块多，难以定位根因。</a:t>
              </a:r>
              <a:endPara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4" name="组合 41"/>
          <p:cNvGrpSpPr/>
          <p:nvPr>
            <p:custDataLst>
              <p:tags r:id="rId34"/>
            </p:custDataLst>
          </p:nvPr>
        </p:nvGrpSpPr>
        <p:grpSpPr>
          <a:xfrm>
            <a:off x="8760811" y="3942640"/>
            <a:ext cx="2716530" cy="1497796"/>
            <a:chOff x="8760811" y="3739440"/>
            <a:chExt cx="2716530" cy="1497796"/>
          </a:xfrm>
        </p:grpSpPr>
        <p:sp>
          <p:nvSpPr>
            <p:cNvPr id="1048839" name="圆角矩形 88"/>
            <p:cNvSpPr/>
            <p:nvPr>
              <p:custDataLst>
                <p:tags r:id="rId35"/>
              </p:custDataLst>
            </p:nvPr>
          </p:nvSpPr>
          <p:spPr>
            <a:xfrm>
              <a:off x="9017351" y="3787700"/>
              <a:ext cx="2047240" cy="537210"/>
            </a:xfrm>
            <a:prstGeom prst="roundRect">
              <a:avLst/>
            </a:prstGeom>
            <a:solidFill>
              <a:srgbClr val="66A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40" name="TextBox 89"/>
            <p:cNvSpPr txBox="1"/>
            <p:nvPr>
              <p:custDataLst>
                <p:tags r:id="rId36"/>
              </p:custDataLst>
            </p:nvPr>
          </p:nvSpPr>
          <p:spPr>
            <a:xfrm>
              <a:off x="9119586" y="3739440"/>
              <a:ext cx="2357755" cy="449580"/>
            </a:xfrm>
            <a:prstGeom prst="rect">
              <a:avLst/>
            </a:prstGeom>
            <a:noFill/>
          </p:spPr>
          <p:txBody>
            <a:bodyPr wrap="square" lIns="91403" tIns="0" rIns="91403" bIns="0" rtlCol="0" anchor="t">
              <a:noAutofit/>
            </a:bodyPr>
            <a:p>
              <a:pPr indent="0" fontAlgn="auto">
                <a:lnSpc>
                  <a:spcPct val="150000"/>
                </a:lnSpc>
              </a:pPr>
              <a:r>
                <a:rPr lang="zh-CN" altLang="en-US" sz="2400" b="1">
                  <a:sym typeface="+mn-ea"/>
                </a:rPr>
                <a:t>结果与成效：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8841" name="文本框 44"/>
            <p:cNvSpPr txBox="1"/>
            <p:nvPr>
              <p:custDataLst>
                <p:tags r:id="rId37"/>
              </p:custDataLst>
            </p:nvPr>
          </p:nvSpPr>
          <p:spPr>
            <a:xfrm>
              <a:off x="8760811" y="4500001"/>
              <a:ext cx="2626633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lvl="0" indent="0" algn="ctr" defTabSz="914400" rtl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>
                  <a:sym typeface="+mn-ea"/>
                </a:rPr>
                <a:t>大版本适配需求、疑难问题能够快速协调责任人沟通、处理。</a:t>
              </a:r>
              <a:endPara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48625" name="椭圆 10"/>
          <p:cNvSpPr/>
          <p:nvPr>
            <p:custDataLst>
              <p:tags r:id="rId38"/>
            </p:custDataLst>
          </p:nvPr>
        </p:nvSpPr>
        <p:spPr>
          <a:xfrm>
            <a:off x="-672513" y="2564683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0"/>
          <p:cNvSpPr/>
          <p:nvPr>
            <p:custDataLst>
              <p:tags r:id="rId39"/>
            </p:custDataLst>
          </p:nvPr>
        </p:nvSpPr>
        <p:spPr>
          <a:xfrm>
            <a:off x="8916622" y="4724953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19" name="文本框 3"/>
          <p:cNvSpPr txBox="1"/>
          <p:nvPr>
            <p:custDataLst>
              <p:tags r:id="rId40"/>
            </p:custDataLst>
          </p:nvPr>
        </p:nvSpPr>
        <p:spPr>
          <a:xfrm>
            <a:off x="6816036" y="117051"/>
            <a:ext cx="4969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聚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能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前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行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 跨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越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未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来</a:t>
            </a:r>
            <a:endParaRPr lang="zh-CN" altLang="en-US" sz="1050" dirty="0">
              <a:solidFill>
                <a:srgbClr val="4474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48814" grpId="0" bldLvl="0" animBg="1"/>
      <p:bldP spid="104881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48897" name="椭圆 27"/>
          <p:cNvSpPr/>
          <p:nvPr/>
        </p:nvSpPr>
        <p:spPr>
          <a:xfrm>
            <a:off x="9342103" y="-1127216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98" name="文本框 5"/>
          <p:cNvSpPr txBox="1"/>
          <p:nvPr/>
        </p:nvSpPr>
        <p:spPr>
          <a:xfrm>
            <a:off x="2722245" y="2421255"/>
            <a:ext cx="70078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8000" dirty="0">
                <a:solidFill>
                  <a:srgbClr val="4474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谢谢观看</a:t>
            </a:r>
            <a:endParaRPr lang="zh-CN" altLang="en-US" sz="8000" dirty="0">
              <a:solidFill>
                <a:srgbClr val="4474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48901" name="文本框 9"/>
          <p:cNvSpPr txBox="1"/>
          <p:nvPr/>
        </p:nvSpPr>
        <p:spPr>
          <a:xfrm>
            <a:off x="3109533" y="4264766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903" name="文本框 11"/>
          <p:cNvSpPr txBox="1"/>
          <p:nvPr/>
        </p:nvSpPr>
        <p:spPr>
          <a:xfrm>
            <a:off x="4738470" y="5240699"/>
            <a:ext cx="2605183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>
                <a:cs typeface="+mn-ea"/>
                <a:sym typeface="+mn-lt"/>
              </a:rPr>
              <a:t>时间：</a:t>
            </a:r>
            <a:r>
              <a:rPr lang="en-US" altLang="zh-CN" sz="1400" dirty="0">
                <a:cs typeface="+mn-ea"/>
                <a:sym typeface="+mn-lt"/>
              </a:rPr>
              <a:t>202X</a:t>
            </a:r>
            <a:r>
              <a:rPr lang="zh-CN" altLang="en-US" sz="1400" dirty="0">
                <a:cs typeface="+mn-ea"/>
                <a:sym typeface="+mn-lt"/>
              </a:rPr>
              <a:t>年</a:t>
            </a:r>
            <a:r>
              <a:rPr lang="en-US" altLang="zh-CN" sz="1400" dirty="0">
                <a:cs typeface="+mn-ea"/>
                <a:sym typeface="+mn-lt"/>
              </a:rPr>
              <a:t>X</a:t>
            </a:r>
            <a:r>
              <a:rPr lang="zh-CN" altLang="en-US" sz="1400" dirty="0">
                <a:cs typeface="+mn-ea"/>
                <a:sym typeface="+mn-lt"/>
              </a:rPr>
              <a:t>月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48905" name="加号 14"/>
          <p:cNvSpPr/>
          <p:nvPr/>
        </p:nvSpPr>
        <p:spPr>
          <a:xfrm>
            <a:off x="11784330" y="82550"/>
            <a:ext cx="288290" cy="288290"/>
          </a:xfrm>
          <a:prstGeom prst="mathPlus">
            <a:avLst/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4" name="组合 23"/>
          <p:cNvGrpSpPr/>
          <p:nvPr/>
        </p:nvGrpSpPr>
        <p:grpSpPr>
          <a:xfrm>
            <a:off x="3054595" y="1619508"/>
            <a:ext cx="6082811" cy="368300"/>
            <a:chOff x="3109533" y="1575949"/>
            <a:chExt cx="6082811" cy="368300"/>
          </a:xfrm>
        </p:grpSpPr>
        <p:grpSp>
          <p:nvGrpSpPr>
            <p:cNvPr id="185" name="组合 21"/>
            <p:cNvGrpSpPr/>
            <p:nvPr/>
          </p:nvGrpSpPr>
          <p:grpSpPr>
            <a:xfrm>
              <a:off x="3109533" y="1760615"/>
              <a:ext cx="6082811" cy="0"/>
              <a:chOff x="3239628" y="1484784"/>
              <a:chExt cx="6082811" cy="0"/>
            </a:xfrm>
          </p:grpSpPr>
          <p:cxnSp>
            <p:nvCxnSpPr>
              <p:cNvPr id="3145737" name="直接连接符 19"/>
              <p:cNvCxnSpPr/>
              <p:nvPr/>
            </p:nvCxnSpPr>
            <p:spPr>
              <a:xfrm>
                <a:off x="3239628" y="1484784"/>
                <a:ext cx="1848260" cy="0"/>
              </a:xfrm>
              <a:prstGeom prst="line">
                <a:avLst/>
              </a:prstGeom>
              <a:ln w="22225">
                <a:solidFill>
                  <a:srgbClr val="7CB3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8" name="直接连接符 20"/>
              <p:cNvCxnSpPr/>
              <p:nvPr/>
            </p:nvCxnSpPr>
            <p:spPr>
              <a:xfrm>
                <a:off x="7364302" y="1484784"/>
                <a:ext cx="1958137" cy="0"/>
              </a:xfrm>
              <a:prstGeom prst="line">
                <a:avLst/>
              </a:prstGeom>
              <a:ln w="22225">
                <a:solidFill>
                  <a:srgbClr val="7CB3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06" name="文本框 22"/>
            <p:cNvSpPr txBox="1"/>
            <p:nvPr/>
          </p:nvSpPr>
          <p:spPr>
            <a:xfrm>
              <a:off x="5087887" y="1575949"/>
              <a:ext cx="201622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endParaRPr lang="zh-CN" altLang="en-US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048907" name="椭圆 26"/>
          <p:cNvSpPr/>
          <p:nvPr/>
        </p:nvSpPr>
        <p:spPr>
          <a:xfrm>
            <a:off x="119336" y="5299766"/>
            <a:ext cx="2628709" cy="2628709"/>
          </a:xfrm>
          <a:prstGeom prst="ellipse">
            <a:avLst/>
          </a:prstGeom>
          <a:solidFill>
            <a:srgbClr val="7CB3A1"/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19" name="文本框 3"/>
          <p:cNvSpPr txBox="1"/>
          <p:nvPr>
            <p:custDataLst>
              <p:tags r:id="rId2"/>
            </p:custDataLst>
          </p:nvPr>
        </p:nvSpPr>
        <p:spPr>
          <a:xfrm>
            <a:off x="6816036" y="117051"/>
            <a:ext cx="4969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聚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能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前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行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 跨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越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未</a:t>
            </a:r>
            <a:r>
              <a:rPr lang="en-US" altLang="zh-CN" sz="1050" dirty="0">
                <a:solidFill>
                  <a:srgbClr val="447469"/>
                </a:solidFill>
                <a:cs typeface="+mn-ea"/>
                <a:sym typeface="+mn-lt"/>
              </a:rPr>
              <a:t>/</a:t>
            </a:r>
            <a:r>
              <a:rPr lang="zh-CN" altLang="en-US" sz="1050" dirty="0">
                <a:solidFill>
                  <a:srgbClr val="447469"/>
                </a:solidFill>
                <a:cs typeface="+mn-ea"/>
                <a:sym typeface="+mn-lt"/>
              </a:rPr>
              <a:t>来</a:t>
            </a:r>
            <a:endParaRPr lang="zh-CN" altLang="en-US" sz="1050" dirty="0">
              <a:solidFill>
                <a:srgbClr val="4474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48898" grpId="0"/>
      <p:bldP spid="1048901" grpId="0"/>
      <p:bldP spid="1048903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100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101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DIAGRAM_VIRTUALLY_FRAME" val="{&quot;height&quot;:291.8488976377953,&quot;left&quot;:54.881417322834636,&quot;top&quot;:160.30811023622047,&quot;width&quot;:841.7677165354331}"/>
</p:tagLst>
</file>

<file path=ppt/tags/tag107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08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09.xml><?xml version="1.0" encoding="utf-8"?>
<p:tagLst xmlns:p="http://schemas.openxmlformats.org/presentationml/2006/main">
  <p:tag name="KSO_WM_DIAGRAM_VIRTUALLY_FRAME" val="{&quot;height&quot;:291.8488976377953,&quot;left&quot;:54.881417322834636,&quot;top&quot;:160.30811023622047,&quot;width&quot;:841.7677165354331}"/>
</p:tagLst>
</file>

<file path=ppt/tags/tag11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110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11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12.xml><?xml version="1.0" encoding="utf-8"?>
<p:tagLst xmlns:p="http://schemas.openxmlformats.org/presentationml/2006/main">
  <p:tag name="KSO_WM_DIAGRAM_VIRTUALLY_FRAME" val="{&quot;height&quot;:291.8488976377953,&quot;left&quot;:54.881417322834636,&quot;top&quot;:160.30811023622047,&quot;width&quot;:841.7677165354331}"/>
</p:tagLst>
</file>

<file path=ppt/tags/tag113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14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15.xml><?xml version="1.0" encoding="utf-8"?>
<p:tagLst xmlns:p="http://schemas.openxmlformats.org/presentationml/2006/main">
  <p:tag name="KSO_WM_DIAGRAM_VIRTUALLY_FRAME" val="{&quot;height&quot;:291.8488976377953,&quot;left&quot;:54.881417322834636,&quot;top&quot;:160.30811023622047,&quot;width&quot;:841.7677165354331}"/>
</p:tagLst>
</file>

<file path=ppt/tags/tag116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17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18.xml><?xml version="1.0" encoding="utf-8"?>
<p:tagLst xmlns:p="http://schemas.openxmlformats.org/presentationml/2006/main">
  <p:tag name="KSO_WM_DIAGRAM_VIRTUALLY_FRAME" val="{&quot;height&quot;:291.8488976377953,&quot;left&quot;:54.881417322834636,&quot;top&quot;:160.30811023622047,&quot;width&quot;:841.7677165354331}"/>
</p:tagLst>
</file>

<file path=ppt/tags/tag119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2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120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21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22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23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24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25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26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27.xml><?xml version="1.0" encoding="utf-8"?>
<p:tagLst xmlns:p="http://schemas.openxmlformats.org/presentationml/2006/main">
  <p:tag name="KSO_WM_DIAGRAM_VIRTUALLY_FRAME" val="{&quot;height&quot;:291.8488976377953,&quot;left&quot;:54.881417322834636,&quot;top&quot;:160.30811023622047,&quot;width&quot;:841.7677165354331}"/>
</p:tagLst>
</file>

<file path=ppt/tags/tag128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29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3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130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31.xml><?xml version="1.0" encoding="utf-8"?>
<p:tagLst xmlns:p="http://schemas.openxmlformats.org/presentationml/2006/main">
  <p:tag name="KSO_WM_DIAGRAM_VIRTUALLY_FRAME" val="{&quot;height&quot;:291.8488976377953,&quot;left&quot;:54.881417322834636,&quot;top&quot;:160.30811023622047,&quot;width&quot;:841.7677165354331}"/>
</p:tagLst>
</file>

<file path=ppt/tags/tag132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33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34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35.xml><?xml version="1.0" encoding="utf-8"?>
<p:tagLst xmlns:p="http://schemas.openxmlformats.org/presentationml/2006/main">
  <p:tag name="KSO_WM_DIAGRAM_VIRTUALLY_FRAME" val="{&quot;height&quot;:291.8488976377953,&quot;left&quot;:54.881417322834636,&quot;top&quot;:160.30811023622047,&quot;width&quot;:841.7677165354331}"/>
</p:tagLst>
</file>

<file path=ppt/tags/tag136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37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38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39.xml><?xml version="1.0" encoding="utf-8"?>
<p:tagLst xmlns:p="http://schemas.openxmlformats.org/presentationml/2006/main">
  <p:tag name="KSO_WM_DIAGRAM_VIRTUALLY_FRAME" val="{&quot;height&quot;:291.8488976377953,&quot;left&quot;:54.881417322834636,&quot;top&quot;:160.30811023622047,&quot;width&quot;:841.7677165354331}"/>
</p:tagLst>
</file>

<file path=ppt/tags/tag14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140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41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42.xml><?xml version="1.0" encoding="utf-8"?>
<p:tagLst xmlns:p="http://schemas.openxmlformats.org/presentationml/2006/main">
  <p:tag name="KSO_WM_DIAGRAM_VIRTUALLY_FRAME" val="{&quot;height&quot;:328.00125984251974,&quot;left&quot;:54.881417322834636,&quot;top&quot;:160.30811023622047,&quot;width&quot;:841.7677165354331}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commondata" val="eyJoZGlkIjoiYmFjNzIzYWVjNDM5Nzc5MzY2YjU0OGZkODBiYzgzNGYifQ=="/>
</p:tagLst>
</file>

<file path=ppt/tags/tag15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16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17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18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19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21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27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28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29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31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32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33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34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35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36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37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38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39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4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40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41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42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43.xml><?xml version="1.0" encoding="utf-8"?>
<p:tagLst xmlns:p="http://schemas.openxmlformats.org/presentationml/2006/main">
  <p:tag name="KSO_WM_DIAGRAM_VIRTUALLY_FRAME" val="{&quot;height&quot;:442.38745546294075,&quot;left&quot;:24.881259842519647,&quot;top&quot;:71.567426426823,&quot;width&quot;:919.3658979929871}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50.xml><?xml version="1.0" encoding="utf-8"?>
<p:tagLst xmlns:p="http://schemas.openxmlformats.org/presentationml/2006/main">
  <p:tag name="KSO_WM_DIAGRAM_VIRTUALLY_FRAME" val="{&quot;height&quot;:518.5670866141731,&quot;left&quot;:59.914566929133855,&quot;top&quot;:132.92307086614173,&quot;width&quot;:849.0592913385829}"/>
</p:tagLst>
</file>

<file path=ppt/tags/tag51.xml><?xml version="1.0" encoding="utf-8"?>
<p:tagLst xmlns:p="http://schemas.openxmlformats.org/presentationml/2006/main">
  <p:tag name="KSO_WM_DIAGRAM_VIRTUALLY_FRAME" val="{&quot;height&quot;:518.5670866141731,&quot;left&quot;:59.914566929133855,&quot;top&quot;:132.92307086614173,&quot;width&quot;:849.0592913385829}"/>
</p:tagLst>
</file>

<file path=ppt/tags/tag52.xml><?xml version="1.0" encoding="utf-8"?>
<p:tagLst xmlns:p="http://schemas.openxmlformats.org/presentationml/2006/main">
  <p:tag name="KSO_WM_DIAGRAM_VIRTUALLY_FRAME" val="{&quot;height&quot;:518.5670866141731,&quot;left&quot;:59.914566929133855,&quot;top&quot;:132.92307086614173,&quot;width&quot;:849.0592913385829}"/>
</p:tagLst>
</file>

<file path=ppt/tags/tag53.xml><?xml version="1.0" encoding="utf-8"?>
<p:tagLst xmlns:p="http://schemas.openxmlformats.org/presentationml/2006/main">
  <p:tag name="KSO_WM_DIAGRAM_VIRTUALLY_FRAME" val="{&quot;height&quot;:518.5670866141731,&quot;left&quot;:59.914566929133855,&quot;top&quot;:132.92307086614173,&quot;width&quot;:849.0592913385829}"/>
</p:tagLst>
</file>

<file path=ppt/tags/tag54.xml><?xml version="1.0" encoding="utf-8"?>
<p:tagLst xmlns:p="http://schemas.openxmlformats.org/presentationml/2006/main">
  <p:tag name="KSO_WM_DIAGRAM_VIRTUALLY_FRAME" val="{&quot;height&quot;:518.5670866141731,&quot;left&quot;:59.914566929133855,&quot;top&quot;:132.92307086614173,&quot;width&quot;:849.0592913385829}"/>
</p:tagLst>
</file>

<file path=ppt/tags/tag55.xml><?xml version="1.0" encoding="utf-8"?>
<p:tagLst xmlns:p="http://schemas.openxmlformats.org/presentationml/2006/main">
  <p:tag name="KSO_WM_DIAGRAM_VIRTUALLY_FRAME" val="{&quot;height&quot;:518.5670866141731,&quot;left&quot;:59.914566929133855,&quot;top&quot;:132.92307086614173,&quot;width&quot;:849.0592913385829}"/>
</p:tagLst>
</file>

<file path=ppt/tags/tag56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57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58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59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6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60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61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62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63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64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65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66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67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68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69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7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70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71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72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73.xml><?xml version="1.0" encoding="utf-8"?>
<p:tagLst xmlns:p="http://schemas.openxmlformats.org/presentationml/2006/main">
  <p:tag name="KSO_WM_DIAGRAM_VIRTUALLY_FRAME" val="{&quot;height&quot;:518.5670866141733,&quot;left&quot;:59.914566929133855,&quot;top&quot;:132.9230708661417,&quot;width&quot;:849.0592913385829}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79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8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80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81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82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83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84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85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86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87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88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89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9.xml><?xml version="1.0" encoding="utf-8"?>
<p:tagLst xmlns:p="http://schemas.openxmlformats.org/presentationml/2006/main">
  <p:tag name="KSO_WM_DIAGRAM_VIRTUALLY_FRAME" val="{&quot;height&quot;:362.8771653543307,&quot;left&quot;:125.31732283464567,&quot;top&quot;:133.9459842519685,&quot;width&quot;:744.1268503937006}"/>
</p:tagLst>
</file>

<file path=ppt/tags/tag90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91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92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93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94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95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96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97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98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ags/tag99.xml><?xml version="1.0" encoding="utf-8"?>
<p:tagLst xmlns:p="http://schemas.openxmlformats.org/presentationml/2006/main">
  <p:tag name="KSO_WM_DIAGRAM_VIRTUALLY_FRAME" val="{&quot;height&quot;:366.5960994178537,&quot;left&quot;:68.43748031496062,&quot;top&quot;:128.29996357427234,&quot;width&quot;:807.42062992126}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c2wpsl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</Words>
  <Application>WPS 演示</Application>
  <PresentationFormat/>
  <Paragraphs>169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www.2ppt.com-爱PPT提供免费下载</Company>
  <LinksUpToDate>false</LinksUpToDate>
  <SharedDoc>false</SharedDoc>
  <HyperlinksChanged>false</HyperlinksChanged>
  <AppVersion>14.0000</AppVersion>
  <Manager>www.2ppt.com-爱PPT提供免费下载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www.2ppt.com-爱PPT提供免费下载</dc:title>
  <dc:creator>www.2ppt.com-爱PPT提供免费下载</dc:creator>
  <cp:lastModifiedBy>WPS_1647688989</cp:lastModifiedBy>
  <cp:revision>3</cp:revision>
  <dcterms:created xsi:type="dcterms:W3CDTF">2024-03-31T06:59:00Z</dcterms:created>
  <dcterms:modified xsi:type="dcterms:W3CDTF">2024-03-31T08:41:49Z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5E5699FC9CBA41EDA54F622AE016BCCE_13</vt:lpwstr>
  </property>
  <property fmtid="{D5CDD505-2E9C-101B-9397-08002B2CF9AE}" pid="3" name="KSOProductBuildVer">
    <vt:lpwstr>2052-12.1.0.16250</vt:lpwstr>
  </property>
</Properties>
</file>