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9" r:id="rId4"/>
    <p:sldId id="260" r:id="rId5"/>
    <p:sldId id="261" r:id="rId6"/>
    <p:sldId id="263" r:id="rId7"/>
    <p:sldId id="258" r:id="rId8"/>
    <p:sldId id="264" r:id="rId9"/>
    <p:sldId id="265" r:id="rId10"/>
    <p:sldId id="266" r:id="rId11"/>
    <p:sldId id="267" r:id="rId12"/>
    <p:sldId id="268" r:id="rId13"/>
    <p:sldId id="269" r:id="rId14"/>
    <p:sldId id="262"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CEE8"/>
    <a:srgbClr val="C00000"/>
    <a:srgbClr val="F2F2F2"/>
    <a:srgbClr val="BABA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091F8E-4274-44E4-BB9E-8FB0BAAA4F24}" v="18" dt="2018-06-06T01:46:38.8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94" d="100"/>
          <a:sy n="94" d="100"/>
        </p:scale>
        <p:origin x="78" y="2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n Cheng" userId="73b39abba4055029" providerId="LiveId" clId="{28091F8E-4274-44E4-BB9E-8FB0BAAA4F24}"/>
    <pc:docChg chg="modSld">
      <pc:chgData name="Fan Cheng" userId="73b39abba4055029" providerId="LiveId" clId="{28091F8E-4274-44E4-BB9E-8FB0BAAA4F24}" dt="2018-06-06T01:46:38.844" v="17" actId="1035"/>
      <pc:docMkLst>
        <pc:docMk/>
      </pc:docMkLst>
      <pc:sldChg chg="modSp">
        <pc:chgData name="Fan Cheng" userId="73b39abba4055029" providerId="LiveId" clId="{28091F8E-4274-44E4-BB9E-8FB0BAAA4F24}" dt="2018-06-06T01:46:38.844" v="17" actId="1035"/>
        <pc:sldMkLst>
          <pc:docMk/>
          <pc:sldMk cId="3445056519" sldId="268"/>
        </pc:sldMkLst>
        <pc:spChg chg="mod">
          <ac:chgData name="Fan Cheng" userId="73b39abba4055029" providerId="LiveId" clId="{28091F8E-4274-44E4-BB9E-8FB0BAAA4F24}" dt="2018-06-06T01:46:38.844" v="17" actId="1035"/>
          <ac:spMkLst>
            <pc:docMk/>
            <pc:sldMk cId="3445056519" sldId="268"/>
            <ac:spMk id="2" creationId="{00000000-0000-0000-0000-000000000000}"/>
          </ac:spMkLst>
        </pc:spChg>
        <pc:spChg chg="mod">
          <ac:chgData name="Fan Cheng" userId="73b39abba4055029" providerId="LiveId" clId="{28091F8E-4274-44E4-BB9E-8FB0BAAA4F24}" dt="2018-06-06T00:49:48.615" v="14" actId="20577"/>
          <ac:spMkLst>
            <pc:docMk/>
            <pc:sldMk cId="3445056519" sldId="268"/>
            <ac:spMk id="5" creationId="{00000000-0000-0000-0000-000000000000}"/>
          </ac:spMkLst>
        </pc:spChg>
      </pc:sldChg>
    </pc:docChg>
  </pc:docChgLst>
  <pc:docChgLst>
    <pc:chgData name="Fan Cheng" userId="73b39abba4055029" providerId="LiveId" clId="{CED618F1-6BAF-4448-A070-95B26F00BDF0}"/>
    <pc:docChg chg="undo custSel addSld modSld modMainMaster">
      <pc:chgData name="Fan Cheng" userId="73b39abba4055029" providerId="LiveId" clId="{CED618F1-6BAF-4448-A070-95B26F00BDF0}" dt="2018-05-29T05:56:04.670" v="47" actId="478"/>
      <pc:docMkLst>
        <pc:docMk/>
      </pc:docMkLst>
      <pc:sldChg chg="delSp">
        <pc:chgData name="Fan Cheng" userId="73b39abba4055029" providerId="LiveId" clId="{CED618F1-6BAF-4448-A070-95B26F00BDF0}" dt="2018-05-29T05:42:32.490" v="0" actId="478"/>
        <pc:sldMkLst>
          <pc:docMk/>
          <pc:sldMk cId="417534880" sldId="256"/>
        </pc:sldMkLst>
        <pc:spChg chg="del">
          <ac:chgData name="Fan Cheng" userId="73b39abba4055029" providerId="LiveId" clId="{CED618F1-6BAF-4448-A070-95B26F00BDF0}" dt="2018-05-29T05:42:32.490" v="0" actId="478"/>
          <ac:spMkLst>
            <pc:docMk/>
            <pc:sldMk cId="417534880" sldId="256"/>
            <ac:spMk id="3" creationId="{00000000-0000-0000-0000-000000000000}"/>
          </ac:spMkLst>
        </pc:spChg>
      </pc:sldChg>
      <pc:sldChg chg="add">
        <pc:chgData name="Fan Cheng" userId="73b39abba4055029" providerId="LiveId" clId="{CED618F1-6BAF-4448-A070-95B26F00BDF0}" dt="2018-05-29T05:53:42.058" v="45" actId="478"/>
        <pc:sldMkLst>
          <pc:docMk/>
          <pc:sldMk cId="1248711119" sldId="257"/>
        </pc:sldMkLst>
      </pc:sldChg>
      <pc:sldChg chg="add">
        <pc:chgData name="Fan Cheng" userId="73b39abba4055029" providerId="LiveId" clId="{CED618F1-6BAF-4448-A070-95B26F00BDF0}" dt="2018-05-29T05:53:44.358" v="46" actId="478"/>
        <pc:sldMkLst>
          <pc:docMk/>
          <pc:sldMk cId="2319104771" sldId="258"/>
        </pc:sldMkLst>
      </pc:sldChg>
      <pc:sldMasterChg chg="modSldLayout">
        <pc:chgData name="Fan Cheng" userId="73b39abba4055029" providerId="LiveId" clId="{CED618F1-6BAF-4448-A070-95B26F00BDF0}" dt="2018-05-29T05:56:04.670" v="47" actId="478"/>
        <pc:sldMasterMkLst>
          <pc:docMk/>
          <pc:sldMasterMk cId="751965282" sldId="2147483648"/>
        </pc:sldMasterMkLst>
        <pc:sldLayoutChg chg="addSp delSp modSp">
          <pc:chgData name="Fan Cheng" userId="73b39abba4055029" providerId="LiveId" clId="{CED618F1-6BAF-4448-A070-95B26F00BDF0}" dt="2018-05-29T05:52:15.394" v="43" actId="478"/>
          <pc:sldLayoutMkLst>
            <pc:docMk/>
            <pc:sldMasterMk cId="751965282" sldId="2147483648"/>
            <pc:sldLayoutMk cId="2140924699" sldId="2147483649"/>
          </pc:sldLayoutMkLst>
          <pc:spChg chg="mod">
            <ac:chgData name="Fan Cheng" userId="73b39abba4055029" providerId="LiveId" clId="{CED618F1-6BAF-4448-A070-95B26F00BDF0}" dt="2018-05-29T05:51:58.394" v="40" actId="1076"/>
            <ac:spMkLst>
              <pc:docMk/>
              <pc:sldMasterMk cId="751965282" sldId="2147483648"/>
              <pc:sldLayoutMk cId="2140924699" sldId="2147483649"/>
              <ac:spMk id="2" creationId="{00000000-0000-0000-0000-000000000000}"/>
            </ac:spMkLst>
          </pc:spChg>
          <pc:spChg chg="mod">
            <ac:chgData name="Fan Cheng" userId="73b39abba4055029" providerId="LiveId" clId="{CED618F1-6BAF-4448-A070-95B26F00BDF0}" dt="2018-05-29T05:45:06.823" v="4" actId="113"/>
            <ac:spMkLst>
              <pc:docMk/>
              <pc:sldMasterMk cId="751965282" sldId="2147483648"/>
              <pc:sldLayoutMk cId="2140924699" sldId="2147483649"/>
              <ac:spMk id="7" creationId="{00000000-0000-0000-0000-000000000000}"/>
            </ac:spMkLst>
          </pc:spChg>
          <pc:spChg chg="mod">
            <ac:chgData name="Fan Cheng" userId="73b39abba4055029" providerId="LiveId" clId="{CED618F1-6BAF-4448-A070-95B26F00BDF0}" dt="2018-05-29T05:45:46.453" v="14" actId="20577"/>
            <ac:spMkLst>
              <pc:docMk/>
              <pc:sldMasterMk cId="751965282" sldId="2147483648"/>
              <pc:sldLayoutMk cId="2140924699" sldId="2147483649"/>
              <ac:spMk id="10" creationId="{00000000-0000-0000-0000-000000000000}"/>
            </ac:spMkLst>
          </pc:spChg>
          <pc:spChg chg="add del">
            <ac:chgData name="Fan Cheng" userId="73b39abba4055029" providerId="LiveId" clId="{CED618F1-6BAF-4448-A070-95B26F00BDF0}" dt="2018-05-29T05:52:15.394" v="43" actId="478"/>
            <ac:spMkLst>
              <pc:docMk/>
              <pc:sldMasterMk cId="751965282" sldId="2147483648"/>
              <pc:sldLayoutMk cId="2140924699" sldId="2147483649"/>
              <ac:spMk id="15" creationId="{00000000-0000-0000-0000-000000000000}"/>
            </ac:spMkLst>
          </pc:spChg>
          <pc:picChg chg="mod">
            <ac:chgData name="Fan Cheng" userId="73b39abba4055029" providerId="LiveId" clId="{CED618F1-6BAF-4448-A070-95B26F00BDF0}" dt="2018-05-29T05:49:10.257" v="36" actId="1036"/>
            <ac:picMkLst>
              <pc:docMk/>
              <pc:sldMasterMk cId="751965282" sldId="2147483648"/>
              <pc:sldLayoutMk cId="2140924699" sldId="2147483649"/>
              <ac:picMk id="9" creationId="{00000000-0000-0000-0000-000000000000}"/>
            </ac:picMkLst>
          </pc:picChg>
        </pc:sldLayoutChg>
        <pc:sldLayoutChg chg="addSp delSp modSp">
          <pc:chgData name="Fan Cheng" userId="73b39abba4055029" providerId="LiveId" clId="{CED618F1-6BAF-4448-A070-95B26F00BDF0}" dt="2018-05-29T05:56:04.670" v="47" actId="478"/>
          <pc:sldLayoutMkLst>
            <pc:docMk/>
            <pc:sldMasterMk cId="751965282" sldId="2147483648"/>
            <pc:sldLayoutMk cId="3555217397" sldId="2147483650"/>
          </pc:sldLayoutMkLst>
          <pc:spChg chg="mod">
            <ac:chgData name="Fan Cheng" userId="73b39abba4055029" providerId="LiveId" clId="{CED618F1-6BAF-4448-A070-95B26F00BDF0}" dt="2018-05-29T05:47:41.331" v="18" actId="1076"/>
            <ac:spMkLst>
              <pc:docMk/>
              <pc:sldMasterMk cId="751965282" sldId="2147483648"/>
              <pc:sldLayoutMk cId="3555217397" sldId="2147483650"/>
              <ac:spMk id="2" creationId="{00000000-0000-0000-0000-000000000000}"/>
            </ac:spMkLst>
          </pc:spChg>
          <pc:spChg chg="mod">
            <ac:chgData name="Fan Cheng" userId="73b39abba4055029" providerId="LiveId" clId="{CED618F1-6BAF-4448-A070-95B26F00BDF0}" dt="2018-05-29T05:47:42.147" v="19" actId="1076"/>
            <ac:spMkLst>
              <pc:docMk/>
              <pc:sldMasterMk cId="751965282" sldId="2147483648"/>
              <pc:sldLayoutMk cId="3555217397" sldId="2147483650"/>
              <ac:spMk id="3" creationId="{00000000-0000-0000-0000-000000000000}"/>
            </ac:spMkLst>
          </pc:spChg>
          <pc:spChg chg="add del mod">
            <ac:chgData name="Fan Cheng" userId="73b39abba4055029" providerId="LiveId" clId="{CED618F1-6BAF-4448-A070-95B26F00BDF0}" dt="2018-05-29T05:56:04.670" v="47" actId="478"/>
            <ac:spMkLst>
              <pc:docMk/>
              <pc:sldMasterMk cId="751965282" sldId="2147483648"/>
              <pc:sldLayoutMk cId="3555217397" sldId="2147483650"/>
              <ac:spMk id="4" creationId="{C823BF0C-12EE-40A0-BF38-E9EAC73FFE15}"/>
            </ac:spMkLst>
          </pc:spChg>
          <pc:spChg chg="add del">
            <ac:chgData name="Fan Cheng" userId="73b39abba4055029" providerId="LiveId" clId="{CED618F1-6BAF-4448-A070-95B26F00BDF0}" dt="2018-05-29T05:52:22.743" v="44" actId="478"/>
            <ac:spMkLst>
              <pc:docMk/>
              <pc:sldMasterMk cId="751965282" sldId="2147483648"/>
              <pc:sldLayoutMk cId="3555217397" sldId="2147483650"/>
              <ac:spMk id="6"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89597B-EF53-4F06-B3F6-16EC1776FE87}" type="datetimeFigureOut">
              <a:rPr lang="zh-CN" altLang="en-US" smtClean="0"/>
              <a:t>2018/6/6</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3473F6-B5C0-4A36-84F8-84B9B73E2545}" type="slidenum">
              <a:rPr lang="zh-CN" altLang="en-US" smtClean="0"/>
              <a:t>‹#›</a:t>
            </a:fld>
            <a:endParaRPr lang="zh-CN" altLang="en-US"/>
          </a:p>
        </p:txBody>
      </p:sp>
    </p:spTree>
    <p:extLst>
      <p:ext uri="{BB962C8B-B14F-4D97-AF65-F5344CB8AC3E}">
        <p14:creationId xmlns:p14="http://schemas.microsoft.com/office/powerpoint/2010/main" val="2992872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88311" y="812486"/>
            <a:ext cx="11807107" cy="849560"/>
          </a:xfrm>
          <a:solidFill>
            <a:srgbClr val="BABABA"/>
          </a:solidFill>
          <a:ln>
            <a:noFill/>
          </a:ln>
          <a:effectLst>
            <a:outerShdw blurRad="50800" dist="38100" dir="2700000" algn="tl" rotWithShape="0">
              <a:prstClr val="black">
                <a:alpha val="40000"/>
              </a:prstClr>
            </a:outerShdw>
          </a:effectLst>
        </p:spPr>
        <p:txBody>
          <a:bodyPr anchor="b">
            <a:normAutofit/>
          </a:bodyPr>
          <a:lstStyle>
            <a:lvl1pPr algn="ctr">
              <a:defRPr sz="4800" baseline="0">
                <a:solidFill>
                  <a:srgbClr val="C00000"/>
                </a:solidFill>
                <a:latin typeface="Times New Roman" panose="02020603050405020304" pitchFamily="18" charset="0"/>
                <a:cs typeface="Times New Roman" panose="02020603050405020304" pitchFamily="18" charset="0"/>
              </a:defRPr>
            </a:lvl1pPr>
          </a:lstStyle>
          <a:p>
            <a:r>
              <a:rPr lang="en-US" altLang="zh-CN" dirty="0"/>
              <a:t>CS258: Information Theory</a:t>
            </a:r>
            <a:endParaRPr lang="zh-CN" altLang="en-US" dirty="0"/>
          </a:p>
        </p:txBody>
      </p:sp>
      <p:sp>
        <p:nvSpPr>
          <p:cNvPr id="7" name="TextBox 6"/>
          <p:cNvSpPr txBox="1"/>
          <p:nvPr userDrawn="1"/>
        </p:nvSpPr>
        <p:spPr>
          <a:xfrm>
            <a:off x="0" y="2169198"/>
            <a:ext cx="12191999" cy="461665"/>
          </a:xfrm>
          <a:prstGeom prst="rect">
            <a:avLst/>
          </a:prstGeom>
          <a:noFill/>
        </p:spPr>
        <p:txBody>
          <a:bodyPr wrap="square" rtlCol="0">
            <a:spAutoFit/>
          </a:bodyPr>
          <a:lstStyle/>
          <a:p>
            <a:pPr algn="ctr"/>
            <a:r>
              <a:rPr lang="en-US" altLang="zh-CN" sz="2400" b="1" dirty="0">
                <a:latin typeface="Times New Roman" panose="02020603050405020304" pitchFamily="18" charset="0"/>
                <a:cs typeface="Times New Roman" panose="02020603050405020304" pitchFamily="18" charset="0"/>
              </a:rPr>
              <a:t>Fan Cheng</a:t>
            </a:r>
            <a:endParaRPr lang="zh-CN" altLang="en-US" sz="2400" b="1"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56193" y="2751105"/>
            <a:ext cx="2279612" cy="2280425"/>
          </a:xfrm>
          <a:prstGeom prst="rect">
            <a:avLst/>
          </a:prstGeom>
        </p:spPr>
      </p:pic>
      <p:sp>
        <p:nvSpPr>
          <p:cNvPr id="10" name="TextBox 9"/>
          <p:cNvSpPr txBox="1"/>
          <p:nvPr userDrawn="1"/>
        </p:nvSpPr>
        <p:spPr>
          <a:xfrm>
            <a:off x="0" y="5334384"/>
            <a:ext cx="12192000" cy="461665"/>
          </a:xfrm>
          <a:prstGeom prst="rect">
            <a:avLst/>
          </a:prstGeom>
          <a:noFill/>
        </p:spPr>
        <p:txBody>
          <a:bodyPr wrap="square" rtlCol="0">
            <a:spAutoFit/>
          </a:bodyPr>
          <a:lstStyle/>
          <a:p>
            <a:pPr algn="ctr"/>
            <a:r>
              <a:rPr lang="en-US" altLang="zh-CN" sz="2400" dirty="0">
                <a:latin typeface="Times New Roman" panose="02020603050405020304" pitchFamily="18" charset="0"/>
                <a:cs typeface="Times New Roman" panose="02020603050405020304" pitchFamily="18" charset="0"/>
              </a:rPr>
              <a:t>Spring, 2018. chengfan@sjtu.edu.cn</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0924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76199"/>
            <a:ext cx="12192000" cy="740864"/>
          </a:xfrm>
          <a:solidFill>
            <a:srgbClr val="F2F2F2"/>
          </a:solidFill>
        </p:spPr>
        <p:txBody>
          <a:bodyPr>
            <a:normAutofit/>
          </a:bodyPr>
          <a:lstStyle>
            <a:lvl1pPr>
              <a:defRPr sz="4000" baseline="0">
                <a:solidFill>
                  <a:srgbClr val="C00000"/>
                </a:solidFill>
                <a:latin typeface="Times New Roman" panose="02020603050405020304" pitchFamily="18" charset="0"/>
                <a:cs typeface="Times New Roman" panose="02020603050405020304" pitchFamily="18" charset="0"/>
              </a:defRPr>
            </a:lvl1pPr>
          </a:lstStyle>
          <a:p>
            <a:r>
              <a:rPr lang="en-US" altLang="zh-CN" dirty="0"/>
              <a:t>  Lecture 1:</a:t>
            </a:r>
            <a:endParaRPr lang="zh-CN" altLang="en-US" dirty="0"/>
          </a:p>
        </p:txBody>
      </p:sp>
      <p:sp>
        <p:nvSpPr>
          <p:cNvPr id="3" name="Content Placeholder 2"/>
          <p:cNvSpPr>
            <a:spLocks noGrp="1"/>
          </p:cNvSpPr>
          <p:nvPr>
            <p:ph idx="1"/>
          </p:nvPr>
        </p:nvSpPr>
        <p:spPr>
          <a:xfrm>
            <a:off x="278297" y="919967"/>
            <a:ext cx="11600955" cy="5691941"/>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stStyle>
          <a:p>
            <a:pPr lvl="0"/>
            <a:r>
              <a:rPr lang="en-US" altLang="zh-CN" dirty="0"/>
              <a:t>Edit Master text styles</a:t>
            </a:r>
          </a:p>
          <a:p>
            <a:pPr lvl="1"/>
            <a:r>
              <a:rPr lang="en-US" altLang="zh-CN" dirty="0"/>
              <a:t>Second level</a:t>
            </a:r>
          </a:p>
        </p:txBody>
      </p:sp>
    </p:spTree>
    <p:extLst>
      <p:ext uri="{BB962C8B-B14F-4D97-AF65-F5344CB8AC3E}">
        <p14:creationId xmlns:p14="http://schemas.microsoft.com/office/powerpoint/2010/main" val="35552173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ltLang="zh-CN" dirty="0"/>
              <a:t>Click to edit Master title style</a:t>
            </a:r>
            <a:endParaRPr lang="zh-CN" alt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8CA50E-853D-4542-973E-52D6C872FF4D}" type="datetimeFigureOut">
              <a:rPr lang="zh-CN" altLang="en-US" smtClean="0"/>
              <a:t>2018/6/6</a:t>
            </a:fld>
            <a:endParaRPr lang="zh-CN" altLang="en-US"/>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C38ED7-2EE4-463B-86FA-1413AC1BDB34}" type="slidenum">
              <a:rPr lang="zh-CN" altLang="en-US" smtClean="0"/>
              <a:t>‹#›</a:t>
            </a:fld>
            <a:endParaRPr lang="zh-CN" altLang="en-US"/>
          </a:p>
        </p:txBody>
      </p:sp>
    </p:spTree>
    <p:extLst>
      <p:ext uri="{BB962C8B-B14F-4D97-AF65-F5344CB8AC3E}">
        <p14:creationId xmlns:p14="http://schemas.microsoft.com/office/powerpoint/2010/main" val="751965282"/>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812486"/>
            <a:ext cx="10515600" cy="849560"/>
          </a:xfrm>
        </p:spPr>
        <p:txBody>
          <a:bodyPr>
            <a:normAutofit/>
          </a:bodyPr>
          <a:lstStyle/>
          <a:p>
            <a:r>
              <a:rPr lang="en-US" altLang="zh-CN" dirty="0"/>
              <a:t>CS258: Information Theory</a:t>
            </a:r>
            <a:endParaRPr lang="zh-CN" altLang="en-US" dirty="0"/>
          </a:p>
        </p:txBody>
      </p:sp>
    </p:spTree>
    <p:extLst>
      <p:ext uri="{BB962C8B-B14F-4D97-AF65-F5344CB8AC3E}">
        <p14:creationId xmlns:p14="http://schemas.microsoft.com/office/powerpoint/2010/main" val="417534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Importance Sampling</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10000"/>
              </a:bodyPr>
              <a:lstStyle/>
              <a:p>
                <a:r>
                  <a:rPr lang="en-US" altLang="zh-CN" dirty="0"/>
                  <a:t>Assume </a:t>
                </a:r>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𝑃</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𝑍</m:t>
                        </m:r>
                      </m:den>
                    </m:f>
                    <m:r>
                      <a:rPr lang="en-US" altLang="zh-CN" b="0" i="1" smtClean="0">
                        <a:latin typeface="Cambria Math" panose="02040503050406030204" pitchFamily="18" charset="0"/>
                      </a:rPr>
                      <m:t>.</m:t>
                    </m:r>
                  </m:oMath>
                </a14:m>
                <a:endParaRPr lang="en-US" altLang="zh-CN" dirty="0"/>
              </a:p>
              <a:p>
                <a14:m>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en-US" altLang="zh-CN" dirty="0"/>
                  <a:t> is too complicated a function for us to be able to sample from it</a:t>
                </a:r>
              </a:p>
              <a:p>
                <a:pPr marL="0" indent="0">
                  <a:buNone/>
                </a:pPr>
                <a:r>
                  <a:rPr lang="en-US" altLang="zh-CN" dirty="0"/>
                  <a:t>  directly. We now assume that we have a simpler density </a:t>
                </a:r>
                <a14:m>
                  <m:oMath xmlns:m="http://schemas.openxmlformats.org/officeDocument/2006/math">
                    <m:r>
                      <a:rPr lang="en-US" altLang="zh-CN" b="0" i="1" smtClean="0">
                        <a:latin typeface="Cambria Math" panose="02040503050406030204" pitchFamily="18" charset="0"/>
                      </a:rPr>
                      <m:t>𝑄</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en-US" altLang="zh-CN" dirty="0"/>
                  <a:t> from which we</a:t>
                </a:r>
              </a:p>
              <a:p>
                <a:pPr marL="0" indent="0">
                  <a:buNone/>
                </a:pPr>
                <a:r>
                  <a:rPr lang="en-US" altLang="zh-CN" dirty="0"/>
                  <a:t>  can generate samples and which we can evaluate to within a multiplicative</a:t>
                </a:r>
              </a:p>
              <a:p>
                <a:pPr marL="0" indent="0">
                  <a:buNone/>
                </a:pPr>
                <a:r>
                  <a:rPr lang="en-US" altLang="zh-CN" dirty="0"/>
                  <a:t>  constant (</a:t>
                </a:r>
                <a14:m>
                  <m:oMath xmlns:m="http://schemas.openxmlformats.org/officeDocument/2006/math">
                    <m:r>
                      <a:rPr lang="en-US" altLang="zh-CN" b="0" i="1" smtClean="0">
                        <a:latin typeface="Cambria Math" panose="02040503050406030204" pitchFamily="18" charset="0"/>
                      </a:rPr>
                      <m:t>𝑄</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𝑄</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𝑍</m:t>
                        </m:r>
                      </m:e>
                      <m:sub>
                        <m:r>
                          <a:rPr lang="en-US" altLang="zh-CN" b="0" i="1" smtClean="0">
                            <a:latin typeface="Cambria Math" panose="02040503050406030204" pitchFamily="18" charset="0"/>
                          </a:rPr>
                          <m:t>𝑄</m:t>
                        </m:r>
                      </m:sub>
                    </m:sSub>
                  </m:oMath>
                </a14:m>
                <a:r>
                  <a:rPr lang="en-US" altLang="zh-CN" dirty="0"/>
                  <a:t>).</a:t>
                </a: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t>A practical difficulty with importance sampling is that it is hard to estimate</a:t>
                </a:r>
              </a:p>
              <a:p>
                <a:pPr marL="0" indent="0">
                  <a:buNone/>
                </a:pPr>
                <a:r>
                  <a:rPr lang="en-US" altLang="zh-CN" dirty="0"/>
                  <a:t>how reliable the estimator </a:t>
                </a:r>
                <a14:m>
                  <m:oMath xmlns:m="http://schemas.openxmlformats.org/officeDocument/2006/math">
                    <m:acc>
                      <m:accPr>
                        <m:chr m:val="̂"/>
                        <m:ctrlPr>
                          <a:rPr lang="en-US" altLang="zh-CN" b="0" i="1" smtClean="0">
                            <a:latin typeface="Cambria Math" panose="02040503050406030204" pitchFamily="18" charset="0"/>
                          </a:rPr>
                        </m:ctrlPr>
                      </m:accPr>
                      <m:e>
                        <m:r>
                          <m:rPr>
                            <m:sty m:val="p"/>
                          </m:rPr>
                          <a:rPr lang="en-US" altLang="zh-CN" b="0" i="0" smtClean="0">
                            <a:latin typeface="Cambria Math" panose="02040503050406030204" pitchFamily="18" charset="0"/>
                          </a:rPr>
                          <m:t>Φ</m:t>
                        </m:r>
                      </m:e>
                    </m:acc>
                  </m:oMath>
                </a14:m>
                <a:r>
                  <a:rPr lang="en-US" altLang="zh-CN" dirty="0"/>
                  <a:t> is.</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46" t="-642"/>
                </a:stretch>
              </a:blipFill>
            </p:spPr>
            <p:txBody>
              <a:bodyPr/>
              <a:lstStyle/>
              <a:p>
                <a:r>
                  <a:rPr lang="zh-CN" altLang="en-US">
                    <a:noFill/>
                  </a:rPr>
                  <a:t> </a:t>
                </a:r>
              </a:p>
            </p:txBody>
          </p:sp>
        </mc:Fallback>
      </mc:AlternateContent>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5290" y="3415665"/>
            <a:ext cx="2038350" cy="83820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6215" y="4417727"/>
            <a:ext cx="2476500" cy="914400"/>
          </a:xfrm>
          <a:prstGeom prst="rect">
            <a:avLst/>
          </a:prstGeom>
        </p:spPr>
      </p:pic>
    </p:spTree>
    <p:extLst>
      <p:ext uri="{BB962C8B-B14F-4D97-AF65-F5344CB8AC3E}">
        <p14:creationId xmlns:p14="http://schemas.microsoft.com/office/powerpoint/2010/main" val="492977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Rejection Sampling</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a:t>Assume that we know the value of a constant </a:t>
                </a:r>
                <a14:m>
                  <m:oMath xmlns:m="http://schemas.openxmlformats.org/officeDocument/2006/math">
                    <m:r>
                      <a:rPr lang="en-US" altLang="zh-CN" b="0" i="1" smtClean="0">
                        <a:latin typeface="Cambria Math" panose="02040503050406030204" pitchFamily="18" charset="0"/>
                      </a:rPr>
                      <m:t>𝑐</m:t>
                    </m:r>
                  </m:oMath>
                </a14:m>
                <a:r>
                  <a:rPr lang="en-US" altLang="zh-CN" dirty="0"/>
                  <a:t> such that</a:t>
                </a:r>
              </a:p>
              <a:p>
                <a:pPr marL="0" indent="0">
                  <a:buNone/>
                </a:pPr>
                <a:r>
                  <a:rPr lang="en-US" altLang="zh-CN" b="0" dirty="0"/>
                  <a:t>				</a:t>
                </a:r>
                <a14:m>
                  <m:oMath xmlns:m="http://schemas.openxmlformats.org/officeDocument/2006/math">
                    <m:r>
                      <a:rPr lang="en-US" altLang="zh-CN" b="0" i="1" smtClean="0">
                        <a:latin typeface="Cambria Math" panose="02040503050406030204" pitchFamily="18" charset="0"/>
                      </a:rPr>
                      <m:t>𝑐</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𝑄</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&gt;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𝑃</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oMath>
                </a14:m>
                <a:r>
                  <a:rPr lang="en-US" altLang="zh-CN" dirty="0"/>
                  <a:t> for all x</a:t>
                </a:r>
              </a:p>
              <a:p>
                <a:r>
                  <a:rPr lang="en-US" altLang="zh-CN" dirty="0"/>
                  <a:t>We generate two random numbers. The first, x, is generated from the</a:t>
                </a:r>
              </a:p>
              <a:p>
                <a:pPr marL="0" indent="0">
                  <a:buNone/>
                </a:pPr>
                <a:r>
                  <a:rPr lang="en-US" altLang="zh-CN" dirty="0"/>
                  <a:t>proposal density </a:t>
                </a:r>
                <a14:m>
                  <m:oMath xmlns:m="http://schemas.openxmlformats.org/officeDocument/2006/math">
                    <m:r>
                      <a:rPr lang="en-US" altLang="zh-CN" b="0" i="1" smtClean="0">
                        <a:latin typeface="Cambria Math" panose="02040503050406030204" pitchFamily="18" charset="0"/>
                      </a:rPr>
                      <m:t>𝑄</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en-US" altLang="zh-CN" dirty="0"/>
                  <a:t>. We then evaluate</a:t>
                </a:r>
                <a14:m>
                  <m:oMath xmlns:m="http://schemas.openxmlformats.org/officeDocument/2006/math">
                    <m:r>
                      <a:rPr lang="en-US" altLang="zh-CN" b="0" i="0" smtClean="0">
                        <a:latin typeface="Cambria Math" panose="02040503050406030204" pitchFamily="18" charset="0"/>
                      </a:rPr>
                      <m:t> </m:t>
                    </m:r>
                    <m:r>
                      <a:rPr lang="en-US" altLang="zh-CN" b="0" i="1" smtClean="0">
                        <a:latin typeface="Cambria Math" panose="02040503050406030204" pitchFamily="18" charset="0"/>
                      </a:rPr>
                      <m:t>𝑐</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𝑄</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en-US" altLang="zh-CN" dirty="0"/>
                  <a:t> and generate a uniformly</a:t>
                </a:r>
              </a:p>
              <a:p>
                <a:pPr marL="0" indent="0">
                  <a:buNone/>
                </a:pPr>
                <a:r>
                  <a:rPr lang="en-US" altLang="zh-CN" dirty="0"/>
                  <a:t>distributed random variable </a:t>
                </a:r>
                <a14:m>
                  <m:oMath xmlns:m="http://schemas.openxmlformats.org/officeDocument/2006/math">
                    <m:r>
                      <a:rPr lang="en-US" altLang="zh-CN" b="0" i="1" smtClean="0">
                        <a:latin typeface="Cambria Math" panose="02040503050406030204" pitchFamily="18" charset="0"/>
                      </a:rPr>
                      <m:t>𝑢</m:t>
                    </m:r>
                  </m:oMath>
                </a14:m>
                <a:r>
                  <a:rPr lang="en-US" altLang="zh-CN" dirty="0"/>
                  <a:t> from the interval [0, </a:t>
                </a:r>
                <a14:m>
                  <m:oMath xmlns:m="http://schemas.openxmlformats.org/officeDocument/2006/math">
                    <m:r>
                      <a:rPr lang="en-US" altLang="zh-CN" b="0" i="1" smtClean="0">
                        <a:latin typeface="Cambria Math" panose="02040503050406030204" pitchFamily="18" charset="0"/>
                      </a:rPr>
                      <m:t>𝑐</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𝑄</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en-US" altLang="zh-CN" dirty="0"/>
                  <a:t>]. These two random</a:t>
                </a:r>
              </a:p>
              <a:p>
                <a:pPr marL="0" indent="0">
                  <a:buNone/>
                </a:pPr>
                <a:r>
                  <a:rPr lang="en-US" altLang="zh-CN" dirty="0"/>
                  <a:t>numbers can be viewed as selecting a point in the two-dimensional plane.</a:t>
                </a:r>
              </a:p>
              <a:p>
                <a:r>
                  <a:rPr lang="en-US" altLang="zh-CN" dirty="0"/>
                  <a:t>We now evaluate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𝑃</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en-US" altLang="zh-CN" dirty="0"/>
                  <a:t> and accept or reject the sample x by comparing the</a:t>
                </a:r>
              </a:p>
              <a:p>
                <a:pPr marL="0" indent="0">
                  <a:buNone/>
                </a:pPr>
                <a:r>
                  <a:rPr lang="en-US" altLang="zh-CN" dirty="0"/>
                  <a:t>value of u with the value of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𝑃</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en-US" altLang="zh-CN" dirty="0"/>
                  <a:t>. If </a:t>
                </a:r>
                <a14:m>
                  <m:oMath xmlns:m="http://schemas.openxmlformats.org/officeDocument/2006/math">
                    <m:r>
                      <a:rPr lang="en-US" altLang="zh-CN" b="0" i="1" smtClean="0">
                        <a:latin typeface="Cambria Math" panose="02040503050406030204" pitchFamily="18" charset="0"/>
                      </a:rPr>
                      <m:t>𝑢</m:t>
                    </m:r>
                    <m:r>
                      <a:rPr lang="en-US" altLang="zh-CN" b="0" i="1" smtClean="0">
                        <a:latin typeface="Cambria Math" panose="02040503050406030204" pitchFamily="18" charset="0"/>
                      </a:rPr>
                      <m:t>&gt;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𝑃</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en-US" altLang="zh-CN" dirty="0"/>
                  <a:t> then x is rejected; otherwise</a:t>
                </a:r>
              </a:p>
              <a:p>
                <a:pPr marL="0" indent="0">
                  <a:buNone/>
                </a:pPr>
                <a:r>
                  <a:rPr lang="en-US" altLang="zh-CN" dirty="0"/>
                  <a:t>it is accepted.</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04" t="-19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43365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53999"/>
            <a:ext cx="12192000" cy="740864"/>
          </a:xfrm>
        </p:spPr>
        <p:txBody>
          <a:bodyPr/>
          <a:lstStyle/>
          <a:p>
            <a:r>
              <a:rPr lang="en-US" altLang="zh-CN" dirty="0"/>
              <a:t>  Metropolis-Hasting method</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7131" y="920114"/>
            <a:ext cx="4382074" cy="5448507"/>
          </a:xfrm>
        </p:spPr>
      </p:pic>
      <mc:AlternateContent xmlns:mc="http://schemas.openxmlformats.org/markup-compatibility/2006">
        <mc:Choice xmlns:a14="http://schemas.microsoft.com/office/drawing/2010/main" Requires="a14">
          <p:sp>
            <p:nvSpPr>
              <p:cNvPr id="5" name="文本框 4"/>
              <p:cNvSpPr txBox="1"/>
              <p:nvPr/>
            </p:nvSpPr>
            <p:spPr>
              <a:xfrm>
                <a:off x="5800724" y="1034414"/>
                <a:ext cx="6006465" cy="3979103"/>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Alg: </a:t>
                </a:r>
                <a:r>
                  <a:rPr lang="en-US" altLang="zh-CN" dirty="0">
                    <a:latin typeface="Times New Roman" panose="02020603050405020304" pitchFamily="18" charset="0"/>
                    <a:cs typeface="Times New Roman" panose="02020603050405020304" pitchFamily="18" charset="0"/>
                  </a:rPr>
                  <a:t>The density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𝑄</m:t>
                    </m:r>
                    <m:d>
                      <m:dPr>
                        <m:ctrlPr>
                          <a:rPr lang="en-US" altLang="zh-CN" i="1" smtClean="0">
                            <a:latin typeface="Cambria Math" panose="02040503050406030204" pitchFamily="18" charset="0"/>
                            <a:cs typeface="Times New Roman" panose="02020603050405020304" pitchFamily="18" charset="0"/>
                          </a:rPr>
                        </m:ctrlPr>
                      </m:dPr>
                      <m:e>
                        <m:sSup>
                          <m:sSupPr>
                            <m:ctrlPr>
                              <a:rPr lang="en-US" altLang="zh-CN" i="1" smtClean="0">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𝑥</m:t>
                            </m:r>
                          </m:e>
                          <m:sup>
                            <m:r>
                              <a:rPr lang="en-US" altLang="zh-CN" b="0" i="1" smtClean="0">
                                <a:latin typeface="Cambria Math" panose="02040503050406030204" pitchFamily="18" charset="0"/>
                                <a:cs typeface="Times New Roman" panose="02020603050405020304" pitchFamily="18" charset="0"/>
                              </a:rPr>
                              <m:t>′</m:t>
                            </m:r>
                          </m:sup>
                        </m:sSup>
                        <m:r>
                          <a:rPr lang="en-US" altLang="zh-CN" b="0" i="1" smtClean="0">
                            <a:latin typeface="Cambria Math" panose="02040503050406030204" pitchFamily="18" charset="0"/>
                            <a:cs typeface="Times New Roman" panose="02020603050405020304" pitchFamily="18" charset="0"/>
                          </a:rPr>
                          <m:t>;</m:t>
                        </m:r>
                        <m:sSup>
                          <m:sSupPr>
                            <m:ctrlPr>
                              <a:rPr lang="en-US" altLang="zh-CN" i="1" smtClean="0">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𝑥</m:t>
                            </m:r>
                          </m:e>
                          <m:sup>
                            <m:d>
                              <m:dPr>
                                <m:ctrlPr>
                                  <a:rPr lang="en-US" altLang="zh-CN"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𝑡</m:t>
                                </m:r>
                              </m:e>
                            </m:d>
                          </m:sup>
                        </m:sSup>
                      </m:e>
                    </m:d>
                  </m:oMath>
                </a14:m>
                <a:r>
                  <a:rPr lang="en-US" altLang="zh-CN" dirty="0">
                    <a:latin typeface="Times New Roman" panose="02020603050405020304" pitchFamily="18" charset="0"/>
                    <a:cs typeface="Times New Roman" panose="02020603050405020304" pitchFamily="18" charset="0"/>
                  </a:rPr>
                  <a:t> might be simple distribution</a:t>
                </a:r>
              </a:p>
              <a:p>
                <a:r>
                  <a:rPr lang="en-US" altLang="zh-CN" dirty="0">
                    <a:latin typeface="Times New Roman" panose="02020603050405020304" pitchFamily="18" charset="0"/>
                    <a:cs typeface="Times New Roman" panose="02020603050405020304" pitchFamily="18" charset="0"/>
                  </a:rPr>
                  <a:t>An tentative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𝑥</m:t>
                    </m:r>
                    <m:r>
                      <a:rPr lang="en-US" altLang="zh-CN" b="0" i="1" smtClean="0">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is generated from the proposed density </a:t>
                </a:r>
              </a:p>
              <a:p>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𝑄</m:t>
                    </m:r>
                    <m:r>
                      <a:rPr lang="en-US" altLang="zh-CN" b="0" i="1" smtClean="0">
                        <a:latin typeface="Cambria Math" panose="02040503050406030204" pitchFamily="18" charset="0"/>
                        <a:cs typeface="Times New Roman" panose="02020603050405020304" pitchFamily="18" charset="0"/>
                      </a:rPr>
                      <m:t>(</m:t>
                    </m:r>
                    <m:sSup>
                      <m:sSupPr>
                        <m:ctrlPr>
                          <a:rPr lang="en-US" altLang="zh-CN" i="1" smtClean="0">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𝑥</m:t>
                        </m:r>
                      </m:e>
                      <m:sup>
                        <m:r>
                          <a:rPr lang="en-US" altLang="zh-CN" b="0" i="1" smtClean="0">
                            <a:latin typeface="Cambria Math" panose="02040503050406030204" pitchFamily="18" charset="0"/>
                            <a:cs typeface="Times New Roman" panose="02020603050405020304" pitchFamily="18" charset="0"/>
                          </a:rPr>
                          <m:t>′</m:t>
                        </m:r>
                      </m:sup>
                    </m:sSup>
                    <m:r>
                      <a:rPr lang="en-US" altLang="zh-CN" b="0" i="1" smtClean="0">
                        <a:latin typeface="Cambria Math" panose="02040503050406030204" pitchFamily="18" charset="0"/>
                        <a:cs typeface="Times New Roman" panose="02020603050405020304" pitchFamily="18" charset="0"/>
                      </a:rPr>
                      <m:t>;</m:t>
                    </m:r>
                    <m:sSup>
                      <m:sSupPr>
                        <m:ctrlPr>
                          <a:rPr lang="en-US" altLang="zh-CN" i="1" smtClean="0">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𝑥</m:t>
                        </m:r>
                      </m:e>
                      <m:sup>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𝑡</m:t>
                        </m:r>
                        <m:r>
                          <a:rPr lang="en-US" altLang="zh-CN" b="0" i="1" smtClean="0">
                            <a:latin typeface="Cambria Math" panose="02040503050406030204" pitchFamily="18" charset="0"/>
                            <a:cs typeface="Times New Roman" panose="02020603050405020304" pitchFamily="18" charset="0"/>
                          </a:rPr>
                          <m:t>)</m:t>
                        </m:r>
                      </m:sup>
                    </m:sSup>
                    <m:r>
                      <a:rPr lang="en-US" altLang="zh-CN" b="0" i="1" smtClean="0">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To Decide whether to accept the new state, we compute ,</a:t>
                </a:r>
              </a:p>
              <a:p>
                <a:r>
                  <a:rPr lang="en-US" altLang="zh-CN" b="1" dirty="0">
                    <a:latin typeface="Times New Roman" panose="02020603050405020304" pitchFamily="18" charset="0"/>
                    <a:cs typeface="Times New Roman" panose="02020603050405020304" pitchFamily="18" charset="0"/>
                  </a:rPr>
                  <a:t>                              </a:t>
                </a:r>
                <a14:m>
                  <m:oMath xmlns:m="http://schemas.openxmlformats.org/officeDocument/2006/math">
                    <m:r>
                      <a:rPr lang="en-US" altLang="zh-CN" b="1" i="1" smtClean="0">
                        <a:latin typeface="Cambria Math" panose="02040503050406030204" pitchFamily="18" charset="0"/>
                        <a:cs typeface="Times New Roman" panose="02020603050405020304" pitchFamily="18" charset="0"/>
                      </a:rPr>
                      <m:t>𝒂</m:t>
                    </m:r>
                    <m:r>
                      <a:rPr lang="en-US" altLang="zh-CN" b="1" i="1" smtClean="0">
                        <a:latin typeface="Cambria Math" panose="02040503050406030204" pitchFamily="18" charset="0"/>
                        <a:cs typeface="Times New Roman" panose="02020603050405020304" pitchFamily="18" charset="0"/>
                      </a:rPr>
                      <m:t>=</m:t>
                    </m:r>
                    <m:f>
                      <m:fPr>
                        <m:ctrlPr>
                          <a:rPr lang="en-US" altLang="zh-CN" b="1" i="1" smtClean="0">
                            <a:latin typeface="Cambria Math" panose="02040503050406030204" pitchFamily="18" charset="0"/>
                            <a:cs typeface="Times New Roman" panose="02020603050405020304" pitchFamily="18" charset="0"/>
                          </a:rPr>
                        </m:ctrlPr>
                      </m:fPr>
                      <m:num>
                        <m:sSup>
                          <m:sSupPr>
                            <m:ctrlPr>
                              <a:rPr lang="en-US" altLang="zh-CN" b="1" i="1">
                                <a:latin typeface="Cambria Math" panose="02040503050406030204" pitchFamily="18" charset="0"/>
                                <a:cs typeface="Times New Roman" panose="02020603050405020304" pitchFamily="18" charset="0"/>
                              </a:rPr>
                            </m:ctrlPr>
                          </m:sSupPr>
                          <m:e>
                            <m:r>
                              <a:rPr lang="en-US" altLang="zh-CN" b="1" i="1">
                                <a:latin typeface="Cambria Math" panose="02040503050406030204" pitchFamily="18" charset="0"/>
                                <a:cs typeface="Times New Roman" panose="02020603050405020304" pitchFamily="18" charset="0"/>
                              </a:rPr>
                              <m:t>𝑷</m:t>
                            </m:r>
                          </m:e>
                          <m:sup>
                            <m:r>
                              <a:rPr lang="en-US" altLang="zh-CN" b="1" i="1">
                                <a:latin typeface="Cambria Math" panose="02040503050406030204" pitchFamily="18" charset="0"/>
                                <a:cs typeface="Times New Roman" panose="02020603050405020304" pitchFamily="18" charset="0"/>
                              </a:rPr>
                              <m:t>∗</m:t>
                            </m:r>
                          </m:sup>
                        </m:sSup>
                        <m:r>
                          <a:rPr lang="en-US" altLang="zh-CN" b="1" i="1">
                            <a:latin typeface="Cambria Math" panose="02040503050406030204" pitchFamily="18" charset="0"/>
                            <a:cs typeface="Times New Roman" panose="02020603050405020304" pitchFamily="18" charset="0"/>
                          </a:rPr>
                          <m:t>(</m:t>
                        </m:r>
                        <m:r>
                          <a:rPr lang="en-US" altLang="zh-CN" b="1" i="1">
                            <a:latin typeface="Cambria Math" panose="02040503050406030204" pitchFamily="18" charset="0"/>
                            <a:cs typeface="Times New Roman" panose="02020603050405020304" pitchFamily="18" charset="0"/>
                          </a:rPr>
                          <m:t>𝒙</m:t>
                        </m:r>
                        <m:r>
                          <a:rPr lang="en-US" altLang="zh-CN" b="1" i="1">
                            <a:latin typeface="Cambria Math" panose="02040503050406030204" pitchFamily="18" charset="0"/>
                            <a:cs typeface="Times New Roman" panose="02020603050405020304" pitchFamily="18" charset="0"/>
                          </a:rPr>
                          <m:t>′)</m:t>
                        </m:r>
                      </m:num>
                      <m:den>
                        <m:sSup>
                          <m:sSupPr>
                            <m:ctrlPr>
                              <a:rPr lang="en-US" altLang="zh-CN" b="1" i="1">
                                <a:latin typeface="Cambria Math" panose="02040503050406030204" pitchFamily="18" charset="0"/>
                                <a:cs typeface="Times New Roman" panose="02020603050405020304" pitchFamily="18" charset="0"/>
                              </a:rPr>
                            </m:ctrlPr>
                          </m:sSupPr>
                          <m:e>
                            <m:r>
                              <a:rPr lang="en-US" altLang="zh-CN" b="1" i="1">
                                <a:latin typeface="Cambria Math" panose="02040503050406030204" pitchFamily="18" charset="0"/>
                                <a:cs typeface="Times New Roman" panose="02020603050405020304" pitchFamily="18" charset="0"/>
                              </a:rPr>
                              <m:t>𝑷</m:t>
                            </m:r>
                          </m:e>
                          <m:sup>
                            <m:r>
                              <a:rPr lang="en-US" altLang="zh-CN" b="1" i="1">
                                <a:latin typeface="Cambria Math" panose="02040503050406030204" pitchFamily="18" charset="0"/>
                                <a:cs typeface="Times New Roman" panose="02020603050405020304" pitchFamily="18" charset="0"/>
                              </a:rPr>
                              <m:t>∗</m:t>
                            </m:r>
                          </m:sup>
                        </m:sSup>
                        <m:r>
                          <a:rPr lang="en-US" altLang="zh-CN" b="1" i="1">
                            <a:latin typeface="Cambria Math" panose="02040503050406030204" pitchFamily="18" charset="0"/>
                            <a:cs typeface="Times New Roman" panose="02020603050405020304" pitchFamily="18" charset="0"/>
                          </a:rPr>
                          <m:t>(</m:t>
                        </m:r>
                        <m:sSup>
                          <m:sSupPr>
                            <m:ctrlPr>
                              <a:rPr lang="en-US" altLang="zh-CN" b="1" i="1">
                                <a:latin typeface="Cambria Math" panose="02040503050406030204" pitchFamily="18" charset="0"/>
                                <a:cs typeface="Times New Roman" panose="02020603050405020304" pitchFamily="18" charset="0"/>
                              </a:rPr>
                            </m:ctrlPr>
                          </m:sSupPr>
                          <m:e>
                            <m:r>
                              <a:rPr lang="en-US" altLang="zh-CN" b="1" i="1">
                                <a:latin typeface="Cambria Math" panose="02040503050406030204" pitchFamily="18" charset="0"/>
                                <a:cs typeface="Times New Roman" panose="02020603050405020304" pitchFamily="18" charset="0"/>
                              </a:rPr>
                              <m:t>𝒙</m:t>
                            </m:r>
                          </m:e>
                          <m:sup>
                            <m:r>
                              <a:rPr lang="en-US" altLang="zh-CN" b="1" i="1">
                                <a:latin typeface="Cambria Math" panose="02040503050406030204" pitchFamily="18" charset="0"/>
                                <a:cs typeface="Times New Roman" panose="02020603050405020304" pitchFamily="18" charset="0"/>
                              </a:rPr>
                              <m:t>(</m:t>
                            </m:r>
                            <m:r>
                              <a:rPr lang="en-US" altLang="zh-CN" b="1" i="1">
                                <a:latin typeface="Cambria Math" panose="02040503050406030204" pitchFamily="18" charset="0"/>
                                <a:cs typeface="Times New Roman" panose="02020603050405020304" pitchFamily="18" charset="0"/>
                              </a:rPr>
                              <m:t>𝒕</m:t>
                            </m:r>
                            <m:r>
                              <a:rPr lang="en-US" altLang="zh-CN" b="1" i="1">
                                <a:latin typeface="Cambria Math" panose="02040503050406030204" pitchFamily="18" charset="0"/>
                                <a:cs typeface="Times New Roman" panose="02020603050405020304" pitchFamily="18" charset="0"/>
                              </a:rPr>
                              <m:t>)</m:t>
                            </m:r>
                          </m:sup>
                        </m:sSup>
                        <m:r>
                          <a:rPr lang="en-US" altLang="zh-CN" b="1" i="1">
                            <a:latin typeface="Cambria Math" panose="02040503050406030204" pitchFamily="18" charset="0"/>
                            <a:cs typeface="Times New Roman" panose="02020603050405020304" pitchFamily="18" charset="0"/>
                          </a:rPr>
                          <m:t>)</m:t>
                        </m:r>
                      </m:den>
                    </m:f>
                    <m:f>
                      <m:fPr>
                        <m:ctrlPr>
                          <a:rPr lang="en-US" altLang="zh-CN" b="1" i="1" smtClean="0">
                            <a:latin typeface="Cambria Math" panose="02040503050406030204" pitchFamily="18" charset="0"/>
                            <a:cs typeface="Times New Roman" panose="02020603050405020304" pitchFamily="18" charset="0"/>
                          </a:rPr>
                        </m:ctrlPr>
                      </m:fPr>
                      <m:num>
                        <m:r>
                          <a:rPr lang="en-US" altLang="zh-CN" b="1" i="1" smtClean="0">
                            <a:latin typeface="Cambria Math" panose="02040503050406030204" pitchFamily="18" charset="0"/>
                            <a:cs typeface="Times New Roman" panose="02020603050405020304" pitchFamily="18" charset="0"/>
                          </a:rPr>
                          <m:t>𝑸</m:t>
                        </m:r>
                        <m:r>
                          <a:rPr lang="en-US" altLang="zh-CN" b="1" i="1" smtClean="0">
                            <a:latin typeface="Cambria Math" panose="02040503050406030204" pitchFamily="18" charset="0"/>
                            <a:cs typeface="Times New Roman" panose="02020603050405020304" pitchFamily="18" charset="0"/>
                          </a:rPr>
                          <m:t>(</m:t>
                        </m:r>
                        <m:sSup>
                          <m:sSupPr>
                            <m:ctrlPr>
                              <a:rPr lang="en-US" altLang="zh-CN" b="1" i="1" smtClean="0">
                                <a:latin typeface="Cambria Math" panose="02040503050406030204" pitchFamily="18" charset="0"/>
                                <a:cs typeface="Times New Roman" panose="02020603050405020304" pitchFamily="18" charset="0"/>
                              </a:rPr>
                            </m:ctrlPr>
                          </m:sSupPr>
                          <m:e>
                            <m:r>
                              <a:rPr lang="en-US" altLang="zh-CN" b="1" i="1" smtClean="0">
                                <a:latin typeface="Cambria Math" panose="02040503050406030204" pitchFamily="18" charset="0"/>
                                <a:cs typeface="Times New Roman" panose="02020603050405020304" pitchFamily="18" charset="0"/>
                              </a:rPr>
                              <m:t>𝒙</m:t>
                            </m:r>
                          </m:e>
                          <m:sup>
                            <m:d>
                              <m:dPr>
                                <m:ctrlPr>
                                  <a:rPr lang="en-US" altLang="zh-CN" b="1" i="1" smtClean="0">
                                    <a:latin typeface="Cambria Math" panose="02040503050406030204" pitchFamily="18" charset="0"/>
                                    <a:cs typeface="Times New Roman" panose="02020603050405020304" pitchFamily="18" charset="0"/>
                                  </a:rPr>
                                </m:ctrlPr>
                              </m:dPr>
                              <m:e>
                                <m:r>
                                  <a:rPr lang="en-US" altLang="zh-CN" b="1" i="1" smtClean="0">
                                    <a:latin typeface="Cambria Math" panose="02040503050406030204" pitchFamily="18" charset="0"/>
                                    <a:cs typeface="Times New Roman" panose="02020603050405020304" pitchFamily="18" charset="0"/>
                                  </a:rPr>
                                  <m:t>𝒕</m:t>
                                </m:r>
                              </m:e>
                            </m:d>
                          </m:sup>
                        </m:sSup>
                        <m:r>
                          <a:rPr lang="en-US" altLang="zh-CN" b="1" i="1" smtClean="0">
                            <a:latin typeface="Cambria Math" panose="02040503050406030204" pitchFamily="18" charset="0"/>
                            <a:cs typeface="Times New Roman" panose="02020603050405020304" pitchFamily="18" charset="0"/>
                          </a:rPr>
                          <m:t>;</m:t>
                        </m:r>
                        <m:r>
                          <a:rPr lang="en-US" altLang="zh-CN" b="1" i="1" smtClean="0">
                            <a:latin typeface="Cambria Math" panose="02040503050406030204" pitchFamily="18" charset="0"/>
                            <a:cs typeface="Times New Roman" panose="02020603050405020304" pitchFamily="18" charset="0"/>
                          </a:rPr>
                          <m:t>𝒙</m:t>
                        </m:r>
                        <m:r>
                          <a:rPr lang="en-US" altLang="zh-CN" b="1" i="1" smtClean="0">
                            <a:latin typeface="Cambria Math" panose="02040503050406030204" pitchFamily="18" charset="0"/>
                            <a:cs typeface="Times New Roman" panose="02020603050405020304" pitchFamily="18" charset="0"/>
                          </a:rPr>
                          <m:t>′)</m:t>
                        </m:r>
                      </m:num>
                      <m:den>
                        <m:r>
                          <a:rPr lang="en-US" altLang="zh-CN" b="1" i="1" smtClean="0">
                            <a:latin typeface="Cambria Math" panose="02040503050406030204" pitchFamily="18" charset="0"/>
                            <a:cs typeface="Times New Roman" panose="02020603050405020304" pitchFamily="18" charset="0"/>
                          </a:rPr>
                          <m:t>𝑸</m:t>
                        </m:r>
                        <m:r>
                          <a:rPr lang="en-US" altLang="zh-CN" b="1" i="1" smtClean="0">
                            <a:latin typeface="Cambria Math" panose="02040503050406030204" pitchFamily="18" charset="0"/>
                            <a:cs typeface="Times New Roman" panose="02020603050405020304" pitchFamily="18" charset="0"/>
                          </a:rPr>
                          <m:t>(</m:t>
                        </m:r>
                        <m:sSup>
                          <m:sSupPr>
                            <m:ctrlPr>
                              <a:rPr lang="en-US" altLang="zh-CN" b="1" i="1" smtClean="0">
                                <a:latin typeface="Cambria Math" panose="02040503050406030204" pitchFamily="18" charset="0"/>
                                <a:cs typeface="Times New Roman" panose="02020603050405020304" pitchFamily="18" charset="0"/>
                              </a:rPr>
                            </m:ctrlPr>
                          </m:sSupPr>
                          <m:e>
                            <m:r>
                              <a:rPr lang="en-US" altLang="zh-CN" b="1" i="1" smtClean="0">
                                <a:latin typeface="Cambria Math" panose="02040503050406030204" pitchFamily="18" charset="0"/>
                                <a:cs typeface="Times New Roman" panose="02020603050405020304" pitchFamily="18" charset="0"/>
                              </a:rPr>
                              <m:t>𝒙</m:t>
                            </m:r>
                          </m:e>
                          <m:sup>
                            <m:r>
                              <a:rPr lang="en-US" altLang="zh-CN" b="1" i="1" smtClean="0">
                                <a:latin typeface="Cambria Math" panose="02040503050406030204" pitchFamily="18" charset="0"/>
                                <a:cs typeface="Times New Roman" panose="02020603050405020304" pitchFamily="18" charset="0"/>
                              </a:rPr>
                              <m:t>′</m:t>
                            </m:r>
                          </m:sup>
                        </m:sSup>
                        <m:r>
                          <a:rPr lang="en-US" altLang="zh-CN" b="1" i="1" smtClean="0">
                            <a:latin typeface="Cambria Math" panose="02040503050406030204" pitchFamily="18" charset="0"/>
                            <a:cs typeface="Times New Roman" panose="02020603050405020304" pitchFamily="18" charset="0"/>
                          </a:rPr>
                          <m:t>;</m:t>
                        </m:r>
                        <m:sSup>
                          <m:sSupPr>
                            <m:ctrlPr>
                              <a:rPr lang="en-US" altLang="zh-CN" b="1" i="1" smtClean="0">
                                <a:latin typeface="Cambria Math" panose="02040503050406030204" pitchFamily="18" charset="0"/>
                                <a:cs typeface="Times New Roman" panose="02020603050405020304" pitchFamily="18" charset="0"/>
                              </a:rPr>
                            </m:ctrlPr>
                          </m:sSupPr>
                          <m:e>
                            <m:r>
                              <a:rPr lang="en-US" altLang="zh-CN" b="1" i="1" smtClean="0">
                                <a:latin typeface="Cambria Math" panose="02040503050406030204" pitchFamily="18" charset="0"/>
                                <a:cs typeface="Times New Roman" panose="02020603050405020304" pitchFamily="18" charset="0"/>
                              </a:rPr>
                              <m:t>𝒙</m:t>
                            </m:r>
                          </m:e>
                          <m:sup>
                            <m:r>
                              <a:rPr lang="en-US" altLang="zh-CN" b="1" i="1" smtClean="0">
                                <a:latin typeface="Cambria Math" panose="02040503050406030204" pitchFamily="18" charset="0"/>
                                <a:cs typeface="Times New Roman" panose="02020603050405020304" pitchFamily="18" charset="0"/>
                              </a:rPr>
                              <m:t>(</m:t>
                            </m:r>
                            <m:r>
                              <a:rPr lang="en-US" altLang="zh-CN" b="1" i="1" smtClean="0">
                                <a:latin typeface="Cambria Math" panose="02040503050406030204" pitchFamily="18" charset="0"/>
                                <a:cs typeface="Times New Roman" panose="02020603050405020304" pitchFamily="18" charset="0"/>
                              </a:rPr>
                              <m:t>𝒕</m:t>
                            </m:r>
                            <m:r>
                              <a:rPr lang="en-US" altLang="zh-CN" b="1" i="1" smtClean="0">
                                <a:latin typeface="Cambria Math" panose="02040503050406030204" pitchFamily="18" charset="0"/>
                                <a:cs typeface="Times New Roman" panose="02020603050405020304" pitchFamily="18" charset="0"/>
                              </a:rPr>
                              <m:t>)</m:t>
                            </m:r>
                          </m:sup>
                        </m:sSup>
                        <m:r>
                          <a:rPr lang="en-US" altLang="zh-CN" b="1" i="1" smtClean="0">
                            <a:latin typeface="Cambria Math" panose="02040503050406030204" pitchFamily="18" charset="0"/>
                            <a:cs typeface="Times New Roman" panose="02020603050405020304" pitchFamily="18" charset="0"/>
                          </a:rPr>
                          <m:t>)</m:t>
                        </m:r>
                      </m:den>
                    </m:f>
                  </m:oMath>
                </a14:m>
                <a:r>
                  <a:rPr lang="en-US" altLang="zh-CN" b="1" dirty="0">
                    <a:latin typeface="Times New Roman" panose="02020603050405020304" pitchFamily="18" charset="0"/>
                    <a:cs typeface="Times New Roman" panose="02020603050405020304" pitchFamily="18" charset="0"/>
                  </a:rPr>
                  <a:t>  </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If </a:t>
                </a:r>
                <a14:m>
                  <m:oMath xmlns:m="http://schemas.openxmlformats.org/officeDocument/2006/math">
                    <m:r>
                      <a:rPr lang="en-US" altLang="zh-CN" i="1" dirty="0">
                        <a:latin typeface="Cambria Math" panose="02040503050406030204" pitchFamily="18" charset="0"/>
                        <a:cs typeface="Times New Roman" panose="02020603050405020304" pitchFamily="18" charset="0"/>
                      </a:rPr>
                      <m:t>𝑎</m:t>
                    </m:r>
                    <m:r>
                      <a:rPr lang="en-US" altLang="zh-CN" i="1" dirty="0">
                        <a:latin typeface="Cambria Math" panose="02040503050406030204" pitchFamily="18" charset="0"/>
                        <a:cs typeface="Times New Roman" panose="02020603050405020304" pitchFamily="18" charset="0"/>
                      </a:rPr>
                      <m:t>≥1</m:t>
                    </m:r>
                  </m:oMath>
                </a14:m>
                <a:r>
                  <a:rPr lang="en-US" altLang="zh-CN" dirty="0">
                    <a:latin typeface="Times New Roman" panose="02020603050405020304" pitchFamily="18" charset="0"/>
                    <a:cs typeface="Times New Roman" panose="02020603050405020304" pitchFamily="18" charset="0"/>
                  </a:rPr>
                  <a:t> then the new state is accepted.</a:t>
                </a:r>
              </a:p>
              <a:p>
                <a:r>
                  <a:rPr lang="en-US" altLang="zh-CN" dirty="0">
                    <a:solidFill>
                      <a:srgbClr val="FF0000"/>
                    </a:solidFill>
                    <a:latin typeface="Times New Roman" panose="02020603050405020304" pitchFamily="18" charset="0"/>
                    <a:cs typeface="Times New Roman" panose="02020603050405020304" pitchFamily="18" charset="0"/>
                  </a:rPr>
                  <a:t>Otherwise, the new state is accepted with probability a.</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If the step is accepted, we set </a:t>
                </a:r>
                <a14:m>
                  <m:oMath xmlns:m="http://schemas.openxmlformats.org/officeDocument/2006/math">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𝑥</m:t>
                        </m:r>
                      </m:e>
                      <m:sup>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𝑡</m:t>
                        </m:r>
                        <m:r>
                          <a:rPr lang="en-US" altLang="zh-CN" i="1">
                            <a:latin typeface="Cambria Math" panose="02040503050406030204" pitchFamily="18" charset="0"/>
                            <a:cs typeface="Times New Roman" panose="02020603050405020304" pitchFamily="18" charset="0"/>
                          </a:rPr>
                          <m:t>+1)</m:t>
                        </m:r>
                      </m:sup>
                    </m:sSup>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𝑥</m:t>
                    </m:r>
                    <m:r>
                      <a:rPr lang="en-US" altLang="zh-CN" i="1">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rPr>
                  <a:t>If the step is rejected, then we set </a:t>
                </a:r>
                <a14:m>
                  <m:oMath xmlns:m="http://schemas.openxmlformats.org/officeDocument/2006/math">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𝑥</m:t>
                        </m:r>
                      </m:e>
                      <m:sup>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𝑡</m:t>
                        </m:r>
                        <m:r>
                          <a:rPr lang="en-US" altLang="zh-CN" i="1">
                            <a:latin typeface="Cambria Math" panose="02040503050406030204" pitchFamily="18" charset="0"/>
                            <a:cs typeface="Times New Roman" panose="02020603050405020304" pitchFamily="18" charset="0"/>
                          </a:rPr>
                          <m:t>+1)</m:t>
                        </m:r>
                      </m:sup>
                    </m:sSup>
                    <m:r>
                      <a:rPr lang="en-US" altLang="zh-CN" i="1">
                        <a:latin typeface="Cambria Math" panose="02040503050406030204" pitchFamily="18" charset="0"/>
                        <a:cs typeface="Times New Roman" panose="02020603050405020304" pitchFamily="18" charset="0"/>
                      </a:rPr>
                      <m:t>=</m:t>
                    </m:r>
                    <m:sSup>
                      <m:sSupPr>
                        <m:ctrlPr>
                          <a:rPr lang="en-US" altLang="zh-CN" b="0" i="1" smtClean="0">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𝑥</m:t>
                        </m:r>
                      </m:e>
                      <m:sup>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𝑡</m:t>
                        </m:r>
                        <m:r>
                          <a:rPr lang="en-US" altLang="zh-CN" b="0" i="1" smtClean="0">
                            <a:latin typeface="Cambria Math" panose="02040503050406030204" pitchFamily="18" charset="0"/>
                            <a:cs typeface="Times New Roman" panose="02020603050405020304" pitchFamily="18" charset="0"/>
                          </a:rPr>
                          <m:t>)</m:t>
                        </m:r>
                      </m:sup>
                    </m:sSup>
                  </m:oMath>
                </a14:m>
                <a:r>
                  <a:rPr lang="en-US" altLang="zh-CN" dirty="0">
                    <a:latin typeface="Times New Roman" panose="02020603050405020304" pitchFamily="18" charset="0"/>
                    <a:cs typeface="Times New Roman" panose="02020603050405020304" pitchFamily="18" charset="0"/>
                  </a:rPr>
                  <a:t>.</a:t>
                </a:r>
              </a:p>
              <a:p>
                <a:endParaRPr lang="en-US" altLang="zh-CN" dirty="0">
                  <a:latin typeface="Times New Roman" panose="02020603050405020304" pitchFamily="18" charset="0"/>
                  <a:cs typeface="Times New Roman" panose="02020603050405020304" pitchFamily="18" charset="0"/>
                </a:endParaRPr>
              </a:p>
              <a:p>
                <a:r>
                  <a:rPr lang="en-US" altLang="zh-CN" dirty="0">
                    <a:solidFill>
                      <a:srgbClr val="C00000"/>
                    </a:solidFill>
                    <a:latin typeface="Times New Roman" panose="02020603050405020304" pitchFamily="18" charset="0"/>
                    <a:cs typeface="Times New Roman" panose="02020603050405020304" pitchFamily="18" charset="0"/>
                  </a:rPr>
                  <a:t>Nicholas Constantine Metropolis</a:t>
                </a:r>
                <a:endParaRPr lang="en-US" altLang="zh-CN" b="1" dirty="0">
                  <a:latin typeface="Times New Roman" panose="02020603050405020304" pitchFamily="18" charset="0"/>
                  <a:cs typeface="Times New Roman" panose="02020603050405020304" pitchFamily="18" charset="0"/>
                </a:endParaRPr>
              </a:p>
            </p:txBody>
          </p:sp>
        </mc:Choice>
        <mc:Fallback>
          <p:sp>
            <p:nvSpPr>
              <p:cNvPr id="5" name="文本框 4"/>
              <p:cNvSpPr txBox="1">
                <a:spLocks noRot="1" noChangeAspect="1" noMove="1" noResize="1" noEditPoints="1" noAdjustHandles="1" noChangeArrowheads="1" noChangeShapeType="1" noTextEdit="1"/>
              </p:cNvSpPr>
              <p:nvPr/>
            </p:nvSpPr>
            <p:spPr>
              <a:xfrm>
                <a:off x="5800724" y="1034414"/>
                <a:ext cx="6006465" cy="3979103"/>
              </a:xfrm>
              <a:prstGeom prst="rect">
                <a:avLst/>
              </a:prstGeom>
              <a:blipFill>
                <a:blip r:embed="rId3"/>
                <a:stretch>
                  <a:fillRect l="-914" t="-307" b="-16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5823585" y="5097780"/>
                <a:ext cx="5589222" cy="934808"/>
              </a:xfrm>
              <a:prstGeom prst="rect">
                <a:avLst/>
              </a:prstGeom>
              <a:solidFill>
                <a:srgbClr val="BACEE8"/>
              </a:solidFill>
            </p:spPr>
            <p:txBody>
              <a:bodyPr wrap="none" rtlCol="0">
                <a:spAutoFit/>
              </a:bodyPr>
              <a:lstStyle/>
              <a:p>
                <a:r>
                  <a:rPr lang="en-US" altLang="zh-CN" dirty="0">
                    <a:latin typeface="Times New Roman" panose="02020603050405020304" pitchFamily="18" charset="0"/>
                    <a:cs typeface="Times New Roman" panose="02020603050405020304" pitchFamily="18" charset="0"/>
                  </a:rPr>
                  <a:t>Conclusion: For any positive Q, as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𝑡</m:t>
                    </m:r>
                    <m:r>
                      <a:rPr lang="en-US" altLang="zh-CN" b="0" i="1" smtClean="0">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the probability </a:t>
                </a:r>
              </a:p>
              <a:p>
                <a:r>
                  <a:rPr lang="en-US" altLang="zh-CN" dirty="0">
                    <a:latin typeface="Times New Roman" panose="02020603050405020304" pitchFamily="18" charset="0"/>
                    <a:cs typeface="Times New Roman" panose="02020603050405020304" pitchFamily="18" charset="0"/>
                  </a:rPr>
                  <a:t>distribution of </a:t>
                </a:r>
                <a14:m>
                  <m:oMath xmlns:m="http://schemas.openxmlformats.org/officeDocument/2006/math">
                    <m:sSup>
                      <m:sSupPr>
                        <m:ctrlPr>
                          <a:rPr lang="en-US" altLang="zh-CN" b="0" i="1" smtClean="0">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𝑥</m:t>
                        </m:r>
                      </m:e>
                      <m:sup>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𝑡</m:t>
                        </m:r>
                        <m:r>
                          <a:rPr lang="en-US" altLang="zh-CN" b="0" i="1" smtClean="0">
                            <a:latin typeface="Cambria Math" panose="02040503050406030204" pitchFamily="18" charset="0"/>
                            <a:cs typeface="Times New Roman" panose="02020603050405020304" pitchFamily="18" charset="0"/>
                          </a:rPr>
                          <m:t>)</m:t>
                        </m:r>
                      </m:sup>
                    </m:sSup>
                    <m:r>
                      <a:rPr lang="en-US" altLang="zh-CN" b="0" i="1" smtClean="0">
                        <a:latin typeface="Cambria Math" panose="02040503050406030204" pitchFamily="18" charset="0"/>
                        <a:cs typeface="Times New Roman" panose="02020603050405020304" pitchFamily="18" charset="0"/>
                      </a:rPr>
                      <m:t> </m:t>
                    </m:r>
                  </m:oMath>
                </a14:m>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tends to</a:t>
                </a:r>
                <a14:m>
                  <m:oMath xmlns:m="http://schemas.openxmlformats.org/officeDocument/2006/math">
                    <m:sSup>
                      <m:sSupPr>
                        <m:ctrlPr>
                          <a:rPr lang="en-US" altLang="zh-CN" b="0" i="1" smtClean="0">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𝑃</m:t>
                        </m:r>
                      </m:e>
                      <m:sup>
                        <m:r>
                          <a:rPr lang="en-US" altLang="zh-CN" b="0" i="1" smtClean="0">
                            <a:latin typeface="Cambria Math" panose="02040503050406030204" pitchFamily="18" charset="0"/>
                            <a:cs typeface="Times New Roman" panose="02020603050405020304" pitchFamily="18" charset="0"/>
                          </a:rPr>
                          <m:t>∗</m:t>
                        </m:r>
                      </m:sup>
                    </m:sSup>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𝑥</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𝑍</m:t>
                    </m:r>
                  </m:oMath>
                </a14:m>
                <a:r>
                  <a:rPr lang="en-US" altLang="zh-CN" dirty="0">
                    <a:latin typeface="Times New Roman" panose="02020603050405020304" pitchFamily="18" charset="0"/>
                    <a:cs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rPr>
                  <a:t>An example of Markov chain Monte Carlo method</a:t>
                </a:r>
                <a:endParaRPr lang="zh-CN" altLang="en-US" dirty="0">
                  <a:latin typeface="Times New Roman" panose="02020603050405020304" pitchFamily="18" charset="0"/>
                  <a:cs typeface="Times New Roman" panose="02020603050405020304" pitchFamily="18" charset="0"/>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5823585" y="5097780"/>
                <a:ext cx="5589222" cy="934808"/>
              </a:xfrm>
              <a:prstGeom prst="rect">
                <a:avLst/>
              </a:prstGeom>
              <a:blipFill>
                <a:blip r:embed="rId4"/>
                <a:stretch>
                  <a:fillRect l="-872" t="-3247" b="-90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45056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Gibbs Sampling</a:t>
            </a:r>
            <a:endParaRPr lang="zh-CN" altLang="en-US" dirty="0"/>
          </a:p>
        </p:txBody>
      </p:sp>
      <p:sp>
        <p:nvSpPr>
          <p:cNvPr id="3" name="内容占位符 2"/>
          <p:cNvSpPr>
            <a:spLocks noGrp="1"/>
          </p:cNvSpPr>
          <p:nvPr>
            <p:ph idx="1"/>
          </p:nvPr>
        </p:nvSpPr>
        <p:spPr/>
        <p:txBody>
          <a:bodyPr/>
          <a:lstStyle/>
          <a:p>
            <a:r>
              <a:rPr lang="en-US" altLang="zh-CN" dirty="0"/>
              <a:t>Gibbs sampling can be viewed as a Metropolis method in which a sequence of proposal distributions Q are defined in terms of the conditional distributions of the joint distribution P(x).</a:t>
            </a:r>
          </a:p>
          <a:p>
            <a:endParaRPr lang="en-US" altLang="zh-CN" dirty="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9957" y="2857500"/>
            <a:ext cx="5343525" cy="1657350"/>
          </a:xfrm>
          <a:prstGeom prst="rect">
            <a:avLst/>
          </a:prstGeom>
        </p:spPr>
      </p:pic>
    </p:spTree>
    <p:extLst>
      <p:ext uri="{BB962C8B-B14F-4D97-AF65-F5344CB8AC3E}">
        <p14:creationId xmlns:p14="http://schemas.microsoft.com/office/powerpoint/2010/main" val="2359673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  Reading</a:t>
            </a:r>
            <a:endParaRPr lang="zh-CN" altLang="en-US" dirty="0"/>
          </a:p>
        </p:txBody>
      </p:sp>
      <p:sp>
        <p:nvSpPr>
          <p:cNvPr id="3" name="内容占位符 2"/>
          <p:cNvSpPr>
            <a:spLocks noGrp="1"/>
          </p:cNvSpPr>
          <p:nvPr>
            <p:ph idx="1"/>
          </p:nvPr>
        </p:nvSpPr>
        <p:spPr/>
        <p:txBody>
          <a:bodyPr/>
          <a:lstStyle/>
          <a:p>
            <a:r>
              <a:rPr lang="en-US" altLang="zh-CN" dirty="0"/>
              <a:t>Ch. 28, Ch. 29</a:t>
            </a:r>
          </a:p>
          <a:p>
            <a:r>
              <a:rPr lang="en-US" altLang="zh-CN" dirty="0"/>
              <a:t>Exercise: 28.1, 28.2, 29.3, 29.4, 29.13 </a:t>
            </a:r>
            <a:endParaRPr lang="zh-CN" altLang="en-US" dirty="0"/>
          </a:p>
        </p:txBody>
      </p:sp>
    </p:spTree>
    <p:extLst>
      <p:ext uri="{BB962C8B-B14F-4D97-AF65-F5344CB8AC3E}">
        <p14:creationId xmlns:p14="http://schemas.microsoft.com/office/powerpoint/2010/main" val="138442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EA4D51-B120-4458-856B-ABE4EA6F254F}"/>
              </a:ext>
            </a:extLst>
          </p:cNvPr>
          <p:cNvSpPr>
            <a:spLocks noGrp="1"/>
          </p:cNvSpPr>
          <p:nvPr>
            <p:ph type="title"/>
          </p:nvPr>
        </p:nvSpPr>
        <p:spPr/>
        <p:txBody>
          <a:bodyPr>
            <a:normAutofit/>
          </a:bodyPr>
          <a:lstStyle/>
          <a:p>
            <a:r>
              <a:rPr lang="en-US" altLang="zh-CN" dirty="0"/>
              <a:t>  Lecture 8: Model Comparison and Simulation</a:t>
            </a:r>
            <a:endParaRPr lang="zh-CN" altLang="en-US" dirty="0"/>
          </a:p>
        </p:txBody>
      </p:sp>
      <p:sp>
        <p:nvSpPr>
          <p:cNvPr id="3" name="内容占位符 2">
            <a:extLst>
              <a:ext uri="{FF2B5EF4-FFF2-40B4-BE49-F238E27FC236}">
                <a16:creationId xmlns:a16="http://schemas.microsoft.com/office/drawing/2014/main" id="{9F22BA9D-B9AF-48C1-A1DA-1F589C4C3005}"/>
              </a:ext>
            </a:extLst>
          </p:cNvPr>
          <p:cNvSpPr>
            <a:spLocks noGrp="1"/>
          </p:cNvSpPr>
          <p:nvPr>
            <p:ph idx="1"/>
          </p:nvPr>
        </p:nvSpPr>
        <p:spPr/>
        <p:txBody>
          <a:bodyPr/>
          <a:lstStyle/>
          <a:p>
            <a:endParaRPr lang="en-US" altLang="zh-CN" dirty="0"/>
          </a:p>
          <a:p>
            <a:endParaRPr lang="en-US" altLang="zh-CN" dirty="0"/>
          </a:p>
          <a:p>
            <a:r>
              <a:rPr lang="en-US" altLang="zh-CN" dirty="0"/>
              <a:t>Model comparison</a:t>
            </a:r>
          </a:p>
          <a:p>
            <a:r>
              <a:rPr lang="en-US" altLang="zh-CN" dirty="0"/>
              <a:t>Occam’s Razor</a:t>
            </a:r>
          </a:p>
          <a:p>
            <a:r>
              <a:rPr lang="en-US" altLang="zh-CN" dirty="0"/>
              <a:t>Monte Carlo Methods</a:t>
            </a:r>
          </a:p>
          <a:p>
            <a:endParaRPr lang="zh-CN" altLang="en-US" dirty="0"/>
          </a:p>
        </p:txBody>
      </p:sp>
    </p:spTree>
    <p:extLst>
      <p:ext uri="{BB962C8B-B14F-4D97-AF65-F5344CB8AC3E}">
        <p14:creationId xmlns:p14="http://schemas.microsoft.com/office/powerpoint/2010/main" val="1248711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Occam’s Razor</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499" y="1237894"/>
            <a:ext cx="4632381" cy="4505364"/>
          </a:xfrm>
        </p:spPr>
      </p:pic>
      <p:sp>
        <p:nvSpPr>
          <p:cNvPr id="6" name="文本框 5"/>
          <p:cNvSpPr txBox="1"/>
          <p:nvPr/>
        </p:nvSpPr>
        <p:spPr>
          <a:xfrm>
            <a:off x="6096000" y="1337310"/>
            <a:ext cx="370332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How many boxes  in the picture?</a:t>
            </a:r>
            <a:endParaRPr lang="zh-CN" altLang="en-US"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6096000" y="2257486"/>
            <a:ext cx="5583644"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Intuition: Accept the simplest explanation that fits the data</a:t>
            </a:r>
            <a:endParaRPr lang="zh-CN" altLang="en-US"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6095999" y="3296309"/>
            <a:ext cx="5842635"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 theory with mathematical beauty is more likely to be correct than an ugly one that fits some experimental data</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4622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Model Comparison </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4700" y="1846884"/>
            <a:ext cx="5181600" cy="2667000"/>
          </a:xfrm>
        </p:spPr>
      </p:pic>
      <mc:AlternateContent xmlns:mc="http://schemas.openxmlformats.org/markup-compatibility/2006" xmlns:a14="http://schemas.microsoft.com/office/drawing/2010/main">
        <mc:Choice Requires="a14">
          <p:sp>
            <p:nvSpPr>
              <p:cNvPr id="5" name="文本框 4"/>
              <p:cNvSpPr txBox="1"/>
              <p:nvPr/>
            </p:nvSpPr>
            <p:spPr>
              <a:xfrm>
                <a:off x="342900" y="5061577"/>
                <a:ext cx="5218416" cy="646331"/>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Evaluate the plausibility of two alternative theories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1</m:t>
                        </m:r>
                      </m:sub>
                    </m:sSub>
                  </m:oMath>
                </a14:m>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2</m:t>
                        </m:r>
                      </m:sub>
                    </m:sSub>
                  </m:oMath>
                </a14:m>
                <a:r>
                  <a:rPr lang="en-US" altLang="zh-CN" dirty="0">
                    <a:latin typeface="Times New Roman" panose="02020603050405020304" pitchFamily="18" charset="0"/>
                    <a:cs typeface="Times New Roman" panose="02020603050405020304" pitchFamily="18" charset="0"/>
                  </a:rPr>
                  <a:t> in the light of data </a:t>
                </a:r>
                <a14:m>
                  <m:oMath xmlns:m="http://schemas.openxmlformats.org/officeDocument/2006/math">
                    <m:r>
                      <a:rPr lang="en-US" altLang="zh-CN" b="0" i="1" smtClean="0">
                        <a:latin typeface="Cambria Math" panose="02040503050406030204" pitchFamily="18" charset="0"/>
                      </a:rPr>
                      <m:t>𝐷</m:t>
                    </m:r>
                  </m:oMath>
                </a14:m>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342900" y="5061577"/>
                <a:ext cx="5218416" cy="646331"/>
              </a:xfrm>
              <a:prstGeom prst="rect">
                <a:avLst/>
              </a:prstGeom>
              <a:blipFill>
                <a:blip r:embed="rId3"/>
                <a:stretch>
                  <a:fillRect l="-935" t="-4717" b="-14151"/>
                </a:stretch>
              </a:blipFill>
            </p:spPr>
            <p:txBody>
              <a:bodyPr/>
              <a:lstStyle/>
              <a:p>
                <a:r>
                  <a:rPr lang="zh-CN" altLang="en-US">
                    <a:noFill/>
                  </a:rPr>
                  <a:t> </a:t>
                </a:r>
              </a:p>
            </p:txBody>
          </p:sp>
        </mc:Fallback>
      </mc:AlternateContent>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0513" y="1740061"/>
            <a:ext cx="4048125" cy="866775"/>
          </a:xfrm>
          <a:prstGeom prst="rect">
            <a:avLst/>
          </a:prstGeom>
        </p:spPr>
      </p:pic>
      <mc:AlternateContent xmlns:mc="http://schemas.openxmlformats.org/markup-compatibility/2006" xmlns:a14="http://schemas.microsoft.com/office/drawing/2010/main">
        <mc:Choice Requires="a14">
          <p:sp>
            <p:nvSpPr>
              <p:cNvPr id="7" name="文本框 6"/>
              <p:cNvSpPr txBox="1"/>
              <p:nvPr/>
            </p:nvSpPr>
            <p:spPr>
              <a:xfrm>
                <a:off x="5970513" y="3174224"/>
                <a:ext cx="5750292" cy="2585323"/>
              </a:xfrm>
              <a:prstGeom prst="rect">
                <a:avLst/>
              </a:prstGeom>
              <a:solidFill>
                <a:srgbClr val="BACEE8"/>
              </a:solidFill>
            </p:spPr>
            <p:txBody>
              <a:bodyPr wrap="none" rtlCol="0">
                <a:spAutoFit/>
              </a:bodyPr>
              <a:lstStyle/>
              <a:p>
                <a:r>
                  <a:rPr lang="en-US" altLang="zh-CN" b="1" dirty="0">
                    <a:latin typeface="Times New Roman" panose="02020603050405020304" pitchFamily="18" charset="0"/>
                    <a:cs typeface="Times New Roman" panose="02020603050405020304" pitchFamily="18" charset="0"/>
                  </a:rPr>
                  <a:t>Occam's razor:  </a:t>
                </a:r>
              </a:p>
              <a:p>
                <a:pPr marL="285750" indent="-285750">
                  <a:buFont typeface="Arial" panose="020B0604020202020204" pitchFamily="34" charset="0"/>
                  <a:buChar char="•"/>
                </a:pP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1</m:t>
                        </m:r>
                      </m:sub>
                    </m:sSub>
                  </m:oMath>
                </a14:m>
                <a:r>
                  <a:rPr lang="en-US" altLang="zh-CN" dirty="0">
                    <a:latin typeface="Times New Roman" panose="02020603050405020304" pitchFamily="18" charset="0"/>
                    <a:cs typeface="Times New Roman" panose="02020603050405020304" pitchFamily="18" charset="0"/>
                  </a:rPr>
                  <a:t> is a simpler model than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 </m:t>
                    </m:r>
                  </m:oMath>
                </a14:m>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Complex models, by their nature, are capable of making </a:t>
                </a:r>
              </a:p>
              <a:p>
                <a:r>
                  <a:rPr lang="en-US" altLang="zh-CN" dirty="0">
                    <a:latin typeface="Times New Roman" panose="02020603050405020304" pitchFamily="18" charset="0"/>
                    <a:cs typeface="Times New Roman" panose="02020603050405020304" pitchFamily="18" charset="0"/>
                  </a:rPr>
                  <a:t>     a greater variety of predictions.</a:t>
                </a:r>
              </a:p>
              <a:p>
                <a:pPr marL="285750" indent="-285750">
                  <a:buFont typeface="Arial" panose="020B0604020202020204" pitchFamily="34" charset="0"/>
                  <a:buChar char="•"/>
                </a:pP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2</m:t>
                        </m:r>
                      </m:sub>
                    </m:sSub>
                  </m:oMath>
                </a14:m>
                <a:r>
                  <a:rPr lang="en-US" altLang="zh-CN" dirty="0">
                    <a:latin typeface="Times New Roman" panose="02020603050405020304" pitchFamily="18" charset="0"/>
                    <a:cs typeface="Times New Roman" panose="02020603050405020304" pitchFamily="18" charset="0"/>
                  </a:rPr>
                  <a:t> must spread its predictive probability </a:t>
                </a:r>
                <a14:m>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oMath>
                </a14:m>
                <a:r>
                  <a:rPr lang="en-US" altLang="zh-CN" dirty="0">
                    <a:latin typeface="Times New Roman" panose="02020603050405020304" pitchFamily="18" charset="0"/>
                    <a:cs typeface="Times New Roman" panose="02020603050405020304" pitchFamily="18" charset="0"/>
                  </a:rPr>
                  <a:t> more </a:t>
                </a:r>
              </a:p>
              <a:p>
                <a:r>
                  <a:rPr lang="en-US" altLang="zh-CN" dirty="0">
                    <a:latin typeface="Times New Roman" panose="02020603050405020304" pitchFamily="18" charset="0"/>
                    <a:cs typeface="Times New Roman" panose="02020603050405020304" pitchFamily="18" charset="0"/>
                  </a:rPr>
                  <a:t>     thinly over the data space than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1</m:t>
                        </m:r>
                      </m:sub>
                    </m:sSub>
                  </m:oMath>
                </a14:m>
                <a:r>
                  <a:rPr lang="en-US" altLang="zh-CN" dirty="0">
                    <a:latin typeface="Times New Roman" panose="02020603050405020304" pitchFamily="18" charset="0"/>
                    <a:cs typeface="Times New Roman" panose="02020603050405020304" pitchFamily="18" charset="0"/>
                  </a:rPr>
                  <a:t>. Thus, in the case the </a:t>
                </a:r>
              </a:p>
              <a:p>
                <a:r>
                  <a:rPr lang="en-US" altLang="zh-CN" dirty="0">
                    <a:latin typeface="Times New Roman" panose="02020603050405020304" pitchFamily="18" charset="0"/>
                    <a:cs typeface="Times New Roman" panose="02020603050405020304" pitchFamily="18" charset="0"/>
                  </a:rPr>
                  <a:t>     simpler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1</m:t>
                        </m:r>
                      </m:sub>
                    </m:sSub>
                  </m:oMath>
                </a14:m>
                <a:r>
                  <a:rPr lang="en-US" altLang="zh-CN" dirty="0">
                    <a:latin typeface="Times New Roman" panose="02020603050405020304" pitchFamily="18" charset="0"/>
                    <a:cs typeface="Times New Roman" panose="02020603050405020304" pitchFamily="18" charset="0"/>
                  </a:rPr>
                  <a:t> will turn out more probable than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2</m:t>
                        </m:r>
                      </m:sub>
                    </m:sSub>
                  </m:oMath>
                </a14:m>
                <a:r>
                  <a:rPr lang="en-US" altLang="zh-CN" dirty="0">
                    <a:latin typeface="Times New Roman" panose="02020603050405020304" pitchFamily="18" charset="0"/>
                    <a:cs typeface="Times New Roman" panose="02020603050405020304" pitchFamily="18" charset="0"/>
                  </a:rPr>
                  <a:t>, without</a:t>
                </a:r>
              </a:p>
              <a:p>
                <a:r>
                  <a:rPr lang="en-US" altLang="zh-CN" dirty="0">
                    <a:latin typeface="Times New Roman" panose="02020603050405020304" pitchFamily="18" charset="0"/>
                    <a:cs typeface="Times New Roman" panose="02020603050405020304" pitchFamily="18" charset="0"/>
                  </a:rPr>
                  <a:t>     our having to express any subjective dislike for complex </a:t>
                </a:r>
              </a:p>
              <a:p>
                <a:r>
                  <a:rPr lang="en-US" altLang="zh-CN" dirty="0">
                    <a:latin typeface="Times New Roman" panose="02020603050405020304" pitchFamily="18" charset="0"/>
                    <a:cs typeface="Times New Roman" panose="02020603050405020304" pitchFamily="18" charset="0"/>
                  </a:rPr>
                  <a:t>     models.</a:t>
                </a:r>
                <a:endParaRPr lang="zh-CN" altLang="en-US" dirty="0">
                  <a:latin typeface="Times New Roman" panose="02020603050405020304" pitchFamily="18" charset="0"/>
                  <a:cs typeface="Times New Roman" panose="02020603050405020304" pitchFamily="18" charset="0"/>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5970513" y="3174224"/>
                <a:ext cx="5750292" cy="2585323"/>
              </a:xfrm>
              <a:prstGeom prst="rect">
                <a:avLst/>
              </a:prstGeom>
              <a:blipFill>
                <a:blip r:embed="rId5"/>
                <a:stretch>
                  <a:fillRect l="-847" t="-1415" b="-28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74823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Occam’s Razor: An Example </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sz="2400" dirty="0"/>
                  <a:t>Question: Here is a sequence of numbers:</a:t>
                </a:r>
              </a:p>
              <a:p>
                <a:pPr marL="0" indent="0" algn="ctr">
                  <a:buNone/>
                </a:pPr>
                <a:r>
                  <a:rPr lang="en-US" altLang="zh-CN" sz="2400" dirty="0"/>
                  <a:t>   -1, 3, 7, 11.</a:t>
                </a:r>
              </a:p>
              <a:p>
                <a:pPr marL="0" indent="0">
                  <a:buNone/>
                </a:pPr>
                <a:r>
                  <a:rPr lang="en-US" altLang="zh-CN" sz="2400" dirty="0"/>
                  <a:t>   The task is to predict the next two numbers, and infer the underlying process that gave rise to this sequence.</a:t>
                </a:r>
              </a:p>
              <a:p>
                <a:r>
                  <a:rPr lang="en-US" altLang="zh-CN" sz="2400" dirty="0"/>
                  <a:t>Two general theories:</a:t>
                </a:r>
              </a:p>
              <a:p>
                <a:pPr lvl="1"/>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𝐻</m:t>
                        </m:r>
                      </m:e>
                      <m:sub>
                        <m:r>
                          <a:rPr lang="en-US" altLang="zh-CN" sz="2000" b="0" i="1" smtClean="0">
                            <a:latin typeface="Cambria Math" panose="02040503050406030204" pitchFamily="18" charset="0"/>
                          </a:rPr>
                          <m:t>𝑎</m:t>
                        </m:r>
                      </m:sub>
                    </m:sSub>
                    <m:r>
                      <a:rPr lang="en-US" altLang="zh-CN" sz="2000" b="0" i="1" smtClean="0">
                        <a:latin typeface="Cambria Math" panose="02040503050406030204" pitchFamily="18" charset="0"/>
                      </a:rPr>
                      <m:t> − </m:t>
                    </m:r>
                  </m:oMath>
                </a14:m>
                <a:r>
                  <a:rPr lang="en-US" altLang="zh-CN" dirty="0"/>
                  <a:t>the sequence is an arithmetic progression, `add n', where n is an integer.</a:t>
                </a:r>
              </a:p>
              <a:p>
                <a:pPr lvl="1"/>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𝐻</m:t>
                        </m:r>
                      </m:e>
                      <m:sub>
                        <m:r>
                          <a:rPr lang="en-US" altLang="zh-CN" sz="2000" b="0" i="1" smtClean="0">
                            <a:latin typeface="Cambria Math" panose="02040503050406030204" pitchFamily="18" charset="0"/>
                          </a:rPr>
                          <m:t>𝑐</m:t>
                        </m:r>
                      </m:sub>
                    </m:sSub>
                    <m:r>
                      <a:rPr lang="en-US" altLang="zh-CN" sz="2000" b="0" i="1" smtClean="0">
                        <a:latin typeface="Cambria Math" panose="02040503050406030204" pitchFamily="18" charset="0"/>
                      </a:rPr>
                      <m:t> − </m:t>
                    </m:r>
                  </m:oMath>
                </a14:m>
                <a:r>
                  <a:rPr lang="en-US" altLang="zh-CN" sz="2000" dirty="0"/>
                  <a:t>the sequence is generated by a cubic function of the form </a:t>
                </a:r>
                <a14:m>
                  <m:oMath xmlns:m="http://schemas.openxmlformats.org/officeDocument/2006/math">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𝑥</m:t>
                        </m:r>
                      </m:e>
                      <m:sup>
                        <m:r>
                          <a:rPr lang="en-US" altLang="zh-CN" sz="2000" b="0" i="1" smtClean="0">
                            <a:latin typeface="Cambria Math" panose="02040503050406030204" pitchFamily="18" charset="0"/>
                          </a:rPr>
                          <m:t>3</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𝑑</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𝑥</m:t>
                        </m:r>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𝑒</m:t>
                    </m:r>
                  </m:oMath>
                </a14:m>
                <a:r>
                  <a:rPr lang="en-US" altLang="zh-CN" sz="2000" dirty="0"/>
                  <a:t>, where c, d and e are fractions. (</a:t>
                </a:r>
                <a:r>
                  <a:rPr lang="en-US" altLang="zh-CN" sz="2000" b="1" dirty="0"/>
                  <a:t>c= -1/11,d = 9/11, e=23/11</a:t>
                </a:r>
                <a:r>
                  <a:rPr lang="en-US" altLang="zh-CN" sz="2000" dirty="0"/>
                  <a:t>)</a:t>
                </a:r>
              </a:p>
              <a:p>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𝐻</m:t>
                        </m:r>
                      </m:e>
                      <m:sub>
                        <m:r>
                          <a:rPr lang="en-US" altLang="zh-CN" sz="2400" b="0" i="1" smtClean="0">
                            <a:latin typeface="Cambria Math" panose="02040503050406030204" pitchFamily="18" charset="0"/>
                          </a:rPr>
                          <m:t>𝑎</m:t>
                        </m:r>
                      </m:sub>
                    </m:sSub>
                  </m:oMath>
                </a14:m>
                <a:r>
                  <a:rPr lang="en-US" altLang="zh-CN" sz="2400" dirty="0"/>
                  <a:t> depends on the added integer </a:t>
                </a:r>
                <a14:m>
                  <m:oMath xmlns:m="http://schemas.openxmlformats.org/officeDocument/2006/math">
                    <m:r>
                      <a:rPr lang="en-US" altLang="zh-CN" sz="2400" b="0" i="1" smtClean="0">
                        <a:latin typeface="Cambria Math" panose="02040503050406030204" pitchFamily="18" charset="0"/>
                      </a:rPr>
                      <m:t>𝑛</m:t>
                    </m:r>
                  </m:oMath>
                </a14:m>
                <a:r>
                  <a:rPr lang="en-US" altLang="zh-CN" sz="2400" dirty="0"/>
                  <a:t>, and the  first number in the sequence. Let us say that these numbers could each have been anywhere between -50 and 50. Then </a:t>
                </a:r>
                <a14:m>
                  <m:oMath xmlns:m="http://schemas.openxmlformats.org/officeDocument/2006/math">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𝐷</m:t>
                        </m:r>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𝐻</m:t>
                            </m:r>
                          </m:e>
                          <m:sub>
                            <m:r>
                              <a:rPr lang="en-US" altLang="zh-CN" sz="2400" b="0" i="1" smtClean="0">
                                <a:latin typeface="Cambria Math" panose="02040503050406030204" pitchFamily="18" charset="0"/>
                              </a:rPr>
                              <m:t>𝑎</m:t>
                            </m:r>
                          </m:sub>
                        </m:sSub>
                      </m:e>
                    </m:d>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101 </m:t>
                        </m:r>
                      </m:den>
                    </m:f>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r>
                          <a:rPr lang="en-US" altLang="zh-CN" sz="2400" i="1">
                            <a:latin typeface="Cambria Math" panose="02040503050406030204" pitchFamily="18" charset="0"/>
                          </a:rPr>
                          <m:t>101 </m:t>
                        </m:r>
                      </m:den>
                    </m:f>
                  </m:oMath>
                </a14:m>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841" t="-1499" r="-946"/>
                </a:stretch>
              </a:blipFill>
            </p:spPr>
            <p:txBody>
              <a:bodyPr/>
              <a:lstStyle/>
              <a:p>
                <a:r>
                  <a:rPr lang="zh-CN" altLang="en-US">
                    <a:noFill/>
                  </a:rPr>
                  <a:t> </a:t>
                </a:r>
              </a:p>
            </p:txBody>
          </p:sp>
        </mc:Fallback>
      </mc:AlternateContent>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0824" y="5369658"/>
            <a:ext cx="6288892" cy="1070273"/>
          </a:xfrm>
          <a:prstGeom prst="rect">
            <a:avLst/>
          </a:prstGeom>
        </p:spPr>
      </p:pic>
    </p:spTree>
    <p:extLst>
      <p:ext uri="{BB962C8B-B14F-4D97-AF65-F5344CB8AC3E}">
        <p14:creationId xmlns:p14="http://schemas.microsoft.com/office/powerpoint/2010/main" val="2095889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Minimum Description Length</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a:t>A complementary view of Bayesian model comparison: replacing probabilities of events by the lengths in bits of messages that communicate the events without loss to a receiver.</a:t>
                </a:r>
              </a:p>
              <a:p>
                <a14:m>
                  <m:oMath xmlns:m="http://schemas.openxmlformats.org/officeDocument/2006/math">
                    <m:r>
                      <a:rPr lang="en-US" altLang="zh-CN" b="0" i="1" smtClean="0">
                        <a:latin typeface="Cambria Math" panose="02040503050406030204" pitchFamily="18" charset="0"/>
                      </a:rPr>
                      <m:t>𝐿</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𝐿</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up>
                    </m:sSup>
                    <m:r>
                      <a:rPr lang="en-US" altLang="zh-CN" b="0" i="1" smtClean="0">
                        <a:latin typeface="Cambria Math" panose="02040503050406030204" pitchFamily="18" charset="0"/>
                      </a:rPr>
                      <m:t>,  </m:t>
                    </m:r>
                    <m:r>
                      <a:rPr lang="en-US" altLang="zh-CN" b="0" i="1" smtClean="0">
                        <a:latin typeface="Cambria Math" panose="02040503050406030204" pitchFamily="18" charset="0"/>
                      </a:rPr>
                      <m:t>𝐿</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  </m:t>
                    </m:r>
                  </m:oMath>
                </a14:m>
                <a:endParaRPr lang="en-US" altLang="zh-CN" dirty="0"/>
              </a:p>
              <a:p>
                <a:r>
                  <a:rPr lang="en-US" altLang="zh-CN" dirty="0">
                    <a:solidFill>
                      <a:srgbClr val="C00000"/>
                    </a:solidFill>
                  </a:rPr>
                  <a:t>The MDL principle (Wallace and </a:t>
                </a:r>
                <a:r>
                  <a:rPr lang="en-US" altLang="zh-CN" dirty="0" err="1">
                    <a:solidFill>
                      <a:srgbClr val="C00000"/>
                    </a:solidFill>
                  </a:rPr>
                  <a:t>Boulton</a:t>
                </a:r>
                <a:r>
                  <a:rPr lang="en-US" altLang="zh-CN" dirty="0">
                    <a:solidFill>
                      <a:srgbClr val="C00000"/>
                    </a:solidFill>
                  </a:rPr>
                  <a:t>, 1968) : one should</a:t>
                </a:r>
              </a:p>
              <a:p>
                <a:pPr marL="0" indent="0">
                  <a:buNone/>
                </a:pPr>
                <a:r>
                  <a:rPr lang="en-US" altLang="zh-CN" dirty="0">
                    <a:solidFill>
                      <a:srgbClr val="C00000"/>
                    </a:solidFill>
                  </a:rPr>
                  <a:t>   prefer models that can communicate the data in the smallest number of bits.</a:t>
                </a:r>
              </a:p>
              <a:p>
                <a:pPr marL="0" indent="0">
                  <a:buNone/>
                </a:pPr>
                <a:r>
                  <a:rPr lang="en-US" altLang="zh-CN" dirty="0"/>
                  <a:t>   </a:t>
                </a:r>
                <a14:m>
                  <m:oMath xmlns:m="http://schemas.openxmlformats.org/officeDocument/2006/math">
                    <m:r>
                      <a:rPr lang="en-US" altLang="zh-CN" b="0" i="1" smtClean="0">
                        <a:latin typeface="Cambria Math" panose="02040503050406030204" pitchFamily="18" charset="0"/>
                      </a:rPr>
                      <m:t>𝐿</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r>
                          <a:rPr lang="en-US" altLang="zh-CN" b="0" i="1" smtClean="0">
                            <a:latin typeface="Cambria Math" panose="02040503050406030204" pitchFamily="18" charset="0"/>
                          </a:rPr>
                          <m:t>,</m:t>
                        </m:r>
                        <m:r>
                          <a:rPr lang="en-US" altLang="zh-CN" b="0" i="1" smtClean="0">
                            <a:latin typeface="Cambria Math" panose="02040503050406030204" pitchFamily="18" charset="0"/>
                          </a:rPr>
                          <m:t>𝐻</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𝐿</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𝐻</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𝐿</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r>
                      <a:rPr lang="en-US" altLang="zh-CN" b="0" i="1" smtClean="0">
                        <a:latin typeface="Cambria Math" panose="02040503050406030204" pitchFamily="18" charset="0"/>
                      </a:rPr>
                      <m:t>𝐻</m:t>
                    </m:r>
                    <m:r>
                      <a:rPr lang="en-US" altLang="zh-CN" b="0" i="1" smtClean="0">
                        <a:latin typeface="Cambria Math" panose="02040503050406030204" pitchFamily="18" charset="0"/>
                      </a:rPr>
                      <m:t>)</m:t>
                    </m:r>
                  </m:oMath>
                </a14:m>
                <a:endParaRPr lang="en-US" altLang="zh-CN" dirty="0"/>
              </a:p>
              <a:p>
                <a:r>
                  <a:rPr lang="en-US" altLang="zh-CN" dirty="0"/>
                  <a:t>Models with a small number of parameters have only a short parameter block but do not fit the data well, and so the data message (a list of large residuals) is long. As the number of parameters increases, the parameter block lengthens, and the data message becomes shorter.</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46" t="-1927" r="-17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27843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3AEACF-6431-4299-935A-9E400A385CAB}"/>
              </a:ext>
            </a:extLst>
          </p:cNvPr>
          <p:cNvSpPr>
            <a:spLocks noGrp="1"/>
          </p:cNvSpPr>
          <p:nvPr>
            <p:ph type="title"/>
          </p:nvPr>
        </p:nvSpPr>
        <p:spPr/>
        <p:txBody>
          <a:bodyPr/>
          <a:lstStyle/>
          <a:p>
            <a:r>
              <a:rPr lang="en-US" altLang="zh-CN" dirty="0"/>
              <a:t>  Monte Carlo Methods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2EB0CF8-5D42-4C75-B277-B07C548FB083}"/>
                  </a:ext>
                </a:extLst>
              </p:cNvPr>
              <p:cNvSpPr>
                <a:spLocks noGrp="1"/>
              </p:cNvSpPr>
              <p:nvPr>
                <p:ph idx="1"/>
              </p:nvPr>
            </p:nvSpPr>
            <p:spPr/>
            <p:txBody>
              <a:bodyPr/>
              <a:lstStyle/>
              <a:p>
                <a:r>
                  <a:rPr lang="en-US" altLang="zh-CN" dirty="0"/>
                  <a:t>The aim of MC:</a:t>
                </a:r>
              </a:p>
              <a:p>
                <a:pPr lvl="1"/>
                <a:r>
                  <a:rPr lang="en-US" altLang="zh-CN" dirty="0"/>
                  <a:t>To generate samples from a given probability distribution</a:t>
                </a:r>
              </a:p>
              <a:p>
                <a:pPr lvl="1"/>
                <a:r>
                  <a:rPr lang="en-US" altLang="zh-CN" dirty="0"/>
                  <a:t>To estimate expectation of functions under given distribution. </a:t>
                </a:r>
                <a14:m>
                  <m:oMath xmlns:m="http://schemas.openxmlformats.org/officeDocument/2006/math">
                    <m:r>
                      <m:rPr>
                        <m:sty m:val="p"/>
                      </m:rPr>
                      <a:rPr lang="en-US" altLang="zh-CN" b="0" i="0" smtClean="0">
                        <a:latin typeface="Cambria Math" panose="02040503050406030204" pitchFamily="18" charset="0"/>
                      </a:rPr>
                      <m:t>Φ</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=&lt;</m:t>
                    </m:r>
                    <m:r>
                      <a:rPr lang="en-US" altLang="zh-CN" b="0" i="1" smtClean="0">
                        <a:latin typeface="Cambria Math" panose="02040503050406030204" pitchFamily="18" charset="0"/>
                      </a:rPr>
                      <m:t>𝜙</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)&gt;</m:t>
                    </m:r>
                  </m:oMath>
                </a14:m>
                <a:endParaRPr lang="en-US" altLang="zh-CN" dirty="0"/>
              </a:p>
              <a:p>
                <a:r>
                  <a:rPr lang="en-US" altLang="zh-CN" dirty="0"/>
                  <a:t>History:</a:t>
                </a:r>
              </a:p>
              <a:p>
                <a:pPr lvl="1"/>
                <a:r>
                  <a:rPr lang="en-US" altLang="zh-CN" dirty="0"/>
                  <a:t> In the Buffon's needle experiment, in which π can be estimated by dropping needles on a floor made of parallel and equidistant strips</a:t>
                </a:r>
              </a:p>
              <a:p>
                <a:pPr lvl="1"/>
                <a:r>
                  <a:rPr lang="en-US" altLang="zh-CN" dirty="0"/>
                  <a:t> In the 1930s, Enrico Fermi first experimented with the Monte Carlo method while studying neutron diffusion, but did not publish anything on it</a:t>
                </a:r>
              </a:p>
              <a:p>
                <a:pPr lvl="1"/>
                <a:r>
                  <a:rPr lang="en-US" altLang="zh-CN" dirty="0"/>
                  <a:t>The modern version of the Markov Chain Monte Carlo method was invented in the late 1940s by Stanislaw </a:t>
                </a:r>
                <a:r>
                  <a:rPr lang="en-US" altLang="zh-CN" dirty="0" err="1"/>
                  <a:t>Ulam</a:t>
                </a:r>
                <a:r>
                  <a:rPr lang="en-US" altLang="zh-CN" dirty="0"/>
                  <a:t>, while he was working on nuclear weapons projects at the Los Alamos National Laboratory</a:t>
                </a:r>
              </a:p>
              <a:p>
                <a:pPr lvl="1"/>
                <a:r>
                  <a:rPr lang="en-US" altLang="zh-CN" dirty="0"/>
                  <a:t>Immediately after </a:t>
                </a:r>
                <a:r>
                  <a:rPr lang="en-US" altLang="zh-CN" dirty="0" err="1"/>
                  <a:t>Ulam's</a:t>
                </a:r>
                <a:r>
                  <a:rPr lang="en-US" altLang="zh-CN" dirty="0"/>
                  <a:t> breakthrough, John von Neumann understood its importance and programmed the ENIAC computer to carry out Monte Carlo calculations. </a:t>
                </a:r>
                <a:endParaRPr lang="zh-CN" altLang="en-US" dirty="0"/>
              </a:p>
            </p:txBody>
          </p:sp>
        </mc:Choice>
        <mc:Fallback xmlns="">
          <p:sp>
            <p:nvSpPr>
              <p:cNvPr id="3" name="内容占位符 2">
                <a:extLst>
                  <a:ext uri="{FF2B5EF4-FFF2-40B4-BE49-F238E27FC236}">
                    <a16:creationId xmlns:a16="http://schemas.microsoft.com/office/drawing/2014/main" id="{E2EB0CF8-5D42-4C75-B277-B07C548FB083}"/>
                  </a:ext>
                </a:extLst>
              </p:cNvPr>
              <p:cNvSpPr>
                <a:spLocks noGrp="1" noRot="1" noChangeAspect="1" noMove="1" noResize="1" noEditPoints="1" noAdjustHandles="1" noChangeArrowheads="1" noChangeShapeType="1" noTextEdit="1"/>
              </p:cNvSpPr>
              <p:nvPr>
                <p:ph idx="1"/>
              </p:nvPr>
            </p:nvSpPr>
            <p:spPr>
              <a:blipFill>
                <a:blip r:embed="rId2"/>
                <a:stretch>
                  <a:fillRect l="-946" t="-1927" r="-9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19104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Life is hard</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6038" y="1081246"/>
            <a:ext cx="9525000" cy="4124325"/>
          </a:xfrm>
        </p:spPr>
      </p:pic>
      <mc:AlternateContent xmlns:mc="http://schemas.openxmlformats.org/markup-compatibility/2006" xmlns:a14="http://schemas.microsoft.com/office/drawing/2010/main">
        <mc:Choice Requires="a14">
          <p:sp>
            <p:nvSpPr>
              <p:cNvPr id="5" name="文本框 4"/>
              <p:cNvSpPr txBox="1"/>
              <p:nvPr/>
            </p:nvSpPr>
            <p:spPr>
              <a:xfrm>
                <a:off x="4251960" y="5394960"/>
                <a:ext cx="4070280" cy="3755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𝑷</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𝒙</m:t>
                          </m:r>
                        </m:e>
                      </m:d>
                      <m:r>
                        <a:rPr lang="en-US" altLang="zh-CN" b="1" i="1" smtClean="0">
                          <a:latin typeface="Cambria Math" panose="02040503050406030204" pitchFamily="18" charset="0"/>
                        </a:rPr>
                        <m:t>=</m:t>
                      </m:r>
                      <m:r>
                        <a:rPr lang="en-US" altLang="zh-CN" b="1" i="0" smtClean="0">
                          <a:latin typeface="Cambria Math" panose="02040503050406030204" pitchFamily="18" charset="0"/>
                        </a:rPr>
                        <m:t>𝐞𝐱𝐩</m:t>
                      </m:r>
                      <m:r>
                        <a:rPr lang="en-US" altLang="zh-CN" b="1" i="1" smtClean="0">
                          <a:latin typeface="Cambria Math" panose="02040503050406030204" pitchFamily="18" charset="0"/>
                        </a:rPr>
                        <m:t>⁡(</m:t>
                      </m:r>
                      <m:r>
                        <a:rPr lang="en-US" altLang="zh-CN" b="1" i="1" smtClean="0">
                          <a:latin typeface="Cambria Math" panose="02040503050406030204" pitchFamily="18" charset="0"/>
                        </a:rPr>
                        <m:t>𝟎</m:t>
                      </m:r>
                      <m:r>
                        <a:rPr lang="en-US" altLang="zh-CN" b="1" i="1" smtClean="0">
                          <a:latin typeface="Cambria Math" panose="02040503050406030204" pitchFamily="18" charset="0"/>
                        </a:rPr>
                        <m:t>.</m:t>
                      </m:r>
                      <m:r>
                        <a:rPr lang="en-US" altLang="zh-CN" b="1" i="1" smtClean="0">
                          <a:latin typeface="Cambria Math" panose="02040503050406030204" pitchFamily="18" charset="0"/>
                        </a:rPr>
                        <m:t>𝟒</m:t>
                      </m:r>
                      <m:sSup>
                        <m:sSupPr>
                          <m:ctrlPr>
                            <a:rPr lang="en-US" altLang="zh-CN" b="1" i="1" smtClean="0">
                              <a:latin typeface="Cambria Math" panose="02040503050406030204" pitchFamily="18" charset="0"/>
                            </a:rPr>
                          </m:ctrlPr>
                        </m:sSupPr>
                        <m:e>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𝒙</m:t>
                              </m:r>
                              <m:r>
                                <a:rPr lang="en-US" altLang="zh-CN" b="1" i="1" smtClean="0">
                                  <a:latin typeface="Cambria Math" panose="02040503050406030204" pitchFamily="18" charset="0"/>
                                </a:rPr>
                                <m:t>−</m:t>
                              </m:r>
                              <m:r>
                                <a:rPr lang="en-US" altLang="zh-CN" b="1" i="1" smtClean="0">
                                  <a:latin typeface="Cambria Math" panose="02040503050406030204" pitchFamily="18" charset="0"/>
                                </a:rPr>
                                <m:t>𝟎</m:t>
                              </m:r>
                              <m:r>
                                <a:rPr lang="en-US" altLang="zh-CN" b="1" i="1" smtClean="0">
                                  <a:latin typeface="Cambria Math" panose="02040503050406030204" pitchFamily="18" charset="0"/>
                                </a:rPr>
                                <m:t>.</m:t>
                              </m:r>
                              <m:r>
                                <a:rPr lang="en-US" altLang="zh-CN" b="1" i="1" smtClean="0">
                                  <a:latin typeface="Cambria Math" panose="02040503050406030204" pitchFamily="18" charset="0"/>
                                </a:rPr>
                                <m:t>𝟒</m:t>
                              </m:r>
                            </m:e>
                          </m:d>
                        </m:e>
                        <m:sup>
                          <m:r>
                            <a:rPr lang="en-US" altLang="zh-CN" b="1" i="1" smtClean="0">
                              <a:latin typeface="Cambria Math" panose="02040503050406030204" pitchFamily="18" charset="0"/>
                            </a:rPr>
                            <m:t>𝟐</m:t>
                          </m:r>
                        </m:sup>
                      </m:sSup>
                      <m:r>
                        <a:rPr lang="en-US" altLang="zh-CN" b="1" i="1" smtClean="0">
                          <a:latin typeface="Cambria Math" panose="02040503050406030204" pitchFamily="18" charset="0"/>
                        </a:rPr>
                        <m:t>−</m:t>
                      </m:r>
                      <m:r>
                        <a:rPr lang="en-US" altLang="zh-CN" b="1" i="1" smtClean="0">
                          <a:latin typeface="Cambria Math" panose="02040503050406030204" pitchFamily="18" charset="0"/>
                        </a:rPr>
                        <m:t>𝟎</m:t>
                      </m:r>
                      <m:r>
                        <a:rPr lang="en-US" altLang="zh-CN" b="1" i="1" smtClean="0">
                          <a:latin typeface="Cambria Math" panose="02040503050406030204" pitchFamily="18" charset="0"/>
                        </a:rPr>
                        <m:t>.</m:t>
                      </m:r>
                      <m:r>
                        <a:rPr lang="en-US" altLang="zh-CN" b="1" i="1" smtClean="0">
                          <a:latin typeface="Cambria Math" panose="02040503050406030204" pitchFamily="18" charset="0"/>
                        </a:rPr>
                        <m:t>𝟎𝟖</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𝒙</m:t>
                          </m:r>
                        </m:e>
                        <m:sup>
                          <m:r>
                            <a:rPr lang="en-US" altLang="zh-CN" b="1" i="1" smtClean="0">
                              <a:latin typeface="Cambria Math" panose="02040503050406030204" pitchFamily="18" charset="0"/>
                            </a:rPr>
                            <m:t>𝟒</m:t>
                          </m:r>
                        </m:sup>
                      </m:sSup>
                      <m:r>
                        <a:rPr lang="en-US" altLang="zh-CN" b="1" i="1" smtClean="0">
                          <a:latin typeface="Cambria Math" panose="02040503050406030204" pitchFamily="18" charset="0"/>
                        </a:rPr>
                        <m:t>)</m:t>
                      </m:r>
                    </m:oMath>
                  </m:oMathPara>
                </a14:m>
                <a:endParaRPr lang="zh-CN" altLang="en-US" b="1" dirty="0"/>
              </a:p>
            </p:txBody>
          </p:sp>
        </mc:Choice>
        <mc:Fallback xmlns="">
          <p:sp>
            <p:nvSpPr>
              <p:cNvPr id="5" name="文本框 4"/>
              <p:cNvSpPr txBox="1">
                <a:spLocks noRot="1" noChangeAspect="1" noMove="1" noResize="1" noEditPoints="1" noAdjustHandles="1" noChangeArrowheads="1" noChangeShapeType="1" noTextEdit="1"/>
              </p:cNvSpPr>
              <p:nvPr/>
            </p:nvSpPr>
            <p:spPr>
              <a:xfrm>
                <a:off x="4251960" y="5394960"/>
                <a:ext cx="4070280" cy="375552"/>
              </a:xfrm>
              <a:prstGeom prst="rect">
                <a:avLst/>
              </a:prstGeom>
              <a:blipFill>
                <a:blip r:embed="rId3"/>
                <a:stretch>
                  <a:fillRect b="-112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16273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Uniform Sampling</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Solve the problem by drawing random samples uniformly from the state space and evaluating </a:t>
                </a:r>
                <a14:m>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en-US" altLang="zh-CN" dirty="0"/>
                  <a:t> at those points.</a:t>
                </a:r>
              </a:p>
              <a:p>
                <a:r>
                  <a:rPr lang="en-US" altLang="zh-CN" dirty="0"/>
                  <a:t>Take  typical set for example, the possibility is </a:t>
                </a:r>
                <a14:m>
                  <m:oMath xmlns:m="http://schemas.openxmlformats.org/officeDocument/2006/math">
                    <m:sSup>
                      <m:sSupPr>
                        <m:ctrlPr>
                          <a:rPr lang="en-US" altLang="zh-CN" b="0" i="1" smtClean="0">
                            <a:latin typeface="Cambria Math" panose="02040503050406030204" pitchFamily="18" charset="0"/>
                          </a:rPr>
                        </m:ctrlPr>
                      </m:sSupPr>
                      <m:e>
                        <m:r>
                          <a:rPr lang="en-US" altLang="zh-CN" b="0" i="0" smtClean="0">
                            <a:latin typeface="Cambria Math" panose="02040503050406030204" pitchFamily="18" charset="0"/>
                          </a:rPr>
                          <m:t>2</m:t>
                        </m:r>
                      </m:e>
                      <m:sup>
                        <m:r>
                          <m:rPr>
                            <m:sty m:val="p"/>
                          </m:rPr>
                          <a:rPr lang="en-US" altLang="zh-CN" b="0" i="0" smtClean="0">
                            <a:latin typeface="Cambria Math" panose="02040503050406030204" pitchFamily="18" charset="0"/>
                          </a:rPr>
                          <m:t>H</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𝑁</m:t>
                        </m:r>
                      </m:sup>
                    </m:sSup>
                  </m:oMath>
                </a14:m>
                <a:endParaRPr lang="en-US" altLang="zh-CN" dirty="0"/>
              </a:p>
              <a:p>
                <a:r>
                  <a:rPr lang="en-US" altLang="zh-CN" dirty="0"/>
                  <a:t>Thus uniform sampling is utterly useless for the study of </a:t>
                </a:r>
                <a:r>
                  <a:rPr lang="en-US" altLang="zh-CN" dirty="0" err="1"/>
                  <a:t>Ising</a:t>
                </a:r>
                <a:r>
                  <a:rPr lang="en-US" altLang="zh-CN" dirty="0"/>
                  <a:t> models of modest size. </a:t>
                </a:r>
              </a:p>
              <a:p>
                <a:r>
                  <a:rPr lang="en-US" altLang="zh-CN" dirty="0"/>
                  <a:t>And in most high-dimensional problems, if the distribution </a:t>
                </a:r>
                <a14:m>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en-US" altLang="zh-CN" dirty="0"/>
                  <a:t> is not actually uniform, uniform sampling is unlikely to be useful.</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46" t="-1927" r="-14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94591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524</TotalTime>
  <Words>996</Words>
  <Application>Microsoft Office PowerPoint</Application>
  <PresentationFormat>宽屏</PresentationFormat>
  <Paragraphs>98</Paragraphs>
  <Slides>14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等线</vt:lpstr>
      <vt:lpstr>等线 Light</vt:lpstr>
      <vt:lpstr>Arial</vt:lpstr>
      <vt:lpstr>Cambria Math</vt:lpstr>
      <vt:lpstr>Times New Roman</vt:lpstr>
      <vt:lpstr>Office Theme</vt:lpstr>
      <vt:lpstr>CS258: Information Theory</vt:lpstr>
      <vt:lpstr>  Lecture 8: Model Comparison and Simulation</vt:lpstr>
      <vt:lpstr>  Occam’s Razor</vt:lpstr>
      <vt:lpstr>  Model Comparison </vt:lpstr>
      <vt:lpstr>  Occam’s Razor: An Example </vt:lpstr>
      <vt:lpstr>  Minimum Description Length</vt:lpstr>
      <vt:lpstr>  Monte Carlo Methods</vt:lpstr>
      <vt:lpstr>  Life is hard</vt:lpstr>
      <vt:lpstr>  Uniform Sampling</vt:lpstr>
      <vt:lpstr>  Importance Sampling</vt:lpstr>
      <vt:lpstr>  Rejection Sampling</vt:lpstr>
      <vt:lpstr>  Metropolis-Hasting method</vt:lpstr>
      <vt:lpstr>  Gibbs Sampling</vt:lpstr>
      <vt:lpstr>  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Fan Cheng</dc:creator>
  <cp:lastModifiedBy>Fan Cheng</cp:lastModifiedBy>
  <cp:revision>112</cp:revision>
  <dcterms:created xsi:type="dcterms:W3CDTF">2018-05-22T05:40:19Z</dcterms:created>
  <dcterms:modified xsi:type="dcterms:W3CDTF">2018-06-06T01:46:46Z</dcterms:modified>
</cp:coreProperties>
</file>