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4"/>
  </p:notesMasterIdLst>
  <p:sldIdLst>
    <p:sldId id="256" r:id="rId2"/>
    <p:sldId id="876" r:id="rId3"/>
    <p:sldId id="391" r:id="rId4"/>
    <p:sldId id="856" r:id="rId5"/>
    <p:sldId id="1099" r:id="rId6"/>
    <p:sldId id="1117" r:id="rId7"/>
    <p:sldId id="1116" r:id="rId8"/>
    <p:sldId id="1138" r:id="rId9"/>
    <p:sldId id="1135" r:id="rId10"/>
    <p:sldId id="1141" r:id="rId11"/>
    <p:sldId id="1142" r:id="rId12"/>
    <p:sldId id="1144" r:id="rId13"/>
    <p:sldId id="1151" r:id="rId14"/>
    <p:sldId id="1152" r:id="rId15"/>
    <p:sldId id="1161" r:id="rId16"/>
    <p:sldId id="1157" r:id="rId17"/>
    <p:sldId id="1193" r:id="rId18"/>
    <p:sldId id="1164" r:id="rId19"/>
    <p:sldId id="1165" r:id="rId20"/>
    <p:sldId id="1171" r:id="rId21"/>
    <p:sldId id="1172" r:id="rId22"/>
    <p:sldId id="1163" r:id="rId23"/>
    <p:sldId id="1170" r:id="rId24"/>
    <p:sldId id="1182" r:id="rId25"/>
    <p:sldId id="1177" r:id="rId26"/>
    <p:sldId id="1183" r:id="rId27"/>
    <p:sldId id="1188" r:id="rId28"/>
    <p:sldId id="991" r:id="rId29"/>
    <p:sldId id="1194" r:id="rId30"/>
    <p:sldId id="1195" r:id="rId31"/>
    <p:sldId id="1196" r:id="rId32"/>
    <p:sldId id="11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ds laptop" initials="cl" lastIdx="1" clrIdx="0">
    <p:extLst>
      <p:ext uri="{19B8F6BF-5375-455C-9EA6-DF929625EA0E}">
        <p15:presenceInfo xmlns:p15="http://schemas.microsoft.com/office/powerpoint/2012/main" userId="88219a0b1cbf12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9" autoAdjust="0"/>
    <p:restoredTop sz="96733" autoAdjust="0"/>
  </p:normalViewPr>
  <p:slideViewPr>
    <p:cSldViewPr snapToGrid="0">
      <p:cViewPr varScale="1">
        <p:scale>
          <a:sx n="70" d="100"/>
          <a:sy n="70" d="100"/>
        </p:scale>
        <p:origin x="90" y="3576"/>
      </p:cViewPr>
      <p:guideLst/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0CAC9-D591-4F00-9976-191DB965D62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FA8F-7E62-4886-86A0-4F4ABDDBB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DEMO POSTED BEFORE CLASS WITH DEPENDENCIES </a:t>
            </a:r>
          </a:p>
          <a:p>
            <a:pPr marL="0" indent="0">
              <a:buNone/>
            </a:pPr>
            <a:r>
              <a:rPr lang="en-US" sz="1600" dirty="0"/>
              <a:t>SLIDES POSTED AFTER CLASS WITH ANNOTATIONS </a:t>
            </a:r>
          </a:p>
          <a:p>
            <a:pPr marL="0" indent="0">
              <a:buNone/>
            </a:pPr>
            <a:r>
              <a:rPr lang="en-US" sz="1600" dirty="0"/>
              <a:t>PIAZZA LOG 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VOLUME (NO FEEDBACK) </a:t>
            </a:r>
          </a:p>
          <a:p>
            <a:pPr marL="0" indent="0">
              <a:buNone/>
            </a:pPr>
            <a:r>
              <a:rPr lang="en-US" sz="1600" dirty="0"/>
              <a:t>ZOOM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REFERENCE DON’T REVIEW WITH EMPHASIS ON ASSIGNMENTS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3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2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9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7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3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2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8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2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4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9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5 MINUTES + DELAYS </a:t>
            </a:r>
          </a:p>
          <a:p>
            <a:pPr marL="0" lvl="0" indent="0">
              <a:buNone/>
            </a:pPr>
            <a:r>
              <a:rPr lang="en-US" dirty="0"/>
              <a:t>(&lt;4</a:t>
            </a:r>
            <a:r>
              <a:rPr lang="en-US" dirty="0">
                <a:sym typeface="Wingdings" panose="05000000000000000000" pitchFamily="2" charset="2"/>
              </a:rPr>
              <a:t>:58 </a:t>
            </a:r>
            <a:r>
              <a:rPr lang="en-US" dirty="0"/>
              <a:t>PM)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9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8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0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 minutes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study different approaches to data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empower to solve problems with data in different fields humanities sciences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enable to purse opportunities in growing field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 courses in undergraduate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2400" dirty="0"/>
              <a:t>Difference:</a:t>
            </a:r>
          </a:p>
          <a:p>
            <a:r>
              <a:rPr lang="en-US" sz="2400" dirty="0"/>
              <a:t>CSCI 2/3/101 or DSE</a:t>
            </a:r>
          </a:p>
          <a:p>
            <a:endParaRPr lang="en-US" sz="2400" dirty="0"/>
          </a:p>
          <a:p>
            <a:r>
              <a:rPr lang="en-US" sz="2400" dirty="0"/>
              <a:t>programming </a:t>
            </a:r>
          </a:p>
          <a:p>
            <a:r>
              <a:rPr lang="en-US" sz="2400" dirty="0"/>
              <a:t>point of programming is not numbers </a:t>
            </a:r>
          </a:p>
          <a:p>
            <a:r>
              <a:rPr lang="en-US" sz="2400" dirty="0"/>
              <a:t>connect questions and answers through information determined from data</a:t>
            </a:r>
          </a:p>
          <a:p>
            <a:endParaRPr lang="en-US" sz="2400" dirty="0"/>
          </a:p>
          <a:p>
            <a:r>
              <a:rPr lang="en-US" sz="2400" dirty="0"/>
              <a:t>goals of class:</a:t>
            </a:r>
          </a:p>
          <a:p>
            <a:r>
              <a:rPr lang="en-US" sz="2400" dirty="0"/>
              <a:t>fairness, equality/equity, diversity, privacy </a:t>
            </a:r>
          </a:p>
          <a:p>
            <a:endParaRPr lang="en-US" sz="2400" dirty="0"/>
          </a:p>
          <a:p>
            <a:r>
              <a:rPr lang="en-US" sz="2400" dirty="0"/>
              <a:t>digital world everywhere – growing changing what’s possible for research </a:t>
            </a:r>
          </a:p>
          <a:p>
            <a:endParaRPr lang="en-US" sz="2400" dirty="0"/>
          </a:p>
          <a:p>
            <a:r>
              <a:rPr lang="en-US" sz="2400" dirty="0"/>
              <a:t>check it out 121 Meyer Mon Wed 4:55-6:10</a:t>
            </a:r>
          </a:p>
          <a:p>
            <a:r>
              <a:rPr lang="en-US" sz="2400" dirty="0"/>
              <a:t>take a look at HW1 </a:t>
            </a:r>
          </a:p>
          <a:p>
            <a:r>
              <a:rPr lang="en-US" sz="2400" dirty="0"/>
              <a:t>tricky consider taking another semester</a:t>
            </a:r>
          </a:p>
          <a:p>
            <a:endParaRPr lang="en-US" sz="2400" dirty="0"/>
          </a:p>
          <a:p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Huber Loss</a:t>
            </a:r>
            <a:r>
              <a:rPr lang="en-US" sz="2400" dirty="0"/>
              <a:t> has minimum value at the median of the data</a:t>
            </a:r>
          </a:p>
          <a:p>
            <a:r>
              <a:rPr lang="en-US" sz="2400" dirty="0"/>
              <a:t>However we can split up the summation in the loss function to make the calculation easier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DFA8F-7E62-4886-86A0-4F4ABDDBB1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0764-2E4C-49E0-8A17-EC300C71238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83FE-9B93-4B1E-9672-8B5A1C5839BD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F224FA-C26C-4CAF-A247-3BB74F6F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926-8D2B-4632-900B-6FF401DB7F26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C299AB0-186D-4615-80A2-8129AE48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730A-5772-4F2D-A019-3293FF01B24D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02DBE-4461-435A-B55E-D550FA37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6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CFE6-6503-40BC-9C46-AE75626383D5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D68697-FEBC-419B-B3A3-896ED43D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4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7128-FC3F-4FA1-B93F-0F4344CCC2C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3E0FE5-E4D8-4AB9-AC07-9F554CE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24EA-4A2A-4286-BB15-483D28662942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302CDB-8FC5-4F7E-ADE9-456C127F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2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D9F2-E523-42BA-BE3C-9FF7B951614A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78AE3F-12FA-45B0-8EB1-6B977D86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4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AD97-CB01-4E38-B30F-C608E882FDD6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F2A6-2B82-4116-AACD-A21C1B07ADE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30DFF2-3EFA-4F19-BD12-B744D66AB4E3}"/>
              </a:ext>
            </a:extLst>
          </p:cNvPr>
          <p:cNvSpPr txBox="1">
            <a:spLocks/>
          </p:cNvSpPr>
          <p:nvPr userDrawn="1"/>
        </p:nvSpPr>
        <p:spPr>
          <a:xfrm>
            <a:off x="11233011" y="619600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E19C-5C1E-4CFA-9AF6-CD8039E1BCA8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DCF2F-6654-4D8E-A891-554BB1ACDA01}"/>
              </a:ext>
            </a:extLst>
          </p:cNvPr>
          <p:cNvSpPr txBox="1">
            <a:spLocks/>
          </p:cNvSpPr>
          <p:nvPr userDrawn="1"/>
        </p:nvSpPr>
        <p:spPr>
          <a:xfrm>
            <a:off x="11233011" y="619600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D675-FB0C-404B-BC23-C0E77BFB66D8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B8E55C-7966-4FDE-AA60-E178DC430F8B}"/>
              </a:ext>
            </a:extLst>
          </p:cNvPr>
          <p:cNvSpPr txBox="1">
            <a:spLocks/>
          </p:cNvSpPr>
          <p:nvPr userDrawn="1"/>
        </p:nvSpPr>
        <p:spPr>
          <a:xfrm>
            <a:off x="11233011" y="620273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96FD-3447-4AFA-9791-EC6874528406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4E4F-6EFA-4438-A0DB-B8CF76AFA763}"/>
              </a:ext>
            </a:extLst>
          </p:cNvPr>
          <p:cNvSpPr txBox="1">
            <a:spLocks/>
          </p:cNvSpPr>
          <p:nvPr userDrawn="1"/>
        </p:nvSpPr>
        <p:spPr>
          <a:xfrm>
            <a:off x="11233011" y="619600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2230-A922-4AF3-A5D1-8EA5595B93D2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493F9D-6B39-4648-8941-8244B78F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1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BC6F-E9B2-4300-BBFB-108037A708B0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9C26A1A-DEDE-46B5-8519-2C08BA1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6C87-866D-4F51-9C71-A623B6787050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0E9A00-6FCE-4712-B5FC-92E3ED0D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96006"/>
            <a:ext cx="683339" cy="365125"/>
          </a:xfrm>
        </p:spPr>
        <p:txBody>
          <a:bodyPr/>
          <a:lstStyle>
            <a:lvl1pPr>
              <a:defRPr sz="1600"/>
            </a:lvl1pPr>
          </a:lstStyle>
          <a:p>
            <a:fld id="{F2EACA6B-5068-4B48-A4E9-8A3AC19B1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4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849C-CB8E-4B71-88EA-22A263DC6FC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EACA6B-5068-4B48-A4E9-8A3AC19B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mp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NUL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1030-E9B0-46E1-B79A-AA76760C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58" y="2104746"/>
            <a:ext cx="10765410" cy="1145156"/>
          </a:xfrm>
        </p:spPr>
        <p:txBody>
          <a:bodyPr>
            <a:normAutofit fontScale="90000"/>
          </a:bodyPr>
          <a:lstStyle/>
          <a:p>
            <a:r>
              <a:rPr lang="en-US" sz="5100" dirty="0">
                <a:solidFill>
                  <a:schemeClr val="accent2">
                    <a:lumMod val="50000"/>
                  </a:schemeClr>
                </a:solidFill>
              </a:rPr>
              <a:t>DS-UA 112 </a:t>
            </a:r>
            <a:br>
              <a:rPr lang="en-US" sz="51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100" dirty="0">
                <a:solidFill>
                  <a:schemeClr val="accent2">
                    <a:lumMod val="50000"/>
                  </a:schemeClr>
                </a:solidFill>
              </a:rPr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1C5D-EA5B-4582-A86B-848D5A954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380" y="4202979"/>
            <a:ext cx="10656891" cy="144017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Final Exam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9FA5F-E80E-4B8A-B6C7-98FF025C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1" y="-2049"/>
            <a:ext cx="12207240" cy="988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E582D-F1F5-41A3-9D25-EC5BC9FD1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1" y="5873420"/>
            <a:ext cx="12207240" cy="98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2D4AA-A767-414D-A7BC-8A464EA5A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4"/>
          <a:stretch/>
        </p:blipFill>
        <p:spPr>
          <a:xfrm flipH="1">
            <a:off x="2194691" y="5873420"/>
            <a:ext cx="9997309" cy="988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2834C4-55C3-4D16-A76C-CF35FBAD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74" y="6101093"/>
            <a:ext cx="147658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6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Polynomial Transformations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3D1A10-E895-4424-9B9B-EE769D111BD0}"/>
              </a:ext>
            </a:extLst>
          </p:cNvPr>
          <p:cNvSpPr txBox="1">
            <a:spLocks/>
          </p:cNvSpPr>
          <p:nvPr/>
        </p:nvSpPr>
        <p:spPr>
          <a:xfrm>
            <a:off x="912604" y="1994458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we replace an independent variable x with powers 1,x,x</a:t>
            </a:r>
            <a:r>
              <a:rPr lang="en-US" sz="2400" baseline="30000" dirty="0"/>
              <a:t>2</a:t>
            </a:r>
            <a:r>
              <a:rPr lang="en-US" sz="2400" dirty="0"/>
              <a:t>,x</a:t>
            </a:r>
            <a:r>
              <a:rPr lang="en-US" sz="2400" baseline="30000" dirty="0"/>
              <a:t>3</a:t>
            </a:r>
            <a:r>
              <a:rPr lang="en-US" sz="2400" dirty="0"/>
              <a:t>,… then we have a polynomial transformation</a:t>
            </a:r>
          </a:p>
          <a:p>
            <a:r>
              <a:rPr lang="en-US" sz="2400" dirty="0"/>
              <a:t>If we have multiple independent variables then we can multiply them to model interactions between the features.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A9B029-602A-4B3C-9617-8970183C0C95}"/>
              </a:ext>
            </a:extLst>
          </p:cNvPr>
          <p:cNvSpPr txBox="1">
            <a:spLocks/>
          </p:cNvSpPr>
          <p:nvPr/>
        </p:nvSpPr>
        <p:spPr>
          <a:xfrm>
            <a:off x="6437423" y="4627327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718651-6F88-4814-89E9-C78F6C6A3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45" y="1691369"/>
            <a:ext cx="6612744" cy="42013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062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One-Hot Encoding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3D1A10-E895-4424-9B9B-EE769D111BD0}"/>
              </a:ext>
            </a:extLst>
          </p:cNvPr>
          <p:cNvSpPr txBox="1">
            <a:spLocks/>
          </p:cNvSpPr>
          <p:nvPr/>
        </p:nvSpPr>
        <p:spPr>
          <a:xfrm>
            <a:off x="855138" y="1576726"/>
            <a:ext cx="3994980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If we have qualitative data, then we must transform it to quantitative data. However we should be careful with the </a:t>
            </a:r>
            <a:r>
              <a:rPr lang="en-US" sz="2200" dirty="0">
                <a:solidFill>
                  <a:schemeClr val="accent1"/>
                </a:solidFill>
              </a:rPr>
              <a:t>encoding</a:t>
            </a:r>
            <a:r>
              <a:rPr lang="en-US" sz="2200" dirty="0"/>
              <a:t> of the categories.</a:t>
            </a:r>
          </a:p>
          <a:p>
            <a:r>
              <a:rPr lang="en-US" sz="2200" dirty="0"/>
              <a:t>We can add another independent variable for each category. The additional variables take the value 0 or 1. We call it a </a:t>
            </a:r>
            <a:r>
              <a:rPr lang="en-US" sz="2200" dirty="0">
                <a:solidFill>
                  <a:schemeClr val="accent1"/>
                </a:solidFill>
              </a:rPr>
              <a:t>one-hot encoding</a:t>
            </a:r>
            <a:r>
              <a:rPr lang="en-US" sz="2200" dirty="0"/>
              <a:t>	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787B7-0A42-4863-9B62-9CE10B87D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76" y="2083508"/>
            <a:ext cx="6407278" cy="321524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8281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Logarithmic Transformations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3D1A10-E895-4424-9B9B-EE769D111BD0}"/>
              </a:ext>
            </a:extLst>
          </p:cNvPr>
          <p:cNvSpPr txBox="1">
            <a:spLocks/>
          </p:cNvSpPr>
          <p:nvPr/>
        </p:nvSpPr>
        <p:spPr>
          <a:xfrm>
            <a:off x="844365" y="1326790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Remember that logarithmic transformations help us with visualization. We can transform a large range of numbers to a small range of numbers suitable for a chart.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If the independent variable and dependent variable have different scales, then we can apply logarithms to straighten out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F5367-B26D-418E-8350-AAB90D1DA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62" y="3618323"/>
            <a:ext cx="3629532" cy="98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060F5-3DF9-43E5-8B61-25AA25E7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16" y="1689771"/>
            <a:ext cx="5300051" cy="41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Descent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3D1A10-E895-4424-9B9B-EE769D111BD0}"/>
              </a:ext>
            </a:extLst>
          </p:cNvPr>
          <p:cNvSpPr txBox="1">
            <a:spLocks/>
          </p:cNvSpPr>
          <p:nvPr/>
        </p:nvSpPr>
        <p:spPr>
          <a:xfrm>
            <a:off x="546915" y="1352277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By minimizing the average loss, we obtain parameters that fit the model to the data.</a:t>
            </a:r>
          </a:p>
          <a:p>
            <a:r>
              <a:rPr lang="en-US" sz="2400" dirty="0"/>
              <a:t>We should not guess inputs and check outputs to minimize the function because that approach is inefficient and inaccurate. </a:t>
            </a:r>
          </a:p>
          <a:p>
            <a:r>
              <a:rPr lang="en-US" sz="2400" dirty="0"/>
              <a:t>Instead we will just make one guess and use the derivative to update the guess. We call the approach </a:t>
            </a:r>
            <a:r>
              <a:rPr lang="en-US" sz="2400" dirty="0">
                <a:solidFill>
                  <a:schemeClr val="accent1"/>
                </a:solidFill>
              </a:rPr>
              <a:t>gradient descent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365188-C6B8-46DB-8DD4-F9B9EA825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01" y="1862950"/>
            <a:ext cx="5983479" cy="3802659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C509C41-BFDC-40D1-8200-CC390C6F05A8}"/>
              </a:ext>
            </a:extLst>
          </p:cNvPr>
          <p:cNvSpPr/>
          <p:nvPr/>
        </p:nvSpPr>
        <p:spPr>
          <a:xfrm>
            <a:off x="8528956" y="557230"/>
            <a:ext cx="2051193" cy="1081468"/>
          </a:xfrm>
          <a:prstGeom prst="borderCallout1">
            <a:avLst>
              <a:gd name="adj1" fmla="val 18750"/>
              <a:gd name="adj2" fmla="val -8333"/>
              <a:gd name="adj3" fmla="val 317106"/>
              <a:gd name="adj4" fmla="val 179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Derivatives capture the rate of change of a function</a:t>
            </a:r>
          </a:p>
        </p:txBody>
      </p:sp>
    </p:spTree>
    <p:extLst>
      <p:ext uri="{BB962C8B-B14F-4D97-AF65-F5344CB8AC3E}">
        <p14:creationId xmlns:p14="http://schemas.microsoft.com/office/powerpoint/2010/main" val="1055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Descent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781879" y="1480293"/>
            <a:ext cx="4394478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Starting from an initial guess x</a:t>
            </a:r>
            <a:r>
              <a:rPr lang="en-US" sz="2200" baseline="30000" dirty="0"/>
              <a:t>(0)</a:t>
            </a:r>
            <a:r>
              <a:rPr lang="en-US" sz="2200" dirty="0"/>
              <a:t> we update the guess with the formula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Here </a:t>
            </a:r>
            <a:r>
              <a:rPr lang="el-GR" sz="2200" dirty="0"/>
              <a:t>α</a:t>
            </a:r>
            <a:r>
              <a:rPr lang="en-US" sz="2200" dirty="0"/>
              <a:t> denotes the </a:t>
            </a:r>
            <a:r>
              <a:rPr lang="en-US" sz="2200" dirty="0">
                <a:solidFill>
                  <a:schemeClr val="accent1"/>
                </a:solidFill>
              </a:rPr>
              <a:t>learning rate</a:t>
            </a:r>
            <a:r>
              <a:rPr lang="en-US" sz="2200" dirty="0"/>
              <a:t>. If </a:t>
            </a:r>
            <a:r>
              <a:rPr lang="el-GR" sz="2200" dirty="0"/>
              <a:t>α</a:t>
            </a:r>
            <a:r>
              <a:rPr lang="en-US" sz="2200" dirty="0"/>
              <a:t> is large, then guesses can change a lot between iterations. If </a:t>
            </a:r>
            <a:r>
              <a:rPr lang="el-GR" sz="2200" dirty="0"/>
              <a:t>α</a:t>
            </a:r>
            <a:r>
              <a:rPr lang="en-US" sz="2200" dirty="0"/>
              <a:t> is small, then guesses can change a little between iterations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1D0A13-08C5-406C-B9F8-ECA7CF314A1C}"/>
              </a:ext>
            </a:extLst>
          </p:cNvPr>
          <p:cNvSpPr/>
          <p:nvPr/>
        </p:nvSpPr>
        <p:spPr>
          <a:xfrm>
            <a:off x="9855790" y="4815840"/>
            <a:ext cx="182880" cy="176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DA4F94-DE6C-407C-900D-5951D3AF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68" y="1447178"/>
            <a:ext cx="6218095" cy="4044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D41117-AC2E-4075-A487-7065ABC4B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9" y="2739341"/>
            <a:ext cx="3850613" cy="105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5" name="Callout: Line 14">
            <a:extLst>
              <a:ext uri="{FF2B5EF4-FFF2-40B4-BE49-F238E27FC236}">
                <a16:creationId xmlns:a16="http://schemas.microsoft.com/office/drawing/2014/main" id="{2C869B7D-E9B2-4187-BEC2-F3C2E43ACAAE}"/>
              </a:ext>
            </a:extLst>
          </p:cNvPr>
          <p:cNvSpPr/>
          <p:nvPr/>
        </p:nvSpPr>
        <p:spPr>
          <a:xfrm>
            <a:off x="6616908" y="5647017"/>
            <a:ext cx="3633813" cy="1081468"/>
          </a:xfrm>
          <a:prstGeom prst="borderCallout1">
            <a:avLst>
              <a:gd name="adj1" fmla="val 18750"/>
              <a:gd name="adj2" fmla="val -8333"/>
              <a:gd name="adj3" fmla="val -104948"/>
              <a:gd name="adj4" fmla="val 142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If the learning rate is too large then gradient descent might diverge from the minimum</a:t>
            </a:r>
          </a:p>
        </p:txBody>
      </p:sp>
    </p:spTree>
    <p:extLst>
      <p:ext uri="{BB962C8B-B14F-4D97-AF65-F5344CB8AC3E}">
        <p14:creationId xmlns:p14="http://schemas.microsoft.com/office/powerpoint/2010/main" val="67508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Testing Set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38AD93-0C2D-44F1-AB2C-A9548FDF5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94" y="1710143"/>
            <a:ext cx="4425161" cy="456463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D52ED9-8649-44D3-8516-116FFED44F9E}"/>
              </a:ext>
            </a:extLst>
          </p:cNvPr>
          <p:cNvSpPr txBox="1">
            <a:spLocks/>
          </p:cNvSpPr>
          <p:nvPr/>
        </p:nvSpPr>
        <p:spPr>
          <a:xfrm>
            <a:off x="859335" y="1797583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Instead of studying one sample, we need to study two samples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training set 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testing set </a:t>
            </a:r>
          </a:p>
          <a:p>
            <a:r>
              <a:rPr lang="en-US" sz="2200" dirty="0"/>
              <a:t>We will fit the model to the data in the training set. We will check the accuracy of the predictions on the testing set.</a:t>
            </a:r>
          </a:p>
          <a:p>
            <a:r>
              <a:rPr lang="en-US" sz="2200" dirty="0"/>
              <a:t>Usually we take 80% of the data for the training set and 20% of the data for testing set.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947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Validation Set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279826"/>
            <a:ext cx="683339" cy="365125"/>
          </a:xfrm>
        </p:spPr>
        <p:txBody>
          <a:bodyPr/>
          <a:lstStyle/>
          <a:p>
            <a:fld id="{F2EACA6B-5068-4B48-A4E9-8A3AC19B12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575243" y="3121738"/>
            <a:ext cx="460354" cy="1269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053080" y="5581801"/>
            <a:ext cx="2326843" cy="44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DAA109-C6FB-4DA9-A52B-863596610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3" y="2782958"/>
            <a:ext cx="9577772" cy="37619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2D7838-9636-462E-96C5-EC01EF468918}"/>
              </a:ext>
            </a:extLst>
          </p:cNvPr>
          <p:cNvSpPr txBox="1">
            <a:spLocks/>
          </p:cNvSpPr>
          <p:nvPr/>
        </p:nvSpPr>
        <p:spPr>
          <a:xfrm>
            <a:off x="1025974" y="1225785"/>
            <a:ext cx="10361952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split one sample into two sample to generate the training set and testing set. Next we split the training set into k folds. Each fold has a training set and a </a:t>
            </a:r>
            <a:r>
              <a:rPr lang="en-US" sz="2400" dirty="0">
                <a:solidFill>
                  <a:schemeClr val="accent1"/>
                </a:solidFill>
              </a:rPr>
              <a:t>validation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20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Cross Validation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969063" y="1551921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want to choose models that are both </a:t>
            </a:r>
            <a:r>
              <a:rPr lang="en-US" sz="2200" dirty="0">
                <a:solidFill>
                  <a:schemeClr val="accent1"/>
                </a:solidFill>
              </a:rPr>
              <a:t>accurate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consistent</a:t>
            </a:r>
            <a:r>
              <a:rPr lang="en-US" sz="2200" dirty="0"/>
              <a:t>.</a:t>
            </a:r>
          </a:p>
          <a:p>
            <a:r>
              <a:rPr lang="en-US" sz="2200" dirty="0"/>
              <a:t>With cross validation we measure the difference between predictions and observations on many datasets. </a:t>
            </a:r>
          </a:p>
          <a:p>
            <a:pPr lvl="1"/>
            <a:r>
              <a:rPr lang="en-US" sz="2200" dirty="0"/>
              <a:t>Small errors give us accuracy</a:t>
            </a:r>
          </a:p>
          <a:p>
            <a:pPr lvl="1"/>
            <a:r>
              <a:rPr lang="en-US" sz="2200" dirty="0"/>
              <a:t>Similarity between errors give us consistency</a:t>
            </a:r>
          </a:p>
          <a:p>
            <a:r>
              <a:rPr lang="en-US" sz="2200" dirty="0"/>
              <a:t>We can visualize both the accuracy and consistency through a line chart with </a:t>
            </a:r>
            <a:r>
              <a:rPr lang="en-US" sz="2200" dirty="0">
                <a:solidFill>
                  <a:schemeClr val="accent1"/>
                </a:solidFill>
              </a:rPr>
              <a:t>error bars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806A5-3664-485B-B3B5-337C350CC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46" y="1682396"/>
            <a:ext cx="4832595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Selection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755703" y="1289793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If we want to remove features to prevent against overfitting, then we could try to assess the effect of dropping combinations of features. </a:t>
            </a:r>
          </a:p>
          <a:p>
            <a:r>
              <a:rPr lang="en-US" sz="2200" dirty="0"/>
              <a:t>In </a:t>
            </a:r>
            <a:r>
              <a:rPr lang="en-US" sz="2200" dirty="0">
                <a:solidFill>
                  <a:schemeClr val="accent1"/>
                </a:solidFill>
              </a:rPr>
              <a:t>backward feature selection </a:t>
            </a:r>
            <a:r>
              <a:rPr lang="en-US" sz="2200" dirty="0"/>
              <a:t>we</a:t>
            </a:r>
          </a:p>
          <a:p>
            <a:pPr lvl="1"/>
            <a:r>
              <a:rPr lang="en-US" sz="2000" dirty="0"/>
              <a:t>select a feature </a:t>
            </a:r>
          </a:p>
          <a:p>
            <a:pPr lvl="1"/>
            <a:r>
              <a:rPr lang="en-US" sz="2000" dirty="0"/>
              <a:t>drop it from the table </a:t>
            </a:r>
          </a:p>
          <a:p>
            <a:pPr lvl="1"/>
            <a:r>
              <a:rPr lang="en-US" sz="2000" dirty="0"/>
              <a:t>fit a model to the data</a:t>
            </a:r>
          </a:p>
          <a:p>
            <a:pPr lvl="1"/>
            <a:r>
              <a:rPr lang="en-US" sz="2000" dirty="0"/>
              <a:t>calculate average loss </a:t>
            </a:r>
          </a:p>
          <a:p>
            <a:r>
              <a:rPr lang="en-US" sz="2200" dirty="0"/>
              <a:t>The feature that led to the smallest increase in loss should be excluded from predictions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12F73-3808-4722-B07B-3867FB57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21" y="1677814"/>
            <a:ext cx="5497886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4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Lasso Regression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605031" y="1694315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can replace the average loss for linear regression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with regularized average loss for </a:t>
            </a:r>
            <a:r>
              <a:rPr lang="en-US" sz="2200" dirty="0">
                <a:solidFill>
                  <a:schemeClr val="accent1"/>
                </a:solidFill>
              </a:rPr>
              <a:t>lasso regression</a:t>
            </a:r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8C43F-6A19-4AEB-9590-5BF445794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59" y="1738774"/>
            <a:ext cx="5391976" cy="4258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6CDF5-BBBB-4BD5-BEB1-D49B24BBC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2515193"/>
            <a:ext cx="2159013" cy="763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945E0A-4458-48DC-B805-088713955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5" y="4344184"/>
            <a:ext cx="4021086" cy="9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5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58C5-0DB9-4118-80B0-9538BBAE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311" y="1292065"/>
            <a:ext cx="10173684" cy="4583066"/>
          </a:xfrm>
        </p:spPr>
        <p:txBody>
          <a:bodyPr>
            <a:noAutofit/>
          </a:bodyPr>
          <a:lstStyle/>
          <a:p>
            <a:r>
              <a:rPr lang="en-US" sz="2600" dirty="0"/>
              <a:t>The exam will be open note and open textbook. However you cannot use search engines. </a:t>
            </a:r>
          </a:p>
          <a:p>
            <a:r>
              <a:rPr lang="en-US" sz="2600" dirty="0"/>
              <a:t>You can access the exam on </a:t>
            </a:r>
            <a:r>
              <a:rPr lang="en-US" sz="2600" dirty="0" err="1"/>
              <a:t>Gradescope</a:t>
            </a:r>
            <a:endParaRPr lang="en-US" sz="2600" dirty="0"/>
          </a:p>
          <a:p>
            <a:pPr lvl="1"/>
            <a:r>
              <a:rPr lang="en-US" sz="2400" dirty="0"/>
              <a:t>The exam will be available for 24 hours starting 6:00PM EST on Wednesday May 13</a:t>
            </a:r>
          </a:p>
          <a:p>
            <a:pPr lvl="1"/>
            <a:r>
              <a:rPr lang="en-US" sz="2400" dirty="0"/>
              <a:t>You have a 120 minute time limit.</a:t>
            </a:r>
          </a:p>
          <a:p>
            <a:r>
              <a:rPr lang="en-US" sz="2600" dirty="0"/>
              <a:t>The exam focuses on the second half of the semester. Questions will involve true/false, multiple choice, short answer and calculations</a:t>
            </a:r>
          </a:p>
          <a:p>
            <a:pPr marL="457200" lvl="1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DEE40A-3B84-4E7C-972E-A1CEEF3A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090386-5A7B-4CCE-B1D7-313A9A0BBD63}"/>
              </a:ext>
            </a:extLst>
          </p:cNvPr>
          <p:cNvGrpSpPr/>
          <p:nvPr/>
        </p:nvGrpSpPr>
        <p:grpSpPr>
          <a:xfrm>
            <a:off x="-15371" y="5873420"/>
            <a:ext cx="12207371" cy="988821"/>
            <a:chOff x="-15371" y="5873420"/>
            <a:chExt cx="12207371" cy="9888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908BA4-E6CB-416F-8C50-626C3829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61370E-2FD2-483E-8010-3B5DD2842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13F587D-21A3-45C5-A587-DC1650AF4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74" y="6101093"/>
            <a:ext cx="147658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Ridge Regression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645975" y="1216641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We can replace the average loss from linear regression 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with regularized average loss for </a:t>
            </a:r>
            <a:r>
              <a:rPr lang="en-US" sz="2200" dirty="0">
                <a:solidFill>
                  <a:schemeClr val="accent1"/>
                </a:solidFill>
              </a:rPr>
              <a:t>ridge regression</a:t>
            </a:r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B6CDF5-BBBB-4BD5-BEB1-D49B24BBC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53" y="2513198"/>
            <a:ext cx="2159013" cy="763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509A6-60CA-42CC-8CB0-1F4261EFA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9" y="4371416"/>
            <a:ext cx="3782906" cy="8383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130CB7-1210-4916-9E73-0286ADACD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24" y="1563519"/>
            <a:ext cx="5517606" cy="43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Regularization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877891" y="1131297"/>
            <a:ext cx="4394478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Lasso Regression tends to shrink parameters down to zero. </a:t>
            </a:r>
          </a:p>
          <a:p>
            <a:pPr lvl="1"/>
            <a:r>
              <a:rPr lang="en-US" sz="2000" dirty="0"/>
              <a:t>Helpful to eliminate features from the model</a:t>
            </a:r>
          </a:p>
          <a:p>
            <a:pPr lvl="1"/>
            <a:r>
              <a:rPr lang="en-US" sz="2000" dirty="0"/>
              <a:t>Erratically chooses between associated features</a:t>
            </a:r>
          </a:p>
          <a:p>
            <a:r>
              <a:rPr lang="en-US" sz="2200" dirty="0"/>
              <a:t>Ridge Regression tends to shrink parameters close to zero. </a:t>
            </a:r>
          </a:p>
          <a:p>
            <a:pPr lvl="1"/>
            <a:r>
              <a:rPr lang="en-US" sz="2000" dirty="0"/>
              <a:t>Helpful to average out the values of the parameters among associated features</a:t>
            </a:r>
          </a:p>
          <a:p>
            <a:pPr lvl="1"/>
            <a:r>
              <a:rPr lang="en-US" sz="2000" dirty="0"/>
              <a:t>Cannot eliminate features from the model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AA5771-3542-4437-A7AF-154166393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88" y="1350093"/>
            <a:ext cx="616518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Logistic Regression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859335" y="1643361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use linear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regression to predict a quantitative response variable. </a:t>
            </a:r>
          </a:p>
          <a:p>
            <a:r>
              <a:rPr lang="en-US" sz="2800" dirty="0"/>
              <a:t>We use </a:t>
            </a:r>
            <a:r>
              <a:rPr lang="en-US" sz="2800" dirty="0">
                <a:solidFill>
                  <a:schemeClr val="accent1"/>
                </a:solidFill>
              </a:rPr>
              <a:t>logistic regression </a:t>
            </a:r>
            <a:r>
              <a:rPr lang="en-US" sz="2800" dirty="0"/>
              <a:t>to predict a qualitative response variable.</a:t>
            </a:r>
          </a:p>
          <a:p>
            <a:r>
              <a:rPr lang="en-US" sz="2800" dirty="0"/>
              <a:t>Usually we encode the categories with numbers like 0 and 1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9E5FB-2343-4A39-A016-BC3516B1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48" y="1292502"/>
            <a:ext cx="5244721" cy="51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Logistic Loss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957139" y="1393333"/>
            <a:ext cx="4394478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Instead of the square loss we should take the </a:t>
            </a:r>
            <a:r>
              <a:rPr lang="en-US" sz="2800" dirty="0">
                <a:solidFill>
                  <a:schemeClr val="accent1"/>
                </a:solidFill>
              </a:rPr>
              <a:t>logistic loss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Unlike the square loss, the logistic loss does not generate flat regions that prevent gradient descent from finding the minimum.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CCAB-5340-420D-B9E5-C9188A301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34" y="1589091"/>
            <a:ext cx="5690032" cy="4544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0D661-2573-4F76-B926-58CDE5FA0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7" y="2958640"/>
            <a:ext cx="4222791" cy="7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70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792279" y="1393425"/>
            <a:ext cx="4833926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observation take the value 1 or 0. The predictions take the value 1 or 0. So we have four possibilities</a:t>
            </a:r>
          </a:p>
          <a:p>
            <a:pPr lvl="1"/>
            <a:r>
              <a:rPr lang="en-US" sz="2200" dirty="0"/>
              <a:t>True Positive </a:t>
            </a:r>
          </a:p>
          <a:p>
            <a:pPr lvl="1"/>
            <a:r>
              <a:rPr lang="en-US" sz="2200" dirty="0"/>
              <a:t>False Positive </a:t>
            </a:r>
          </a:p>
          <a:p>
            <a:pPr lvl="1"/>
            <a:r>
              <a:rPr lang="en-US" sz="2200" dirty="0"/>
              <a:t>False Negative </a:t>
            </a:r>
          </a:p>
          <a:p>
            <a:pPr lvl="1"/>
            <a:r>
              <a:rPr lang="en-US" sz="2200" dirty="0"/>
              <a:t>True Negative</a:t>
            </a:r>
          </a:p>
          <a:p>
            <a:r>
              <a:rPr lang="en-US" sz="2400" dirty="0"/>
              <a:t>We can visualize the number of each possibility for a dataset with a </a:t>
            </a:r>
            <a:r>
              <a:rPr lang="en-US" sz="2400" dirty="0">
                <a:solidFill>
                  <a:schemeClr val="accent1"/>
                </a:solidFill>
              </a:rPr>
              <a:t>confusion matrix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6E6C09-D798-4993-9A87-4F5523AFB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56" y="1570209"/>
            <a:ext cx="470600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5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 Recall Curve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877891" y="1283697"/>
            <a:ext cx="4394478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Accuracy might not capture the differences between observations and prediction with an </a:t>
            </a:r>
            <a:r>
              <a:rPr lang="en-US" sz="2400" dirty="0">
                <a:solidFill>
                  <a:schemeClr val="accent1"/>
                </a:solidFill>
              </a:rPr>
              <a:t>imbalance </a:t>
            </a:r>
            <a:r>
              <a:rPr lang="en-US" sz="2400" dirty="0"/>
              <a:t>between categories</a:t>
            </a:r>
          </a:p>
          <a:p>
            <a:pPr lvl="1"/>
            <a:r>
              <a:rPr lang="en-US" sz="2200" dirty="0"/>
              <a:t>Precision penalizes </a:t>
            </a:r>
            <a:r>
              <a:rPr lang="en-US" sz="2200" dirty="0">
                <a:solidFill>
                  <a:schemeClr val="accent1"/>
                </a:solidFill>
              </a:rPr>
              <a:t>false positives</a:t>
            </a:r>
          </a:p>
          <a:p>
            <a:pPr lvl="1"/>
            <a:r>
              <a:rPr lang="en-US" sz="2200" dirty="0"/>
              <a:t>Recall penalizes </a:t>
            </a:r>
            <a:r>
              <a:rPr lang="en-US" sz="2200" dirty="0">
                <a:solidFill>
                  <a:schemeClr val="accent1"/>
                </a:solidFill>
              </a:rPr>
              <a:t>false negative </a:t>
            </a:r>
          </a:p>
          <a:p>
            <a:r>
              <a:rPr lang="en-US" sz="2400" dirty="0"/>
              <a:t>We can visualize the trade-off between recall and precision through a </a:t>
            </a:r>
            <a:r>
              <a:rPr lang="en-US" sz="2400" dirty="0">
                <a:solidFill>
                  <a:schemeClr val="accent1"/>
                </a:solidFill>
              </a:rPr>
              <a:t>precision-recall curve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3D50F-9DFD-4EF0-88A6-997BD3EE6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85" y="1775405"/>
            <a:ext cx="588034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6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829123" y="1637265"/>
            <a:ext cx="4394478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1"/>
                </a:solidFill>
              </a:rPr>
              <a:t>ROC</a:t>
            </a:r>
            <a:r>
              <a:rPr lang="en-US" sz="2400" dirty="0"/>
              <a:t> curve plots the true positive rate and the false positive rate</a:t>
            </a:r>
          </a:p>
          <a:p>
            <a:r>
              <a:rPr lang="en-US" sz="2400" dirty="0"/>
              <a:t>The acronym ROC stands for Receiver Operating Characteristic.</a:t>
            </a:r>
          </a:p>
          <a:p>
            <a:r>
              <a:rPr lang="en-US" sz="2400" dirty="0"/>
              <a:t>We can summarize the ROC curve with the area under the curve. We abbreviate the area under the curve as </a:t>
            </a:r>
            <a:r>
              <a:rPr lang="en-US" sz="2400" dirty="0">
                <a:solidFill>
                  <a:schemeClr val="accent1"/>
                </a:solidFill>
              </a:rPr>
              <a:t>AUC</a:t>
            </a:r>
            <a:r>
              <a:rPr lang="en-US" sz="2400" dirty="0"/>
              <a:t>. 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D0930-4253-4EB1-926A-671001A4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19" y="1568434"/>
            <a:ext cx="6148096" cy="42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6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Categories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035FF8-5B67-48D4-9B40-8D8EF5E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FFEF4-4839-4866-A427-B8BB085EF6FB}"/>
              </a:ext>
            </a:extLst>
          </p:cNvPr>
          <p:cNvSpPr txBox="1">
            <a:spLocks/>
          </p:cNvSpPr>
          <p:nvPr/>
        </p:nvSpPr>
        <p:spPr>
          <a:xfrm>
            <a:off x="6800155" y="1782242"/>
            <a:ext cx="4394478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535BD8-121E-4AD4-9225-674868326B1B}"/>
              </a:ext>
            </a:extLst>
          </p:cNvPr>
          <p:cNvSpPr txBox="1">
            <a:spLocks/>
          </p:cNvSpPr>
          <p:nvPr/>
        </p:nvSpPr>
        <p:spPr>
          <a:xfrm>
            <a:off x="902275" y="1631169"/>
            <a:ext cx="4394478" cy="25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we have three or more categories, then we can split the classification problem into multiple problems with two categories. </a:t>
            </a:r>
          </a:p>
          <a:p>
            <a:r>
              <a:rPr lang="en-US" sz="2400" dirty="0"/>
              <a:t>Each problem try to classify one category versus the other categories. We call the approach </a:t>
            </a:r>
            <a:r>
              <a:rPr lang="en-US" sz="2400" dirty="0">
                <a:solidFill>
                  <a:schemeClr val="accent1"/>
                </a:solidFill>
              </a:rPr>
              <a:t>One-versus-Rest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8E051-262F-44FE-8AC4-C60A5814CC0A}"/>
              </a:ext>
            </a:extLst>
          </p:cNvPr>
          <p:cNvSpPr/>
          <p:nvPr/>
        </p:nvSpPr>
        <p:spPr>
          <a:xfrm>
            <a:off x="8223504" y="1534408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75615A-3F4E-4E8C-96C5-5970DA9F5B62}"/>
              </a:ext>
            </a:extLst>
          </p:cNvPr>
          <p:cNvSpPr/>
          <p:nvPr/>
        </p:nvSpPr>
        <p:spPr>
          <a:xfrm>
            <a:off x="5641888" y="3027781"/>
            <a:ext cx="418504" cy="139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BB7D8-4DF4-4264-899A-99F830CEAF87}"/>
              </a:ext>
            </a:extLst>
          </p:cNvPr>
          <p:cNvSpPr/>
          <p:nvPr/>
        </p:nvSpPr>
        <p:spPr>
          <a:xfrm>
            <a:off x="8204565" y="5529072"/>
            <a:ext cx="2115312" cy="4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DB9B8-88F0-4F90-AAF4-06F42D651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68" y="1690859"/>
            <a:ext cx="5897664" cy="40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66493-6AE0-464B-B9CD-FD2F6F63F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64" y="1364309"/>
            <a:ext cx="6925642" cy="48107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Nearest Neighbors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F099BC-7B9C-4ADE-AA63-A437277E7B9D}"/>
              </a:ext>
            </a:extLst>
          </p:cNvPr>
          <p:cNvSpPr txBox="1">
            <a:spLocks/>
          </p:cNvSpPr>
          <p:nvPr/>
        </p:nvSpPr>
        <p:spPr>
          <a:xfrm>
            <a:off x="408309" y="1459012"/>
            <a:ext cx="4833927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determine the category of the unlabeled records from the categories of the nearest labeled records.</a:t>
            </a:r>
          </a:p>
          <a:p>
            <a:r>
              <a:rPr lang="en-US" sz="2800" dirty="0"/>
              <a:t>If we predict categories for many unlabeled records then we can determine the decision boundary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44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FFE06EE-6E5C-4D8C-B9CB-33E2F3A9D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3" y="4770909"/>
            <a:ext cx="10307488" cy="13432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FC2756-3975-48BA-8398-F2E2FC47225E}"/>
              </a:ext>
            </a:extLst>
          </p:cNvPr>
          <p:cNvSpPr/>
          <p:nvPr/>
        </p:nvSpPr>
        <p:spPr>
          <a:xfrm>
            <a:off x="9280472" y="5677469"/>
            <a:ext cx="2169994" cy="43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4C88E-5FCF-42DD-9FD1-E7C0E988E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" y="2158811"/>
            <a:ext cx="6882066" cy="1855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3B9F59-29F8-4711-9DD4-5B6A6D24D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1" y="1054057"/>
            <a:ext cx="348663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5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5C136-7DCF-45B1-ADF8-91FA6B02A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26" y="1224801"/>
            <a:ext cx="6612597" cy="44083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58C5-0DB9-4118-80B0-9538BBAE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86" y="2051400"/>
            <a:ext cx="4394478" cy="4583066"/>
          </a:xfrm>
        </p:spPr>
        <p:txBody>
          <a:bodyPr>
            <a:noAutofit/>
          </a:bodyPr>
          <a:lstStyle/>
          <a:p>
            <a:r>
              <a:rPr lang="en-US" sz="4000" dirty="0"/>
              <a:t>Review</a:t>
            </a:r>
          </a:p>
          <a:p>
            <a:pPr lvl="1"/>
            <a:r>
              <a:rPr lang="en-US" sz="3600" dirty="0"/>
              <a:t>Week 9 through Week 15</a:t>
            </a:r>
          </a:p>
          <a:p>
            <a:pPr lvl="1"/>
            <a:r>
              <a:rPr lang="en-US" sz="3600" dirty="0"/>
              <a:t>Case Study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DEE40A-3B84-4E7C-972E-A1CEEF3A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090386-5A7B-4CCE-B1D7-313A9A0BBD63}"/>
              </a:ext>
            </a:extLst>
          </p:cNvPr>
          <p:cNvGrpSpPr/>
          <p:nvPr/>
        </p:nvGrpSpPr>
        <p:grpSpPr>
          <a:xfrm>
            <a:off x="-15371" y="5873420"/>
            <a:ext cx="12207371" cy="988821"/>
            <a:chOff x="-15371" y="5873420"/>
            <a:chExt cx="12207371" cy="9888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908BA4-E6CB-416F-8C50-626C3829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61370E-2FD2-483E-8010-3B5DD2842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13F587D-21A3-45C5-A587-DC1650AF4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74" y="6101093"/>
            <a:ext cx="147658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5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EFC2756-3975-48BA-8398-F2E2FC47225E}"/>
              </a:ext>
            </a:extLst>
          </p:cNvPr>
          <p:cNvSpPr/>
          <p:nvPr/>
        </p:nvSpPr>
        <p:spPr>
          <a:xfrm>
            <a:off x="9280472" y="5677469"/>
            <a:ext cx="2169994" cy="43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28701-7079-4C51-A03B-946A1D28A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43" y="2487503"/>
            <a:ext cx="5452204" cy="247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76A869-D0DD-48D1-B387-7A0BAB6D2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38" y="1286091"/>
            <a:ext cx="376194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1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EFC2756-3975-48BA-8398-F2E2FC47225E}"/>
              </a:ext>
            </a:extLst>
          </p:cNvPr>
          <p:cNvSpPr/>
          <p:nvPr/>
        </p:nvSpPr>
        <p:spPr>
          <a:xfrm>
            <a:off x="9280472" y="5677469"/>
            <a:ext cx="2169994" cy="43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3A88AA-1B09-4DD2-80E5-7FE7D8D5E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39" y="1316136"/>
            <a:ext cx="5315692" cy="5220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2365B2-210B-4C59-B460-A70B88E1407E}"/>
              </a:ext>
            </a:extLst>
          </p:cNvPr>
          <p:cNvSpPr txBox="1">
            <a:spLocks/>
          </p:cNvSpPr>
          <p:nvPr/>
        </p:nvSpPr>
        <p:spPr>
          <a:xfrm>
            <a:off x="582906" y="2639311"/>
            <a:ext cx="5351060" cy="263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How can a vet prescribe medication without knowing the weight of the donkey?</a:t>
            </a:r>
          </a:p>
        </p:txBody>
      </p:sp>
    </p:spTree>
    <p:extLst>
      <p:ext uri="{BB962C8B-B14F-4D97-AF65-F5344CB8AC3E}">
        <p14:creationId xmlns:p14="http://schemas.microsoft.com/office/powerpoint/2010/main" val="14711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EFC2756-3975-48BA-8398-F2E2FC47225E}"/>
              </a:ext>
            </a:extLst>
          </p:cNvPr>
          <p:cNvSpPr/>
          <p:nvPr/>
        </p:nvSpPr>
        <p:spPr>
          <a:xfrm>
            <a:off x="9280472" y="5677469"/>
            <a:ext cx="2169994" cy="436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3A88AA-1B09-4DD2-80E5-7FE7D8D5E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39" y="1316136"/>
            <a:ext cx="5315692" cy="5220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DDD2EC-F1E0-42D8-A811-D4FFD377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4" y="1331819"/>
            <a:ext cx="5951110" cy="4871804"/>
          </a:xfrm>
        </p:spPr>
        <p:txBody>
          <a:bodyPr>
            <a:noAutofit/>
          </a:bodyPr>
          <a:lstStyle/>
          <a:p>
            <a:pPr lvl="1"/>
            <a:r>
              <a:rPr lang="en-US" sz="2000" dirty="0"/>
              <a:t>Loss function should reflect the cost to the donkey’s health of prescribing the wrong dose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Antibiotics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Effect is less sensitive to the weight of the donkey </a:t>
            </a:r>
          </a:p>
          <a:p>
            <a:pPr lvl="2"/>
            <a:r>
              <a:rPr lang="en-US" sz="2000" dirty="0"/>
              <a:t>Better to overdose: otherwise infection might not be treated. An under-dose could lead to drug resistance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Anesthetics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Effect is more sensitive to the weight of the donkey</a:t>
            </a:r>
          </a:p>
          <a:p>
            <a:pPr lvl="2"/>
            <a:r>
              <a:rPr lang="en-US" sz="2000" dirty="0"/>
              <a:t>Better to under-dose: the effect can be observed and adjusted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225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72AB0E1-B8B9-47AF-8690-7FF73FACE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34" y="1280415"/>
            <a:ext cx="8709736" cy="44285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6" y="179061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Steps for Data Science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DEE40A-3B84-4E7C-972E-A1CEEF3A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8607A6-D772-48BD-9B2F-E84A93F09E2F}"/>
              </a:ext>
            </a:extLst>
          </p:cNvPr>
          <p:cNvSpPr txBox="1">
            <a:spLocks/>
          </p:cNvSpPr>
          <p:nvPr/>
        </p:nvSpPr>
        <p:spPr>
          <a:xfrm>
            <a:off x="1737694" y="1748062"/>
            <a:ext cx="2255062" cy="681244"/>
          </a:xfrm>
          <a:prstGeom prst="rect">
            <a:avLst/>
          </a:prstGeom>
          <a:solidFill>
            <a:srgbClr val="99009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Formulate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 algn="ctr">
              <a:buFont typeface="Wingdings 3" charset="2"/>
              <a:buNone/>
            </a:pPr>
            <a:endParaRPr lang="en-US" sz="3200" dirty="0"/>
          </a:p>
          <a:p>
            <a:pPr marL="0" indent="0" algn="ctr">
              <a:buFont typeface="Wingdings 3" charset="2"/>
              <a:buNone/>
            </a:pPr>
            <a:endParaRPr lang="en-US" sz="3200" dirty="0"/>
          </a:p>
          <a:p>
            <a:pPr algn="ctr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4F944-2139-4232-A736-26526C799A3D}"/>
              </a:ext>
            </a:extLst>
          </p:cNvPr>
          <p:cNvSpPr/>
          <p:nvPr/>
        </p:nvSpPr>
        <p:spPr>
          <a:xfrm>
            <a:off x="9088016" y="1502229"/>
            <a:ext cx="1416458" cy="1082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F6ED88-2586-40C8-BE0B-0BEFD7AA416D}"/>
              </a:ext>
            </a:extLst>
          </p:cNvPr>
          <p:cNvSpPr txBox="1">
            <a:spLocks/>
          </p:cNvSpPr>
          <p:nvPr/>
        </p:nvSpPr>
        <p:spPr>
          <a:xfrm>
            <a:off x="7483069" y="1717574"/>
            <a:ext cx="2255062" cy="681244"/>
          </a:xfrm>
          <a:prstGeom prst="rect">
            <a:avLst/>
          </a:prstGeom>
          <a:solidFill>
            <a:srgbClr val="99009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Process</a:t>
            </a:r>
            <a:endParaRPr lang="en-US" sz="3200" dirty="0"/>
          </a:p>
          <a:p>
            <a:pPr algn="ctr"/>
            <a:endParaRPr lang="en-US" sz="28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92E717F-6FE5-4486-8811-3CC6C4EA247F}"/>
              </a:ext>
            </a:extLst>
          </p:cNvPr>
          <p:cNvSpPr txBox="1">
            <a:spLocks/>
          </p:cNvSpPr>
          <p:nvPr/>
        </p:nvSpPr>
        <p:spPr>
          <a:xfrm>
            <a:off x="7516452" y="3831900"/>
            <a:ext cx="2255062" cy="681244"/>
          </a:xfrm>
          <a:prstGeom prst="rect">
            <a:avLst/>
          </a:prstGeom>
          <a:solidFill>
            <a:srgbClr val="99009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Visualize</a:t>
            </a:r>
            <a:endParaRPr lang="en-US" sz="3200" dirty="0"/>
          </a:p>
          <a:p>
            <a:pPr algn="ctr"/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B01F1-4ED6-45E6-8A2F-C57E27BE764A}"/>
              </a:ext>
            </a:extLst>
          </p:cNvPr>
          <p:cNvSpPr/>
          <p:nvPr/>
        </p:nvSpPr>
        <p:spPr>
          <a:xfrm>
            <a:off x="1724615" y="3504008"/>
            <a:ext cx="2281220" cy="1082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60941F-520C-4AFE-9B91-ABDD19A3BFD2}"/>
              </a:ext>
            </a:extLst>
          </p:cNvPr>
          <p:cNvSpPr txBox="1">
            <a:spLocks/>
          </p:cNvSpPr>
          <p:nvPr/>
        </p:nvSpPr>
        <p:spPr>
          <a:xfrm>
            <a:off x="1750137" y="3829904"/>
            <a:ext cx="2255062" cy="681244"/>
          </a:xfrm>
          <a:prstGeom prst="rect">
            <a:avLst/>
          </a:prstGeom>
          <a:solidFill>
            <a:srgbClr val="99009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Predict</a:t>
            </a:r>
            <a:endParaRPr lang="en-US" sz="3200" dirty="0"/>
          </a:p>
          <a:p>
            <a:pPr algn="ctr"/>
            <a:endParaRPr lang="en-US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072345-8C4A-4C5B-9946-8E7A38750281}"/>
              </a:ext>
            </a:extLst>
          </p:cNvPr>
          <p:cNvSpPr txBox="1">
            <a:spLocks/>
          </p:cNvSpPr>
          <p:nvPr/>
        </p:nvSpPr>
        <p:spPr>
          <a:xfrm>
            <a:off x="5634783" y="4952690"/>
            <a:ext cx="2255062" cy="681244"/>
          </a:xfrm>
          <a:prstGeom prst="rect">
            <a:avLst/>
          </a:prstGeom>
          <a:solidFill>
            <a:srgbClr val="99009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Evaluate</a:t>
            </a:r>
            <a:endParaRPr lang="en-US" sz="32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90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AA4C0-BA57-43E6-90EA-971FAE5FB04C}"/>
              </a:ext>
            </a:extLst>
          </p:cNvPr>
          <p:cNvSpPr txBox="1">
            <a:spLocks/>
          </p:cNvSpPr>
          <p:nvPr/>
        </p:nvSpPr>
        <p:spPr>
          <a:xfrm>
            <a:off x="4425055" y="3559314"/>
            <a:ext cx="6433956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B4600D-C33A-4C38-A720-FE74024C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560" y="1147192"/>
            <a:ext cx="5216686" cy="4598370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mean square error </a:t>
            </a:r>
            <a:r>
              <a:rPr lang="en-US" sz="2400" dirty="0"/>
              <a:t>has derivatives at all values of the function. Derivatives are helpful for finding minimum values. </a:t>
            </a:r>
          </a:p>
          <a:p>
            <a:r>
              <a:rPr lang="en-US" sz="2400" dirty="0"/>
              <a:t>However, the mean square error has large output for large input. The function is not </a:t>
            </a:r>
            <a:r>
              <a:rPr lang="en-US" sz="2400" dirty="0">
                <a:solidFill>
                  <a:schemeClr val="accent2"/>
                </a:solidFill>
              </a:rPr>
              <a:t>robust</a:t>
            </a:r>
            <a:r>
              <a:rPr lang="en-US" sz="2400" dirty="0"/>
              <a:t> to outliers</a:t>
            </a:r>
          </a:p>
          <a:p>
            <a:r>
              <a:rPr lang="en-US" sz="2400" dirty="0"/>
              <a:t>While the </a:t>
            </a:r>
            <a:r>
              <a:rPr lang="en-US" sz="2400" dirty="0">
                <a:solidFill>
                  <a:schemeClr val="accent1"/>
                </a:solidFill>
              </a:rPr>
              <a:t>mean absolute error </a:t>
            </a:r>
            <a:r>
              <a:rPr lang="en-US" sz="2400" dirty="0"/>
              <a:t>has a tricky derivative, the function does not have the same problem with outliers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Huber Loss </a:t>
            </a:r>
            <a:r>
              <a:rPr lang="en-US" sz="2400" dirty="0"/>
              <a:t>combines benefits of both loss functions</a:t>
            </a:r>
          </a:p>
          <a:p>
            <a:endParaRPr lang="en-US" sz="2400" dirty="0"/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554C5-8374-4F24-BFE6-7DF53F395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8" y="1304894"/>
            <a:ext cx="5196180" cy="46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71800"/>
            <a:ext cx="683339" cy="365125"/>
          </a:xfrm>
        </p:spPr>
        <p:txBody>
          <a:bodyPr/>
          <a:lstStyle/>
          <a:p>
            <a:fld id="{F2EACA6B-5068-4B48-A4E9-8A3AC19B12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B686A-C181-40DA-8806-BC17ACC34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3128920"/>
            <a:ext cx="457264" cy="60015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AA4C0-BA57-43E6-90EA-971FAE5FB04C}"/>
              </a:ext>
            </a:extLst>
          </p:cNvPr>
          <p:cNvSpPr txBox="1">
            <a:spLocks/>
          </p:cNvSpPr>
          <p:nvPr/>
        </p:nvSpPr>
        <p:spPr>
          <a:xfrm>
            <a:off x="4425055" y="3559314"/>
            <a:ext cx="6433956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52E9F0-D610-4D58-A789-2BA21371A6A4}"/>
              </a:ext>
            </a:extLst>
          </p:cNvPr>
          <p:cNvSpPr txBox="1">
            <a:spLocks/>
          </p:cNvSpPr>
          <p:nvPr/>
        </p:nvSpPr>
        <p:spPr>
          <a:xfrm>
            <a:off x="677128" y="1642624"/>
            <a:ext cx="5317319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Suppose we have a loss function L depending on dataset x</a:t>
            </a:r>
            <a:r>
              <a:rPr lang="en-US" sz="2200" baseline="-25000" dirty="0"/>
              <a:t>1,…,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baseline="-25000" dirty="0"/>
              <a:t> </a:t>
            </a:r>
            <a:r>
              <a:rPr lang="en-US" sz="2200" dirty="0"/>
              <a:t>and unknown quantity </a:t>
            </a:r>
            <a:r>
              <a:rPr lang="el-GR" sz="2200" dirty="0"/>
              <a:t>θ</a:t>
            </a:r>
            <a:endParaRPr lang="en-US" sz="2200" dirty="0"/>
          </a:p>
          <a:p>
            <a:r>
              <a:rPr lang="en-US" sz="2200" dirty="0"/>
              <a:t>For fixed value of </a:t>
            </a:r>
            <a:r>
              <a:rPr lang="el-GR" sz="2200" dirty="0"/>
              <a:t>θ</a:t>
            </a:r>
            <a:r>
              <a:rPr lang="en-US" sz="2200" dirty="0"/>
              <a:t>,</a:t>
            </a:r>
            <a:r>
              <a:rPr lang="el-GR" sz="2200" dirty="0"/>
              <a:t> </a:t>
            </a:r>
            <a:r>
              <a:rPr lang="en-US" sz="2200" dirty="0"/>
              <a:t>we can compare the value of L(</a:t>
            </a:r>
            <a:r>
              <a:rPr lang="el-GR" sz="2200" dirty="0"/>
              <a:t>θ</a:t>
            </a:r>
            <a:r>
              <a:rPr lang="en-US" sz="2200" dirty="0"/>
              <a:t>, x</a:t>
            </a:r>
            <a:r>
              <a:rPr lang="en-US" sz="2200" baseline="-25000" dirty="0"/>
              <a:t>1</a:t>
            </a:r>
            <a:r>
              <a:rPr lang="en-US" sz="2200" dirty="0"/>
              <a:t>,…,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dirty="0"/>
              <a:t>) across different datasets </a:t>
            </a:r>
          </a:p>
          <a:p>
            <a:r>
              <a:rPr lang="en-US" sz="2200" dirty="0"/>
              <a:t>We can take the datasets to correspond to different values of a random variable. If we repeatedly observe </a:t>
            </a:r>
            <a:r>
              <a:rPr lang="en-US" sz="2200" i="1" dirty="0"/>
              <a:t>n</a:t>
            </a:r>
            <a:r>
              <a:rPr lang="en-US" sz="2200" dirty="0"/>
              <a:t> values of a random variable X, then we can compute L(</a:t>
            </a:r>
            <a:r>
              <a:rPr lang="el-GR" sz="2200" dirty="0"/>
              <a:t>θ</a:t>
            </a:r>
            <a:r>
              <a:rPr lang="en-US" sz="2200" dirty="0"/>
              <a:t>, x</a:t>
            </a:r>
            <a:r>
              <a:rPr lang="en-US" sz="2200" baseline="-25000" dirty="0"/>
              <a:t>1</a:t>
            </a:r>
            <a:r>
              <a:rPr lang="en-US" sz="2200" dirty="0"/>
              <a:t>,…,</a:t>
            </a:r>
            <a:r>
              <a:rPr lang="en-US" sz="2200" dirty="0" err="1"/>
              <a:t>x</a:t>
            </a:r>
            <a:r>
              <a:rPr lang="en-US" sz="2200" baseline="-25000" dirty="0" err="1"/>
              <a:t>n</a:t>
            </a:r>
            <a:r>
              <a:rPr lang="en-US" sz="2200" dirty="0"/>
              <a:t>) for each dataset</a:t>
            </a:r>
          </a:p>
          <a:p>
            <a:endParaRPr lang="en-US" sz="2200" dirty="0"/>
          </a:p>
          <a:p>
            <a:endParaRPr lang="en-US" sz="2200" dirty="0"/>
          </a:p>
          <a:p>
            <a:pPr marL="457200" lvl="1" indent="0">
              <a:buNone/>
            </a:pPr>
            <a:endParaRPr lang="en-US" sz="2200" baseline="-250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r>
              <a:rPr lang="en-US" sz="2200" baseline="-25000" dirty="0"/>
              <a:t>                                                                       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05861A-C4B2-4539-802E-1E111618D133}"/>
              </a:ext>
            </a:extLst>
          </p:cNvPr>
          <p:cNvSpPr txBox="1">
            <a:spLocks/>
          </p:cNvSpPr>
          <p:nvPr/>
        </p:nvSpPr>
        <p:spPr>
          <a:xfrm>
            <a:off x="6568052" y="1617369"/>
            <a:ext cx="4833926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1"/>
                </a:solidFill>
              </a:rPr>
              <a:t>Risk</a:t>
            </a:r>
            <a:r>
              <a:rPr lang="en-US" sz="2200" dirty="0"/>
              <a:t> is the expectation of a loss function for random variable </a:t>
            </a:r>
          </a:p>
          <a:p>
            <a:pPr marL="0" indent="0">
              <a:buNone/>
            </a:pPr>
            <a:r>
              <a:rPr lang="en-US" sz="2200" dirty="0"/>
              <a:t>                    E[L(</a:t>
            </a:r>
            <a:r>
              <a:rPr lang="el-GR" sz="2200" dirty="0"/>
              <a:t>θ</a:t>
            </a:r>
            <a:r>
              <a:rPr lang="en-US" sz="2200" dirty="0"/>
              <a:t>, X)] </a:t>
            </a:r>
          </a:p>
          <a:p>
            <a:r>
              <a:rPr lang="en-US" sz="2200" dirty="0"/>
              <a:t>We need to know the probability distribution of X to compute the expectation. </a:t>
            </a:r>
          </a:p>
          <a:p>
            <a:r>
              <a:rPr lang="en-US" sz="2200" dirty="0"/>
              <a:t>If we can compute the expectation, then we better understand the value of the loss function across different random samples</a:t>
            </a:r>
          </a:p>
          <a:p>
            <a:endParaRPr lang="en-US" sz="2200" dirty="0"/>
          </a:p>
          <a:p>
            <a:endParaRPr lang="en-US" sz="2200" dirty="0"/>
          </a:p>
          <a:p>
            <a:pPr marL="457200" lvl="1" indent="0">
              <a:buNone/>
            </a:pPr>
            <a:endParaRPr lang="en-US" sz="2200" baseline="-250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r>
              <a:rPr lang="en-US" sz="2200" baseline="-25000" dirty="0"/>
              <a:t>                                                                       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63E2C-3159-4ABB-902B-24BA24ADE516}"/>
              </a:ext>
            </a:extLst>
          </p:cNvPr>
          <p:cNvSpPr/>
          <p:nvPr/>
        </p:nvSpPr>
        <p:spPr>
          <a:xfrm>
            <a:off x="8219725" y="340499"/>
            <a:ext cx="3515970" cy="81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example the square loss is L(</a:t>
            </a:r>
            <a:r>
              <a:rPr lang="el-GR" dirty="0"/>
              <a:t>θ</a:t>
            </a:r>
            <a:r>
              <a:rPr lang="en-US" dirty="0"/>
              <a:t>, X) = (</a:t>
            </a:r>
            <a:r>
              <a:rPr lang="el-GR" dirty="0"/>
              <a:t>θ</a:t>
            </a:r>
            <a:r>
              <a:rPr lang="en-US" dirty="0"/>
              <a:t> - X)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Bias and Variance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011" y="6171800"/>
            <a:ext cx="683339" cy="365125"/>
          </a:xfrm>
        </p:spPr>
        <p:txBody>
          <a:bodyPr/>
          <a:lstStyle/>
          <a:p>
            <a:fld id="{F2EACA6B-5068-4B48-A4E9-8A3AC19B12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B686A-C181-40DA-8806-BC17ACC34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3128920"/>
            <a:ext cx="457264" cy="60015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AA4C0-BA57-43E6-90EA-971FAE5FB04C}"/>
              </a:ext>
            </a:extLst>
          </p:cNvPr>
          <p:cNvSpPr txBox="1">
            <a:spLocks/>
          </p:cNvSpPr>
          <p:nvPr/>
        </p:nvSpPr>
        <p:spPr>
          <a:xfrm>
            <a:off x="4425055" y="3559314"/>
            <a:ext cx="6433956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252E9F0-D610-4D58-A789-2BA21371A6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719" y="1364384"/>
                <a:ext cx="5849051" cy="4583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We want to choose </a:t>
                </a:r>
                <a:r>
                  <a:rPr lang="el-GR" sz="2200" dirty="0"/>
                  <a:t>θ</a:t>
                </a:r>
                <a:r>
                  <a:rPr lang="en-US" sz="2200" dirty="0"/>
                  <a:t> to make E[L(</a:t>
                </a:r>
                <a:r>
                  <a:rPr lang="el-GR" sz="2200" dirty="0"/>
                  <a:t>θ</a:t>
                </a:r>
                <a:r>
                  <a:rPr lang="en-US" sz="2200" dirty="0"/>
                  <a:t>, X)] small. The choice of </a:t>
                </a:r>
                <a:r>
                  <a:rPr lang="el-GR" sz="2200" dirty="0"/>
                  <a:t>θ</a:t>
                </a:r>
                <a:r>
                  <a:rPr lang="en-US" sz="2200" dirty="0"/>
                  <a:t> that makes the expectation smallest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. We can 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200" baseline="-25000" dirty="0"/>
                  <a:t>n</a:t>
                </a:r>
                <a:r>
                  <a:rPr lang="en-US" sz="2200" dirty="0"/>
                  <a:t> to remind us that the estimate from </a:t>
                </a:r>
                <a:r>
                  <a:rPr lang="en-US" sz="2200" i="1" dirty="0"/>
                  <a:t>n </a:t>
                </a:r>
                <a:r>
                  <a:rPr lang="en-US" sz="2200" dirty="0"/>
                  <a:t>samples.</a:t>
                </a:r>
              </a:p>
              <a:p>
                <a:r>
                  <a:rPr lang="en-US" sz="2200" dirty="0"/>
                  <a:t>For the square loss, we can break the risk into two components</a:t>
                </a:r>
              </a:p>
              <a:p>
                <a:pPr lvl="1"/>
                <a:r>
                  <a:rPr lang="en-US" sz="2000" dirty="0"/>
                  <a:t>Bias measuring the accuracy of the estimator </a:t>
                </a:r>
              </a:p>
              <a:p>
                <a:pPr lvl="1"/>
                <a:r>
                  <a:rPr lang="en-US" sz="2000" dirty="0"/>
                  <a:t>Variance measuring the consistency of the estimator</a:t>
                </a:r>
              </a:p>
              <a:p>
                <a:r>
                  <a:rPr lang="en-US" sz="2200" dirty="0"/>
                  <a:t>Here bias does not refer to a property of data but to a tendency of estimators  </a:t>
                </a:r>
              </a:p>
              <a:p>
                <a:pPr marL="0" indent="0">
                  <a:buNone/>
                </a:pPr>
                <a:endParaRPr lang="en-US" sz="2200" baseline="-250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baseline="-25000" dirty="0"/>
              </a:p>
              <a:p>
                <a:pPr marL="0" indent="0">
                  <a:buNone/>
                </a:pPr>
                <a:endParaRPr lang="en-US" sz="2200" baseline="-25000" dirty="0"/>
              </a:p>
              <a:p>
                <a:pPr marL="0" indent="0">
                  <a:buNone/>
                </a:pPr>
                <a:endParaRPr lang="en-US" sz="2200" baseline="-25000" dirty="0"/>
              </a:p>
              <a:p>
                <a:pPr marL="0" indent="0">
                  <a:buNone/>
                </a:pPr>
                <a:r>
                  <a:rPr lang="en-US" sz="2200" baseline="-25000" dirty="0"/>
                  <a:t>                                                                        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252E9F0-D610-4D58-A789-2BA21371A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719" y="1364384"/>
                <a:ext cx="5849051" cy="4583066"/>
              </a:xfrm>
              <a:prstGeom prst="rect">
                <a:avLst/>
              </a:prstGeom>
              <a:blipFill>
                <a:blip r:embed="rId5"/>
                <a:stretch>
                  <a:fillRect l="-730" t="-1064" r="-1356" b="-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D41354A-73B5-4036-BCD2-14B7C96AD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1743869"/>
            <a:ext cx="4871892" cy="37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B686A-C181-40DA-8806-BC17ACC34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3128920"/>
            <a:ext cx="457264" cy="60015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AA4C0-BA57-43E6-90EA-971FAE5FB04C}"/>
              </a:ext>
            </a:extLst>
          </p:cNvPr>
          <p:cNvSpPr txBox="1">
            <a:spLocks/>
          </p:cNvSpPr>
          <p:nvPr/>
        </p:nvSpPr>
        <p:spPr>
          <a:xfrm>
            <a:off x="4425055" y="3559314"/>
            <a:ext cx="6433956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4" name="Content Placeholder 3" descr="1RegressionOverview-anscombeExamples.pdf">
            <a:extLst>
              <a:ext uri="{FF2B5EF4-FFF2-40B4-BE49-F238E27FC236}">
                <a16:creationId xmlns:a16="http://schemas.microsoft.com/office/drawing/2014/main" id="{FE652C9F-7636-4F2D-A96A-D47C4307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2157226" y="1133294"/>
            <a:ext cx="12570702" cy="5598573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3193B0-1C38-47CF-BAF7-C0D34101A241}"/>
              </a:ext>
            </a:extLst>
          </p:cNvPr>
          <p:cNvSpPr txBox="1">
            <a:spLocks/>
          </p:cNvSpPr>
          <p:nvPr/>
        </p:nvSpPr>
        <p:spPr>
          <a:xfrm>
            <a:off x="506768" y="1210062"/>
            <a:ext cx="3994980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Correlation measures the concentration around a line in a scatter-plot of the independent and dependent variables. </a:t>
            </a:r>
          </a:p>
          <a:p>
            <a:r>
              <a:rPr lang="en-US" sz="2200" dirty="0"/>
              <a:t>Correlation is a number between -1 and 1. Around 1 or -1 we have strong positive or negative correlation. Around 0 we have no correlation.</a:t>
            </a:r>
          </a:p>
          <a:p>
            <a:r>
              <a:rPr lang="en-US" sz="2200" dirty="0"/>
              <a:t>Correlation measures association between variables. We cannot measure causation.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r>
              <a:rPr lang="en-US" sz="2200" baseline="-25000" dirty="0"/>
              <a:t>                                                                       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85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843F6-D222-4715-AC79-9C095FCAEDD3}"/>
              </a:ext>
            </a:extLst>
          </p:cNvPr>
          <p:cNvGrpSpPr/>
          <p:nvPr/>
        </p:nvGrpSpPr>
        <p:grpSpPr>
          <a:xfrm>
            <a:off x="4228" y="2345"/>
            <a:ext cx="12207371" cy="988821"/>
            <a:chOff x="-15371" y="5873420"/>
            <a:chExt cx="12207371" cy="988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8034D6-8A01-41A9-8C61-19254F76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71" y="5873420"/>
              <a:ext cx="12207240" cy="988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40FFB8-2D89-4D4F-90CB-41CFCCEB2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4"/>
            <a:stretch/>
          </p:blipFill>
          <p:spPr>
            <a:xfrm flipH="1">
              <a:off x="2194691" y="5873420"/>
              <a:ext cx="9997309" cy="98882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16B01-F921-492C-933E-E4ABC865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95"/>
            <a:ext cx="12207240" cy="1524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8553-B9C3-4999-91BA-DB68935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CA6B-5068-4B48-A4E9-8A3AC19B12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AA4C0-BA57-43E6-90EA-971FAE5FB04C}"/>
              </a:ext>
            </a:extLst>
          </p:cNvPr>
          <p:cNvSpPr txBox="1">
            <a:spLocks/>
          </p:cNvSpPr>
          <p:nvPr/>
        </p:nvSpPr>
        <p:spPr>
          <a:xfrm>
            <a:off x="4425055" y="3559314"/>
            <a:ext cx="6433956" cy="458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CEB292-8878-412F-90A4-2261CFC04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40" y="1160105"/>
            <a:ext cx="10196031" cy="53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0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18232</TotalTime>
  <Words>1676</Words>
  <Application>Microsoft Office PowerPoint</Application>
  <PresentationFormat>Widescreen</PresentationFormat>
  <Paragraphs>574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DS-UA 112  Introduction to Data Science</vt:lpstr>
      <vt:lpstr>Announcements</vt:lpstr>
      <vt:lpstr>Agenda</vt:lpstr>
      <vt:lpstr>Steps for Data Science</vt:lpstr>
      <vt:lpstr>Loss Functions</vt:lpstr>
      <vt:lpstr>Risk</vt:lpstr>
      <vt:lpstr>Bias and Variance</vt:lpstr>
      <vt:lpstr>Correlation</vt:lpstr>
      <vt:lpstr>Linear Regression</vt:lpstr>
      <vt:lpstr>Polynomial Transformations</vt:lpstr>
      <vt:lpstr>One-Hot Encoding</vt:lpstr>
      <vt:lpstr>Logarithmic Transformations</vt:lpstr>
      <vt:lpstr>Gradient Descent</vt:lpstr>
      <vt:lpstr>Gradient Descent</vt:lpstr>
      <vt:lpstr>Testing Set</vt:lpstr>
      <vt:lpstr>Validation Set</vt:lpstr>
      <vt:lpstr>Cross Validation</vt:lpstr>
      <vt:lpstr>Feature Selection</vt:lpstr>
      <vt:lpstr>Lasso Regression</vt:lpstr>
      <vt:lpstr>Ridge Regression</vt:lpstr>
      <vt:lpstr>Regularization</vt:lpstr>
      <vt:lpstr>Logistic Regression</vt:lpstr>
      <vt:lpstr>Logistic Loss</vt:lpstr>
      <vt:lpstr>Confusion Matrix</vt:lpstr>
      <vt:lpstr>Precision Recall Curve</vt:lpstr>
      <vt:lpstr>ROC Curve</vt:lpstr>
      <vt:lpstr>Multiple Categories</vt:lpstr>
      <vt:lpstr>Nearest Neighbors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DS-UA 112 Introduction to Data Science</dc:title>
  <dc:creator>richa</dc:creator>
  <cp:lastModifiedBy>c p</cp:lastModifiedBy>
  <cp:revision>1997</cp:revision>
  <cp:lastPrinted>2020-05-05T14:18:02Z</cp:lastPrinted>
  <dcterms:created xsi:type="dcterms:W3CDTF">2019-09-01T15:03:14Z</dcterms:created>
  <dcterms:modified xsi:type="dcterms:W3CDTF">2020-05-05T14:48:41Z</dcterms:modified>
</cp:coreProperties>
</file>