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4" r:id="rId2"/>
    <p:sldId id="279" r:id="rId3"/>
    <p:sldId id="284" r:id="rId4"/>
    <p:sldId id="294" r:id="rId5"/>
    <p:sldId id="272" r:id="rId6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立志" initials="郑立志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3745"/>
    <a:srgbClr val="C91623"/>
    <a:srgbClr val="5F5F5F"/>
    <a:srgbClr val="E74E3E"/>
    <a:srgbClr val="EE5460"/>
    <a:srgbClr val="F5DDDA"/>
    <a:srgbClr val="D5D5DD"/>
    <a:srgbClr val="9F9F9F"/>
    <a:srgbClr val="E33535"/>
    <a:srgbClr val="B9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6405" autoAdjust="0"/>
  </p:normalViewPr>
  <p:slideViewPr>
    <p:cSldViewPr>
      <p:cViewPr varScale="1">
        <p:scale>
          <a:sx n="127" d="100"/>
          <a:sy n="127" d="100"/>
        </p:scale>
        <p:origin x="216" y="272"/>
      </p:cViewPr>
      <p:guideLst>
        <p:guide orient="horz" pos="2160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5FFB-5906-4EE3-8FEA-98A55148ED4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15FAF-CF63-4606-97CE-80B71A828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EC516-EEDA-FB47-987E-1A2D5893C2EB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43F0F-3090-AF47-B141-CB9153FCC1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68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3F0F-3090-AF47-B141-CB9153FCC1E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0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3F0F-3090-AF47-B141-CB9153FCC1E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65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3F0F-3090-AF47-B141-CB9153FCC1E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06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3F0F-3090-AF47-B141-CB9153FCC1E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68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7803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638" y="1046790"/>
            <a:ext cx="8456700" cy="7620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32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638" y="1828665"/>
            <a:ext cx="7769751" cy="5331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62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638" y="2992204"/>
            <a:ext cx="3350767" cy="305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93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72" y="5792869"/>
            <a:ext cx="1703270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276886" y="4228204"/>
            <a:ext cx="5746765" cy="7921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F03745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1395" y="2323424"/>
            <a:ext cx="3911622" cy="57606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方正颜宋简体" panose="02000000000000000000" pitchFamily="2" charset="-122"/>
                <a:ea typeface="方正颜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264396" y="3290514"/>
            <a:ext cx="5759255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4038073" y="6267235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51"/>
            <a:ext cx="12192000" cy="40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4520" y="1377033"/>
            <a:ext cx="4176909" cy="20166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文 本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22975" y="2204864"/>
            <a:ext cx="9525" cy="112395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5204408" y="3825478"/>
            <a:ext cx="1656183" cy="792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（ 文本 ）</a:t>
            </a:r>
          </a:p>
        </p:txBody>
      </p:sp>
    </p:spTree>
    <p:extLst>
      <p:ext uri="{BB962C8B-B14F-4D97-AF65-F5344CB8AC3E}">
        <p14:creationId xmlns:p14="http://schemas.microsoft.com/office/powerpoint/2010/main" val="399361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直接连接符 227"/>
          <p:cNvCxnSpPr/>
          <p:nvPr userDrawn="1"/>
        </p:nvCxnSpPr>
        <p:spPr>
          <a:xfrm>
            <a:off x="291386" y="481034"/>
            <a:ext cx="497876" cy="0"/>
          </a:xfrm>
          <a:prstGeom prst="line">
            <a:avLst/>
          </a:prstGeom>
          <a:ln w="12700">
            <a:solidFill>
              <a:srgbClr val="C91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>
            <a:off x="5237290" y="481034"/>
            <a:ext cx="497876" cy="0"/>
          </a:xfrm>
          <a:prstGeom prst="line">
            <a:avLst/>
          </a:prstGeom>
          <a:ln w="12700">
            <a:solidFill>
              <a:srgbClr val="C91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89329" y="265134"/>
            <a:ext cx="4197765" cy="431800"/>
          </a:xfrm>
          <a:prstGeom prst="rect">
            <a:avLst/>
          </a:prstGeom>
          <a:ln>
            <a:solidFill>
              <a:srgbClr val="C91623"/>
            </a:solidFill>
          </a:ln>
        </p:spPr>
        <p:txBody>
          <a:bodyPr/>
          <a:lstStyle>
            <a:lvl1pPr marL="0" indent="0">
              <a:buNone/>
              <a:defRPr>
                <a:solidFill>
                  <a:srgbClr val="C91623"/>
                </a:solidFill>
                <a:latin typeface="+mj-ea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C91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8471470" y="116631"/>
            <a:ext cx="3704357" cy="655747"/>
          </a:xfrm>
          <a:prstGeom prst="rect">
            <a:avLst/>
          </a:prstGeom>
          <a:solidFill>
            <a:srgbClr val="C91623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648" y="340057"/>
            <a:ext cx="1495952" cy="208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48" y="2100851"/>
            <a:ext cx="3703704" cy="1684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34" y="4233765"/>
            <a:ext cx="1834493" cy="196834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934966" y="5756433"/>
            <a:ext cx="4392488" cy="984935"/>
          </a:xfrm>
          <a:prstGeom prst="rect">
            <a:avLst/>
          </a:prstGeom>
          <a:solidFill>
            <a:srgbClr val="C9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5303118" y="3659455"/>
            <a:ext cx="4450216" cy="505490"/>
          </a:xfrm>
          <a:prstGeom prst="rect">
            <a:avLst/>
          </a:prstGeom>
          <a:solidFill>
            <a:srgbClr val="C91623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2" name="KSO_FT"/>
          <p:cNvSpPr>
            <a:spLocks noGrp="1"/>
          </p:cNvSpPr>
          <p:nvPr>
            <p:ph type="ftr" sz="quarter" idx="3"/>
          </p:nvPr>
        </p:nvSpPr>
        <p:spPr>
          <a:xfrm>
            <a:off x="3943548" y="6205916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51"/>
            <a:ext cx="12192000" cy="40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0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38200" y="319405"/>
            <a:ext cx="156146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3930"/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735166" y="3789040"/>
            <a:ext cx="3293723" cy="343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b="0" spc="100" baseline="0" dirty="0">
              <a:effectLst/>
              <a:latin typeface="Ebrima" panose="02000000000000000000" pitchFamily="2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7" r:id="rId2"/>
    <p:sldLayoutId id="2147483669" r:id="rId3"/>
    <p:sldLayoutId id="2147483656" r:id="rId4"/>
    <p:sldLayoutId id="2147483676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000000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42678" y="1700808"/>
            <a:ext cx="8456700" cy="762064"/>
          </a:xfrm>
        </p:spPr>
        <p:txBody>
          <a:bodyPr/>
          <a:lstStyle/>
          <a:p>
            <a:r>
              <a:rPr lang="en-US" altLang="zh-CN" dirty="0"/>
              <a:t>Day</a:t>
            </a:r>
            <a:r>
              <a:rPr lang="zh-Hans" altLang="en-US" dirty="0"/>
              <a:t> </a:t>
            </a:r>
            <a:r>
              <a:rPr lang="en-US" altLang="zh-Hans" dirty="0"/>
              <a:t>Day</a:t>
            </a:r>
            <a:r>
              <a:rPr lang="zh-Hans" altLang="en-US" dirty="0"/>
              <a:t> </a:t>
            </a:r>
            <a:r>
              <a:rPr lang="en-US" altLang="zh-Hans" dirty="0"/>
              <a:t>Up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96196" y="5900422"/>
            <a:ext cx="7769751" cy="533129"/>
          </a:xfrm>
        </p:spPr>
        <p:txBody>
          <a:bodyPr/>
          <a:lstStyle/>
          <a:p>
            <a:pPr algn="r"/>
            <a:r>
              <a:rPr lang="zh-CN" altLang="en-US" sz="1600" dirty="0"/>
              <a:t>满月汇报分享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543478" y="6309320"/>
            <a:ext cx="3350767" cy="305166"/>
          </a:xfrm>
        </p:spPr>
        <p:txBody>
          <a:bodyPr/>
          <a:lstStyle/>
          <a:p>
            <a:pPr algn="r"/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8551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pc="100">
                <a:cs typeface="Ebrima" panose="02000000000000000000" pitchFamily="2" charset="0"/>
              </a:rPr>
              <a:t>COPYRIGHT</a:t>
            </a:r>
            <a:r>
              <a:rPr lang="en-US" altLang="zh-CN"/>
              <a:t>© </a:t>
            </a:r>
            <a:r>
              <a:rPr lang="zh-CN" altLang="en-US"/>
              <a:t>大快消事业群</a:t>
            </a:r>
            <a:r>
              <a:rPr lang="en-US" altLang="zh-CN"/>
              <a:t>-</a:t>
            </a:r>
            <a:r>
              <a:rPr lang="zh-CN" altLang="en-US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6B969-22DC-E74B-83BA-8C225D4AB793}"/>
              </a:ext>
            </a:extLst>
          </p:cNvPr>
          <p:cNvSpPr txBox="1"/>
          <p:nvPr/>
        </p:nvSpPr>
        <p:spPr>
          <a:xfrm>
            <a:off x="391356" y="1105249"/>
            <a:ext cx="543739" cy="173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大</a:t>
            </a:r>
            <a:endParaRPr kumimoji="1" lang="en-US" altLang="zh-CN"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家</a:t>
            </a:r>
            <a:endParaRPr kumimoji="1" lang="en-US" altLang="zh-CN"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好</a:t>
            </a:r>
            <a:endParaRPr kumimoji="1" lang="en-US" altLang="zh-CN"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CCCA7C-D2BC-6948-A1F6-92EEA4573FE2}"/>
              </a:ext>
            </a:extLst>
          </p:cNvPr>
          <p:cNvSpPr txBox="1"/>
          <p:nvPr/>
        </p:nvSpPr>
        <p:spPr>
          <a:xfrm>
            <a:off x="466759" y="3286691"/>
            <a:ext cx="415498" cy="1497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俺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叫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李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A87D02-1C06-8C4C-BBE3-AB81EACFB088}"/>
              </a:ext>
            </a:extLst>
          </p:cNvPr>
          <p:cNvSpPr txBox="1"/>
          <p:nvPr/>
        </p:nvSpPr>
        <p:spPr>
          <a:xfrm>
            <a:off x="1588306" y="404603"/>
            <a:ext cx="415498" cy="545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俺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来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自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技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术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平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台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部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基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础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研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发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组</a:t>
            </a:r>
            <a:endParaRPr kumimoji="1"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02B583-9E74-424D-926C-92BA75749561}"/>
              </a:ext>
            </a:extLst>
          </p:cNvPr>
          <p:cNvSpPr txBox="1"/>
          <p:nvPr/>
        </p:nvSpPr>
        <p:spPr>
          <a:xfrm>
            <a:off x="2842060" y="945137"/>
            <a:ext cx="415498" cy="4736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目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前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负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责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的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勤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A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P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P</a:t>
            </a:r>
          </a:p>
          <a:p>
            <a:pPr>
              <a:lnSpc>
                <a:spcPct val="130000"/>
              </a:lnSpc>
            </a:pPr>
            <a:r>
              <a:rPr lang="zh-Hans" altLang="en-US" dirty="0"/>
              <a:t>，</a:t>
            </a:r>
            <a:endParaRPr lang="en-US" altLang="zh-Hans" dirty="0"/>
          </a:p>
          <a:p>
            <a:pPr>
              <a:lnSpc>
                <a:spcPct val="130000"/>
              </a:lnSpc>
            </a:pP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1D8040-0A2B-C547-8021-2CE4BEADB452}"/>
              </a:ext>
            </a:extLst>
          </p:cNvPr>
          <p:cNvSpPr txBox="1"/>
          <p:nvPr/>
        </p:nvSpPr>
        <p:spPr>
          <a:xfrm>
            <a:off x="4038073" y="764704"/>
            <a:ext cx="415498" cy="4736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一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款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京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东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/>
              <a:t>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勤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专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属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/>
              <a:t>业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务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3BAE0-FF6A-4B47-8201-87D35219CF6E}"/>
              </a:ext>
            </a:extLst>
          </p:cNvPr>
          <p:cNvSpPr txBox="1"/>
          <p:nvPr/>
        </p:nvSpPr>
        <p:spPr>
          <a:xfrm>
            <a:off x="5334204" y="679783"/>
            <a:ext cx="415498" cy="4736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一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款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易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售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/>
              <a:t>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勤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平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/>
              <a:t>业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务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8E5D59-9F6E-A149-9247-85BDF581669D}"/>
              </a:ext>
            </a:extLst>
          </p:cNvPr>
          <p:cNvSpPr txBox="1"/>
          <p:nvPr/>
        </p:nvSpPr>
        <p:spPr>
          <a:xfrm>
            <a:off x="6617239" y="425476"/>
            <a:ext cx="415498" cy="5458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虽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我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们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只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各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个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的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一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，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F129F5-0103-0B4D-B67C-FD358ED77847}"/>
              </a:ext>
            </a:extLst>
          </p:cNvPr>
          <p:cNvSpPr txBox="1"/>
          <p:nvPr/>
        </p:nvSpPr>
        <p:spPr>
          <a:xfrm>
            <a:off x="8884793" y="879904"/>
            <a:ext cx="415498" cy="509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我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们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要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让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据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更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快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/>
              <a:t>的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去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说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话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，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321307-7C21-134C-9F98-8420CFAC371C}"/>
              </a:ext>
            </a:extLst>
          </p:cNvPr>
          <p:cNvSpPr txBox="1"/>
          <p:nvPr/>
        </p:nvSpPr>
        <p:spPr>
          <a:xfrm>
            <a:off x="7751016" y="378459"/>
            <a:ext cx="415498" cy="5816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我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们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的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作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却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承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上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启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下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E75CC8-D0E5-2B4C-83B2-CAC64DBAE3C3}"/>
              </a:ext>
            </a:extLst>
          </p:cNvPr>
          <p:cNvSpPr txBox="1"/>
          <p:nvPr/>
        </p:nvSpPr>
        <p:spPr>
          <a:xfrm>
            <a:off x="10186609" y="519806"/>
            <a:ext cx="415498" cy="581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更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方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便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/>
              <a:t>的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去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管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/>
              <a:t>，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更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精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/>
              <a:t>的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去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达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9957F7-372A-A646-B1EE-868F4DA7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251" y="5606989"/>
            <a:ext cx="521283" cy="5118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499635-DC68-984F-AF07-395D53152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947" y="6267235"/>
            <a:ext cx="467889" cy="4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67603E-052F-4957-8A84-FB6AA1C70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622" y="260648"/>
            <a:ext cx="4197765" cy="431800"/>
          </a:xfrm>
        </p:spPr>
        <p:txBody>
          <a:bodyPr/>
          <a:lstStyle/>
          <a:p>
            <a:pPr algn="ctr"/>
            <a:r>
              <a:rPr lang="zh-CN" altLang="en-US" dirty="0"/>
              <a:t>窥一斑而见全豹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218A529-C72F-D54E-B5C3-E6C14D652730}"/>
              </a:ext>
            </a:extLst>
          </p:cNvPr>
          <p:cNvSpPr/>
          <p:nvPr/>
        </p:nvSpPr>
        <p:spPr bwMode="auto">
          <a:xfrm>
            <a:off x="5665891" y="3328886"/>
            <a:ext cx="574457" cy="558672"/>
          </a:xfrm>
          <a:prstGeom prst="ellipse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4" name="箭头: 右 8">
            <a:extLst>
              <a:ext uri="{FF2B5EF4-FFF2-40B4-BE49-F238E27FC236}">
                <a16:creationId xmlns:a16="http://schemas.microsoft.com/office/drawing/2014/main" id="{DA8E0D49-0124-DE4D-A365-DD631C95B8BF}"/>
              </a:ext>
            </a:extLst>
          </p:cNvPr>
          <p:cNvSpPr/>
          <p:nvPr/>
        </p:nvSpPr>
        <p:spPr bwMode="auto">
          <a:xfrm rot="2415926">
            <a:off x="4831122" y="2939923"/>
            <a:ext cx="871414" cy="206062"/>
          </a:xfrm>
          <a:prstGeom prst="rightArrow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06BCC1EE-44A8-4547-8866-17B1A7AEDD0F}"/>
              </a:ext>
            </a:extLst>
          </p:cNvPr>
          <p:cNvSpPr txBox="1">
            <a:spLocks/>
          </p:cNvSpPr>
          <p:nvPr/>
        </p:nvSpPr>
        <p:spPr>
          <a:xfrm>
            <a:off x="5384056" y="3407753"/>
            <a:ext cx="115212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2"/>
                </a:solidFill>
              </a:rPr>
              <a:t>APP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7" name="箭头: 右 10">
            <a:extLst>
              <a:ext uri="{FF2B5EF4-FFF2-40B4-BE49-F238E27FC236}">
                <a16:creationId xmlns:a16="http://schemas.microsoft.com/office/drawing/2014/main" id="{BC39C279-2ED6-A64E-A486-D2C02AAA6353}"/>
              </a:ext>
            </a:extLst>
          </p:cNvPr>
          <p:cNvSpPr/>
          <p:nvPr/>
        </p:nvSpPr>
        <p:spPr bwMode="auto">
          <a:xfrm rot="2243542">
            <a:off x="6179423" y="4035568"/>
            <a:ext cx="871414" cy="206062"/>
          </a:xfrm>
          <a:prstGeom prst="rightArrow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446F6C4A-5DB4-574A-8411-9FADA44B15D9}"/>
              </a:ext>
            </a:extLst>
          </p:cNvPr>
          <p:cNvSpPr txBox="1">
            <a:spLocks/>
          </p:cNvSpPr>
          <p:nvPr/>
        </p:nvSpPr>
        <p:spPr>
          <a:xfrm>
            <a:off x="7020450" y="4396213"/>
            <a:ext cx="115212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后台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071A5FA5-44A4-584F-858B-B769A97AB398}"/>
              </a:ext>
            </a:extLst>
          </p:cNvPr>
          <p:cNvSpPr txBox="1">
            <a:spLocks/>
          </p:cNvSpPr>
          <p:nvPr/>
        </p:nvSpPr>
        <p:spPr>
          <a:xfrm>
            <a:off x="1955429" y="2490812"/>
            <a:ext cx="88534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商户</a:t>
            </a:r>
          </a:p>
        </p:txBody>
      </p:sp>
      <p:sp>
        <p:nvSpPr>
          <p:cNvPr id="10" name="箭头: 右 14">
            <a:extLst>
              <a:ext uri="{FF2B5EF4-FFF2-40B4-BE49-F238E27FC236}">
                <a16:creationId xmlns:a16="http://schemas.microsoft.com/office/drawing/2014/main" id="{3AD5AFD8-AD86-BF45-8BDB-0069D113296C}"/>
              </a:ext>
            </a:extLst>
          </p:cNvPr>
          <p:cNvSpPr/>
          <p:nvPr/>
        </p:nvSpPr>
        <p:spPr bwMode="auto">
          <a:xfrm>
            <a:off x="2792571" y="2548024"/>
            <a:ext cx="871414" cy="206062"/>
          </a:xfrm>
          <a:prstGeom prst="rightArrow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0A58852-E36A-7644-8474-73CA1F6F4156}"/>
              </a:ext>
            </a:extLst>
          </p:cNvPr>
          <p:cNvSpPr txBox="1">
            <a:spLocks/>
          </p:cNvSpPr>
          <p:nvPr/>
        </p:nvSpPr>
        <p:spPr>
          <a:xfrm>
            <a:off x="1822038" y="4394987"/>
            <a:ext cx="115212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商户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923211EF-7036-9743-B104-A40F7EAF7FA0}"/>
              </a:ext>
            </a:extLst>
          </p:cNvPr>
          <p:cNvSpPr txBox="1">
            <a:spLocks/>
          </p:cNvSpPr>
          <p:nvPr/>
        </p:nvSpPr>
        <p:spPr>
          <a:xfrm>
            <a:off x="3648382" y="2469820"/>
            <a:ext cx="115212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后台</a:t>
            </a:r>
          </a:p>
        </p:txBody>
      </p:sp>
      <p:sp>
        <p:nvSpPr>
          <p:cNvPr id="13" name="箭头: 右 18">
            <a:extLst>
              <a:ext uri="{FF2B5EF4-FFF2-40B4-BE49-F238E27FC236}">
                <a16:creationId xmlns:a16="http://schemas.microsoft.com/office/drawing/2014/main" id="{81734969-70B5-A249-A864-0A281724D678}"/>
              </a:ext>
            </a:extLst>
          </p:cNvPr>
          <p:cNvSpPr/>
          <p:nvPr/>
        </p:nvSpPr>
        <p:spPr bwMode="auto">
          <a:xfrm>
            <a:off x="8119232" y="4518882"/>
            <a:ext cx="871414" cy="206062"/>
          </a:xfrm>
          <a:prstGeom prst="rightArrow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2BE66211-D9D5-A94F-857F-4D8B87B80127}"/>
              </a:ext>
            </a:extLst>
          </p:cNvPr>
          <p:cNvSpPr txBox="1">
            <a:spLocks/>
          </p:cNvSpPr>
          <p:nvPr/>
        </p:nvSpPr>
        <p:spPr>
          <a:xfrm>
            <a:off x="9036908" y="4379915"/>
            <a:ext cx="88534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商户</a:t>
            </a:r>
          </a:p>
        </p:txBody>
      </p:sp>
      <p:sp>
        <p:nvSpPr>
          <p:cNvPr id="15" name="箭头: 右 21">
            <a:extLst>
              <a:ext uri="{FF2B5EF4-FFF2-40B4-BE49-F238E27FC236}">
                <a16:creationId xmlns:a16="http://schemas.microsoft.com/office/drawing/2014/main" id="{93D8254D-7E6E-F446-8F6A-8A8D418687E6}"/>
              </a:ext>
            </a:extLst>
          </p:cNvPr>
          <p:cNvSpPr/>
          <p:nvPr/>
        </p:nvSpPr>
        <p:spPr bwMode="auto">
          <a:xfrm rot="18959884">
            <a:off x="6100476" y="2888500"/>
            <a:ext cx="871414" cy="206062"/>
          </a:xfrm>
          <a:prstGeom prst="rightArrow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6" name="箭头: 右 24">
            <a:extLst>
              <a:ext uri="{FF2B5EF4-FFF2-40B4-BE49-F238E27FC236}">
                <a16:creationId xmlns:a16="http://schemas.microsoft.com/office/drawing/2014/main" id="{57512F89-5B4B-5348-8041-97F92BBDA313}"/>
              </a:ext>
            </a:extLst>
          </p:cNvPr>
          <p:cNvSpPr/>
          <p:nvPr/>
        </p:nvSpPr>
        <p:spPr bwMode="auto">
          <a:xfrm>
            <a:off x="8119232" y="2557411"/>
            <a:ext cx="871414" cy="206062"/>
          </a:xfrm>
          <a:prstGeom prst="rightArrow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B8C03568-E575-494A-902B-D1DE00C9E324}"/>
              </a:ext>
            </a:extLst>
          </p:cNvPr>
          <p:cNvSpPr txBox="1">
            <a:spLocks/>
          </p:cNvSpPr>
          <p:nvPr/>
        </p:nvSpPr>
        <p:spPr>
          <a:xfrm>
            <a:off x="7007130" y="2469821"/>
            <a:ext cx="115212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业务员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D9C42799-4DA0-244D-8E1A-C155ADBABEE5}"/>
              </a:ext>
            </a:extLst>
          </p:cNvPr>
          <p:cNvSpPr txBox="1">
            <a:spLocks/>
          </p:cNvSpPr>
          <p:nvPr/>
        </p:nvSpPr>
        <p:spPr>
          <a:xfrm>
            <a:off x="3632028" y="4394987"/>
            <a:ext cx="115212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业务员</a:t>
            </a: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44377D50-0470-0F46-940F-B8C347B07896}"/>
              </a:ext>
            </a:extLst>
          </p:cNvPr>
          <p:cNvSpPr txBox="1">
            <a:spLocks/>
          </p:cNvSpPr>
          <p:nvPr/>
        </p:nvSpPr>
        <p:spPr>
          <a:xfrm>
            <a:off x="8903519" y="2449826"/>
            <a:ext cx="1152127" cy="400939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3600" kern="1200" baseline="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商户</a:t>
            </a:r>
          </a:p>
        </p:txBody>
      </p:sp>
      <p:sp>
        <p:nvSpPr>
          <p:cNvPr id="20" name="箭头: 右 14">
            <a:extLst>
              <a:ext uri="{FF2B5EF4-FFF2-40B4-BE49-F238E27FC236}">
                <a16:creationId xmlns:a16="http://schemas.microsoft.com/office/drawing/2014/main" id="{BD3B2B4E-A7AD-E144-B190-CEB40CC744F1}"/>
              </a:ext>
            </a:extLst>
          </p:cNvPr>
          <p:cNvSpPr/>
          <p:nvPr/>
        </p:nvSpPr>
        <p:spPr bwMode="auto">
          <a:xfrm>
            <a:off x="2784022" y="4492424"/>
            <a:ext cx="871414" cy="206062"/>
          </a:xfrm>
          <a:prstGeom prst="rightArrow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1" name="箭头: 右 21">
            <a:extLst>
              <a:ext uri="{FF2B5EF4-FFF2-40B4-BE49-F238E27FC236}">
                <a16:creationId xmlns:a16="http://schemas.microsoft.com/office/drawing/2014/main" id="{578BA506-5465-3C4B-9813-F947700265BA}"/>
              </a:ext>
            </a:extLst>
          </p:cNvPr>
          <p:cNvSpPr/>
          <p:nvPr/>
        </p:nvSpPr>
        <p:spPr bwMode="auto">
          <a:xfrm rot="18959884">
            <a:off x="4888952" y="4123705"/>
            <a:ext cx="871414" cy="206062"/>
          </a:xfrm>
          <a:prstGeom prst="rightArrow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0759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67603E-052F-4957-8A84-FB6AA1C70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622" y="260648"/>
            <a:ext cx="4197765" cy="431800"/>
          </a:xfrm>
        </p:spPr>
        <p:txBody>
          <a:bodyPr/>
          <a:lstStyle/>
          <a:p>
            <a:pPr algn="ctr"/>
            <a:r>
              <a:rPr lang="zh-CN" altLang="en-US" dirty="0"/>
              <a:t>阻碍工作的两个问题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1FBFB95-852A-5B44-A2E2-894F779C1890}"/>
              </a:ext>
            </a:extLst>
          </p:cNvPr>
          <p:cNvSpPr/>
          <p:nvPr/>
        </p:nvSpPr>
        <p:spPr bwMode="auto">
          <a:xfrm>
            <a:off x="5894616" y="2420888"/>
            <a:ext cx="144016" cy="3024336"/>
          </a:xfrm>
          <a:prstGeom prst="ellipse">
            <a:avLst/>
          </a:prstGeom>
          <a:solidFill>
            <a:srgbClr val="F03745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57AA9-91C4-A145-8E48-F0C3FB7F3962}"/>
              </a:ext>
            </a:extLst>
          </p:cNvPr>
          <p:cNvSpPr txBox="1"/>
          <p:nvPr/>
        </p:nvSpPr>
        <p:spPr>
          <a:xfrm>
            <a:off x="2300922" y="2076178"/>
            <a:ext cx="697627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沟通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6E43C3-18D6-4249-8265-BC06907E5CCA}"/>
              </a:ext>
            </a:extLst>
          </p:cNvPr>
          <p:cNvSpPr txBox="1"/>
          <p:nvPr/>
        </p:nvSpPr>
        <p:spPr>
          <a:xfrm>
            <a:off x="8774936" y="2076177"/>
            <a:ext cx="697627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心态</a:t>
            </a:r>
            <a:endParaRPr kumimoji="1"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D96FD-F33E-2E44-BC3E-FF7D67D12BAC}"/>
              </a:ext>
            </a:extLst>
          </p:cNvPr>
          <p:cNvSpPr txBox="1"/>
          <p:nvPr/>
        </p:nvSpPr>
        <p:spPr>
          <a:xfrm>
            <a:off x="532970" y="2780928"/>
            <a:ext cx="4931158" cy="2420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其实一个问题如果能描述的清楚，那就基本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上算是解决了。所以现在问题的分歧往往更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多的是产生在沟通的过程中。那如何做到合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理的沟通呢？方式与态度，</a:t>
            </a:r>
            <a:r>
              <a:rPr lang="zh-CN" altLang="en-US" dirty="0">
                <a:solidFill>
                  <a:srgbClr val="C00000"/>
                </a:solidFill>
              </a:rPr>
              <a:t>当面</a:t>
            </a:r>
            <a:r>
              <a:rPr lang="en-US" altLang="zh-Hans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电话</a:t>
            </a:r>
            <a:r>
              <a:rPr lang="en-US" altLang="zh-Hans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即时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通讯</a:t>
            </a:r>
            <a:r>
              <a:rPr lang="en-US" altLang="zh-Hans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邮件</a:t>
            </a:r>
            <a:r>
              <a:rPr lang="zh-Hans" altLang="en-US" dirty="0"/>
              <a:t>，</a:t>
            </a:r>
            <a:r>
              <a:rPr lang="zh-CN" altLang="en-US" dirty="0"/>
              <a:t>可以建议大家先从保持</a:t>
            </a:r>
            <a:r>
              <a:rPr lang="zh-CN" altLang="en-US" dirty="0">
                <a:solidFill>
                  <a:srgbClr val="C00000"/>
                </a:solidFill>
              </a:rPr>
              <a:t>微笑</a:t>
            </a:r>
            <a:r>
              <a:rPr lang="zh-CN" altLang="en-US" dirty="0"/>
              <a:t>做起。</a:t>
            </a:r>
          </a:p>
          <a:p>
            <a:pPr>
              <a:lnSpc>
                <a:spcPct val="130000"/>
              </a:lnSpc>
            </a:pPr>
            <a:endParaRPr kumimoji="1"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D58D6E-64BF-0147-BDD2-6B55E0B3D28C}"/>
              </a:ext>
            </a:extLst>
          </p:cNvPr>
          <p:cNvSpPr txBox="1"/>
          <p:nvPr/>
        </p:nvSpPr>
        <p:spPr>
          <a:xfrm>
            <a:off x="6607675" y="2784609"/>
            <a:ext cx="5032147" cy="212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生活总会坎坎坷坷，工作也是如此。当你自己都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感觉最近有点糟糕的时候，那就是你要做出改变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的时候了。一直坚信心态改变自身的磁场，越是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一味的埋怨越是出错，反而在这个时候</a:t>
            </a:r>
            <a:r>
              <a:rPr lang="zh-CN" altLang="en-US" dirty="0">
                <a:solidFill>
                  <a:srgbClr val="C00000"/>
                </a:solidFill>
              </a:rPr>
              <a:t>坚持</a:t>
            </a:r>
            <a:r>
              <a:rPr lang="zh-CN" altLang="en-US" dirty="0"/>
              <a:t>良好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的处事心态会非常快速的走出低谷期。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84F452-E05F-0A49-805E-593C92541211}"/>
              </a:ext>
            </a:extLst>
          </p:cNvPr>
          <p:cNvSpPr txBox="1"/>
          <p:nvPr/>
        </p:nvSpPr>
        <p:spPr>
          <a:xfrm>
            <a:off x="4831129" y="4869160"/>
            <a:ext cx="233910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请大家坚持微笑</a:t>
            </a:r>
          </a:p>
        </p:txBody>
      </p:sp>
    </p:spTree>
    <p:extLst>
      <p:ext uri="{BB962C8B-B14F-4D97-AF65-F5344CB8AC3E}">
        <p14:creationId xmlns:p14="http://schemas.microsoft.com/office/powerpoint/2010/main" val="3286143722"/>
      </p:ext>
    </p:extLst>
  </p:cSld>
  <p:clrMapOvr>
    <a:masterClrMapping/>
  </p:clrMapOvr>
</p:sld>
</file>

<file path=ppt/theme/theme1.xml><?xml version="1.0" encoding="utf-8"?>
<a:theme xmlns:a="http://schemas.openxmlformats.org/drawingml/2006/main" name="2_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自定义 2">
      <a:majorFont>
        <a:latin typeface="Times New Roman"/>
        <a:ea typeface="华文中宋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03745"/>
        </a:solidFill>
        <a:ln>
          <a:noFill/>
        </a:ln>
        <a:effectLst/>
      </a:spPr>
      <a:bodyPr wrap="none" lIns="60927" tIns="30463" rIns="60927" bIns="30463" anchor="ctr"/>
      <a:lstStyle>
        <a:defPPr marL="0" marR="0" indent="0" defTabSz="914217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445469"/>
            </a:solidFill>
            <a:effectLst/>
            <a:uLnTx/>
            <a:uFillTx/>
            <a:latin typeface="微软雅黑"/>
            <a:ea typeface="微软雅黑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314</Words>
  <Application>Microsoft Macintosh PowerPoint</Application>
  <PresentationFormat>自定义</PresentationFormat>
  <Paragraphs>153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DengXian</vt:lpstr>
      <vt:lpstr>方正颜宋简体</vt:lpstr>
      <vt:lpstr>方正颜宋简体_中</vt:lpstr>
      <vt:lpstr>华文中宋</vt:lpstr>
      <vt:lpstr>宋体</vt:lpstr>
      <vt:lpstr>微软雅黑</vt:lpstr>
      <vt:lpstr>幼圆</vt:lpstr>
      <vt:lpstr>Ebrima</vt:lpstr>
      <vt:lpstr>Kaiti SC</vt:lpstr>
      <vt:lpstr>Arial</vt:lpstr>
      <vt:lpstr>Calibri</vt:lpstr>
      <vt:lpstr>Times New Roman</vt:lpstr>
      <vt:lpstr>Wingdings</vt:lpstr>
      <vt:lpstr>2_A000120140530A99PPBG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2016年终战略会总结</dc:title>
  <dc:creator>A</dc:creator>
  <cp:lastModifiedBy>Microsoft Office 用户</cp:lastModifiedBy>
  <cp:revision>425</cp:revision>
  <dcterms:created xsi:type="dcterms:W3CDTF">2016-11-17T13:17:00Z</dcterms:created>
  <dcterms:modified xsi:type="dcterms:W3CDTF">2018-09-07T06:52:26Z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