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7772400" cy="100584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200240"/>
            <a:ext cx="8229239" cy="339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240"/>
            <a:ext cx="8229239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2973240"/>
            <a:ext cx="8229239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74239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74239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240"/>
            <a:ext cx="8229239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1200240"/>
            <a:ext cx="8229239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4759" y="1200240"/>
            <a:ext cx="4253759" cy="33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4759" y="1200240"/>
            <a:ext cx="4253759" cy="339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57200" y="1200240"/>
            <a:ext cx="8229239" cy="339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240"/>
            <a:ext cx="8229239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74239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subTitle"/>
          </p:nvPr>
        </p:nvSpPr>
        <p:spPr>
          <a:xfrm>
            <a:off x="457200" y="205919"/>
            <a:ext cx="8229239" cy="397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674239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74239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74239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74239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457200" y="2973240"/>
            <a:ext cx="8229239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240"/>
            <a:ext cx="8229239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57200" y="2973240"/>
            <a:ext cx="8229239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74239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4674239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4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240"/>
            <a:ext cx="8229239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57200" y="1200240"/>
            <a:ext cx="8229239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4759" y="1200240"/>
            <a:ext cx="4253759" cy="33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4759" y="1200240"/>
            <a:ext cx="4253759" cy="339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240"/>
            <a:ext cx="8229239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74239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x="457200" y="205919"/>
            <a:ext cx="8229239" cy="397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4674239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74239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4674239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74239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57200" y="2973240"/>
            <a:ext cx="8229239" cy="16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84039" y="643320"/>
            <a:ext cx="184319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685800" y="1597679"/>
            <a:ext cx="7772039" cy="110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119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080" y="4767119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080" y="4767119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84039" y="643320"/>
            <a:ext cx="184319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240"/>
            <a:ext cx="8229239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4767119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080" y="4767119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080" y="4767119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685800" y="1597679"/>
            <a:ext cx="7772039" cy="110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1A57"/>
                </a:solidFill>
                <a:latin typeface="Arial"/>
                <a:ea typeface="Arial"/>
                <a:cs typeface="Arial"/>
                <a:sym typeface="Arial"/>
              </a:rPr>
              <a:t>Ames Housing Prices Analysis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371600" y="2914559"/>
            <a:ext cx="64004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8B8B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Team: GGGG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8B8B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Yilin Gao		Mengrui Yin	Wenqi Cheng		Liyu Gong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457200" y="166680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1A57"/>
                </a:solidFill>
                <a:latin typeface="Arial"/>
                <a:ea typeface="Arial"/>
                <a:cs typeface="Arial"/>
                <a:sym typeface="Arial"/>
              </a:rPr>
              <a:t>Most interesting graphic</a:t>
            </a:r>
          </a:p>
        </p:txBody>
      </p:sp>
      <p:pic>
        <p:nvPicPr>
          <p:cNvPr descr="facet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600" y="859625"/>
            <a:ext cx="7040807" cy="42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001A57"/>
                </a:solidFill>
                <a:latin typeface="Arial"/>
                <a:ea typeface="Arial"/>
                <a:cs typeface="Arial"/>
                <a:sym typeface="Arial"/>
              </a:rPr>
              <a:t>Best Model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57200" y="1200240"/>
            <a:ext cx="8229239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Motivation: Need a Simple, Interpretable model for brokers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Model: LASSO with interactions between area and house quality measures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Reason: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model (easy interpretation)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performance on training and testing dataset (no overfitting)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80808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80808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001A57"/>
                </a:solidFill>
                <a:latin typeface="Arial"/>
                <a:ea typeface="Arial"/>
                <a:cs typeface="Arial"/>
                <a:sym typeface="Arial"/>
              </a:rPr>
              <a:t>Best Insights into predicting Sales Price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57200" y="1200240"/>
            <a:ext cx="8229239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Houses in the Green Hills neighborhood is 60% higher than the baseline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100000"/>
              <a:buFont typeface="Arial"/>
              <a:buChar char="•"/>
            </a:pPr>
            <a:r>
              <a:rPr b="0" lang="en-US" sz="2000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100 sq ft increase in area have different effect on price: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Brokers: 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100000"/>
              <a:buFont typeface="Arial"/>
              <a:buChar char="–"/>
            </a:pPr>
            <a:r>
              <a:rPr b="0" i="0" lang="en-US" sz="12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 North Ames area 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100000"/>
              <a:buFont typeface="Arial"/>
              <a:buChar char="–"/>
            </a:pPr>
            <a:r>
              <a:rPr b="0" i="0" lang="en-US" sz="12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Sell 1 story or split foyer houses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Buyers: 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100000"/>
              <a:buFont typeface="Arial"/>
              <a:buChar char="–"/>
            </a:pPr>
            <a:r>
              <a:rPr b="0" i="0" lang="en-US" sz="12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 Brookside, Stone Brook, Northridge Heights neighborhood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SzPct val="100000"/>
              <a:buFont typeface="Arial"/>
              <a:buChar char="–"/>
            </a:pPr>
            <a:r>
              <a:rPr b="0" i="0" lang="en-US" sz="12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Buy houses with brick common masonry veneer type, mansard roof type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80808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80808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80808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57200" y="205919"/>
            <a:ext cx="8229239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600" strike="noStrike">
                <a:solidFill>
                  <a:srgbClr val="001A57"/>
                </a:solidFill>
                <a:latin typeface="Arial"/>
                <a:ea typeface="Arial"/>
                <a:cs typeface="Arial"/>
                <a:sym typeface="Arial"/>
              </a:rPr>
              <a:t>2 Best Houses to purchase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57200" y="1200240"/>
            <a:ext cx="8229239" cy="33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the difference between the</a:t>
            </a:r>
            <a:r>
              <a:rPr i="1"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predicted price</a:t>
            </a:r>
            <a:r>
              <a:rPr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the </a:t>
            </a:r>
            <a:r>
              <a:rPr b="1" i="1"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 price</a:t>
            </a:r>
            <a:r>
              <a:rPr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</a:t>
            </a:r>
            <a:r>
              <a:rPr i="1"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set</a:t>
            </a:r>
            <a:r>
              <a:rPr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2 most </a:t>
            </a:r>
            <a:r>
              <a:rPr b="1" i="1"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undervalued</a:t>
            </a:r>
            <a:r>
              <a:rPr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houses are:</a:t>
            </a:r>
          </a:p>
          <a:p>
            <a:pPr indent="-330400" lvl="1" marL="8892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PID = </a:t>
            </a:r>
            <a:r>
              <a:rPr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906402200</a:t>
            </a:r>
            <a:r>
              <a:rPr b="0" i="0" lang="en-US" sz="20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diff = </a:t>
            </a:r>
            <a:r>
              <a:rPr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60760.297</a:t>
            </a:r>
          </a:p>
          <a:p>
            <a:pPr indent="-330400" lvl="1" marL="8892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PID = </a:t>
            </a:r>
            <a:r>
              <a:rPr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533251110</a:t>
            </a:r>
            <a:r>
              <a:rPr b="0" i="0" lang="en-US" sz="20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diff </a:t>
            </a:r>
            <a:r>
              <a:rPr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47936.105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other factors into consideration besides the model:</a:t>
            </a:r>
          </a:p>
          <a:p>
            <a:pPr indent="-330400" lvl="1" marL="8892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variables in determining house prices</a:t>
            </a:r>
          </a:p>
          <a:p>
            <a:pPr indent="-330400" lvl="1" marL="8892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Buyers’ preferences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