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85" r:id="rId3"/>
    <p:sldId id="419" r:id="rId4"/>
    <p:sldId id="420" r:id="rId5"/>
    <p:sldId id="434" r:id="rId6"/>
    <p:sldId id="429" r:id="rId7"/>
    <p:sldId id="422" r:id="rId8"/>
    <p:sldId id="430" r:id="rId9"/>
    <p:sldId id="423" r:id="rId10"/>
    <p:sldId id="424" r:id="rId11"/>
    <p:sldId id="425" r:id="rId12"/>
    <p:sldId id="426" r:id="rId13"/>
    <p:sldId id="428" r:id="rId14"/>
    <p:sldId id="432" r:id="rId15"/>
    <p:sldId id="435" r:id="rId16"/>
    <p:sldId id="433" r:id="rId17"/>
    <p:sldId id="436" r:id="rId18"/>
    <p:sldId id="386" r:id="rId19"/>
    <p:sldId id="396" r:id="rId20"/>
    <p:sldId id="397" r:id="rId21"/>
    <p:sldId id="400" r:id="rId22"/>
    <p:sldId id="401" r:id="rId23"/>
    <p:sldId id="402" r:id="rId24"/>
    <p:sldId id="437" r:id="rId25"/>
    <p:sldId id="403" r:id="rId26"/>
    <p:sldId id="407" r:id="rId27"/>
    <p:sldId id="410" r:id="rId28"/>
    <p:sldId id="418" r:id="rId29"/>
    <p:sldId id="408" r:id="rId30"/>
    <p:sldId id="409" r:id="rId31"/>
    <p:sldId id="413" r:id="rId32"/>
    <p:sldId id="417" r:id="rId33"/>
    <p:sldId id="404" r:id="rId34"/>
    <p:sldId id="405" r:id="rId35"/>
    <p:sldId id="398" r:id="rId36"/>
    <p:sldId id="39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>
        <p:scale>
          <a:sx n="100" d="100"/>
          <a:sy n="100" d="100"/>
        </p:scale>
        <p:origin x="153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4970487" y="254496"/>
            <a:ext cx="2210098" cy="2098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运算器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存储器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724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5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6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7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29703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控制器</a:t>
            </a:r>
          </a:p>
        </p:txBody>
      </p:sp>
      <p:sp>
        <p:nvSpPr>
          <p:cNvPr id="29704" name="Text Box 11"/>
          <p:cNvSpPr txBox="1">
            <a:spLocks/>
          </p:cNvSpPr>
          <p:nvPr/>
        </p:nvSpPr>
        <p:spPr bwMode="auto">
          <a:xfrm>
            <a:off x="1775892" y="512341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9705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9706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9707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9708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1100011101010001</a:t>
            </a:r>
          </a:p>
          <a:p>
            <a:pPr eaLnBrk="1"/>
            <a:r>
              <a:rPr lang="zh-CN" altLang="zh-CN" sz="984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0111101110100001</a:t>
            </a:r>
          </a:p>
        </p:txBody>
      </p:sp>
      <p:sp>
        <p:nvSpPr>
          <p:cNvPr id="29709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9710" name="Text Box 17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9711" name="Text Box 18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9823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200833041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053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597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1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4383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4970487" y="223242"/>
            <a:ext cx="2210098" cy="2129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748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0749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0750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0751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rgbClr val="FFFFFF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0727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0728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命令纪录员</a:t>
            </a:r>
          </a:p>
        </p:txBody>
      </p:sp>
      <p:sp>
        <p:nvSpPr>
          <p:cNvPr id="30729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ea typeface="宋体" panose="02010600030101010101" pitchFamily="2" charset="-122"/>
              </a:rPr>
              <a:t>产生器</a:t>
            </a:r>
          </a:p>
        </p:txBody>
      </p:sp>
      <p:sp>
        <p:nvSpPr>
          <p:cNvPr id="30730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命令解释器</a:t>
            </a:r>
          </a:p>
        </p:txBody>
      </p:sp>
      <p:sp>
        <p:nvSpPr>
          <p:cNvPr id="30731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计算电路</a:t>
            </a:r>
          </a:p>
        </p:txBody>
      </p:sp>
      <p:sp>
        <p:nvSpPr>
          <p:cNvPr id="30732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ea typeface="宋体" panose="0201060003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ea typeface="宋体" panose="02010600030101010101" pitchFamily="2" charset="-122"/>
              </a:rPr>
              <a:t>0111101110100001</a:t>
            </a:r>
          </a:p>
        </p:txBody>
      </p:sp>
      <p:sp>
        <p:nvSpPr>
          <p:cNvPr id="30733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计算结果</a:t>
            </a:r>
          </a:p>
        </p:txBody>
      </p:sp>
      <p:sp>
        <p:nvSpPr>
          <p:cNvPr id="30734" name="Text Box 17"/>
          <p:cNvSpPr txBox="1">
            <a:spLocks/>
          </p:cNvSpPr>
          <p:nvPr/>
        </p:nvSpPr>
        <p:spPr bwMode="auto">
          <a:xfrm>
            <a:off x="5073700" y="1689432"/>
            <a:ext cx="913135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ea typeface="宋体" panose="02010600030101010101" pitchFamily="2" charset="-122"/>
              </a:rPr>
              <a:t>01111011</a:t>
            </a:r>
          </a:p>
        </p:txBody>
      </p:sp>
      <p:sp>
        <p:nvSpPr>
          <p:cNvPr id="30735" name="Text Box 18"/>
          <p:cNvSpPr txBox="1">
            <a:spLocks/>
          </p:cNvSpPr>
          <p:nvPr/>
        </p:nvSpPr>
        <p:spPr bwMode="auto">
          <a:xfrm>
            <a:off x="6138402" y="1689432"/>
            <a:ext cx="956993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ea typeface="宋体" panose="02010600030101010101" pitchFamily="2" charset="-122"/>
              </a:rPr>
              <a:t>10100001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/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41540248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378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65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4860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748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4970487" y="329283"/>
            <a:ext cx="2210098" cy="202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1747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772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1773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1774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31775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rgbClr val="FFFFFF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1751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1752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命令纪录员</a:t>
            </a:r>
          </a:p>
        </p:txBody>
      </p:sp>
      <p:sp>
        <p:nvSpPr>
          <p:cNvPr id="31753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ea typeface="宋体" panose="02010600030101010101" pitchFamily="2" charset="-122"/>
              </a:rPr>
              <a:t>产生器</a:t>
            </a:r>
          </a:p>
        </p:txBody>
      </p:sp>
      <p:sp>
        <p:nvSpPr>
          <p:cNvPr id="31754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命令解释器</a:t>
            </a:r>
          </a:p>
        </p:txBody>
      </p:sp>
      <p:sp>
        <p:nvSpPr>
          <p:cNvPr id="31755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ea typeface="宋体" panose="02010600030101010101" pitchFamily="2" charset="-122"/>
              </a:rPr>
              <a:t>计算电路</a:t>
            </a:r>
          </a:p>
        </p:txBody>
      </p:sp>
      <p:sp>
        <p:nvSpPr>
          <p:cNvPr id="31756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ea typeface="宋体" panose="0201060003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ea typeface="宋体" panose="02010600030101010101" pitchFamily="2" charset="-122"/>
              </a:rPr>
              <a:t>0111101110100001</a:t>
            </a:r>
          </a:p>
        </p:txBody>
      </p:sp>
      <p:sp>
        <p:nvSpPr>
          <p:cNvPr id="31757" name="Text Box 16"/>
          <p:cNvSpPr txBox="1">
            <a:spLocks/>
          </p:cNvSpPr>
          <p:nvPr/>
        </p:nvSpPr>
        <p:spPr bwMode="auto">
          <a:xfrm>
            <a:off x="5521807" y="704934"/>
            <a:ext cx="1023743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ea typeface="宋体" panose="02010600030101010101" pitchFamily="2" charset="-122"/>
              </a:rPr>
              <a:t>110111100</a:t>
            </a:r>
          </a:p>
        </p:txBody>
      </p:sp>
      <p:sp>
        <p:nvSpPr>
          <p:cNvPr id="31758" name="Text Box 17"/>
          <p:cNvSpPr txBox="1">
            <a:spLocks/>
          </p:cNvSpPr>
          <p:nvPr/>
        </p:nvSpPr>
        <p:spPr bwMode="auto">
          <a:xfrm>
            <a:off x="5073700" y="1689432"/>
            <a:ext cx="913135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ea typeface="宋体" panose="02010600030101010101" pitchFamily="2" charset="-122"/>
              </a:rPr>
              <a:t>01111011</a:t>
            </a:r>
          </a:p>
        </p:txBody>
      </p:sp>
      <p:sp>
        <p:nvSpPr>
          <p:cNvPr id="31759" name="Text Box 18"/>
          <p:cNvSpPr txBox="1">
            <a:spLocks/>
          </p:cNvSpPr>
          <p:nvPr/>
        </p:nvSpPr>
        <p:spPr bwMode="auto">
          <a:xfrm>
            <a:off x="6138402" y="1689432"/>
            <a:ext cx="956993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ea typeface="宋体" panose="02010600030101010101" pitchFamily="2" charset="-122"/>
              </a:rPr>
              <a:t>10100001</a:t>
            </a:r>
          </a:p>
        </p:txBody>
      </p:sp>
      <p:graphicFrame>
        <p:nvGraphicFramePr>
          <p:cNvPr id="31763" name="Group 19"/>
          <p:cNvGraphicFramePr>
            <a:graphicFrameLocks noGrp="1"/>
          </p:cNvGraphicFramePr>
          <p:nvPr/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0117009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83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721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7823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3549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/>
          </p:cNvSpPr>
          <p:nvPr/>
        </p:nvSpPr>
        <p:spPr bwMode="auto">
          <a:xfrm rot="16200000">
            <a:off x="4489400" y="2400970"/>
            <a:ext cx="89296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969" b="0">
              <a:solidFill>
                <a:srgbClr val="FFFFFF"/>
              </a:solidFill>
              <a:latin typeface="Helvetica Neue Medium" charset="0"/>
              <a:ea typeface="宋体" panose="02010600030101010101" pitchFamily="2" charset="-122"/>
              <a:sym typeface="Helvetica Neue Medium" charset="0"/>
            </a:endParaRPr>
          </a:p>
        </p:txBody>
      </p:sp>
      <p:sp>
        <p:nvSpPr>
          <p:cNvPr id="33795" name="AutoShape 2"/>
          <p:cNvSpPr>
            <a:spLocks/>
          </p:cNvSpPr>
          <p:nvPr/>
        </p:nvSpPr>
        <p:spPr bwMode="auto">
          <a:xfrm rot="16200000">
            <a:off x="2322835" y="2400970"/>
            <a:ext cx="89296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969" b="0">
              <a:solidFill>
                <a:srgbClr val="FFFFFF"/>
              </a:solidFill>
              <a:latin typeface="Helvetica Neue Medium" charset="0"/>
              <a:ea typeface="宋体" panose="02010600030101010101" pitchFamily="2" charset="-122"/>
              <a:sym typeface="Helvetica Neue Medium" charset="0"/>
            </a:endParaRPr>
          </a:p>
        </p:txBody>
      </p:sp>
      <p:sp>
        <p:nvSpPr>
          <p:cNvPr id="33796" name="AutoShape 3"/>
          <p:cNvSpPr>
            <a:spLocks/>
          </p:cNvSpPr>
          <p:nvPr/>
        </p:nvSpPr>
        <p:spPr bwMode="auto">
          <a:xfrm rot="5400000">
            <a:off x="3508251" y="3512716"/>
            <a:ext cx="846088" cy="8929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969" b="0">
              <a:solidFill>
                <a:srgbClr val="FFFFFF"/>
              </a:solidFill>
              <a:latin typeface="Helvetica Neue Medium" charset="0"/>
              <a:ea typeface="宋体" panose="02010600030101010101" pitchFamily="2" charset="-122"/>
              <a:sym typeface="Helvetica Neue Medium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>
            <p:ph type="title"/>
          </p:nvPr>
        </p:nvSpPr>
        <p:spPr>
          <a:xfrm>
            <a:off x="573732" y="-261193"/>
            <a:ext cx="7804547" cy="1516931"/>
          </a:xfrm>
        </p:spPr>
        <p:txBody>
          <a:bodyPr/>
          <a:lstStyle/>
          <a:p>
            <a:pPr eaLnBrk="1"/>
            <a:r>
              <a:rPr lang="zh-CN" altLang="zh-CN" sz="3656"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rPr>
              <a:t>我们通常所说的cpu是哪一部分？</a:t>
            </a:r>
          </a:p>
        </p:txBody>
      </p:sp>
      <p:sp>
        <p:nvSpPr>
          <p:cNvPr id="33798" name="Rectangle 5"/>
          <p:cNvSpPr>
            <a:spLocks/>
          </p:cNvSpPr>
          <p:nvPr/>
        </p:nvSpPr>
        <p:spPr bwMode="auto">
          <a:xfrm>
            <a:off x="2154287" y="1538110"/>
            <a:ext cx="1387451" cy="8472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3799" name="Rectangle 6"/>
          <p:cNvSpPr>
            <a:spLocks/>
          </p:cNvSpPr>
          <p:nvPr/>
        </p:nvSpPr>
        <p:spPr bwMode="auto">
          <a:xfrm>
            <a:off x="4307459" y="1538110"/>
            <a:ext cx="1388566" cy="8472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3800" name="Rectangle 7"/>
          <p:cNvSpPr>
            <a:spLocks/>
          </p:cNvSpPr>
          <p:nvPr/>
        </p:nvSpPr>
        <p:spPr bwMode="auto">
          <a:xfrm>
            <a:off x="2504778" y="4350991"/>
            <a:ext cx="2966889" cy="18919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3801" name="Rectangle 8"/>
          <p:cNvSpPr>
            <a:spLocks/>
          </p:cNvSpPr>
          <p:nvPr/>
        </p:nvSpPr>
        <p:spPr bwMode="auto">
          <a:xfrm>
            <a:off x="622846" y="2594045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3802" name="Rectangle 9"/>
          <p:cNvSpPr>
            <a:spLocks/>
          </p:cNvSpPr>
          <p:nvPr/>
        </p:nvSpPr>
        <p:spPr bwMode="auto">
          <a:xfrm>
            <a:off x="6423794" y="2594045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3803" name="AutoShape 10"/>
          <p:cNvSpPr>
            <a:spLocks/>
          </p:cNvSpPr>
          <p:nvPr/>
        </p:nvSpPr>
        <p:spPr bwMode="auto">
          <a:xfrm>
            <a:off x="1446609" y="2982516"/>
            <a:ext cx="4970488" cy="892969"/>
          </a:xfrm>
          <a:prstGeom prst="leftRightArrow">
            <a:avLst>
              <a:gd name="adj1" fmla="val 52917"/>
              <a:gd name="adj2" fmla="val 439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总线</a:t>
            </a:r>
          </a:p>
        </p:txBody>
      </p:sp>
      <p:sp>
        <p:nvSpPr>
          <p:cNvPr id="33804" name="Text Box 11"/>
          <p:cNvSpPr txBox="1">
            <a:spLocks/>
          </p:cNvSpPr>
          <p:nvPr/>
        </p:nvSpPr>
        <p:spPr bwMode="auto">
          <a:xfrm>
            <a:off x="3316263" y="4897874"/>
            <a:ext cx="1343918" cy="375167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>
                <a:ea typeface="宋体" panose="02010600030101010101" pitchFamily="2" charset="-122"/>
              </a:rPr>
              <a:t>高速缓存</a:t>
            </a:r>
          </a:p>
        </p:txBody>
      </p:sp>
      <p:sp>
        <p:nvSpPr>
          <p:cNvPr id="33805" name="Text Box 12"/>
          <p:cNvSpPr txBox="1">
            <a:spLocks/>
          </p:cNvSpPr>
          <p:nvPr/>
        </p:nvSpPr>
        <p:spPr bwMode="auto">
          <a:xfrm>
            <a:off x="3282777" y="5441469"/>
            <a:ext cx="1410891" cy="375167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33806" name="Text Box 13"/>
          <p:cNvSpPr txBox="1">
            <a:spLocks/>
          </p:cNvSpPr>
          <p:nvPr/>
        </p:nvSpPr>
        <p:spPr bwMode="auto">
          <a:xfrm>
            <a:off x="3282777" y="5850498"/>
            <a:ext cx="1410891" cy="331758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687">
                <a:ea typeface="宋体" panose="02010600030101010101" pitchFamily="2" charset="-122"/>
              </a:rPr>
              <a:t>外存</a:t>
            </a:r>
          </a:p>
        </p:txBody>
      </p:sp>
      <p:pic>
        <p:nvPicPr>
          <p:cNvPr id="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55" y="1224618"/>
            <a:ext cx="4159002" cy="41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080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79562" y="2196293"/>
            <a:ext cx="1392829" cy="101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75182"/>
            <a:ext cx="1392829" cy="104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7856"/>
            <a:ext cx="1392829" cy="9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2208471" y="4885933"/>
            <a:ext cx="535007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2280478" y="3280058"/>
            <a:ext cx="390993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7473" y="5048016"/>
            <a:ext cx="2641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从存储器 上取出待计算的数放入 计算器；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计算器计算结果；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输出到存储器 或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350691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在控制器 指挥下从存储器上取出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4427984" y="2196293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19872" y="2704634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/>
          <p:cNvSpPr/>
          <p:nvPr/>
        </p:nvSpPr>
        <p:spPr>
          <a:xfrm>
            <a:off x="4412111" y="3829580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分析指令，得到计算命令和待操作的数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2111" y="3675182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403999" y="4183523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4412111" y="4971326"/>
            <a:ext cx="2880320" cy="153969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99361" y="5786680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36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0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313099"/>
            <a:ext cx="36394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American Telephone &amp;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Telegraph</a:t>
            </a:r>
          </a:p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美国电话电报公司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51" y="2060848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语言诞生的摇篮位于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公司设立的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尔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实验室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前身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贝尔电话公司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是由著名的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亚历山大</a:t>
            </a:r>
            <a:r>
              <a:rPr lang="en-US" altLang="zh-CN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1887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年建立的通讯公司。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贝尔实验室在基础科学、通信科学和计算机科学等领域硕果累累，多次获得诺贝尔奖和图灵奖。其中著名的有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晶体管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太阳能电池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发光二极管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通信卫星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蜂窝移动通信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许多重大发明的诞生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36832452779&amp;di=0ebac87242db72a51eae4e72d02f45e5&amp;imgtype=0&amp;src=http%3A%2F%2Fhimg2.huanqiu.com%2Fattachment2010%2F2013%2F0715%2F201307151104186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425"/>
          <a:stretch/>
        </p:blipFill>
        <p:spPr bwMode="auto">
          <a:xfrm>
            <a:off x="5887692" y="1794903"/>
            <a:ext cx="216024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186357" y="2525211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8035" y="5486280"/>
            <a:ext cx="3338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早期的程序需要通过带孔的纸带作为输入和输出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9382"/>
          <a:stretch/>
        </p:blipFill>
        <p:spPr>
          <a:xfrm>
            <a:off x="5477967" y="1844824"/>
            <a:ext cx="3300395" cy="3602917"/>
          </a:xfrm>
          <a:prstGeom prst="rect">
            <a:avLst/>
          </a:prstGeom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1741319" y="473117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651242" y="487553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椭圆 12"/>
          <p:cNvSpPr/>
          <p:nvPr/>
        </p:nvSpPr>
        <p:spPr>
          <a:xfrm>
            <a:off x="1543889" y="5000510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672219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809597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946563" y="311463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椭圆 16"/>
          <p:cNvSpPr/>
          <p:nvPr/>
        </p:nvSpPr>
        <p:spPr>
          <a:xfrm>
            <a:off x="2083530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椭圆 17"/>
          <p:cNvSpPr/>
          <p:nvPr/>
        </p:nvSpPr>
        <p:spPr>
          <a:xfrm>
            <a:off x="2220908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/>
          <p:cNvSpPr/>
          <p:nvPr/>
        </p:nvSpPr>
        <p:spPr>
          <a:xfrm>
            <a:off x="1946563" y="328737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椭圆 19"/>
          <p:cNvSpPr/>
          <p:nvPr/>
        </p:nvSpPr>
        <p:spPr>
          <a:xfrm>
            <a:off x="1946563" y="3460104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1109954" y="5376105"/>
            <a:ext cx="3504069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2" name="椭圆 21"/>
          <p:cNvSpPr/>
          <p:nvPr/>
        </p:nvSpPr>
        <p:spPr>
          <a:xfrm>
            <a:off x="495044" y="4793234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47335" y="4212546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椭圆 23"/>
          <p:cNvSpPr/>
          <p:nvPr/>
        </p:nvSpPr>
        <p:spPr>
          <a:xfrm>
            <a:off x="1432424" y="362967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697455" y="4984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741" y="5498279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数字组成。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432424" y="197910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文本框 28"/>
          <p:cNvSpPr txBox="1"/>
          <p:nvPr/>
        </p:nvSpPr>
        <p:spPr>
          <a:xfrm>
            <a:off x="1617574" y="3839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汇编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5936" y="21991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高级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83" y="4325318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由助记符组成。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9283" y="2637977"/>
            <a:ext cx="28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zh-CN" altLang="en-US" dirty="0" smtClean="0"/>
              <a:t>人类语言的语句组成。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2" y="1844824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汇编语言（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assembly language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）是一种汇编语言是一种符号式程序设计语言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助记符（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Mnemonics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）代替机器指令的操作码，用地址符号（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Symbol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）或标号（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）代替指令或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不同的设备中，汇编语言对应着不同的机器语言指令集，通过汇编过程转换成机器指令。普遍地说，特定的汇编语言和特定的机器语言指令集是一一对应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的，不同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平台之间不可直接移植。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 descr="https://gss2.bdstatic.com/9fo3dSag_xI4khGkpoWK1HF6hhy/baike/w%3D268%3Bg%3D0/sign=d423ba833e87e9504217f46a2803347e/e7cd7b899e510fb36d07c2d7dd33c895d1430c5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302433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3" y="1844824"/>
            <a:ext cx="3096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年，里奇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和汤普森认为汇编语言实现操作系统实在太过难以移植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，设计了一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种高级语言重新优化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系统，这就是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语言。并在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年，二人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语言版本的的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由于远胜过汇编语言的可移植性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系统对后续的操作系统产生了巨大的影响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语言也风靡全球。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35493"/>
            <a:ext cx="4562475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4245" y="564649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在这方面的卓越贡献，汤普森和里奇在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年获得了有“计算机界诺贝尔奖”之称的图灵奖。。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4685" y="50947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汤普森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2822" y="5075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丹尼斯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里奇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4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2295745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946" y="3245579"/>
            <a:ext cx="430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1000100111011000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46" y="4198180"/>
            <a:ext cx="390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  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034" y="5152603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  ：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*AX=*BX;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71969"/>
              </p:ext>
            </p:extLst>
          </p:nvPr>
        </p:nvGraphicFramePr>
        <p:xfrm>
          <a:off x="899592" y="2157863"/>
          <a:ext cx="7560840" cy="32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21631341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9024044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736917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850220642"/>
                    </a:ext>
                  </a:extLst>
                </a:gridCol>
              </a:tblGrid>
              <a:tr h="821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可读性差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可移植性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运行效率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95402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机器语言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238459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852174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986600"/>
            <a:ext cx="753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除机器语言外的任何编译语言，都需要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编译。而编译就是把高级语言转换为低级语言程序的过程。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440" y="4221088"/>
            <a:ext cx="183230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.C/.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496" y="4210487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(compiler)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878" y="4221088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87111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76246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一共完成的程序语言开发环境中，除了编译器这个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工具外，还需要其他一些工具，如编辑器（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）、连接器（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）、调速器（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）和载入程序等。现代计算机系统常把这些相互独立的程序设计工具集成起来，构成一个集成化的程序开发环境（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ntegrated</a:t>
            </a:r>
            <a:r>
              <a:rPr lang="en-AU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Development Environment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以提高程序设计的效率和程序的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质量。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编辑器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完成源程序的输入、编辑并产生标准文件（如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文件）的程序。</a:t>
            </a:r>
            <a:endParaRPr lang="en-US" altLang="zh-CN" sz="28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连接器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）：又称为连接编辑器，将分别在不同目标文件（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），或者是汇编代码，标准函数库代码，又或是操作系统提供的资源，收集到一个可执行文件中的程序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调试器（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可以在被编译的程序中判定执行是否错误的程序。运行一个带有调试程序的程序与直接执行是不同的。这是因为，调试程序保存有着所有或者大多数的源代码信息，它可以在预先指定的位置（断点，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break-point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）暂停执行，并提供有关信息，如函数、变量值等。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3" descr="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8" y="1012739"/>
            <a:ext cx="3757162" cy="55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2276872"/>
            <a:ext cx="4572000" cy="310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与编辑源程序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对源程序进行编译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与库函数连接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运行目标程序</a:t>
            </a:r>
            <a:endParaRPr kumimoji="1"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8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240109" y="1936083"/>
            <a:ext cx="5217053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33375" indent="-33337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1912年6月，生于伦敦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中学期间获国王爱德华六世数学金盾奖章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1935年，被选为剑桥大学国王学院院士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1936年，提出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（发表于《伦敦数学会文集》）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1938年，美国普林斯顿大学博士学位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1938-1945年二战期间，密码破译工作（曾任］英美密码破译部门总顾问）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1946年，获不列颠帝国勋章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1950年，提出著名的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“图灵测试”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1950年10月，提出了著名的“机器会思考吗？”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开启了人工智能的研究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1951年，被选为国家皇家学会会员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（家族中第四位皇家学会会员）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1952年，图灵写出一个国际象棋程序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1954年，逝世</a:t>
            </a:r>
          </a:p>
        </p:txBody>
      </p:sp>
      <p:pic>
        <p:nvPicPr>
          <p:cNvPr id="8" name="Picture 2" descr="2013122413585484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36912"/>
            <a:ext cx="3054627" cy="204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3"/>
          <p:cNvSpPr txBox="1">
            <a:spLocks/>
          </p:cNvSpPr>
          <p:nvPr/>
        </p:nvSpPr>
        <p:spPr bwMode="auto">
          <a:xfrm>
            <a:off x="5787083" y="4941168"/>
            <a:ext cx="2980402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艾伦·麦席森·图灵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Alan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Mathison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Turing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8087"/>
              </p:ext>
            </p:extLst>
          </p:nvPr>
        </p:nvGraphicFramePr>
        <p:xfrm>
          <a:off x="575556" y="2020297"/>
          <a:ext cx="7992888" cy="4373172"/>
        </p:xfrm>
        <a:graphic>
          <a:graphicData uri="http://schemas.openxmlformats.org/drawingml/2006/table">
            <a:tbl>
              <a:tblPr/>
              <a:tblGrid>
                <a:gridCol w="992549">
                  <a:extLst>
                    <a:ext uri="{9D8B030D-6E8A-4147-A177-3AD203B41FA5}">
                      <a16:colId xmlns:a16="http://schemas.microsoft.com/office/drawing/2014/main" val="2146760515"/>
                    </a:ext>
                  </a:extLst>
                </a:gridCol>
                <a:gridCol w="7000339">
                  <a:extLst>
                    <a:ext uri="{9D8B030D-6E8A-4147-A177-3AD203B41FA5}">
                      <a16:colId xmlns:a16="http://schemas.microsoft.com/office/drawing/2014/main" val="2430746717"/>
                    </a:ext>
                  </a:extLst>
                </a:gridCol>
              </a:tblGrid>
              <a:tr h="1727130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开放源代码的软件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 Light" charset="0"/>
                      </a:endParaRP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Anjuta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Code::Blocks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CodeLite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Dev-C++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Eclipse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Geany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GNAT Programming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KDevelop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MonoDevelop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NetBeans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QDevelop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wxDev-C++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29644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免费软件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 Express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Pelles C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Sun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Explorer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Xcode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76222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商业软件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C++ Builder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Professional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204864"/>
            <a:ext cx="3312368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Microsoft 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Studio（简称VS）是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美国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微软公司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开发工具包系列产品。VS是一个基本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完整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开发工具集，它包括了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软件生命周期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所需要的大部分工具，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项目管理、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管控工具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(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IDE)等等</a:t>
            </a:r>
            <a:r>
              <a:rPr lang="zh-CN" altLang="zh-CN" sz="26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31863" cy="46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543612" y="4869160"/>
            <a:ext cx="201622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589585"/>
            <a:ext cx="3312368" cy="305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啊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款非常容易上手的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语言编程软件，基于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标准。界面简洁可爱，支持语法高亮，代码折叠，编译错误提示等，上手快，操作方便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。特别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语言入门的初学者使用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6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88840"/>
            <a:ext cx="3823341" cy="44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Randal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E.·Bryant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（布莱恩特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</a:p>
          <a:p>
            <a:pPr>
              <a:spcBef>
                <a:spcPts val="12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（美）努尔，（美）劳伯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9218" name="Picture 2" descr="https://gss1.bdstatic.com/9vo3dSag_xI4khGkpoWK1HF6hhy/baike/w%3D268%3Bg%3D0/sign=102edc156559252da3171a020ca06406/ac6eddc451da81cbf00cbdc25766d016082431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3225"/>
            <a:ext cx="2343664" cy="32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03225"/>
            <a:ext cx="2296818" cy="32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2328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0" y="1918846"/>
            <a:ext cx="2284576" cy="3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/>
          </p:cNvSpPr>
          <p:nvPr/>
        </p:nvSpPr>
        <p:spPr bwMode="auto">
          <a:xfrm>
            <a:off x="339353" y="1988840"/>
            <a:ext cx="73507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indent="0"/>
            <a:r>
              <a:rPr lang="zh-CN" altLang="zh-CN" sz="2400" dirty="0"/>
              <a:t>1、选择一款适合自己的c语言编译环境，并尽快熟悉。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336277" y="2698509"/>
            <a:ext cx="769210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/>
            <a:r>
              <a:rPr lang="zh-CN" altLang="zh-CN" sz="2400" dirty="0"/>
              <a:t>2、在自己的编辑环境下，抄写helloworld 程序，并将程序运行截图发至课程平台。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3734"/>
              </p:ext>
            </p:extLst>
          </p:nvPr>
        </p:nvGraphicFramePr>
        <p:xfrm>
          <a:off x="747732" y="3789040"/>
          <a:ext cx="7524750" cy="259842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985989559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3103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("Hello, World!");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return 0;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725946" y="2246868"/>
            <a:ext cx="769210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>
              <a:lnSpc>
                <a:spcPct val="150000"/>
              </a:lnSpc>
            </a:pP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helloworld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程序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有没有实际意义？如果有，编写这个程序的意义是什么。</a:t>
            </a:r>
            <a:endParaRPr lang="zh-CN" altLang="zh-CN" sz="3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 descr="http://www.pooban.com/images/201607/thumb_img/3438_thumb_G_14691179885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82671"/>
            <a:ext cx="2188245" cy="21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11" name="Picture 2" descr="tulingj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7" y="2060848"/>
            <a:ext cx="3298453" cy="345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3"/>
          <p:cNvSpPr txBox="1">
            <a:spLocks/>
          </p:cNvSpPr>
          <p:nvPr/>
        </p:nvSpPr>
        <p:spPr bwMode="auto">
          <a:xfrm>
            <a:off x="4354141" y="1707220"/>
            <a:ext cx="3918341" cy="19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5"/>
              </a:buBlip>
            </a:pPr>
            <a:r>
              <a:rPr lang="zh-CN" altLang="zh-CN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一条存储带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</a:t>
            </a: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无限延长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上有一个个小方格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每个小方格可以存储一个数字／字母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14" y="2543646"/>
            <a:ext cx="1522561" cy="156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6"/>
          <p:cNvSpPr txBox="1">
            <a:spLocks/>
          </p:cNvSpPr>
          <p:nvPr/>
        </p:nvSpPr>
        <p:spPr bwMode="auto">
          <a:xfrm>
            <a:off x="4317281" y="3594603"/>
            <a:ext cx="4359176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327025" indent="-327025" eaLnBrk="1">
              <a:spcBef>
                <a:spcPts val="600"/>
              </a:spcBef>
              <a:buSzPct val="50000"/>
              <a:buFontTx/>
              <a:buBlip>
                <a:blip r:embed="rId5"/>
              </a:buBlip>
              <a:defRPr sz="2000" b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0" lvl="2" indent="-388938" eaLnBrk="1">
              <a:spcBef>
                <a:spcPts val="600"/>
              </a:spcBef>
              <a:buSzPct val="145000"/>
              <a:buFontTx/>
              <a:buChar char="•"/>
              <a:defRPr sz="2000" b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lang="zh-CN" altLang="zh-CN" b="1" dirty="0"/>
              <a:t>一个控制器</a:t>
            </a:r>
          </a:p>
          <a:p>
            <a:pPr lvl="2"/>
            <a:r>
              <a:rPr lang="zh-CN" altLang="zh-CN" dirty="0"/>
              <a:t>可以存储当前自身的状态；</a:t>
            </a:r>
          </a:p>
          <a:p>
            <a:pPr lvl="2"/>
            <a:r>
              <a:rPr lang="zh-CN" altLang="zh-CN" dirty="0"/>
              <a:t>包含一个读写头，可以读、写、更改存储带上每一格的数字、字母</a:t>
            </a:r>
          </a:p>
          <a:p>
            <a:pPr lvl="2"/>
            <a:r>
              <a:rPr lang="zh-CN" altLang="zh-CN" dirty="0"/>
              <a:t>可以根据读到的字母／数字变换自身的状态</a:t>
            </a:r>
          </a:p>
          <a:p>
            <a:pPr lvl="2"/>
            <a:r>
              <a:rPr lang="zh-CN" altLang="zh-CN" dirty="0"/>
              <a:t>可以沿着存储带一格一格地左移、右移</a:t>
            </a:r>
          </a:p>
        </p:txBody>
      </p:sp>
    </p:spTree>
    <p:extLst>
      <p:ext uri="{BB962C8B-B14F-4D97-AF65-F5344CB8AC3E}">
        <p14:creationId xmlns:p14="http://schemas.microsoft.com/office/powerpoint/2010/main" val="12897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13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>
            <p:ph type="title"/>
          </p:nvPr>
        </p:nvSpPr>
        <p:spPr>
          <a:xfrm>
            <a:off x="335980" y="-173013"/>
            <a:ext cx="8222010" cy="1516931"/>
          </a:xfrm>
        </p:spPr>
        <p:txBody>
          <a:bodyPr/>
          <a:lstStyle/>
          <a:p>
            <a:pPr eaLnBrk="1"/>
            <a:r>
              <a:rPr lang="zh-CN" altLang="zh-CN" sz="3656">
                <a:latin typeface="Helvetica" panose="020B0604020202020204" pitchFamily="34" charset="0"/>
                <a:ea typeface="宋体" panose="02010600030101010101" pitchFamily="2" charset="-122"/>
                <a:sym typeface="Helvetica" panose="020B0604020202020204" pitchFamily="34" charset="0"/>
              </a:rPr>
              <a:t>目前的计算机硬件结构—冯.诺依曼结构</a:t>
            </a: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154287" y="1505769"/>
            <a:ext cx="1387451" cy="8472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307459" y="1505769"/>
            <a:ext cx="1388566" cy="8472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504778" y="4350991"/>
            <a:ext cx="2966889" cy="18919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423794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1446609" y="2400970"/>
            <a:ext cx="4970488" cy="1981274"/>
            <a:chOff x="0" y="0"/>
            <a:chExt cx="7069166" cy="2818363"/>
          </a:xfrm>
        </p:grpSpPr>
        <p:sp>
          <p:nvSpPr>
            <p:cNvPr id="27657" name="AutoShape 8"/>
            <p:cNvSpPr>
              <a:spLocks/>
            </p:cNvSpPr>
            <p:nvPr/>
          </p:nvSpPr>
          <p:spPr bwMode="auto">
            <a:xfrm rot="-5400000">
              <a:off x="4327586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F5F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658" name="AutoShape 9"/>
            <p:cNvSpPr>
              <a:spLocks/>
            </p:cNvSpPr>
            <p:nvPr/>
          </p:nvSpPr>
          <p:spPr bwMode="auto">
            <a:xfrm rot="-5400000">
              <a:off x="1245754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F5F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659" name="AutoShape 10"/>
            <p:cNvSpPr>
              <a:spLocks/>
            </p:cNvSpPr>
            <p:nvPr/>
          </p:nvSpPr>
          <p:spPr bwMode="auto">
            <a:xfrm rot="5400000">
              <a:off x="2932792" y="1581570"/>
              <a:ext cx="1203582" cy="1270001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rgbClr val="EF5F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660" name="AutoShape 11"/>
            <p:cNvSpPr>
              <a:spLocks/>
            </p:cNvSpPr>
            <p:nvPr/>
          </p:nvSpPr>
          <p:spPr bwMode="auto">
            <a:xfrm>
              <a:off x="0" y="826620"/>
              <a:ext cx="7069166" cy="1270001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rgbClr val="EF5F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 b="0">
                  <a:solidFill>
                    <a:srgbClr val="FFFFFF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830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27651" grpId="0" animBg="1" autoUpdateAnimBg="0"/>
      <p:bldP spid="27652" grpId="0" build="p" bldLvl="5" animBg="1" autoUpdateAnimBg="0"/>
      <p:bldP spid="27653" grpId="0" animBg="1" autoUpdateAnimBg="0"/>
      <p:bldP spid="276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2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/>
        </p:nvSpPr>
        <p:spPr bwMode="auto">
          <a:xfrm>
            <a:off x="4970487" y="229940"/>
            <a:ext cx="2210098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700" name="AutoShape 6"/>
          <p:cNvSpPr>
            <a:spLocks/>
          </p:cNvSpPr>
          <p:nvPr/>
        </p:nvSpPr>
        <p:spPr bwMode="auto">
          <a:xfrm rot="16200000">
            <a:off x="5586954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1" name="AutoShape 7"/>
          <p:cNvSpPr>
            <a:spLocks/>
          </p:cNvSpPr>
          <p:nvPr/>
        </p:nvSpPr>
        <p:spPr bwMode="auto">
          <a:xfrm rot="16200000">
            <a:off x="2779992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2" name="AutoShape 8"/>
          <p:cNvSpPr>
            <a:spLocks/>
          </p:cNvSpPr>
          <p:nvPr/>
        </p:nvSpPr>
        <p:spPr bwMode="auto">
          <a:xfrm rot="5400000">
            <a:off x="4512396" y="3503740"/>
            <a:ext cx="846279" cy="8928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3" name="AutoShape 9"/>
          <p:cNvSpPr>
            <a:spLocks/>
          </p:cNvSpPr>
          <p:nvPr/>
        </p:nvSpPr>
        <p:spPr bwMode="auto">
          <a:xfrm>
            <a:off x="1446610" y="2982194"/>
            <a:ext cx="6408167" cy="892980"/>
          </a:xfrm>
          <a:prstGeom prst="leftRightArrow">
            <a:avLst>
              <a:gd name="adj1" fmla="val 52917"/>
              <a:gd name="adj2" fmla="val 4399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总线</a:t>
            </a:r>
          </a:p>
        </p:txBody>
      </p:sp>
      <p:sp>
        <p:nvSpPr>
          <p:cNvPr id="28679" name="Rectangle 10"/>
          <p:cNvSpPr>
            <a:spLocks/>
          </p:cNvSpPr>
          <p:nvPr/>
        </p:nvSpPr>
        <p:spPr bwMode="auto">
          <a:xfrm>
            <a:off x="1705570" y="229940"/>
            <a:ext cx="2126382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aphicFrame>
        <p:nvGraphicFramePr>
          <p:cNvPr id="286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1102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56068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803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546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29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58776"/>
                  </a:ext>
                </a:extLst>
              </a:tr>
            </a:tbl>
          </a:graphicData>
        </a:graphic>
      </p:graphicFrame>
      <p:sp>
        <p:nvSpPr>
          <p:cNvPr id="28692" name="Text Box 29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8693" name="Text Box 30"/>
          <p:cNvSpPr txBox="1">
            <a:spLocks/>
          </p:cNvSpPr>
          <p:nvPr/>
        </p:nvSpPr>
        <p:spPr bwMode="auto">
          <a:xfrm>
            <a:off x="2436689" y="639230"/>
            <a:ext cx="1280294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8694" name="Text Box 31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8695" name="Text Box 32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8696" name="Text Box 33"/>
          <p:cNvSpPr txBox="1">
            <a:spLocks/>
          </p:cNvSpPr>
          <p:nvPr/>
        </p:nvSpPr>
        <p:spPr bwMode="auto">
          <a:xfrm>
            <a:off x="2452222" y="1892740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指令暂存处</a:t>
            </a:r>
          </a:p>
        </p:txBody>
      </p:sp>
      <p:sp>
        <p:nvSpPr>
          <p:cNvPr id="28697" name="Text Box 34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8698" name="Text Box 35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8699" name="Text Box 36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</p:spTree>
    <p:extLst>
      <p:ext uri="{BB962C8B-B14F-4D97-AF65-F5344CB8AC3E}">
        <p14:creationId xmlns:p14="http://schemas.microsoft.com/office/powerpoint/2010/main" val="3700679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1690</Words>
  <Application>Microsoft Office PowerPoint</Application>
  <PresentationFormat>全屏显示(4:3)</PresentationFormat>
  <Paragraphs>331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等线</vt:lpstr>
      <vt:lpstr>华文行楷</vt:lpstr>
      <vt:lpstr>华文楷体</vt:lpstr>
      <vt:lpstr>楷体</vt:lpstr>
      <vt:lpstr>楷体_GB2312</vt:lpstr>
      <vt:lpstr>宋体</vt:lpstr>
      <vt:lpstr>Arial</vt:lpstr>
      <vt:lpstr>Consolas</vt:lpstr>
      <vt:lpstr>Helvetica</vt:lpstr>
      <vt:lpstr>Helvetica Neue</vt:lpstr>
      <vt:lpstr>Helvetica Neue Light</vt:lpstr>
      <vt:lpstr>Helvetica Neue Medium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目前的计算机硬件结构—冯.诺依曼结构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我们通常所说的cpu是哪一部分？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142</cp:revision>
  <dcterms:created xsi:type="dcterms:W3CDTF">2014-03-21T03:02:44Z</dcterms:created>
  <dcterms:modified xsi:type="dcterms:W3CDTF">2018-09-13T13:37:46Z</dcterms:modified>
</cp:coreProperties>
</file>