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568" r:id="rId3"/>
    <p:sldId id="569" r:id="rId4"/>
    <p:sldId id="570" r:id="rId5"/>
    <p:sldId id="571" r:id="rId6"/>
    <p:sldId id="626" r:id="rId7"/>
    <p:sldId id="572" r:id="rId8"/>
    <p:sldId id="658" r:id="rId9"/>
    <p:sldId id="659" r:id="rId10"/>
    <p:sldId id="660" r:id="rId11"/>
    <p:sldId id="661" r:id="rId12"/>
    <p:sldId id="662" r:id="rId13"/>
    <p:sldId id="663" r:id="rId14"/>
    <p:sldId id="667" r:id="rId15"/>
    <p:sldId id="669" r:id="rId16"/>
    <p:sldId id="670" r:id="rId17"/>
    <p:sldId id="664" r:id="rId18"/>
    <p:sldId id="665" r:id="rId19"/>
    <p:sldId id="668" r:id="rId20"/>
    <p:sldId id="671" r:id="rId21"/>
    <p:sldId id="584" r:id="rId22"/>
    <p:sldId id="680" r:id="rId23"/>
    <p:sldId id="585" r:id="rId24"/>
    <p:sldId id="681" r:id="rId25"/>
    <p:sldId id="682" r:id="rId26"/>
    <p:sldId id="721" r:id="rId27"/>
    <p:sldId id="683" r:id="rId28"/>
    <p:sldId id="684" r:id="rId29"/>
    <p:sldId id="685" r:id="rId30"/>
    <p:sldId id="686" r:id="rId31"/>
    <p:sldId id="586" r:id="rId32"/>
    <p:sldId id="704" r:id="rId33"/>
    <p:sldId id="703" r:id="rId34"/>
    <p:sldId id="706" r:id="rId35"/>
    <p:sldId id="707" r:id="rId36"/>
    <p:sldId id="708" r:id="rId37"/>
    <p:sldId id="709" r:id="rId38"/>
    <p:sldId id="710" r:id="rId39"/>
    <p:sldId id="711" r:id="rId40"/>
    <p:sldId id="712" r:id="rId41"/>
    <p:sldId id="713" r:id="rId42"/>
    <p:sldId id="714" r:id="rId43"/>
    <p:sldId id="715" r:id="rId44"/>
    <p:sldId id="716" r:id="rId45"/>
    <p:sldId id="717" r:id="rId46"/>
    <p:sldId id="718" r:id="rId47"/>
    <p:sldId id="720" r:id="rId48"/>
    <p:sldId id="587" r:id="rId49"/>
    <p:sldId id="624" r:id="rId50"/>
    <p:sldId id="625" r:id="rId51"/>
    <p:sldId id="627" r:id="rId52"/>
    <p:sldId id="628" r:id="rId53"/>
    <p:sldId id="629" r:id="rId54"/>
    <p:sldId id="630" r:id="rId55"/>
    <p:sldId id="631" r:id="rId56"/>
    <p:sldId id="632" r:id="rId57"/>
    <p:sldId id="634" r:id="rId58"/>
    <p:sldId id="633" r:id="rId59"/>
    <p:sldId id="638" r:id="rId60"/>
    <p:sldId id="635" r:id="rId61"/>
    <p:sldId id="636" r:id="rId62"/>
    <p:sldId id="637" r:id="rId63"/>
    <p:sldId id="588" r:id="rId64"/>
    <p:sldId id="589" r:id="rId65"/>
    <p:sldId id="600" r:id="rId66"/>
    <p:sldId id="602" r:id="rId67"/>
    <p:sldId id="603" r:id="rId68"/>
    <p:sldId id="604" r:id="rId69"/>
    <p:sldId id="580" r:id="rId70"/>
    <p:sldId id="581" r:id="rId71"/>
    <p:sldId id="582" r:id="rId72"/>
    <p:sldId id="599" r:id="rId73"/>
    <p:sldId id="583" r:id="rId74"/>
    <p:sldId id="640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1"/>
    <a:srgbClr val="0000FF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8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3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9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14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82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07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02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81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7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2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70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68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4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36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6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57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58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53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0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47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42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45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59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57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28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7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92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50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02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82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7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2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44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991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24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02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82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891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30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4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272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284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951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233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240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595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60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235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41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169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136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0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742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766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193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567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094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081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50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549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973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017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260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285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317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510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423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6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7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3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6447" y="4011285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运算符与表达式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）表达式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的求值规则，按照运算符的优先级和结合性的规定顺序进行。一个表达式有一个值及其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类型。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092" y="369967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）算术表达式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由算术运算符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和操作数组合成的式子，算术表达式用于各类数值运算。除求余运算符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外（只能整型），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运算对象可以是整型，也可以是实型。</a:t>
            </a:r>
          </a:p>
        </p:txBody>
      </p:sp>
    </p:spTree>
    <p:extLst>
      <p:ext uri="{BB962C8B-B14F-4D97-AF65-F5344CB8AC3E}">
        <p14:creationId xmlns:p14="http://schemas.microsoft.com/office/powerpoint/2010/main" val="330318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算术运算的运算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对象包括常量、变量、函数等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。一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个常量、变量都可作为一个表达式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以下是合法的算术表达式：</a:t>
            </a: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a*b/c-1.5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‘a’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3*x+1.0/y―10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sqrt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(x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x+y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)% 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x+b-c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/d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502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20" y="2521747"/>
            <a:ext cx="822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%”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是求余运算。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a%b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除以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以后的余数，也是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的值。它要求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两个运算对象都是整型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量，其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结果也是整型量。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当运算量为负数时，所得结果的符号与被除数（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）相同。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17%-3=2    -19%4=-3  -15%-7=-1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5%1.5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是非法的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zh-CN" altLang="en-US" sz="24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22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20" y="2521747"/>
            <a:ext cx="822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）除法运算符“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进行求商运算。对于不同类型的运算对象，除法表达式计算结果的类型也会不同。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例：计算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x/y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为整型，小数部分舍去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没有四舍五入。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中有一个为实型量，则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都被化为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类型进行计算，结果为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74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20" y="2521747"/>
            <a:ext cx="822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如果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运算符两边类型不一致，系统将自动把两边转换成相同类型后进行运算；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1.0/2=0.5  1/2.0=0.5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整型转实型     短整型转长整型  有符号转无符号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语言中所有实数的运算均以双精度方式进行，若是单精度数，则在尾数部分补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，使之转化为双精度。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168552" y="6207458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339752" y="2473658"/>
            <a:ext cx="5181600" cy="4283075"/>
            <a:chOff x="720" y="1200"/>
            <a:chExt cx="3264" cy="2698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720" y="120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float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7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496" y="1200"/>
              <a:ext cx="10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double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2928" y="1536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592" y="1968"/>
              <a:ext cx="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long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48" y="2688"/>
              <a:ext cx="15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unsigned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784" y="3331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int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20" y="3072"/>
              <a:ext cx="153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Char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short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2976" y="3024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749952" y="5293058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低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673752" y="2930858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高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8054752" y="3692858"/>
            <a:ext cx="0" cy="1524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092352" y="5674058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自动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092352" y="2321258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自动</a:t>
            </a:r>
          </a:p>
        </p:txBody>
      </p:sp>
    </p:spTree>
    <p:extLst>
      <p:ext uri="{BB962C8B-B14F-4D97-AF65-F5344CB8AC3E}">
        <p14:creationId xmlns:p14="http://schemas.microsoft.com/office/powerpoint/2010/main" val="287030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23" grpId="0"/>
      <p:bldP spid="24" grpId="0" animBg="1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1619672" y="1647119"/>
            <a:ext cx="4554597" cy="2176553"/>
            <a:chOff x="576" y="2016"/>
            <a:chExt cx="2106" cy="975"/>
          </a:xfrm>
        </p:grpSpPr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1152" y="2784"/>
              <a:ext cx="15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10+‘a’   +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*f   -      </a:t>
              </a:r>
              <a:r>
                <a:rPr kumimoji="1"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  /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576" y="2016"/>
              <a:ext cx="1440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>
                  <a:srgbClr val="FFCC00"/>
                </a:buClr>
                <a:buFont typeface="Wingdings" panose="05000000000000000000" pitchFamily="2" charset="2"/>
                <a:buChar char="§"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例：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int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;</a:t>
              </a:r>
            </a:p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float f;</a:t>
              </a:r>
            </a:p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double d;</a:t>
              </a:r>
            </a:p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long e;</a:t>
              </a:r>
            </a:p>
          </p:txBody>
        </p:sp>
      </p:grp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3070828" y="3935289"/>
            <a:ext cx="3566255" cy="2759200"/>
            <a:chOff x="1248" y="3043"/>
            <a:chExt cx="1649" cy="1236"/>
          </a:xfrm>
        </p:grpSpPr>
        <p:grpSp>
          <p:nvGrpSpPr>
            <p:cNvPr id="30" name="Group 9"/>
            <p:cNvGrpSpPr>
              <a:grpSpLocks/>
            </p:cNvGrpSpPr>
            <p:nvPr/>
          </p:nvGrpSpPr>
          <p:grpSpPr bwMode="auto">
            <a:xfrm>
              <a:off x="1248" y="3043"/>
              <a:ext cx="385" cy="641"/>
              <a:chOff x="1248" y="3043"/>
              <a:chExt cx="385" cy="641"/>
            </a:xfrm>
          </p:grpSpPr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1488" y="304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1382" y="3100"/>
                <a:ext cx="251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int</a:t>
                </a: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1248" y="3043"/>
                <a:ext cx="1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0" name="Line 13"/>
              <p:cNvSpPr>
                <a:spLocks noChangeShapeType="1"/>
              </p:cNvSpPr>
              <p:nvPr/>
            </p:nvSpPr>
            <p:spPr bwMode="auto">
              <a:xfrm>
                <a:off x="1488" y="328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 flipH="1">
                <a:off x="1248" y="3427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2" name="Line 15"/>
              <p:cNvSpPr>
                <a:spLocks noChangeShapeType="1"/>
              </p:cNvSpPr>
              <p:nvPr/>
            </p:nvSpPr>
            <p:spPr bwMode="auto">
              <a:xfrm>
                <a:off x="1392" y="3427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1248" y="3477"/>
                <a:ext cx="251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int</a:t>
                </a:r>
              </a:p>
            </p:txBody>
          </p:sp>
        </p:grpSp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1680" y="3043"/>
              <a:ext cx="593" cy="593"/>
              <a:chOff x="1680" y="3043"/>
              <a:chExt cx="593" cy="593"/>
            </a:xfrm>
          </p:grpSpPr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>
                <a:off x="1968" y="304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1" name="Text Box 19"/>
              <p:cNvSpPr txBox="1">
                <a:spLocks noChangeArrowheads="1"/>
              </p:cNvSpPr>
              <p:nvPr/>
            </p:nvSpPr>
            <p:spPr bwMode="auto">
              <a:xfrm>
                <a:off x="1776" y="3093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>
                <a:off x="1776" y="3043"/>
                <a:ext cx="1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auto">
              <a:xfrm>
                <a:off x="2016" y="3283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>
                <a:off x="1776" y="3379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>
                <a:off x="1920" y="3379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1680" y="3429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</p:grpSp>
        <p:grpSp>
          <p:nvGrpSpPr>
            <p:cNvPr id="32" name="Group 25"/>
            <p:cNvGrpSpPr>
              <a:grpSpLocks/>
            </p:cNvGrpSpPr>
            <p:nvPr/>
          </p:nvGrpSpPr>
          <p:grpSpPr bwMode="auto">
            <a:xfrm>
              <a:off x="2304" y="3043"/>
              <a:ext cx="593" cy="593"/>
              <a:chOff x="2304" y="3043"/>
              <a:chExt cx="593" cy="593"/>
            </a:xfrm>
          </p:grpSpPr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2592" y="304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4" name="Text Box 27"/>
              <p:cNvSpPr txBox="1">
                <a:spLocks noChangeArrowheads="1"/>
              </p:cNvSpPr>
              <p:nvPr/>
            </p:nvSpPr>
            <p:spPr bwMode="auto">
              <a:xfrm>
                <a:off x="2400" y="3093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  <p:sp>
            <p:nvSpPr>
              <p:cNvPr id="45" name="Line 28"/>
              <p:cNvSpPr>
                <a:spLocks noChangeShapeType="1"/>
              </p:cNvSpPr>
              <p:nvPr/>
            </p:nvSpPr>
            <p:spPr bwMode="auto">
              <a:xfrm>
                <a:off x="2400" y="3043"/>
                <a:ext cx="1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6" name="Line 29"/>
              <p:cNvSpPr>
                <a:spLocks noChangeShapeType="1"/>
              </p:cNvSpPr>
              <p:nvPr/>
            </p:nvSpPr>
            <p:spPr bwMode="auto">
              <a:xfrm>
                <a:off x="2640" y="3283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7" name="Line 30"/>
              <p:cNvSpPr>
                <a:spLocks noChangeShapeType="1"/>
              </p:cNvSpPr>
              <p:nvPr/>
            </p:nvSpPr>
            <p:spPr bwMode="auto">
              <a:xfrm>
                <a:off x="2400" y="3379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8" name="Line 31"/>
              <p:cNvSpPr>
                <a:spLocks noChangeShapeType="1"/>
              </p:cNvSpPr>
              <p:nvPr/>
            </p:nvSpPr>
            <p:spPr bwMode="auto">
              <a:xfrm>
                <a:off x="2544" y="3379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2304" y="3429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</p:grp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392" y="3667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920" y="361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1392" y="3763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680" y="3763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440" y="3765"/>
              <a:ext cx="49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544" y="3619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680" y="3955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680" y="4051"/>
              <a:ext cx="8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2112" y="4051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1824" y="4072"/>
              <a:ext cx="49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81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339374"/>
            <a:ext cx="8223480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为整型量：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5/2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，整型量</a:t>
            </a: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2/5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，整型量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其中一个为实型量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5.0/2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5.0/2.0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5.0/2.0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实型量</a:t>
            </a:r>
          </a:p>
        </p:txBody>
      </p:sp>
    </p:spTree>
    <p:extLst>
      <p:ext uri="{BB962C8B-B14F-4D97-AF65-F5344CB8AC3E}">
        <p14:creationId xmlns:p14="http://schemas.microsoft.com/office/powerpoint/2010/main" val="126834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76742" y="2501723"/>
            <a:ext cx="2625725" cy="1225550"/>
          </a:xfrm>
          <a:prstGeom prst="rect">
            <a:avLst/>
          </a:prstGeom>
          <a:solidFill>
            <a:srgbClr val="FFFFFF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  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1/2  =</a:t>
            </a:r>
          </a:p>
          <a:p>
            <a:pPr eaLnBrk="0" hangingPunct="0"/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-5/2  =</a:t>
            </a:r>
          </a:p>
          <a:p>
            <a:pPr eaLnBrk="0" hangingPunct="0"/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-5/2.0 =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6743" y="3933072"/>
            <a:ext cx="2625725" cy="2320925"/>
          </a:xfrm>
          <a:prstGeom prst="rect">
            <a:avLst/>
          </a:prstGeom>
          <a:solidFill>
            <a:srgbClr val="FFFFFF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    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5%2   =  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-5%2    =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5%-2   =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1%10   =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5%1     =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5.5%2</a:t>
            </a:r>
            <a:r>
              <a:rPr kumimoji="1" lang="en-US" altLang="zh-CN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= </a:t>
            </a:r>
            <a:endParaRPr kumimoji="1" lang="en-US" altLang="zh-CN" sz="2400" b="1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411868" y="2483684"/>
            <a:ext cx="76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-2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-2.5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40468" y="3931484"/>
            <a:ext cx="60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748303" y="2509628"/>
            <a:ext cx="4572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2800" b="1" dirty="0"/>
              <a:t>例如   </a:t>
            </a:r>
            <a:r>
              <a:rPr kumimoji="1" lang="en-US" altLang="zh-CN" sz="2800" b="1" dirty="0"/>
              <a:t>(</a:t>
            </a:r>
            <a:r>
              <a:rPr kumimoji="1" lang="zh-CN" altLang="en-US" sz="2800" b="1" dirty="0"/>
              <a:t>－</a:t>
            </a:r>
            <a:r>
              <a:rPr kumimoji="1" lang="en-US" altLang="zh-CN" sz="2800" b="1" dirty="0"/>
              <a:t>16/3</a:t>
            </a:r>
            <a:r>
              <a:rPr kumimoji="1" lang="zh-CN" altLang="en-US" sz="2800" b="1" dirty="0">
                <a:ea typeface="楷体" panose="02010609060101010101" pitchFamily="49" charset="-122"/>
              </a:rPr>
              <a:t>＊</a:t>
            </a:r>
            <a:r>
              <a:rPr kumimoji="1" lang="en-US" altLang="zh-CN" sz="2800" b="1" dirty="0"/>
              <a:t>2+1)%6</a:t>
            </a:r>
            <a:r>
              <a:rPr kumimoji="1" lang="zh-CN" altLang="en-US" sz="2800" b="1" dirty="0"/>
              <a:t>的值</a:t>
            </a:r>
            <a:r>
              <a:rPr kumimoji="1" lang="en-US" altLang="zh-CN" sz="2800" b="1" dirty="0"/>
              <a:t>_______.  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b="1" dirty="0"/>
              <a:t>    </a:t>
            </a:r>
            <a:r>
              <a:rPr kumimoji="1" lang="zh-CN" altLang="en-US" sz="2800" b="1" dirty="0"/>
              <a:t>计算方法：－</a:t>
            </a:r>
            <a:r>
              <a:rPr kumimoji="1" lang="en-US" altLang="zh-CN" sz="2800" b="1" dirty="0"/>
              <a:t>16/3</a:t>
            </a:r>
            <a:r>
              <a:rPr kumimoji="1" lang="zh-CN" altLang="en-US" sz="2800" b="1" dirty="0"/>
              <a:t>值为－</a:t>
            </a:r>
            <a:r>
              <a:rPr kumimoji="1" lang="en-US" altLang="zh-CN" sz="2800" b="1" dirty="0"/>
              <a:t>5,</a:t>
            </a:r>
            <a:r>
              <a:rPr kumimoji="1" lang="zh-CN" altLang="en-US" sz="2800" b="1" dirty="0"/>
              <a:t>然后－</a:t>
            </a:r>
            <a:r>
              <a:rPr kumimoji="1" lang="en-US" altLang="zh-CN" sz="2800" b="1" dirty="0"/>
              <a:t>5</a:t>
            </a:r>
            <a:r>
              <a:rPr kumimoji="1" lang="zh-CN" altLang="en-US" sz="2800" b="1" dirty="0"/>
              <a:t>＊</a:t>
            </a:r>
            <a:r>
              <a:rPr kumimoji="1" lang="en-US" altLang="zh-CN" sz="2800" b="1" dirty="0"/>
              <a:t>2+l</a:t>
            </a:r>
            <a:r>
              <a:rPr kumimoji="1" lang="zh-CN" altLang="en-US" sz="2800" b="1" dirty="0"/>
              <a:t>值为－</a:t>
            </a:r>
            <a:r>
              <a:rPr kumimoji="1" lang="en-US" altLang="zh-CN" sz="2800" b="1" dirty="0"/>
              <a:t>9,</a:t>
            </a:r>
            <a:r>
              <a:rPr kumimoji="1" lang="zh-CN" altLang="en-US" sz="2800" b="1" dirty="0"/>
              <a:t>最后－</a:t>
            </a:r>
            <a:r>
              <a:rPr kumimoji="1" lang="en-US" altLang="zh-CN" sz="2800" b="1" dirty="0"/>
              <a:t>9%6</a:t>
            </a:r>
            <a:r>
              <a:rPr kumimoji="1" lang="zh-CN" altLang="en-US" sz="2800" b="1" dirty="0"/>
              <a:t>值为－</a:t>
            </a:r>
            <a:r>
              <a:rPr kumimoji="1" lang="en-US" altLang="zh-CN" sz="2800" b="1" dirty="0"/>
              <a:t>3</a:t>
            </a:r>
            <a:r>
              <a:rPr kumimoji="1" lang="zh-CN" altLang="en-US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238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1" grpId="0" build="p" autoUpdateAnimBg="0"/>
      <p:bldP spid="1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标准库函数调用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2894" y="2513186"/>
            <a:ext cx="7488832" cy="374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对于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某些数学运算，如求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平方根，指数，对数运算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语言中有标准库函数对其进行计算。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调用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格式：函数名（参数，参数，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····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其中函数名由系统提供，不同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编译系统，提供的函数名不同，使用时需查阅相关手册。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调用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函数时，参数的类型必须与系统规定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一致。调用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标准库函数之前，通常要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用预编译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#include  </a:t>
            </a:r>
            <a:r>
              <a:rPr lang="en-US" altLang="zh-CN" sz="2000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math.h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将所需要的库函数信息包含到用户源文件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64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4026" y="1683227"/>
            <a:ext cx="7539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语言的运算符非常丰富，使用方法也非常灵活，这是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语言的主要特点。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个运算符，其中一部分与其他的高级语言相同，而另外一部分与汇编语言相似。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语言的语句虽然高于硬件指令级，但有些运算符却和硬件指令级接近，基本上反映了计算机硬件的操作，能对特定的物理地址进行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访问和操作。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所有这些特点使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语言无法被其它高级语言代替。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89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标准库函数调用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2894" y="2513186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例：计算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x(2+x</a:t>
            </a:r>
            <a:r>
              <a:rPr lang="en-AU" altLang="zh-CN" sz="2400" b="1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include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AU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math.h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endParaRPr lang="en-AU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  double </a:t>
            </a:r>
            <a:r>
              <a:rPr lang="en-AU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x=5.0;   y=7.0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AU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(“z=%f\n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”,  x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*(2.0+pow(</a:t>
            </a:r>
            <a:r>
              <a:rPr lang="en-AU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)   );</a:t>
            </a:r>
            <a:endParaRPr lang="en-AU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18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关系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21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3862" y="1810447"/>
            <a:ext cx="4464496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关系运算符及其优先次序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 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小于或等于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&gt;=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大于或等于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==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(</a:t>
            </a:r>
            <a:r>
              <a:rPr kumimoji="0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!= 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endParaRPr kumimoji="0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342944" y="2377362"/>
            <a:ext cx="3097213" cy="1511300"/>
            <a:chOff x="2880" y="1389"/>
            <a:chExt cx="1951" cy="952"/>
          </a:xfrm>
        </p:grpSpPr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2880" y="1389"/>
              <a:ext cx="227" cy="952"/>
            </a:xfrm>
            <a:prstGeom prst="rightBrace">
              <a:avLst>
                <a:gd name="adj1" fmla="val 34949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152" y="1616"/>
              <a:ext cx="167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优先级相同（高）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66054" y="3901540"/>
            <a:ext cx="3241676" cy="914400"/>
            <a:chOff x="2426" y="2341"/>
            <a:chExt cx="2042" cy="576"/>
          </a:xfrm>
        </p:grpSpPr>
        <p:sp>
          <p:nvSpPr>
            <p:cNvPr id="14" name="AutoShape 6"/>
            <p:cNvSpPr>
              <a:spLocks/>
            </p:cNvSpPr>
            <p:nvPr/>
          </p:nvSpPr>
          <p:spPr bwMode="auto">
            <a:xfrm>
              <a:off x="2426" y="2432"/>
              <a:ext cx="272" cy="409"/>
            </a:xfrm>
            <a:prstGeom prst="rightBrace">
              <a:avLst>
                <a:gd name="adj1" fmla="val 12531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789" y="2341"/>
              <a:ext cx="167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优先级相同（低）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509464" y="5039465"/>
            <a:ext cx="7110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关系运算符的优先级低于算术运算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符。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关系运算符的优先级高于赋值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9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539730" y="2521287"/>
            <a:ext cx="7755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关系运算符将两个表达式（可以是算术表达式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关系表达式，逻辑表达式，赋值表达式，字符表达式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接起来的式子，称关系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566548" y="4482430"/>
            <a:ext cx="84699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a+b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en-US" altLang="zh-CN" sz="2400" dirty="0" err="1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b+c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 (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a=3)&gt;(b=5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, ’a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’&lt;‘b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’, (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&gt; (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b&lt;c)</a:t>
            </a:r>
          </a:p>
          <a:p>
            <a:endParaRPr lang="en-US" altLang="zh-CN" sz="24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关系表达式的值是一个逻辑值，即“真”或“假”。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关系表达式”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a&gt;b”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的值为“真”，表达式的值为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326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11560" y="260154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&amp;&amp;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相当于其他语言中的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||         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逻辑或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相当于其他语言中的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OR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! 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相当于其他语言中的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&amp;&amp; b   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为真，则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a&amp;&amp;b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||b   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之一为真，则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a||b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！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   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为真，则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!a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为假。</a:t>
            </a:r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逻辑运算符及其优先次序</a:t>
            </a:r>
          </a:p>
        </p:txBody>
      </p:sp>
    </p:spTree>
    <p:extLst>
      <p:ext uri="{BB962C8B-B14F-4D97-AF65-F5344CB8AC3E}">
        <p14:creationId xmlns:p14="http://schemas.microsoft.com/office/powerpoint/2010/main" val="81579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逻辑运算符及其优先次序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659526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优先次序：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&gt; &amp;&amp;(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&gt; || 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逻辑运算符中的“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&amp;&amp;”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||”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低于关系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!”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高于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算术运算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</a:t>
            </a:r>
          </a:p>
        </p:txBody>
      </p:sp>
    </p:spTree>
    <p:extLst>
      <p:ext uri="{BB962C8B-B14F-4D97-AF65-F5344CB8AC3E}">
        <p14:creationId xmlns:p14="http://schemas.microsoft.com/office/powerpoint/2010/main" val="319032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" name="矩形 1"/>
          <p:cNvSpPr/>
          <p:nvPr/>
        </p:nvSpPr>
        <p:spPr>
          <a:xfrm>
            <a:off x="477888" y="241059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用逻辑运算符将关系表达式或逻辑量连接起来的式子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逻辑表达式的值应该是一个逻辑量“真”或“假”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任何非零的数值被认作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“真”。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61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479648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a=4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b=5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!a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&amp;&amp;b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a||b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!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a||b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 &amp;&amp;0 ||2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7592" y="2510885"/>
            <a:ext cx="696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48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6323" y="1967162"/>
            <a:ext cx="91440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kumimoji="0" lang="en-US" altLang="zh-CN" sz="40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5&gt;3 &amp;&amp; 8&lt; 4 - !</a:t>
            </a:r>
            <a:r>
              <a:rPr kumimoji="0" lang="en-US" altLang="zh-CN" sz="40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0"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kumimoji="0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</a:p>
          <a:p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自左向右运算    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 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875798" y="5496175"/>
            <a:ext cx="2232025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1&amp;&amp;0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68186" y="5423150"/>
            <a:ext cx="1944687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8&lt;3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396748" y="3911850"/>
            <a:ext cx="19431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4-1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020261" y="3911850"/>
            <a:ext cx="1944687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!0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1356436" y="3911850"/>
            <a:ext cx="1944687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5&gt;3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299536" y="4272212"/>
            <a:ext cx="720725" cy="287338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5964948" y="4272212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7404811" y="4846887"/>
            <a:ext cx="287337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6107823" y="5854950"/>
            <a:ext cx="360363" cy="217487"/>
          </a:xfrm>
          <a:prstGeom prst="leftArrow">
            <a:avLst>
              <a:gd name="adj1" fmla="val 50000"/>
              <a:gd name="adj2" fmla="val 41424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20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1" name="矩形 20"/>
          <p:cNvSpPr/>
          <p:nvPr/>
        </p:nvSpPr>
        <p:spPr>
          <a:xfrm>
            <a:off x="539552" y="238807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逻辑表达式的求解中，并不是所有的逻辑运算符都要被执行。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a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&amp;&amp;b&amp;&amp;c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为真时，才需要判断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的值，只有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都为真时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，才需要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a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||b||c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为真，就不必判断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的值，只有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为假，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才判断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都为假才判断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0948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1" name="矩形 20"/>
          <p:cNvSpPr/>
          <p:nvPr/>
        </p:nvSpPr>
        <p:spPr>
          <a:xfrm>
            <a:off x="539552" y="2388070"/>
            <a:ext cx="83529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m=a&gt;b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) &amp;&amp; (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n=c&gt;d)</a:t>
            </a: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当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a=1,b=2,c=3,d=4,m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的原值为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时，由于“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a&gt;b”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值为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，因此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m=0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，而“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n=c&gt;d”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不被执行，因此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的值不是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而仍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保持原值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20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208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的运算符有以下几类：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⑴算术运算符 （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- * / %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⑵关系运算符 （＞＜＝＝＞＝＜＝！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＝）；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⑶逻辑运算符 （！＆＆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||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⑷位运算符   （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&lt;&lt; &gt;&gt; ~ |∧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＆）；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⑸赋值运算符 （＝及其扩展赋值运算符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⑹条件运算符 （？：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⑺逗号运算符  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45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1" name="矩形 20"/>
          <p:cNvSpPr/>
          <p:nvPr/>
        </p:nvSpPr>
        <p:spPr>
          <a:xfrm>
            <a:off x="539552" y="2388070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逻辑表达式可以组合使用。</a:t>
            </a:r>
            <a:endParaRPr lang="en-US" altLang="zh-CN" sz="2400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例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用逻辑表达式来表示闰年的条件</a:t>
            </a:r>
            <a:endParaRPr lang="en-US" altLang="zh-CN" sz="2400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1387" y="4972757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year%4==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&amp;&amp;year%100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!=0)||year%400==0</a:t>
            </a:r>
          </a:p>
        </p:txBody>
      </p:sp>
      <p:sp>
        <p:nvSpPr>
          <p:cNvPr id="3" name="矩形 2"/>
          <p:cNvSpPr/>
          <p:nvPr/>
        </p:nvSpPr>
        <p:spPr>
          <a:xfrm>
            <a:off x="656196" y="4270332"/>
            <a:ext cx="753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答案</a:t>
            </a:r>
            <a:r>
              <a:rPr lang="en-US" altLang="zh-CN" sz="20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: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656196" y="3454920"/>
            <a:ext cx="7660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整除，但不能被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整除；或者能被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913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31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符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99383"/>
              </p:ext>
            </p:extLst>
          </p:nvPr>
        </p:nvGraphicFramePr>
        <p:xfrm>
          <a:off x="551919" y="2499348"/>
          <a:ext cx="7345362" cy="2409508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633210128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79580032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667694819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3525913372"/>
                    </a:ext>
                  </a:extLst>
                </a:gridCol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运算符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含义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750357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&amp;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按位与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取反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784069"/>
                  </a:ext>
                </a:extLst>
              </a:tr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|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按位或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＜＜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左移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0660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按位异或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＞＞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右移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30491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51919" y="5116334"/>
            <a:ext cx="85410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运算量只能是整型或字符型的数据。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运算符中除位反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外，均为二目运算符，即要求两侧各有一个运算量。 </a:t>
            </a:r>
          </a:p>
        </p:txBody>
      </p:sp>
    </p:spTree>
    <p:extLst>
      <p:ext uri="{BB962C8B-B14F-4D97-AF65-F5344CB8AC3E}">
        <p14:creationId xmlns:p14="http://schemas.microsoft.com/office/powerpoint/2010/main" val="38804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720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&amp; 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按位“与”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0&amp;0=0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0&amp;1=0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1&amp;0=0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1&amp;1=l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即只有当两者都为真时才为真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07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33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8bit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数据为例，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 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，运算过程如下</a:t>
            </a:r>
          </a:p>
        </p:txBody>
      </p:sp>
      <p:grpSp>
        <p:nvGrpSpPr>
          <p:cNvPr id="11" name="Group 1027"/>
          <p:cNvGrpSpPr>
            <a:grpSpLocks/>
          </p:cNvGrpSpPr>
          <p:nvPr/>
        </p:nvGrpSpPr>
        <p:grpSpPr bwMode="auto">
          <a:xfrm>
            <a:off x="1969038" y="3556690"/>
            <a:ext cx="5011931" cy="2716294"/>
            <a:chOff x="5040" y="12855"/>
            <a:chExt cx="1694" cy="909"/>
          </a:xfrm>
        </p:grpSpPr>
        <p:sp>
          <p:nvSpPr>
            <p:cNvPr id="12" name="Text Box 1028"/>
            <p:cNvSpPr txBox="1">
              <a:spLocks noChangeArrowheads="1"/>
            </p:cNvSpPr>
            <p:nvPr/>
          </p:nvSpPr>
          <p:spPr bwMode="auto">
            <a:xfrm>
              <a:off x="5180" y="13143"/>
              <a:ext cx="1485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/>
                <a:t>(&amp;) </a:t>
              </a:r>
              <a:r>
                <a:rPr kumimoji="0" lang="en-US" altLang="zh-CN" sz="3600" dirty="0" smtClean="0"/>
                <a:t> </a:t>
              </a:r>
              <a:r>
                <a:rPr kumimoji="0" lang="en-US" altLang="zh-CN" sz="3600" dirty="0" smtClean="0"/>
                <a:t>   9 </a:t>
              </a:r>
              <a:r>
                <a:rPr kumimoji="0" lang="en-US" altLang="zh-CN" sz="3600" dirty="0"/>
                <a:t>= 00001001</a:t>
              </a:r>
            </a:p>
          </p:txBody>
        </p:sp>
        <p:sp>
          <p:nvSpPr>
            <p:cNvPr id="14" name="Text Box 1029"/>
            <p:cNvSpPr txBox="1">
              <a:spLocks noChangeArrowheads="1"/>
            </p:cNvSpPr>
            <p:nvPr/>
          </p:nvSpPr>
          <p:spPr bwMode="auto">
            <a:xfrm>
              <a:off x="5864" y="13475"/>
              <a:ext cx="870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 smtClean="0"/>
                <a:t>00000001</a:t>
              </a:r>
              <a:endParaRPr kumimoji="0" lang="en-US" altLang="zh-CN" sz="3600" dirty="0"/>
            </a:p>
          </p:txBody>
        </p:sp>
        <p:sp>
          <p:nvSpPr>
            <p:cNvPr id="15" name="Text Box 1030"/>
            <p:cNvSpPr txBox="1">
              <a:spLocks noChangeArrowheads="1"/>
            </p:cNvSpPr>
            <p:nvPr/>
          </p:nvSpPr>
          <p:spPr bwMode="auto">
            <a:xfrm>
              <a:off x="5445" y="12855"/>
              <a:ext cx="1215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3600" dirty="0" smtClean="0"/>
                <a:t>5 </a:t>
              </a:r>
              <a:r>
                <a:rPr kumimoji="0" lang="en-US" altLang="zh-CN" sz="3600" dirty="0"/>
                <a:t>= </a:t>
              </a:r>
              <a:r>
                <a:rPr kumimoji="0" lang="en-US" altLang="zh-CN" sz="3600" dirty="0" smtClean="0"/>
                <a:t>0000 0101</a:t>
              </a:r>
              <a:endParaRPr kumimoji="0" lang="en-US" altLang="zh-CN" sz="3600" dirty="0"/>
            </a:p>
          </p:txBody>
        </p:sp>
        <p:sp>
          <p:nvSpPr>
            <p:cNvPr id="16" name="Line 1031"/>
            <p:cNvSpPr>
              <a:spLocks noChangeShapeType="1"/>
            </p:cNvSpPr>
            <p:nvPr/>
          </p:nvSpPr>
          <p:spPr bwMode="auto">
            <a:xfrm>
              <a:off x="5040" y="13452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3549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34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-5&amp;3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1572220" y="3370814"/>
            <a:ext cx="5172837" cy="3039849"/>
            <a:chOff x="4114" y="11529"/>
            <a:chExt cx="1722" cy="904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258" y="11829"/>
              <a:ext cx="1529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4400" dirty="0"/>
                <a:t>(&amp;) 3 = </a:t>
              </a:r>
              <a:r>
                <a:rPr kumimoji="0" lang="en-US" altLang="zh-CN" sz="4400" dirty="0" smtClean="0"/>
                <a:t> 00000011</a:t>
              </a:r>
              <a:endParaRPr kumimoji="0" lang="en-US" altLang="zh-CN" sz="4400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4921" y="12155"/>
              <a:ext cx="896" cy="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4400" dirty="0"/>
                <a:t>00000011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585" y="11529"/>
              <a:ext cx="1251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4400" dirty="0"/>
                <a:t>-5 = </a:t>
              </a:r>
              <a:r>
                <a:rPr kumimoji="0" lang="en-US" altLang="zh-CN" sz="4400" dirty="0" smtClean="0"/>
                <a:t>11111011</a:t>
              </a:r>
              <a:endParaRPr kumimoji="0" lang="en-US" altLang="zh-CN" sz="4400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4114" y="12126"/>
              <a:ext cx="1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21076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35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2)|(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0|0=0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0|l=l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1|0=l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l|l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=l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即只要有一个为真其结果为真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46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36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2)|(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5|9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，运算过程如下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017316" y="3694627"/>
            <a:ext cx="4338816" cy="3162256"/>
            <a:chOff x="7200" y="1596"/>
            <a:chExt cx="1800" cy="942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025" y="2190"/>
              <a:ext cx="929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>
                  <a:latin typeface="华文楷体" panose="02010600040101010101" pitchFamily="2" charset="-122"/>
                  <a:ea typeface="华文楷体" panose="02010600040101010101" pitchFamily="2" charset="-122"/>
                </a:rPr>
                <a:t>00001101  </a:t>
              </a:r>
            </a:p>
          </p:txBody>
        </p:sp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7200" y="1596"/>
              <a:ext cx="1800" cy="594"/>
              <a:chOff x="7200" y="1596"/>
              <a:chExt cx="1800" cy="594"/>
            </a:xfrm>
          </p:grpSpPr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7350" y="1878"/>
                <a:ext cx="1586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en-US" altLang="zh-CN" sz="3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 | ) 9 = 00001001  </a:t>
                </a:r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7702" y="1596"/>
                <a:ext cx="1298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en-US" altLang="zh-CN" sz="3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 = 00000101  </a:t>
                </a: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7200" y="2190"/>
                <a:ext cx="173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61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37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3) ∧(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按位“异或”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∧0=0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0∧1=1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1∧0=1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l∧1=0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即当两者取值相异时为真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3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38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42" y="2499348"/>
            <a:ext cx="8003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∧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按位“异或”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-5^7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2339753" y="3794878"/>
            <a:ext cx="4151854" cy="2556324"/>
            <a:chOff x="5040" y="3505"/>
            <a:chExt cx="1822" cy="876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5158" y="3786"/>
              <a:ext cx="16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/>
                <a:t>(∧) 3 = </a:t>
              </a:r>
              <a:r>
                <a:rPr kumimoji="0" lang="en-US" altLang="zh-CN" sz="3600" dirty="0" smtClean="0"/>
                <a:t>00001011  </a:t>
              </a:r>
              <a:endParaRPr kumimoji="0" lang="en-US" altLang="zh-CN" sz="3600" dirty="0"/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863" y="4092"/>
              <a:ext cx="870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 smtClean="0"/>
                <a:t>11110000 </a:t>
              </a:r>
              <a:endParaRPr kumimoji="0" lang="en-US" altLang="zh-CN" sz="3600" dirty="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5482" y="3505"/>
              <a:ext cx="138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/>
                <a:t>-5 = </a:t>
              </a:r>
              <a:r>
                <a:rPr kumimoji="0" lang="en-US" altLang="zh-CN" sz="3600" dirty="0" smtClean="0"/>
                <a:t>11111011 </a:t>
              </a:r>
              <a:endParaRPr kumimoji="0" lang="en-US" altLang="zh-CN" sz="3600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5040" y="4092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5836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39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按位“取反”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0=l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，～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l=0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取相反的值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，运算过程如下：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79712" y="4469050"/>
            <a:ext cx="4279652" cy="66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3200" dirty="0"/>
              <a:t>(</a:t>
            </a:r>
            <a:r>
              <a:rPr kumimoji="0" lang="zh-CN" altLang="en-US" sz="3200" dirty="0"/>
              <a:t>～</a:t>
            </a:r>
            <a:r>
              <a:rPr kumimoji="0" lang="en-US" altLang="zh-CN" sz="3200" dirty="0"/>
              <a:t>) 7 = 00000111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84476" y="5179293"/>
            <a:ext cx="2298490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3200" dirty="0"/>
              <a:t>11111000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78100" y="5085000"/>
            <a:ext cx="427965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2151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208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的运算符有以下几类：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(8)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指针、地址运算符 （ * 和 ＆ 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(9)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求字节数运算符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sizeof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(10)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强制类型转换运算符（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类型）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(11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成员运算符（ ．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下标运算符（［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］）；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(13)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 （如函数调用运算符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（））；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51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40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）＜＜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左移”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用来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将一个数的各二进位全部左移若干位，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右边空缺位补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位，结果为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676758" y="4698150"/>
            <a:ext cx="5959475" cy="1565275"/>
            <a:chOff x="2393" y="7431"/>
            <a:chExt cx="5121" cy="789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2393" y="7881"/>
              <a:ext cx="1797" cy="330"/>
              <a:chOff x="2395" y="7881"/>
              <a:chExt cx="1719" cy="312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239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259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281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301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323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346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3670" y="788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3895" y="788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</p:grp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5615" y="7908"/>
              <a:ext cx="1899" cy="312"/>
              <a:chOff x="907" y="7431"/>
              <a:chExt cx="1899" cy="312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0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14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38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62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867" y="743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2107" y="743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34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258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412" y="8055"/>
              <a:ext cx="1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4411" y="7431"/>
              <a:ext cx="1924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左移</a:t>
              </a:r>
              <a:r>
                <a:rPr kumimoji="0" lang="en-US" altLang="zh-CN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kumimoji="0"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90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41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(6)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＞＞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右移”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用来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将一个数的各二进位全部右移若干位。移去右端的位被舍弃，若为无符号数，左端补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位，结果为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944228" y="4656971"/>
            <a:ext cx="7272808" cy="1363663"/>
            <a:chOff x="2329" y="10239"/>
            <a:chExt cx="5094" cy="738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2329" y="10647"/>
              <a:ext cx="1797" cy="330"/>
              <a:chOff x="2395" y="7881"/>
              <a:chExt cx="1719" cy="312"/>
            </a:xfrm>
          </p:grpSpPr>
          <p:sp>
            <p:nvSpPr>
              <p:cNvPr id="47" name="Rectangle 5"/>
              <p:cNvSpPr>
                <a:spLocks noChangeArrowheads="1"/>
              </p:cNvSpPr>
              <p:nvPr/>
            </p:nvSpPr>
            <p:spPr bwMode="auto">
              <a:xfrm>
                <a:off x="239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259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281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301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3235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/>
                  <a:t>1</a:t>
                </a:r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3460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1</a:t>
                </a: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3670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1</a:t>
                </a:r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>
                <a:off x="3895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/>
                  <a:t>1</a:t>
                </a:r>
              </a:p>
            </p:txBody>
          </p:sp>
        </p:grpSp>
        <p:grpSp>
          <p:nvGrpSpPr>
            <p:cNvPr id="36" name="Group 13"/>
            <p:cNvGrpSpPr>
              <a:grpSpLocks/>
            </p:cNvGrpSpPr>
            <p:nvPr/>
          </p:nvGrpSpPr>
          <p:grpSpPr bwMode="auto">
            <a:xfrm>
              <a:off x="5626" y="10641"/>
              <a:ext cx="1797" cy="330"/>
              <a:chOff x="2395" y="7881"/>
              <a:chExt cx="1719" cy="312"/>
            </a:xfrm>
          </p:grpSpPr>
          <p:sp>
            <p:nvSpPr>
              <p:cNvPr id="39" name="Rectangle 14"/>
              <p:cNvSpPr>
                <a:spLocks noChangeArrowheads="1"/>
              </p:cNvSpPr>
              <p:nvPr/>
            </p:nvSpPr>
            <p:spPr bwMode="auto">
              <a:xfrm>
                <a:off x="239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259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1" name="Rectangle 16"/>
              <p:cNvSpPr>
                <a:spLocks noChangeArrowheads="1"/>
              </p:cNvSpPr>
              <p:nvPr/>
            </p:nvSpPr>
            <p:spPr bwMode="auto">
              <a:xfrm>
                <a:off x="281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301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323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346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367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3895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/>
                  <a:t>1</a:t>
                </a:r>
              </a:p>
            </p:txBody>
          </p:sp>
        </p:grp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4192" y="10239"/>
              <a:ext cx="1314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3200" dirty="0"/>
                <a:t>右移</a:t>
              </a:r>
              <a:r>
                <a:rPr kumimoji="0" lang="en-US" altLang="zh-CN" sz="3200" dirty="0"/>
                <a:t>3</a:t>
              </a:r>
              <a:r>
                <a:rPr kumimoji="0" lang="zh-CN" altLang="en-US" sz="3200" dirty="0"/>
                <a:t>位</a:t>
              </a: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4192" y="10863"/>
              <a:ext cx="13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62218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016" y="2499348"/>
            <a:ext cx="80032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位相当于该数乘以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位相当于该数乘以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位，相当于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乘以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位相当于该数除以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位相当于该数除以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，因此，将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位，相当于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15/2 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语言规定整数相除商为整数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46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43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016" y="2499348"/>
            <a:ext cx="80032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）右移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时应注意符号问题。对于无符号数，右移时左端补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。对于有符号数，若符号位为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（该数为正），则右移时左端补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，同无符号数的处理。若符号位为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（该数为负），则右移时左端是补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还是补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，取决于所用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的编译器和操作系统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。有的系统左端补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，称逻辑右移；左端补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，称算术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右移。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Turbo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采用的是算术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右移。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98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44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467264" y="2368024"/>
            <a:ext cx="844628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      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1111111111101111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（补码，其十进制数是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-17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＞＞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    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1111111111101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（逻辑右移，高位补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＞＞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    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1111111111101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（算术右移，其十进制数是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649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45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467264" y="2368024"/>
            <a:ext cx="8446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：输入一个无符号数，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取其中的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～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7825" y="3994234"/>
            <a:ext cx="8285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思路：（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位，使要取出的位移到最右端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259632" y="4990569"/>
            <a:ext cx="6034088" cy="992187"/>
            <a:chOff x="2602" y="5091"/>
            <a:chExt cx="5418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632" y="5091"/>
              <a:ext cx="5295" cy="312"/>
              <a:chOff x="3525" y="1908"/>
              <a:chExt cx="5295" cy="312"/>
            </a:xfrm>
          </p:grpSpPr>
          <p:grpSp>
            <p:nvGrpSpPr>
              <p:cNvPr id="21" name="Group 7"/>
              <p:cNvGrpSpPr>
                <a:grpSpLocks/>
              </p:cNvGrpSpPr>
              <p:nvPr/>
            </p:nvGrpSpPr>
            <p:grpSpPr bwMode="auto">
              <a:xfrm>
                <a:off x="3525" y="1908"/>
                <a:ext cx="2340" cy="312"/>
                <a:chOff x="3780" y="1908"/>
                <a:chExt cx="2340" cy="312"/>
              </a:xfrm>
            </p:grpSpPr>
            <p:sp>
              <p:nvSpPr>
                <p:cNvPr id="2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80" y="1908"/>
                  <a:ext cx="10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60" y="1908"/>
                  <a:ext cx="540" cy="31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400" y="1908"/>
                  <a:ext cx="72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2" name="Group 11"/>
              <p:cNvGrpSpPr>
                <a:grpSpLocks/>
              </p:cNvGrpSpPr>
              <p:nvPr/>
            </p:nvGrpSpPr>
            <p:grpSpPr bwMode="auto">
              <a:xfrm>
                <a:off x="6660" y="1908"/>
                <a:ext cx="2160" cy="312"/>
                <a:chOff x="6660" y="1908"/>
                <a:chExt cx="2160" cy="312"/>
              </a:xfrm>
            </p:grpSpPr>
            <p:sp>
              <p:nvSpPr>
                <p:cNvPr id="2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660" y="1908"/>
                  <a:ext cx="162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280" y="1908"/>
                  <a:ext cx="540" cy="31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602" y="5520"/>
              <a:ext cx="36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64" y="5529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207" y="5529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897" y="5529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12" y="5544"/>
              <a:ext cx="179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837" y="5544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707" y="5544"/>
              <a:ext cx="36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82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46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467264" y="2368024"/>
            <a:ext cx="844628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7825" y="3218821"/>
            <a:ext cx="8285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思路：（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0000000000001111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（十六进制数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0x000F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）进行位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与运算。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55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47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539552" y="2585801"/>
            <a:ext cx="80648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：对于一个无符号的整型变量，如何对它其中的某一位或者几位进行置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或者置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操作，而其它位保持不变？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05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7755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赋值表达式的一般格式为：变量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240" y="2237684"/>
            <a:ext cx="84032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）赋值运算符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左边必须是变量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而不能是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常量或表达式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右边是合法的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语言表达式；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j+3=j   a*b=c*4   5=x     x+1=y*a+3 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）赋值表达式的值是赋值号左边变量被赋值后的值；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正确的表示形式：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x=10      x=y      n=n+1 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赋值语句可以连续进行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a=b=7+1 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a=(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b=7+1)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4676" y="3910384"/>
            <a:ext cx="800219" cy="590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143666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7755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复合的赋值表达式</a:t>
            </a:r>
          </a:p>
        </p:txBody>
      </p:sp>
      <p:sp>
        <p:nvSpPr>
          <p:cNvPr id="5" name="矩形 4"/>
          <p:cNvSpPr/>
          <p:nvPr/>
        </p:nvSpPr>
        <p:spPr>
          <a:xfrm>
            <a:off x="417240" y="2471677"/>
            <a:ext cx="8403232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算术运算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 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+-*/%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a=a+(b+3)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-=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a-=b+3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a=a-(b+3)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a*=b+3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a=a*(b+3)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a/=b+3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a=a/(b+3)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a%=b+3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a=a%(b+3)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位运算符与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&lt;&lt;=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|=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6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208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以下几类：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算术表达式：如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2+6.7*3.5+sin(0.5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关系表达式：如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x&gt;0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y&lt;z+6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逻辑表达式：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x&gt;0 &amp;&amp; y&gt;0 (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x&gt;0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y&gt;0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同时成立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&amp;&amp;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是逻辑运算符，代表“与”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赋值表达式：如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a=5.6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逗号表达式：如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a=3,y=4,z=8 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67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8614642" cy="494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左边必须是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）复合运算符右边的表达式计算完成后才参与复合赋值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）复合运算符的结合性和优先级等同于简单赋值运算符”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常用于某个变量自身的变化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，尤其是当左边的变量名很长时，使用复合运算符书写更方便。书写时，两个运算符之间不能有空格。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）Ｃ语言规定可以使用１０种复合赋值运算符：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＋＝，－＝，*＝，／＝，％＝，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＝，＆＝，∧＝，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 </a:t>
            </a:r>
          </a:p>
          <a:p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5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8614642" cy="17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赋值类型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赋值号两边的类型不一致，则将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赋值号右边表达式的值的类型转换成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赋值号左边变量的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endParaRPr lang="en-US" altLang="zh-CN" sz="2400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3068960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float f=1.0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a=2,  b=3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char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=‘A’;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a + b + 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(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为实型量，结果为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70.0)</a:t>
            </a:r>
          </a:p>
        </p:txBody>
      </p:sp>
    </p:spTree>
    <p:extLst>
      <p:ext uri="{BB962C8B-B14F-4D97-AF65-F5344CB8AC3E}">
        <p14:creationId xmlns:p14="http://schemas.microsoft.com/office/powerpoint/2010/main" val="98211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844824"/>
            <a:ext cx="8427234" cy="426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）实型数据（包括单、双精度）赋给整型变量时，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舍弃实数的小数部分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如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为整型变量，执行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5.34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的值为 5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）整型数据赋给实型变量时，数值不变，但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以浮点数形式存储到变量中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 = 23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的值为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23.000000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90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844825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赋给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型变量时，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截取其前面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位有效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数字，存储到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型变量的存储单元；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型变量赋给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有效位扩展到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，在内存中以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个字节存储</a:t>
            </a: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7495" y="3901047"/>
            <a:ext cx="4680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</a:t>
            </a:r>
          </a:p>
          <a:p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5.34;</a:t>
            </a:r>
          </a:p>
          <a:p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23;</a:t>
            </a:r>
          </a:p>
          <a:p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d,f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=%f\n",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 );</a:t>
            </a:r>
          </a:p>
        </p:txBody>
      </p:sp>
      <p:sp>
        <p:nvSpPr>
          <p:cNvPr id="5" name="矩形 4"/>
          <p:cNvSpPr/>
          <p:nvPr/>
        </p:nvSpPr>
        <p:spPr>
          <a:xfrm>
            <a:off x="504094" y="3789040"/>
            <a:ext cx="800219" cy="593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817178" y="4322070"/>
            <a:ext cx="2819400" cy="1066800"/>
          </a:xfrm>
          <a:prstGeom prst="wedgeRoundRectCallout">
            <a:avLst>
              <a:gd name="adj1" fmla="val -60361"/>
              <a:gd name="adj2" fmla="val 99852"/>
              <a:gd name="adj3" fmla="val 16667"/>
            </a:avLst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结果：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=5,f=23.000000</a:t>
            </a:r>
          </a:p>
        </p:txBody>
      </p:sp>
    </p:spTree>
    <p:extLst>
      <p:ext uri="{BB962C8B-B14F-4D97-AF65-F5344CB8AC3E}">
        <p14:creationId xmlns:p14="http://schemas.microsoft.com/office/powerpoint/2010/main" val="8663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等类型的转换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①“短”数据赋给“长”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若最高位为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（负数），则变量高字节位补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；反之，补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560227"/>
            <a:ext cx="800219" cy="593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87624" y="3682283"/>
            <a:ext cx="5689600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char  c; 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43;	</a:t>
            </a:r>
            <a:endParaRPr kumimoji="1" lang="en-US" altLang="zh-CN" sz="28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c;</a:t>
            </a:r>
          </a:p>
          <a:p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"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%d\n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",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);</a:t>
            </a:r>
          </a:p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0xff;  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c;</a:t>
            </a:r>
          </a:p>
          <a:p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"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%d\n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",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936466" y="4778674"/>
            <a:ext cx="2209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</a:rPr>
              <a:t>结果：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=43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=-1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0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99999" y="6033473"/>
            <a:ext cx="2133600" cy="476250"/>
          </a:xfrm>
        </p:spPr>
        <p:txBody>
          <a:bodyPr/>
          <a:lstStyle/>
          <a:p>
            <a:fld id="{B9C957E8-67D0-4D6B-9E2E-E0F6059B356C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的赋值。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“短”数据赋给“长”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若最高位为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（负数），则变量高字节位补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；反之，补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4254811" y="3759160"/>
            <a:ext cx="4402360" cy="466725"/>
            <a:chOff x="4356" y="1248"/>
            <a:chExt cx="1212" cy="208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 rot="-10800000" flipH="1" flipV="1">
              <a:off x="4560" y="1248"/>
              <a:ext cx="1008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0 0    1 0    1 0    1 1</a:t>
              </a: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4356" y="1248"/>
              <a:ext cx="204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43 </a:t>
              </a:r>
              <a:endPara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488850" y="4443101"/>
            <a:ext cx="8183563" cy="468312"/>
            <a:chOff x="3168" y="2015"/>
            <a:chExt cx="2256" cy="237"/>
          </a:xfrm>
        </p:grpSpPr>
        <p:grpSp>
          <p:nvGrpSpPr>
            <p:cNvPr id="58" name="Group 8"/>
            <p:cNvGrpSpPr>
              <a:grpSpLocks/>
            </p:cNvGrpSpPr>
            <p:nvPr/>
          </p:nvGrpSpPr>
          <p:grpSpPr bwMode="auto">
            <a:xfrm>
              <a:off x="3360" y="2015"/>
              <a:ext cx="2064" cy="237"/>
              <a:chOff x="3264" y="2207"/>
              <a:chExt cx="2064" cy="237"/>
            </a:xfrm>
          </p:grpSpPr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 rot="-10800000" flipH="1" flipV="1">
                <a:off x="4320" y="2207"/>
                <a:ext cx="1008" cy="2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 0 0    1 0    1 0    1 1</a:t>
                </a:r>
              </a:p>
            </p:txBody>
          </p:sp>
          <p:grpSp>
            <p:nvGrpSpPr>
              <p:cNvPr id="61" name="Group 10"/>
              <p:cNvGrpSpPr>
                <a:grpSpLocks/>
              </p:cNvGrpSpPr>
              <p:nvPr/>
            </p:nvGrpSpPr>
            <p:grpSpPr bwMode="auto">
              <a:xfrm>
                <a:off x="3264" y="2208"/>
                <a:ext cx="1056" cy="236"/>
                <a:chOff x="2304" y="2544"/>
                <a:chExt cx="1056" cy="236"/>
              </a:xfrm>
            </p:grpSpPr>
            <p:sp>
              <p:nvSpPr>
                <p:cNvPr id="6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056" cy="2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   0    0 0    0 0    0 0</a:t>
                  </a:r>
                </a:p>
              </p:txBody>
            </p:sp>
            <p:sp>
              <p:nvSpPr>
                <p:cNvPr id="6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44" cy="236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 0 </a:t>
                  </a:r>
                </a:p>
              </p:txBody>
            </p:sp>
          </p:grpSp>
        </p:grp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168" y="201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64" name="Group 14"/>
          <p:cNvGrpSpPr>
            <a:grpSpLocks/>
          </p:cNvGrpSpPr>
          <p:nvPr/>
        </p:nvGrpSpPr>
        <p:grpSpPr bwMode="auto">
          <a:xfrm>
            <a:off x="4198795" y="5254622"/>
            <a:ext cx="4458376" cy="471213"/>
            <a:chOff x="4339" y="2253"/>
            <a:chExt cx="1229" cy="210"/>
          </a:xfrm>
        </p:grpSpPr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 rot="10800000" flipH="1" flipV="1">
              <a:off x="4560" y="2253"/>
              <a:ext cx="1008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1 1  </a:t>
              </a: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1 1    1 1    1 </a:t>
              </a: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4339" y="2256"/>
              <a:ext cx="22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255'</a:t>
              </a:r>
              <a:endPara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" name="Group 17"/>
          <p:cNvGrpSpPr>
            <a:grpSpLocks/>
          </p:cNvGrpSpPr>
          <p:nvPr/>
        </p:nvGrpSpPr>
        <p:grpSpPr bwMode="auto">
          <a:xfrm>
            <a:off x="473609" y="6010830"/>
            <a:ext cx="8183562" cy="474663"/>
            <a:chOff x="3168" y="2012"/>
            <a:chExt cx="2256" cy="212"/>
          </a:xfrm>
        </p:grpSpPr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3360" y="2012"/>
              <a:ext cx="2064" cy="212"/>
              <a:chOff x="3264" y="2204"/>
              <a:chExt cx="2064" cy="212"/>
            </a:xfrm>
          </p:grpSpPr>
          <p:sp>
            <p:nvSpPr>
              <p:cNvPr id="70" name="Text Box 19"/>
              <p:cNvSpPr txBox="1">
                <a:spLocks noChangeArrowheads="1"/>
              </p:cNvSpPr>
              <p:nvPr/>
            </p:nvSpPr>
            <p:spPr bwMode="auto">
              <a:xfrm rot="-10800000" flipH="1" flipV="1">
                <a:off x="4320" y="2204"/>
                <a:ext cx="1008" cy="2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 1 1    1 1    1 1    1 </a:t>
                </a:r>
                <a:r>
                  <a:rPr kumimoji="1" lang="en-US" altLang="zh-CN" sz="2400" b="1" dirty="0" smtClean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71" name="Group 20"/>
              <p:cNvGrpSpPr>
                <a:grpSpLocks/>
              </p:cNvGrpSpPr>
              <p:nvPr/>
            </p:nvGrpSpPr>
            <p:grpSpPr bwMode="auto">
              <a:xfrm>
                <a:off x="3264" y="2207"/>
                <a:ext cx="1056" cy="209"/>
                <a:chOff x="2304" y="2543"/>
                <a:chExt cx="1056" cy="209"/>
              </a:xfrm>
            </p:grpSpPr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04" y="2543"/>
                  <a:ext cx="1056" cy="2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   1    1 1    1 1    1 1</a:t>
                  </a:r>
                </a:p>
              </p:txBody>
            </p: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44" cy="208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1</a:t>
                  </a:r>
                </a:p>
              </p:txBody>
            </p:sp>
          </p:grpSp>
        </p:grp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3168" y="2016"/>
              <a:ext cx="19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92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的赋值。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dirty="0" smtClean="0"/>
              <a:t>“</a:t>
            </a:r>
            <a:r>
              <a:rPr lang="zh-CN" altLang="en-US" sz="2400" dirty="0"/>
              <a:t>长”数据赋给“短”变量直接截断</a:t>
            </a:r>
            <a:r>
              <a:rPr lang="zh-CN" altLang="en-US" sz="2400" dirty="0" smtClean="0"/>
              <a:t>，即只</a:t>
            </a:r>
            <a:r>
              <a:rPr lang="zh-CN" altLang="en-US" sz="2400" dirty="0"/>
              <a:t>将数据的低字节</a:t>
            </a:r>
            <a:r>
              <a:rPr lang="zh-CN" altLang="en-US" sz="2400" dirty="0" smtClean="0"/>
              <a:t>位原封不动</a:t>
            </a:r>
            <a:r>
              <a:rPr lang="zh-CN" altLang="en-US" sz="2400" dirty="0"/>
              <a:t>送到变量</a:t>
            </a:r>
            <a:r>
              <a:rPr lang="zh-CN" altLang="en-US" sz="2400" dirty="0" smtClean="0"/>
              <a:t>中。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388" y="3633654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66405" y="353339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a=0xFFFFF;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short b =0;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b=a;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″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ａ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+b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＝％ｄ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ｎ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″, b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b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56176" y="5229200"/>
            <a:ext cx="159280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5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/>
              <a:t>无符号整型与有符号</a:t>
            </a:r>
            <a:r>
              <a:rPr lang="zh-CN" altLang="en-US" sz="2400" dirty="0" smtClean="0"/>
              <a:t>整型的赋值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按位直接赋值，但被赋值变量的类型不发生改变。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7015" y="3327374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367644" y="3121479"/>
            <a:ext cx="50045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unsigned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short a; short b = -1;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= b;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"%d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%u\n", b, a );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65534u;  b = a 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"%d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u\n", b, a );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267929" y="3338233"/>
            <a:ext cx="2209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</a:rPr>
              <a:t>结果：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-1  -&gt;   65535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-2  -&gt;   65534</a:t>
            </a:r>
          </a:p>
        </p:txBody>
      </p:sp>
    </p:spTree>
    <p:extLst>
      <p:ext uri="{BB962C8B-B14F-4D97-AF65-F5344CB8AC3E}">
        <p14:creationId xmlns:p14="http://schemas.microsoft.com/office/powerpoint/2010/main" val="151359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/>
              <a:t>无符号整型与有符号</a:t>
            </a:r>
            <a:r>
              <a:rPr lang="zh-CN" altLang="en-US" sz="2400" dirty="0" smtClean="0"/>
              <a:t>整型的赋值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按位直接赋值，但被赋值变量的类型不发生改变。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1883579" y="3441691"/>
            <a:ext cx="4911725" cy="1473200"/>
            <a:chOff x="2544" y="1152"/>
            <a:chExt cx="2256" cy="773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2926" y="1441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2544" y="1152"/>
              <a:ext cx="2256" cy="245"/>
              <a:chOff x="2880" y="2496"/>
              <a:chExt cx="2256" cy="245"/>
            </a:xfrm>
          </p:grpSpPr>
          <p:grpSp>
            <p:nvGrpSpPr>
              <p:cNvPr id="19" name="Group 8"/>
              <p:cNvGrpSpPr>
                <a:grpSpLocks/>
              </p:cNvGrpSpPr>
              <p:nvPr/>
            </p:nvGrpSpPr>
            <p:grpSpPr bwMode="auto">
              <a:xfrm>
                <a:off x="2880" y="2496"/>
                <a:ext cx="2016" cy="245"/>
                <a:chOff x="3504" y="2784"/>
                <a:chExt cx="2016" cy="200"/>
              </a:xfrm>
            </p:grpSpPr>
            <p:sp>
              <p:nvSpPr>
                <p:cNvPr id="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2016" cy="2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1  11  11  11  11  11  11  11     </a:t>
                  </a:r>
                </a:p>
              </p:txBody>
            </p:sp>
            <p:sp>
              <p:nvSpPr>
                <p:cNvPr id="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144" cy="20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4896" y="24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2544" y="1680"/>
              <a:ext cx="2256" cy="245"/>
              <a:chOff x="2880" y="1968"/>
              <a:chExt cx="2256" cy="245"/>
            </a:xfrm>
          </p:grpSpPr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880" y="1968"/>
                <a:ext cx="2016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11   11  11  11  11  11  11  11     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896" y="196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 rot="10800000">
              <a:off x="4045" y="1433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54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0543" y="1700808"/>
            <a:ext cx="8453457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j=0x9961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k=y;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(“x= %x, x=%u, y=%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x, y,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519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6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9632" y="1813091"/>
            <a:ext cx="4191000" cy="451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是指表达式中包含多个运算符时，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先进行优先级高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的运算符操作，然后进行优先级低的运算符操作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kumimoji="1"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P359</a:t>
            </a:r>
            <a:endParaRPr kumimoji="1"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/>
            <a:endParaRPr kumimoji="1"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000FF"/>
              </a:buClr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当表达式中包含的几个运算符的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优先级全相同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时，由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运算符的结合性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来决定他们的运算顺序；</a:t>
            </a:r>
            <a:endParaRPr kumimoji="1"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000FF"/>
              </a:buClr>
            </a:pPr>
            <a:endParaRPr kumimoji="1"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000FF"/>
              </a:buClr>
            </a:pPr>
            <a:r>
              <a:rPr kumimoji="1"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结合性</a:t>
            </a:r>
            <a:r>
              <a:rPr kumimoji="1"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同一优先级，自左向右，为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左结合性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，反之为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右结合性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6832" y="1813091"/>
            <a:ext cx="441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初等运算符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[ ]</a:t>
            </a:r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  </a:t>
            </a:r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 )</a:t>
            </a:r>
          </a:p>
          <a:p>
            <a:pPr algn="ctr"/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单目</a:t>
            </a:r>
            <a:r>
              <a:rPr kumimoji="1" lang="zh-CN" altLang="en-US" sz="24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</a:t>
            </a:r>
            <a:endParaRPr kumimoji="1" lang="zh-CN" altLang="en-US" sz="2400" b="1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算术运算符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逻辑运算</a:t>
            </a:r>
            <a:r>
              <a:rPr kumimoji="1" lang="zh-CN" altLang="en-US" sz="24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</a:t>
            </a:r>
            <a:endParaRPr kumimoji="1" lang="en-US" altLang="zh-CN" sz="2400" b="1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赋值运算符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逗号运算符</a:t>
            </a:r>
          </a:p>
        </p:txBody>
      </p:sp>
    </p:spTree>
    <p:extLst>
      <p:ext uri="{BB962C8B-B14F-4D97-AF65-F5344CB8AC3E}">
        <p14:creationId xmlns:p14="http://schemas.microsoft.com/office/powerpoint/2010/main" val="394135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0"/>
            <a:ext cx="8427234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赋值表达式也可以包含复合的赋值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，即赋值表达式的左侧也是一个赋值表达式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24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a=12</a:t>
            </a:r>
            <a:r>
              <a:rPr lang="zh-CN" altLang="en-US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 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a+= a-=a*a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此赋值表达式的求解步骤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① 先进行“ａ－＝ａ*ａ”的运算，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相当于ａ＝ａ－ａ*ａ，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的值为１２－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＝－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②再进行“ａ＋＝－１３２”的运算，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=a+(-132)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132-132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-264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8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0"/>
            <a:ext cx="3412897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=5;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4000" dirty="0"/>
              <a:t>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+ =</a:t>
            </a:r>
            <a:r>
              <a:rPr lang="en-US" altLang="zh-CN" sz="4000" dirty="0" err="1"/>
              <a:t>i</a:t>
            </a:r>
            <a:r>
              <a:rPr lang="en-US" altLang="zh-CN" sz="4000" dirty="0">
                <a:latin typeface="楷体_GB2312" pitchFamily="49" charset="-122"/>
              </a:rPr>
              <a:t>*</a:t>
            </a:r>
            <a:r>
              <a:rPr lang="en-US" altLang="zh-CN" sz="4000" dirty="0"/>
              <a:t> = i+6;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=%d\n",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 smtClean="0"/>
              <a:t>       return 0;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3928" y="1886472"/>
            <a:ext cx="46267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+=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*=i+6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的执行过程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：结合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方向是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从右到左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",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先计算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i+6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11; 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计算后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的值不变仍为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再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*=11,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相当于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*11,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=5*11,  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的值变成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55;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最后计算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+=55, 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</a:t>
            </a:r>
            <a:r>
              <a:rPr lang="en-US" altLang="zh-CN" b="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=i+55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=55+55,  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的值最后变成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110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889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0"/>
            <a:ext cx="8093417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a=b=c=9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d,c</a:t>
            </a:r>
            <a:r>
              <a:rPr lang="en-US" altLang="zh-CN" sz="2800" dirty="0"/>
              <a:t>=%d\n”,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=(b=4)+(c=6);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d,c</a:t>
            </a:r>
            <a:r>
              <a:rPr lang="en-US" altLang="zh-CN" sz="2800" dirty="0"/>
              <a:t>=%d\n”,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+=</a:t>
            </a:r>
            <a:r>
              <a:rPr lang="en-US" altLang="zh-CN" sz="2800" dirty="0" err="1">
                <a:solidFill>
                  <a:srgbClr val="FF0000"/>
                </a:solidFill>
              </a:rPr>
              <a:t>b+c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d,c</a:t>
            </a:r>
            <a:r>
              <a:rPr lang="en-US" altLang="zh-CN" sz="2800" dirty="0"/>
              <a:t>=%d\n”,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+=a-=a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</a:rPr>
              <a:t>a;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(“a=%d\</a:t>
            </a:r>
            <a:r>
              <a:rPr lang="en-US" altLang="zh-CN" sz="2800" dirty="0" err="1"/>
              <a:t>n”,a</a:t>
            </a:r>
            <a:r>
              <a:rPr lang="en-US" altLang="zh-CN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953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75556" y="1837258"/>
            <a:ext cx="7740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条件运算符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语言内唯一一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个三目运算符，即有三个操作数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。其一般形式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5" name="矩形 4"/>
          <p:cNvSpPr/>
          <p:nvPr/>
        </p:nvSpPr>
        <p:spPr>
          <a:xfrm>
            <a:off x="1676071" y="3366904"/>
            <a:ext cx="4863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?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556" y="4044318"/>
            <a:ext cx="7740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意思是：如果表达式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为真，则运算表达式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，整个条件表达式的值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的值；反之，则运算表达式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，整个条件表达式的值为表达式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2101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78818" y="4343389"/>
            <a:ext cx="7665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：用条件运算符改写求三个数最大值程序。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817" y="5206759"/>
            <a:ext cx="7665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：用条件运算符改写求三个数排序的程序。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197245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：比较两个数大小。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7664" y="2712715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 b  ?  a   :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0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6587" y="3874767"/>
            <a:ext cx="862928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一般形式</a:t>
            </a:r>
            <a:r>
              <a:rPr lang="en-US" altLang="zh-CN" sz="2800" b="1" u="sng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前缀形式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++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--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之前，先使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后缀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++,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之后，再使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的值加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240" y="1799020"/>
            <a:ext cx="7179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作用：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自增运算符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 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使变量的值增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自减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 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使变量的值减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8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799020"/>
            <a:ext cx="8115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j=++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                   j=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                     等价于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step1: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=i+1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step1: j=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step2: j=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              step2: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=i+1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9492" y="3730591"/>
            <a:ext cx="5033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结合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方向与优先级：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的结合方向：从右至左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的优先级：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016070" y="5099020"/>
            <a:ext cx="1846263" cy="1362075"/>
            <a:chOff x="2822" y="2378"/>
            <a:chExt cx="1163" cy="85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822" y="2378"/>
              <a:ext cx="1163" cy="85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高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++  --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*  /  % 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低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 -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3216" y="2448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76056" y="3994120"/>
            <a:ext cx="3816424" cy="1569660"/>
          </a:xfrm>
          <a:prstGeom prst="rect">
            <a:avLst/>
          </a:prstGeom>
          <a:solidFill>
            <a:srgbClr val="FFFFFF"/>
          </a:solidFill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j=5, 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=1, k, n;</a:t>
            </a:r>
          </a:p>
          <a:p>
            <a:pPr eaLnBrk="0" hangingPunct="0"/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n=-++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k=--j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2;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24128" y="5926876"/>
            <a:ext cx="2401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结果：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-2     </a:t>
            </a:r>
            <a:r>
              <a:rPr lang="en-US" altLang="zh-CN" sz="2400" b="1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3257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1" grpId="0" animBg="1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23528" y="184482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运算符和运算对象的关系有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结合方向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 -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后加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负号与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--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结合方向都是从右到左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不要看成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j=(-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)++,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(-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++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是错误的表达式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，最好分成多句。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 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例：若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=2, j=4;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则表达式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k=(++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)*(j--)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的值是（     ）。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004048" y="5229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9869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844825"/>
            <a:ext cx="1512168" cy="74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练习：</a:t>
            </a:r>
            <a:endParaRPr lang="zh-CN" altLang="en-US" sz="2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1680" y="1763940"/>
            <a:ext cx="73604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k, m, n;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++*++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--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*--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("j=%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j, k, m, n);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81680" y="5909395"/>
            <a:ext cx="561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j=16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, k=9, m=25, n=36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7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114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逗号运算符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两个表达式连接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起来，又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称为“顺序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求值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运算符”。</a:t>
            </a:r>
          </a:p>
        </p:txBody>
      </p:sp>
      <p:sp>
        <p:nvSpPr>
          <p:cNvPr id="5" name="矩形 4"/>
          <p:cNvSpPr/>
          <p:nvPr/>
        </p:nvSpPr>
        <p:spPr>
          <a:xfrm>
            <a:off x="504920" y="3000575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zh-CN" altLang="zh-CN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３＋</a:t>
            </a:r>
            <a:r>
              <a:rPr lang="en-US" altLang="zh-CN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，６＋８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056" y="3787628"/>
            <a:ext cx="5200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一般形式</a:t>
            </a:r>
            <a:r>
              <a:rPr lang="en-US" altLang="zh-CN" sz="28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表达式１，表达式２</a:t>
            </a:r>
          </a:p>
        </p:txBody>
      </p:sp>
      <p:sp>
        <p:nvSpPr>
          <p:cNvPr id="7" name="矩形 6"/>
          <p:cNvSpPr/>
          <p:nvPr/>
        </p:nvSpPr>
        <p:spPr>
          <a:xfrm>
            <a:off x="446196" y="4625341"/>
            <a:ext cx="7928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求解过程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先求解表达式１，再求解表达式２。整个逗号表达式的值是表达式２的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值。逗号运算符是所有运算符中级别最低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基本的算术运算符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）＋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（加法运算符，或正值运算符。如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３＋５、＋３）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）－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（减法运算符，或负值运算符。如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５－２、－３）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）*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（乘法运算符。如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３*５）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（除法运算符。两个整数相除的结果为整数两个整数相除的结果为整数，如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５／３结果为１）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）％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（模运算符，或称求余运算符，％两侧均应为整型        数据，如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７％４的值为３）。</a:t>
            </a:r>
          </a:p>
        </p:txBody>
      </p:sp>
    </p:spTree>
    <p:extLst>
      <p:ext uri="{BB962C8B-B14F-4D97-AF65-F5344CB8AC3E}">
        <p14:creationId xmlns:p14="http://schemas.microsoft.com/office/powerpoint/2010/main" val="164774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70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927885"/>
            <a:ext cx="4746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zh-CN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 </a:t>
            </a:r>
            <a:r>
              <a:rPr lang="zh-CN" altLang="en-US" sz="2400" b="1" dirty="0" smtClean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ａ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＝３*</a:t>
            </a:r>
            <a:r>
              <a:rPr lang="en-US" altLang="zh-CN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，ａ*４</a:t>
            </a: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572274" y="2628887"/>
            <a:ext cx="724008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运算符的优先级别高于逗号运算符， 因此应先求解ａ＝３*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ａ的值为１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，然后求解ａ*４，得６０。整个逗号表达式的值为６０</a:t>
            </a:r>
            <a:r>
              <a:rPr kumimoji="1"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54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9552" y="1967162"/>
            <a:ext cx="8351838" cy="90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ｘ＝（ａ＝３，６*３）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② </a:t>
            </a: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ｘ＝ａ＝３，６*</a:t>
            </a:r>
            <a:r>
              <a:rPr lang="en-US" altLang="zh-CN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22327" y="3378238"/>
            <a:ext cx="8351838" cy="2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表达式，将一个逗号表达式的值赋给ｘ，ｘ的值等于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１８。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②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逗号表达式，包括一个赋值表达式和一个算术表达式，ｘ的值为３，整个逗号表达式的值为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b="1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b="1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1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72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06050" y="1784040"/>
            <a:ext cx="83518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一个逗号表达式又可以与另一个表达式</a:t>
            </a:r>
            <a:r>
              <a:rPr lang="zh-CN" altLang="en-US" sz="24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组成</a:t>
            </a:r>
            <a:r>
              <a:rPr lang="zh-CN" altLang="en-US" sz="24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一个新的逗号表达式。</a:t>
            </a:r>
            <a:endParaRPr lang="zh-CN" altLang="en-US" sz="24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３</a:t>
            </a:r>
            <a:r>
              <a:rPr lang="zh-CN" altLang="en-US" sz="2400" b="1" dirty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*５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４），</a:t>
            </a:r>
            <a:r>
              <a:rPr lang="en-US" altLang="zh-CN" sz="2400" b="1" dirty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a+5</a:t>
            </a:r>
            <a:endParaRPr lang="en-US" altLang="zh-CN" sz="2400" b="1" dirty="0">
              <a:solidFill>
                <a:srgbClr val="6633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分析：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计算出ａ的值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再进行ａ*４的运算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（但ａ值未变，仍为</a:t>
            </a:r>
            <a:r>
              <a:rPr lang="en-US" altLang="zh-CN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），再进行ａ＋５得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２０，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即整个表达式的值为２０。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6050" y="5281992"/>
            <a:ext cx="7074262" cy="1439483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9966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逗号表达式的一般形式可以扩展为</a:t>
            </a:r>
          </a:p>
          <a:p>
            <a:pPr>
              <a:buFontTx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表达式１，表达式２，表达式３，</a:t>
            </a:r>
            <a:r>
              <a:rPr lang="en-US" altLang="zh-CN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，表达式ｎ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它的值为表达式ｎ的值。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9966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75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1844824"/>
            <a:ext cx="8351838" cy="75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 b="1" u="sng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u="sng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并不是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任何地方出现的逗号都是作为逗号运算符。例如函数参数也是用逗号来间隔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04713" y="2917725"/>
            <a:ext cx="8351838" cy="51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4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(“%d,%d,%d”,</a:t>
            </a:r>
            <a:r>
              <a:rPr lang="en-US" altLang="zh-CN" sz="3200" dirty="0" err="1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3200" dirty="0" smtClean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3200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6188" y="3742826"/>
            <a:ext cx="7599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ａ，ｂ，ｃ”并不是一个逗号表达式，它是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240" y="4914422"/>
            <a:ext cx="6005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d,%d,%d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”,(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b,c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矩形 4"/>
          <p:cNvSpPr/>
          <p:nvPr/>
        </p:nvSpPr>
        <p:spPr>
          <a:xfrm>
            <a:off x="971599" y="5777981"/>
            <a:ext cx="770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（ａ，ｂ，ｃ）”是一个逗号表达式，它的值等于ｃ的值。 </a:t>
            </a:r>
          </a:p>
        </p:txBody>
      </p:sp>
    </p:spTree>
    <p:extLst>
      <p:ext uri="{BB962C8B-B14F-4D97-AF65-F5344CB8AC3E}">
        <p14:creationId xmlns:p14="http://schemas.microsoft.com/office/powerpoint/2010/main" val="70161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1844824"/>
            <a:ext cx="8351838" cy="75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 u="sng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400" b="1" u="sng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28129" y="2601542"/>
            <a:ext cx="8351838" cy="363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  </a:t>
            </a:r>
            <a:endParaRPr lang="nn-NO" altLang="zh-CN" sz="3200" b="1" dirty="0" smtClean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nn-NO" altLang="zh-CN" sz="32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int  </a:t>
            </a: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i, j;</a:t>
            </a: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j=( i=2, i++, i++);</a:t>
            </a: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printf(" i=%d, j=%d\n", i, j);</a:t>
            </a: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2442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的算术运算符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算术运算符</a:t>
            </a:r>
            <a:r>
              <a:rPr lang="zh-CN" altLang="en-US" sz="2800" dirty="0">
                <a:latin typeface="宋体" panose="02010600030101010101" pitchFamily="2" charset="-122"/>
              </a:rPr>
              <a:t>的优先级别：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*、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优先于 </a:t>
            </a:r>
            <a:r>
              <a:rPr lang="en-US" altLang="zh-CN" sz="2800" dirty="0">
                <a:latin typeface="宋体" panose="02010600030101010101" pitchFamily="2" charset="-122"/>
              </a:rPr>
              <a:t>+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 −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不分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，（）级别最高，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单目运算符优先双目</a:t>
            </a:r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运算符。如正值运算</a:t>
            </a:r>
            <a:r>
              <a:rPr lang="en-US" altLang="zh-CN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的优先级高于其它双目运算符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。 算术运算符的结合方向为“自左至右”，即先左后右 。</a:t>
            </a:r>
            <a:endParaRPr lang="zh-CN" altLang="en-US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978844" y="4921250"/>
            <a:ext cx="3203575" cy="1800225"/>
            <a:chOff x="1056" y="1728"/>
            <a:chExt cx="2018" cy="113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56" y="1728"/>
              <a:ext cx="2018" cy="113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高 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  )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+  -  (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正号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,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负号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*  /  % 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低 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 -   (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加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,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减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488" y="1824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7" rIns="92075" bIns="46037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87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由常量、变量、函数和运算符组成的式子称为表达式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例：计算圆面积的语句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s=3.14159*r*r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3.14159*r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3.14159*r*r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s=3.14159*r*r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都是表达式； 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是运算符，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是常量，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955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</TotalTime>
  <Words>5577</Words>
  <Application>Microsoft Office PowerPoint</Application>
  <PresentationFormat>全屏显示(4:3)</PresentationFormat>
  <Paragraphs>831</Paragraphs>
  <Slides>74</Slides>
  <Notes>74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等线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338</cp:revision>
  <dcterms:created xsi:type="dcterms:W3CDTF">2014-03-21T03:02:44Z</dcterms:created>
  <dcterms:modified xsi:type="dcterms:W3CDTF">2018-09-29T01:51:48Z</dcterms:modified>
</cp:coreProperties>
</file>