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85" r:id="rId3"/>
    <p:sldId id="485" r:id="rId4"/>
    <p:sldId id="486" r:id="rId5"/>
    <p:sldId id="487" r:id="rId6"/>
    <p:sldId id="489" r:id="rId7"/>
    <p:sldId id="490" r:id="rId8"/>
    <p:sldId id="488" r:id="rId9"/>
    <p:sldId id="492" r:id="rId10"/>
    <p:sldId id="491" r:id="rId11"/>
    <p:sldId id="498" r:id="rId12"/>
    <p:sldId id="494" r:id="rId13"/>
    <p:sldId id="495" r:id="rId14"/>
    <p:sldId id="496" r:id="rId15"/>
    <p:sldId id="497" r:id="rId16"/>
    <p:sldId id="499" r:id="rId17"/>
    <p:sldId id="500" r:id="rId18"/>
    <p:sldId id="501" r:id="rId19"/>
    <p:sldId id="502" r:id="rId20"/>
    <p:sldId id="503" r:id="rId21"/>
    <p:sldId id="505" r:id="rId22"/>
    <p:sldId id="504"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419" r:id="rId36"/>
    <p:sldId id="518" r:id="rId37"/>
    <p:sldId id="519" r:id="rId38"/>
    <p:sldId id="520" r:id="rId39"/>
    <p:sldId id="521" r:id="rId40"/>
    <p:sldId id="522" r:id="rId41"/>
    <p:sldId id="523" r:id="rId42"/>
    <p:sldId id="524" r:id="rId43"/>
    <p:sldId id="525" r:id="rId44"/>
    <p:sldId id="526" r:id="rId45"/>
    <p:sldId id="527" r:id="rId46"/>
    <p:sldId id="528" r:id="rId47"/>
    <p:sldId id="530"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1"/>
    <a:srgbClr val="F3F9FA"/>
    <a:srgbClr val="0000FF"/>
    <a:srgbClr val="E7F1FB"/>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p:scale>
          <a:sx n="100" d="100"/>
          <a:sy n="100" d="100"/>
        </p:scale>
        <p:origin x="93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441355" y="4011285"/>
            <a:ext cx="301076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C</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语言基础</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547248"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十六</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a:t>
            </a:r>
            <a:r>
              <a:rPr lang="zh-CN" altLang="en-US" sz="2400" dirty="0" smtClean="0">
                <a:latin typeface="楷体" panose="02010609060101010101" pitchFamily="49" charset="-122"/>
                <a:ea typeface="楷体" panose="02010609060101010101" pitchFamily="49" charset="-122"/>
              </a:rPr>
              <a:t>0</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,2,3,4,5,6,7,8,9,A,B,C,D,E,F</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16</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逢十六进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当十六（</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3707904" y="4725144"/>
            <a:ext cx="4604309" cy="1770888"/>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8818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498" y="2449"/>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字符型数据</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123"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整型、浮点型数据</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83768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6" presetClass="emph" presetSubtype="0" fill="hold" nodeType="withEffect">
                                  <p:stCondLst>
                                    <p:cond delay="0"/>
                                  </p:stCondLst>
                                  <p:childTnLst>
                                    <p:animScale>
                                      <p:cBhvr>
                                        <p:cTn id="30" dur="2000" fill="hold"/>
                                        <p:tgtEl>
                                          <p:spTgt spid="18"/>
                                        </p:tgtEl>
                                      </p:cBhvr>
                                      <p:by x="150000" y="150000"/>
                                    </p:animScale>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）十进制</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转换成二进制</a:t>
            </a:r>
            <a:r>
              <a:rPr lang="zh-CN" altLang="en-US" sz="2400" dirty="0">
                <a:solidFill>
                  <a:srgbClr val="C00000"/>
                </a:solidFill>
                <a:latin typeface="华文楷体" panose="02010600040101010101" pitchFamily="2" charset="-122"/>
                <a:ea typeface="华文楷体" panose="02010600040101010101" pitchFamily="2" charset="-122"/>
              </a:rPr>
              <a:t>整数</a:t>
            </a: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说明：通常采用</a:t>
            </a:r>
            <a:r>
              <a:rPr lang="zh-CN" altLang="en-US" sz="2400" dirty="0">
                <a:solidFill>
                  <a:schemeClr val="bg2"/>
                </a:solidFill>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除</a:t>
            </a:r>
            <a:r>
              <a:rPr lang="en-US" altLang="zh-CN" sz="2400" b="1" dirty="0">
                <a:solidFill>
                  <a:srgbClr val="004181"/>
                </a:solidFill>
                <a:latin typeface="华文楷体" panose="02010600040101010101" pitchFamily="2" charset="-122"/>
                <a:ea typeface="华文楷体" panose="02010600040101010101" pitchFamily="2" charset="-122"/>
              </a:rPr>
              <a:t>2</a:t>
            </a:r>
            <a:r>
              <a:rPr lang="zh-CN" altLang="en-US" sz="2400" b="1" dirty="0">
                <a:solidFill>
                  <a:srgbClr val="004181"/>
                </a:solidFill>
                <a:latin typeface="华文楷体" panose="02010600040101010101" pitchFamily="2" charset="-122"/>
                <a:ea typeface="华文楷体" panose="02010600040101010101" pitchFamily="2" charset="-122"/>
              </a:rPr>
              <a:t>取余法，商为零止，倒排列</a:t>
            </a:r>
            <a:r>
              <a:rPr lang="zh-CN" altLang="en-US" sz="2400" dirty="0" smtClean="0">
                <a:solidFill>
                  <a:schemeClr val="bg2"/>
                </a:solidFill>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17" name="文本框 16"/>
          <p:cNvSpPr txBox="1">
            <a:spLocks noChangeArrowheads="1"/>
          </p:cNvSpPr>
          <p:nvPr/>
        </p:nvSpPr>
        <p:spPr bwMode="auto">
          <a:xfrm>
            <a:off x="1115616" y="2924944"/>
            <a:ext cx="5318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r>
              <a:rPr lang="zh-CN" altLang="en-US" sz="2400" b="1" dirty="0" smtClean="0">
                <a:latin typeface="楷体" panose="02010609060101010101" pitchFamily="49" charset="-122"/>
                <a:ea typeface="楷体" panose="02010609060101010101" pitchFamily="49" charset="-122"/>
              </a:rPr>
              <a:t>例</a:t>
            </a: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57</a:t>
            </a:r>
            <a:r>
              <a:rPr lang="zh-CN" altLang="en-US" sz="2400" b="1" dirty="0">
                <a:latin typeface="楷体" panose="02010609060101010101" pitchFamily="49" charset="-122"/>
                <a:ea typeface="楷体" panose="02010609060101010101" pitchFamily="49" charset="-122"/>
              </a:rPr>
              <a:t>）</a:t>
            </a:r>
            <a:r>
              <a:rPr lang="en-US" altLang="zh-CN" sz="2400" b="1" baseline="-25000"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转换成二进制数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000" y="3625648"/>
            <a:ext cx="5252280" cy="289969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10227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a:t>
            </a:r>
            <a:r>
              <a:rPr lang="zh-CN" altLang="en-US" sz="2400" dirty="0" smtClean="0">
                <a:latin typeface="华文楷体" panose="02010600040101010101" pitchFamily="2" charset="-122"/>
                <a:ea typeface="华文楷体" panose="02010600040101010101" pitchFamily="2" charset="-122"/>
              </a:rPr>
              <a:t>：采用</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乘以</a:t>
            </a:r>
            <a:r>
              <a:rPr lang="en-US" altLang="zh-CN" sz="2400" b="1" dirty="0" smtClean="0">
                <a:solidFill>
                  <a:srgbClr val="004181"/>
                </a:solidFill>
                <a:latin typeface="华文楷体" panose="02010600040101010101" pitchFamily="2" charset="-122"/>
                <a:ea typeface="华文楷体" panose="02010600040101010101" pitchFamily="2" charset="-122"/>
              </a:rPr>
              <a:t>2</a:t>
            </a:r>
            <a:r>
              <a:rPr lang="zh-CN" altLang="en-US" sz="2400" b="1" dirty="0" smtClean="0">
                <a:solidFill>
                  <a:srgbClr val="004181"/>
                </a:solidFill>
                <a:latin typeface="华文楷体" panose="02010600040101010101" pitchFamily="2" charset="-122"/>
                <a:ea typeface="华文楷体" panose="02010600040101010101" pitchFamily="2" charset="-122"/>
              </a:rPr>
              <a:t>，顺向</a:t>
            </a:r>
            <a:r>
              <a:rPr lang="zh-CN" altLang="en-US" sz="2400" b="1" dirty="0">
                <a:solidFill>
                  <a:srgbClr val="004181"/>
                </a:solidFill>
                <a:latin typeface="华文楷体" panose="02010600040101010101" pitchFamily="2" charset="-122"/>
                <a:ea typeface="华文楷体" panose="02010600040101010101" pitchFamily="2" charset="-122"/>
              </a:rPr>
              <a:t>取整法</a:t>
            </a:r>
            <a:r>
              <a:rPr lang="zh-CN" altLang="en-US" sz="2400" dirty="0">
                <a:latin typeface="华文楷体" panose="02010600040101010101" pitchFamily="2" charset="-122"/>
                <a:ea typeface="华文楷体" panose="02010600040101010101" pitchFamily="2" charset="-122"/>
              </a:rPr>
              <a:t>”。即把给定的十进制小数不断乘以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，取乘积的整数部分作为二进制小数的最高位，然后把乘积小数部分再乘以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，取乘积的整数部分，得到二进制小数的第二位，</a:t>
            </a:r>
            <a:r>
              <a:rPr lang="zh-CN" altLang="en-US" sz="2400" dirty="0" smtClean="0">
                <a:latin typeface="华文楷体" panose="02010600040101010101" pitchFamily="2" charset="-122"/>
                <a:ea typeface="华文楷体" panose="02010600040101010101" pitchFamily="2" charset="-122"/>
              </a:rPr>
              <a:t>如此</a:t>
            </a:r>
            <a:r>
              <a:rPr lang="zh-CN" altLang="en-US" sz="2400" dirty="0">
                <a:latin typeface="华文楷体" panose="02010600040101010101" pitchFamily="2" charset="-122"/>
                <a:ea typeface="华文楷体" panose="02010600040101010101" pitchFamily="2" charset="-122"/>
              </a:rPr>
              <a:t>不断重复，得到二进制小数的其他位</a:t>
            </a:r>
            <a:r>
              <a:rPr lang="zh-CN" altLang="en-US" sz="2400" dirty="0" smtClean="0">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15899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2" name="矩形 1"/>
          <p:cNvSpPr/>
          <p:nvPr/>
        </p:nvSpPr>
        <p:spPr>
          <a:xfrm>
            <a:off x="1043608" y="2536158"/>
            <a:ext cx="4860626" cy="461665"/>
          </a:xfrm>
          <a:prstGeom prst="rect">
            <a:avLst/>
          </a:prstGeom>
        </p:spPr>
        <p:txBody>
          <a:bodyPr wrap="none">
            <a:spAutoFit/>
          </a:bodyPr>
          <a:lstStyle/>
          <a:p>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转换成二进制小数</a:t>
            </a: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043608" y="3212976"/>
            <a:ext cx="6552728"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0.875×2=1.75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（高位）</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0.75×2=1.5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p>
          <a:p>
            <a:pPr algn="just" eaLnBrk="0" hangingPunct="0">
              <a:lnSpc>
                <a:spcPct val="15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0.5×2=1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（低位</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eaLnBrk="0" hangingPunct="0">
              <a:lnSpc>
                <a:spcPct val="150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0.111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107486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）对一个既有</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又有</a:t>
            </a:r>
            <a:r>
              <a:rPr lang="zh-CN" altLang="en-US" sz="2400" dirty="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部分的十进制数，只要分别把整数部分和小数部分转换成二进制，然后用小数点连接起来即可</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1109747" y="4223772"/>
            <a:ext cx="73009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答案： </a:t>
            </a:r>
            <a:r>
              <a:rPr lang="en-US" altLang="zh-CN" sz="2400" b="1" dirty="0">
                <a:latin typeface="华文楷体" panose="02010600040101010101" pitchFamily="2" charset="-122"/>
                <a:ea typeface="华文楷体" panose="02010600040101010101" pitchFamily="2" charset="-122"/>
              </a:rPr>
              <a:t>(215)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=(11010111)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en-US" altLang="zh-CN" sz="2400" b="1" dirty="0">
                <a:latin typeface="华文楷体" panose="02010600040101010101" pitchFamily="2" charset="-122"/>
                <a:ea typeface="华文楷体" panose="02010600040101010101" pitchFamily="2" charset="-122"/>
              </a:rPr>
              <a:t>             (0.25)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=(0.01)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zh-CN" altLang="en-US" sz="2400" b="1" dirty="0">
                <a:latin typeface="华文楷体" panose="02010600040101010101" pitchFamily="2" charset="-122"/>
                <a:ea typeface="华文楷体" panose="02010600040101010101" pitchFamily="2" charset="-122"/>
              </a:rPr>
              <a:t>所以， </a:t>
            </a:r>
            <a:r>
              <a:rPr lang="en-US" altLang="zh-CN" sz="2400" b="1" dirty="0">
                <a:latin typeface="华文楷体" panose="02010600040101010101" pitchFamily="2" charset="-122"/>
                <a:ea typeface="华文楷体" panose="02010600040101010101" pitchFamily="2" charset="-122"/>
              </a:rPr>
              <a:t>(215.25)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11010111.01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043608" y="3569216"/>
            <a:ext cx="4705134"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(215.25)</a:t>
            </a:r>
            <a:r>
              <a:rPr lang="en-US" altLang="zh-CN" sz="2400" b="1" baseline="-25000" dirty="0" smtClean="0">
                <a:latin typeface="华文楷体" panose="02010600040101010101" pitchFamily="2" charset="-122"/>
                <a:ea typeface="华文楷体" panose="02010600040101010101" pitchFamily="2" charset="-122"/>
              </a:rPr>
              <a:t>10 </a:t>
            </a:r>
            <a:r>
              <a:rPr lang="zh-CN" altLang="en-US" sz="2400" b="1" dirty="0" smtClean="0">
                <a:latin typeface="华文楷体" panose="02010600040101010101" pitchFamily="2" charset="-122"/>
                <a:ea typeface="华文楷体" panose="02010600040101010101" pitchFamily="2" charset="-122"/>
              </a:rPr>
              <a:t>转换</a:t>
            </a:r>
            <a:r>
              <a:rPr lang="zh-CN" altLang="en-US" sz="2400" b="1" dirty="0">
                <a:latin typeface="华文楷体" panose="02010600040101010101" pitchFamily="2" charset="-122"/>
                <a:ea typeface="华文楷体" panose="02010600040101010101" pitchFamily="2" charset="-122"/>
              </a:rPr>
              <a:t>成二进制数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409440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2"/>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4" name="Oval 7"/>
          <p:cNvSpPr>
            <a:spLocks noChangeArrowheads="1"/>
          </p:cNvSpPr>
          <p:nvPr/>
        </p:nvSpPr>
        <p:spPr bwMode="auto">
          <a:xfrm>
            <a:off x="1790478" y="268540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十进制</a:t>
            </a:r>
            <a:endParaRPr lang="zh-CN" altLang="en-US" sz="2400" b="1" dirty="0">
              <a:latin typeface="楷体" panose="02010609060101010101" pitchFamily="49" charset="-122"/>
              <a:ea typeface="楷体" panose="02010609060101010101" pitchFamily="49" charset="-122"/>
            </a:endParaRPr>
          </a:p>
        </p:txBody>
      </p:sp>
      <p:grpSp>
        <p:nvGrpSpPr>
          <p:cNvPr id="3" name="组合 2"/>
          <p:cNvGrpSpPr/>
          <p:nvPr/>
        </p:nvGrpSpPr>
        <p:grpSpPr>
          <a:xfrm>
            <a:off x="4957812" y="2136686"/>
            <a:ext cx="2782540" cy="2488713"/>
            <a:chOff x="4957812" y="2130922"/>
            <a:chExt cx="2494508" cy="2231096"/>
          </a:xfrm>
        </p:grpSpPr>
        <p:sp>
          <p:nvSpPr>
            <p:cNvPr id="15" name="Oval 7"/>
            <p:cNvSpPr>
              <a:spLocks noChangeArrowheads="1"/>
            </p:cNvSpPr>
            <p:nvPr/>
          </p:nvSpPr>
          <p:spPr bwMode="auto">
            <a:xfrm>
              <a:off x="5581439" y="213092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二进制</a:t>
              </a:r>
              <a:endParaRPr lang="zh-CN" altLang="en-US" sz="2400" b="1" dirty="0">
                <a:latin typeface="楷体" panose="02010609060101010101" pitchFamily="49" charset="-122"/>
                <a:ea typeface="楷体" panose="02010609060101010101" pitchFamily="49" charset="-122"/>
              </a:endParaRPr>
            </a:p>
          </p:txBody>
        </p:sp>
        <p:sp>
          <p:nvSpPr>
            <p:cNvPr id="20" name="Oval 7"/>
            <p:cNvSpPr>
              <a:spLocks noChangeArrowheads="1"/>
            </p:cNvSpPr>
            <p:nvPr/>
          </p:nvSpPr>
          <p:spPr bwMode="auto">
            <a:xfrm>
              <a:off x="4957812"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a:latin typeface="楷体" panose="02010609060101010101" pitchFamily="49" charset="-122"/>
                  <a:ea typeface="楷体" panose="02010609060101010101" pitchFamily="49" charset="-122"/>
                </a:rPr>
                <a:t>八</a:t>
              </a:r>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sp>
          <p:nvSpPr>
            <p:cNvPr id="21" name="Oval 7"/>
            <p:cNvSpPr>
              <a:spLocks noChangeArrowheads="1"/>
            </p:cNvSpPr>
            <p:nvPr/>
          </p:nvSpPr>
          <p:spPr bwMode="auto">
            <a:xfrm>
              <a:off x="6205066"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十六</a:t>
              </a:r>
              <a:endParaRPr lang="en-US" altLang="zh-CN" sz="2400" b="1" dirty="0" smtClean="0">
                <a:latin typeface="楷体" panose="02010609060101010101" pitchFamily="49" charset="-122"/>
                <a:ea typeface="楷体" panose="02010609060101010101" pitchFamily="49" charset="-122"/>
              </a:endParaRPr>
            </a:p>
            <a:p>
              <a:pPr algn="ctr" eaLnBrk="0" hangingPunct="0"/>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grpSp>
      <p:sp>
        <p:nvSpPr>
          <p:cNvPr id="29" name="Rectangle 23"/>
          <p:cNvSpPr>
            <a:spLocks noChangeArrowheads="1"/>
          </p:cNvSpPr>
          <p:nvPr/>
        </p:nvSpPr>
        <p:spPr bwMode="auto">
          <a:xfrm>
            <a:off x="3205436" y="5178995"/>
            <a:ext cx="39290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整数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除</a:t>
            </a:r>
            <a:r>
              <a:rPr lang="zh-CN" altLang="en-US" sz="2800" b="1" dirty="0">
                <a:solidFill>
                  <a:srgbClr val="C00000"/>
                </a:solidFill>
                <a:latin typeface="楷体" panose="02010609060101010101" pitchFamily="49" charset="-122"/>
                <a:ea typeface="楷体" panose="02010609060101010101" pitchFamily="49" charset="-122"/>
              </a:rPr>
              <a:t>基取余</a:t>
            </a:r>
          </a:p>
        </p:txBody>
      </p:sp>
      <p:sp>
        <p:nvSpPr>
          <p:cNvPr id="30" name="Rectangle 24"/>
          <p:cNvSpPr>
            <a:spLocks noChangeArrowheads="1"/>
          </p:cNvSpPr>
          <p:nvPr/>
        </p:nvSpPr>
        <p:spPr bwMode="auto">
          <a:xfrm>
            <a:off x="2131641" y="5191043"/>
            <a:ext cx="17922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latin typeface="楷体" panose="02010609060101010101" pitchFamily="49" charset="-122"/>
                <a:ea typeface="楷体" panose="02010609060101010101" pitchFamily="49" charset="-122"/>
              </a:rPr>
              <a:t>方法：</a:t>
            </a:r>
          </a:p>
        </p:txBody>
      </p:sp>
      <p:sp>
        <p:nvSpPr>
          <p:cNvPr id="31" name="Rectangle 23"/>
          <p:cNvSpPr>
            <a:spLocks noChangeArrowheads="1"/>
          </p:cNvSpPr>
          <p:nvPr/>
        </p:nvSpPr>
        <p:spPr bwMode="auto">
          <a:xfrm>
            <a:off x="3203848" y="5737562"/>
            <a:ext cx="3930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小数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乘</a:t>
            </a:r>
            <a:r>
              <a:rPr lang="zh-CN" altLang="en-US" sz="2800" b="1" dirty="0">
                <a:solidFill>
                  <a:srgbClr val="C00000"/>
                </a:solidFill>
                <a:latin typeface="楷体" panose="02010609060101010101" pitchFamily="49" charset="-122"/>
                <a:ea typeface="楷体" panose="02010609060101010101" pitchFamily="49" charset="-122"/>
              </a:rPr>
              <a:t>基取整</a:t>
            </a:r>
          </a:p>
        </p:txBody>
      </p:sp>
      <p:sp>
        <p:nvSpPr>
          <p:cNvPr id="6" name="右箭头 5"/>
          <p:cNvSpPr/>
          <p:nvPr/>
        </p:nvSpPr>
        <p:spPr>
          <a:xfrm>
            <a:off x="3491880" y="2924944"/>
            <a:ext cx="129614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13128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0" grpId="0"/>
      <p:bldP spid="31"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498" y="2449"/>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字符型数据</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123"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整型、浮点型数据</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329977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2000" fill="hold"/>
                                        <p:tgtEl>
                                          <p:spTgt spid="26"/>
                                        </p:tgtEl>
                                      </p:cBhvr>
                                      <p:by x="150000" y="150000"/>
                                    </p:animScale>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）二进制数转换成</a:t>
            </a:r>
            <a:r>
              <a:rPr lang="zh-CN" altLang="en-US" sz="2400" dirty="0" smtClean="0">
                <a:latin typeface="华文楷体" panose="02010600040101010101" pitchFamily="2" charset="-122"/>
                <a:ea typeface="华文楷体" panose="02010600040101010101" pitchFamily="2" charset="-122"/>
              </a:rPr>
              <a:t>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a:t>
            </a:r>
            <a:r>
              <a:rPr lang="zh-CN" altLang="en-US" sz="2400" b="1" dirty="0" smtClean="0">
                <a:solidFill>
                  <a:srgbClr val="C00000"/>
                </a:solidFill>
              </a:rPr>
              <a:t>求和</a:t>
            </a:r>
            <a:endParaRPr lang="zh-CN" altLang="en-US" sz="2400" b="1" dirty="0">
              <a:solidFill>
                <a:srgbClr val="C00000"/>
              </a:solidFill>
            </a:endParaRPr>
          </a:p>
        </p:txBody>
      </p:sp>
      <p:sp>
        <p:nvSpPr>
          <p:cNvPr id="6" name="文本框 5"/>
          <p:cNvSpPr txBox="1">
            <a:spLocks noChangeArrowheads="1"/>
          </p:cNvSpPr>
          <p:nvPr/>
        </p:nvSpPr>
        <p:spPr bwMode="auto">
          <a:xfrm>
            <a:off x="1109747" y="3318837"/>
            <a:ext cx="7566709" cy="26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rPr>
              <a:t>答案：</a:t>
            </a:r>
            <a:endParaRPr lang="en-US" altLang="zh-CN" sz="2400" b="1"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800" b="1" dirty="0" smtClean="0">
                <a:solidFill>
                  <a:srgbClr val="000000"/>
                </a:solidFill>
                <a:latin typeface="宋体" panose="02010600030101010101" pitchFamily="2" charset="-122"/>
              </a:rPr>
              <a:t>（</a:t>
            </a:r>
            <a:r>
              <a:rPr lang="en-US" altLang="zh-CN" sz="2800" b="1" dirty="0" smtClean="0">
                <a:solidFill>
                  <a:srgbClr val="000000"/>
                </a:solidFill>
                <a:latin typeface="宋体" panose="02010600030101010101" pitchFamily="2" charset="-122"/>
              </a:rPr>
              <a:t>1101.01</a:t>
            </a:r>
            <a:r>
              <a:rPr lang="zh-CN" altLang="en-US" sz="2800" b="1" dirty="0" smtClean="0">
                <a:solidFill>
                  <a:srgbClr val="000000"/>
                </a:solidFill>
                <a:latin typeface="宋体" panose="02010600030101010101" pitchFamily="2" charset="-122"/>
              </a:rPr>
              <a:t>）</a:t>
            </a:r>
            <a:r>
              <a:rPr lang="en-US" altLang="zh-CN" sz="2800" b="1" baseline="-25000" dirty="0" smtClean="0">
                <a:solidFill>
                  <a:srgbClr val="000000"/>
                </a:solidFill>
                <a:latin typeface="宋体" panose="02010600030101010101" pitchFamily="2" charset="-122"/>
              </a:rPr>
              <a:t>2</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3</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0</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 )</a:t>
            </a:r>
            <a:r>
              <a:rPr lang="en-US" altLang="zh-CN" sz="2800" b="1" baseline="-25000" dirty="0">
                <a:solidFill>
                  <a:srgbClr val="000000"/>
                </a:solidFill>
                <a:latin typeface="宋体" panose="02010600030101010101" pitchFamily="2" charset="-122"/>
              </a:rPr>
              <a:t>10</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=(13.25)</a:t>
            </a:r>
            <a:r>
              <a:rPr lang="en-US" altLang="zh-CN" sz="2800" b="1" baseline="-25000" dirty="0" smtClean="0">
                <a:solidFill>
                  <a:srgbClr val="000000"/>
                </a:solidFill>
                <a:latin typeface="宋体" panose="02010600030101010101" pitchFamily="2" charset="-122"/>
              </a:rPr>
              <a:t>10</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109747" y="2852936"/>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1101.01</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2</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矩形 1"/>
          <p:cNvSpPr/>
          <p:nvPr/>
        </p:nvSpPr>
        <p:spPr>
          <a:xfrm>
            <a:off x="1091094" y="6167537"/>
            <a:ext cx="7704855" cy="387798"/>
          </a:xfrm>
          <a:prstGeom prst="rect">
            <a:avLst/>
          </a:prstGeom>
        </p:spPr>
        <p:txBody>
          <a:bodyPr wrap="square">
            <a:spAutoFit/>
          </a:bodyPr>
          <a:lstStyle/>
          <a:p>
            <a:pPr algn="just" eaLnBrk="0" hangingPunct="0">
              <a:lnSpc>
                <a:spcPct val="8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这里，“</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是基数，“</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i="1" baseline="30000" dirty="0"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=3,2,1,0,-1,-2)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为位权</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21776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八进制数转换成十进制数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乘权求和。</a:t>
            </a:r>
            <a:r>
              <a:rPr lang="zh-CN" altLang="en-US" sz="2400" dirty="0">
                <a:latin typeface="华文楷体" panose="02010600040101010101" pitchFamily="2" charset="-122"/>
                <a:ea typeface="华文楷体" panose="02010600040101010101" pitchFamily="2" charset="-122"/>
              </a:rPr>
              <a:t>方法同二进制转换成十进制完全一样，仅仅基数</a:t>
            </a:r>
            <a:r>
              <a:rPr lang="zh-CN" altLang="en-US" sz="2400" dirty="0" smtClean="0">
                <a:latin typeface="华文楷体" panose="02010600040101010101" pitchFamily="2" charset="-122"/>
                <a:ea typeface="华文楷体" panose="02010600040101010101" pitchFamily="2" charset="-122"/>
              </a:rPr>
              <a:t>有所不同。</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674927" y="4243785"/>
            <a:ext cx="7566709" cy="12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(24.6)</a:t>
            </a:r>
            <a:r>
              <a:rPr lang="en-US" altLang="zh-CN" sz="2400" b="1" baseline="-25000" dirty="0">
                <a:solidFill>
                  <a:srgbClr val="000000"/>
                </a:solidFill>
                <a:ea typeface="华文楷体" panose="02010600040101010101" pitchFamily="2" charset="-122"/>
                <a:cs typeface="Times New Roman" panose="02020603050405020304" pitchFamily="18" charset="0"/>
              </a:rPr>
              <a:t>8</a:t>
            </a:r>
            <a:r>
              <a:rPr lang="en-US" altLang="zh-CN" sz="2400" b="1" dirty="0">
                <a:solidFill>
                  <a:srgbClr val="000000"/>
                </a:solidFill>
                <a:ea typeface="华文楷体" panose="02010600040101010101" pitchFamily="2" charset="-122"/>
                <a:cs typeface="Times New Roman" panose="02020603050405020304" pitchFamily="18" charset="0"/>
              </a:rPr>
              <a:t>=(2×8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+4×8</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+6×8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20.75)</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baseline="-25000" dirty="0">
              <a:solidFill>
                <a:srgbClr val="000000"/>
              </a:solidFill>
              <a:ea typeface="华文楷体" panose="02010600040101010101" pitchFamily="2" charset="-122"/>
              <a:cs typeface="Times New Roman" panose="02020603050405020304" pitchFamily="18" charset="0"/>
            </a:endParaRPr>
          </a:p>
        </p:txBody>
      </p:sp>
      <p:sp>
        <p:nvSpPr>
          <p:cNvPr id="7" name="矩形 6"/>
          <p:cNvSpPr/>
          <p:nvPr/>
        </p:nvSpPr>
        <p:spPr>
          <a:xfrm>
            <a:off x="656196" y="360556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24.6</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a:latin typeface="宋体" panose="02010600030101010101" pitchFamily="2" charset="-122"/>
              </a:rPr>
              <a:t>8</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17484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500" fill="hold"/>
                                        <p:tgtEl>
                                          <p:spTgt spid="9"/>
                                        </p:tgtEl>
                                      </p:cBhvr>
                                      <p:by x="150000" y="150000"/>
                                    </p:animScale>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228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）十六进制</a:t>
            </a:r>
            <a:r>
              <a:rPr lang="zh-CN" altLang="en-US" sz="2400" dirty="0">
                <a:latin typeface="华文楷体" panose="02010600040101010101" pitchFamily="2" charset="-122"/>
                <a:ea typeface="华文楷体" panose="02010600040101010101" pitchFamily="2" charset="-122"/>
              </a:rPr>
              <a:t>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十六进制数共有</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个不同的符号：</a:t>
            </a:r>
            <a:r>
              <a:rPr lang="en-US" altLang="zh-CN" sz="2400" b="1" dirty="0">
                <a:solidFill>
                  <a:srgbClr val="C00000"/>
                </a:solidFill>
                <a:latin typeface="华文楷体" panose="02010600040101010101" pitchFamily="2" charset="-122"/>
                <a:ea typeface="华文楷体" panose="02010600040101010101" pitchFamily="2" charset="-122"/>
              </a:rPr>
              <a:t>0</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2</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3</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4</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5</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6</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7</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8</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9</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A</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B</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C</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D</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E</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13</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15</a:t>
            </a:r>
            <a:r>
              <a:rPr lang="zh-CN" altLang="en-US" sz="2400" dirty="0">
                <a:latin typeface="华文楷体" panose="02010600040101010101" pitchFamily="2" charset="-122"/>
                <a:ea typeface="华文楷体" panose="02010600040101010101" pitchFamily="2" charset="-122"/>
              </a:rPr>
              <a:t>，转换方法同前，仅仅</a:t>
            </a:r>
            <a:r>
              <a:rPr lang="zh-CN" altLang="en-US" sz="2400" dirty="0">
                <a:solidFill>
                  <a:srgbClr val="C00000"/>
                </a:solidFill>
                <a:latin typeface="华文楷体" panose="02010600040101010101" pitchFamily="2" charset="-122"/>
                <a:ea typeface="华文楷体" panose="02010600040101010101" pitchFamily="2" charset="-122"/>
              </a:rPr>
              <a:t>基数为</a:t>
            </a:r>
            <a:r>
              <a:rPr lang="en-US" altLang="zh-CN" sz="2400" dirty="0">
                <a:solidFill>
                  <a:srgbClr val="C00000"/>
                </a:solidFill>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a:t>
            </a:r>
          </a:p>
        </p:txBody>
      </p:sp>
      <p:sp>
        <p:nvSpPr>
          <p:cNvPr id="6" name="文本框 5"/>
          <p:cNvSpPr txBox="1">
            <a:spLocks noChangeArrowheads="1"/>
          </p:cNvSpPr>
          <p:nvPr/>
        </p:nvSpPr>
        <p:spPr bwMode="auto">
          <a:xfrm>
            <a:off x="627930" y="4560493"/>
            <a:ext cx="7566709"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algn="just"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(4C.A)</a:t>
            </a:r>
            <a:r>
              <a:rPr lang="en-US" altLang="zh-CN" sz="2400" b="1" baseline="-25000" dirty="0">
                <a:solidFill>
                  <a:srgbClr val="000000"/>
                </a:solidFill>
                <a:ea typeface="华文楷体" panose="02010600040101010101" pitchFamily="2" charset="-122"/>
                <a:cs typeface="Times New Roman" panose="02020603050405020304" pitchFamily="18" charset="0"/>
              </a:rPr>
              <a:t>16</a:t>
            </a:r>
          </a:p>
          <a:p>
            <a:pPr lvl="0" algn="just"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4×16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+12×16</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+10×16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=(76.625)</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baseline="-25000" dirty="0">
              <a:solidFill>
                <a:srgbClr val="000000"/>
              </a:solidFill>
              <a:ea typeface="华文楷体" panose="02010600040101010101" pitchFamily="2" charset="-122"/>
              <a:cs typeface="Times New Roman" panose="02020603050405020304" pitchFamily="18" charset="0"/>
            </a:endParaRPr>
          </a:p>
        </p:txBody>
      </p:sp>
      <p:sp>
        <p:nvSpPr>
          <p:cNvPr id="7" name="矩形 6"/>
          <p:cNvSpPr/>
          <p:nvPr/>
        </p:nvSpPr>
        <p:spPr>
          <a:xfrm>
            <a:off x="609427" y="401939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4C.A</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16</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375685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347791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10110.11</a:t>
            </a:r>
            <a:r>
              <a:rPr lang="zh-CN" altLang="en-US" sz="2400" b="1" dirty="0">
                <a:latin typeface="Times New Roman" panose="02020603050405020304" pitchFamily="18" charset="0"/>
                <a:cs typeface="Times New Roman" panose="02020603050405020304" pitchFamily="18" charset="0"/>
              </a:rPr>
              <a:t>)2</a:t>
            </a:r>
            <a:endParaRPr lang="en-US" altLang="zh-CN" sz="2400" b="1" dirty="0">
              <a:latin typeface="Times New Roman" panose="02020603050405020304" pitchFamily="18" charset="0"/>
              <a:cs typeface="Times New Roman" panose="02020603050405020304" pitchFamily="18" charset="0"/>
            </a:endParaRP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4</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=(22.75)</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0286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308324"/>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smtClean="0">
                <a:latin typeface="宋体" panose="02010600030101010101" pitchFamily="2" charset="-122"/>
              </a:rPr>
              <a:t>(</a:t>
            </a:r>
            <a:r>
              <a:rPr lang="en-US" altLang="zh-CN" sz="2400" b="1" dirty="0">
                <a:latin typeface="宋体" panose="02010600030101010101" pitchFamily="2" charset="-122"/>
              </a:rPr>
              <a:t>35.7)</a:t>
            </a:r>
            <a:r>
              <a:rPr lang="en-US" altLang="zh-CN" sz="2400" b="1" baseline="-25000" dirty="0">
                <a:latin typeface="宋体" panose="02010600030101010101" pitchFamily="2" charset="-122"/>
              </a:rPr>
              <a:t>8</a:t>
            </a:r>
          </a:p>
          <a:p>
            <a:pPr eaLnBrk="0" hangingPunct="0">
              <a:lnSpc>
                <a:spcPct val="150000"/>
              </a:lnSpc>
            </a:pPr>
            <a:r>
              <a:rPr lang="en-US" altLang="zh-CN" sz="2400" b="1" dirty="0">
                <a:latin typeface="宋体" panose="02010600030101010101" pitchFamily="2" charset="-122"/>
              </a:rPr>
              <a:t>=(3×8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+5×8</a:t>
            </a:r>
            <a:r>
              <a:rPr lang="en-US" altLang="zh-CN" sz="2400" b="1" baseline="30000" dirty="0">
                <a:latin typeface="宋体" panose="02010600030101010101" pitchFamily="2" charset="-122"/>
              </a:rPr>
              <a:t>0</a:t>
            </a:r>
            <a:r>
              <a:rPr lang="en-US" altLang="zh-CN" sz="2400" b="1" dirty="0">
                <a:latin typeface="宋体" panose="02010600030101010101" pitchFamily="2" charset="-122"/>
              </a:rPr>
              <a:t>+7×8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p>
          <a:p>
            <a:pPr eaLnBrk="0" hangingPunct="0">
              <a:lnSpc>
                <a:spcPct val="150000"/>
              </a:lnSpc>
            </a:pPr>
            <a:r>
              <a:rPr lang="en-US" altLang="zh-CN" sz="2400" b="1" dirty="0">
                <a:latin typeface="宋体" panose="02010600030101010101" pitchFamily="2" charset="-122"/>
              </a:rPr>
              <a:t>=(</a:t>
            </a:r>
            <a:r>
              <a:rPr lang="en-US" altLang="zh-CN" sz="2400" b="1" dirty="0" smtClean="0">
                <a:latin typeface="宋体" panose="02010600030101010101" pitchFamily="2" charset="-122"/>
              </a:rPr>
              <a:t>29.875)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20601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221762"/>
          </a:xfrm>
          <a:prstGeom prst="rect">
            <a:avLst/>
          </a:prstGeom>
        </p:spPr>
        <p:txBody>
          <a:bodyPr wrap="square">
            <a:spAutoFit/>
          </a:bodyPr>
          <a:lstStyle/>
          <a:p>
            <a:pPr marL="457200" indent="-457200" eaLnBrk="0" hangingPunct="0">
              <a:lnSpc>
                <a:spcPct val="150000"/>
              </a:lnSpc>
              <a:buAutoNum type="alphaLcParenBoth" startAt="3"/>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a:latin typeface="宋体" panose="02010600030101010101" pitchFamily="2" charset="-122"/>
              </a:rPr>
              <a:t>(A7D.E)</a:t>
            </a:r>
            <a:r>
              <a:rPr lang="en-US" altLang="zh-CN" sz="2400" b="1" baseline="-25000" dirty="0">
                <a:latin typeface="宋体" panose="02010600030101010101" pitchFamily="2" charset="-122"/>
              </a:rPr>
              <a:t>16</a:t>
            </a:r>
          </a:p>
          <a:p>
            <a:pPr eaLnBrk="0" hangingPunct="0">
              <a:lnSpc>
                <a:spcPct val="150000"/>
              </a:lnSpc>
            </a:pPr>
            <a:r>
              <a:rPr lang="en-US" altLang="zh-CN" sz="2400" b="1" dirty="0">
                <a:latin typeface="宋体" panose="02010600030101010101" pitchFamily="2" charset="-122"/>
              </a:rPr>
              <a:t>=(10×16</a:t>
            </a:r>
            <a:r>
              <a:rPr lang="en-US" altLang="zh-CN" sz="2400" b="1" baseline="30000" dirty="0">
                <a:latin typeface="宋体" panose="02010600030101010101" pitchFamily="2" charset="-122"/>
              </a:rPr>
              <a:t>2</a:t>
            </a:r>
            <a:r>
              <a:rPr lang="en-US" altLang="zh-CN" sz="2400" b="1" dirty="0">
                <a:latin typeface="宋体" panose="02010600030101010101" pitchFamily="2" charset="-122"/>
              </a:rPr>
              <a:t>+7×16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+13×16</a:t>
            </a:r>
            <a:r>
              <a:rPr lang="en-US" altLang="zh-CN" sz="2400" b="1" baseline="30000" dirty="0">
                <a:latin typeface="宋体" panose="02010600030101010101" pitchFamily="2" charset="-122"/>
              </a:rPr>
              <a:t>0</a:t>
            </a:r>
            <a:r>
              <a:rPr lang="en-US" altLang="zh-CN" sz="2400" b="1" dirty="0">
                <a:latin typeface="宋体" panose="02010600030101010101" pitchFamily="2" charset="-122"/>
              </a:rPr>
              <a:t>+14×16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 )</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r>
              <a:rPr lang="en-US" altLang="zh-CN" sz="2400" b="1" dirty="0" smtClean="0">
                <a:latin typeface="宋体" panose="02010600030101010101" pitchFamily="2" charset="-122"/>
              </a:rPr>
              <a:t>2685.875)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8778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由于八进制的一位相当于二进制的三位，所以只需把每一个八进制数字改写成等值的三位二进制数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83568" y="3605204"/>
            <a:ext cx="6925995"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例</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111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0.1111011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endParaRPr lang="zh-CN" altLang="en-US" sz="2400" dirty="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35067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）十六进制数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由于十六进制的一位相当于二进制的四位，只需把每一个十六进制数字改写成等值的四位二进制数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9" name="矩形 8"/>
          <p:cNvSpPr>
            <a:spLocks noGrp="1" noChangeArrowheads="1"/>
          </p:cNvSpPr>
          <p:nvPr/>
        </p:nvSpPr>
        <p:spPr bwMode="auto">
          <a:xfrm>
            <a:off x="627930" y="3628238"/>
            <a:ext cx="7812087" cy="260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例:将（</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0100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0010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1001100.0010111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19036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成八进制数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a:t>
            </a:r>
            <a:r>
              <a:rPr lang="zh-CN" altLang="en-US" sz="2400" b="1" dirty="0">
                <a:solidFill>
                  <a:srgbClr val="C00000"/>
                </a:solidFill>
                <a:latin typeface="华文楷体" panose="02010600040101010101" pitchFamily="2" charset="-122"/>
                <a:ea typeface="华文楷体" panose="02010600040101010101" pitchFamily="2" charset="-122"/>
              </a:rPr>
              <a:t>整数部分从低位向高位每三位</a:t>
            </a:r>
            <a:r>
              <a:rPr lang="zh-CN" altLang="en-US" sz="2400" dirty="0">
                <a:latin typeface="华文楷体" panose="02010600040101010101" pitchFamily="2" charset="-122"/>
                <a:ea typeface="华文楷体" panose="02010600040101010101" pitchFamily="2" charset="-122"/>
              </a:rPr>
              <a:t>用一个等值的</a:t>
            </a:r>
            <a:r>
              <a:rPr lang="zh-CN" altLang="en-US" sz="2400" b="1" dirty="0">
                <a:solidFill>
                  <a:srgbClr val="C00000"/>
                </a:solidFill>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r>
              <a:rPr lang="en-US" altLang="zh-CN" sz="2400" dirty="0">
                <a:latin typeface="华文楷体" panose="02010600040101010101" pitchFamily="2" charset="-122"/>
                <a:ea typeface="华文楷体" panose="0201060004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小数部分从高位向低位每三位</a:t>
            </a:r>
            <a:r>
              <a:rPr lang="zh-CN" altLang="en-US" sz="2400" dirty="0">
                <a:latin typeface="华文楷体" panose="02010600040101010101" pitchFamily="2" charset="-122"/>
                <a:ea typeface="华文楷体" panose="02010600040101010101" pitchFamily="2" charset="-122"/>
              </a:rPr>
              <a:t>用一个等值的八进制数来替换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p>
        </p:txBody>
      </p:sp>
      <p:sp>
        <p:nvSpPr>
          <p:cNvPr id="2" name="矩形 1"/>
          <p:cNvSpPr/>
          <p:nvPr/>
        </p:nvSpPr>
        <p:spPr>
          <a:xfrm>
            <a:off x="1133872" y="4127190"/>
            <a:ext cx="4572000" cy="2308324"/>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a:t>
            </a:r>
            <a:r>
              <a:rPr lang="zh-CN" altLang="en-US" sz="2400" b="1" dirty="0">
                <a:latin typeface="华文楷体" panose="02010600040101010101" pitchFamily="2" charset="-122"/>
                <a:ea typeface="华文楷体" panose="02010600040101010101" pitchFamily="2" charset="-122"/>
              </a:rPr>
              <a:t>八进制</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35.2</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93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a:t>
            </a:r>
            <a:r>
              <a:rPr lang="en-US" altLang="zh-CN" sz="2400" dirty="0" smtClean="0">
                <a:latin typeface="华文楷体" panose="02010600040101010101" pitchFamily="2" charset="-122"/>
                <a:ea typeface="华文楷体" panose="02010600040101010101" pitchFamily="2" charset="-122"/>
              </a:rPr>
              <a:t>16</a:t>
            </a:r>
            <a:r>
              <a:rPr lang="zh-CN" altLang="en-US" sz="2400" dirty="0" smtClean="0">
                <a:latin typeface="华文楷体" panose="02010600040101010101" pitchFamily="2" charset="-122"/>
                <a:ea typeface="华文楷体" panose="02010600040101010101" pitchFamily="2" charset="-122"/>
              </a:rPr>
              <a:t>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将整数部分从低位向高位每四位用一个等值的十六进制数来替换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凑满四位</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小数部分从高位向低位每四位用一个等值的十六进制数来替换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a:t>
            </a:r>
            <a:r>
              <a:rPr lang="zh-CN" altLang="en-US" sz="2400" dirty="0" smtClean="0">
                <a:latin typeface="华文楷体" panose="02010600040101010101" pitchFamily="2" charset="-122"/>
                <a:ea typeface="华文楷体" panose="02010600040101010101" pitchFamily="2" charset="-122"/>
              </a:rPr>
              <a:t>位。</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1133872" y="4127190"/>
            <a:ext cx="4572000" cy="2086725"/>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转换为十六进制</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gn="just" eaLnBrk="0" hangingPunct="0">
              <a:spcBef>
                <a:spcPct val="20000"/>
              </a:spcBef>
              <a:buClr>
                <a:schemeClr val="tx1"/>
              </a:buClr>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宋体" panose="02010600030101010101" pitchFamily="2" charset="-122"/>
              </a:rPr>
              <a:t>（</a:t>
            </a:r>
            <a:r>
              <a:rPr lang="en-US" altLang="zh-CN" sz="2400" b="1" u="sng" dirty="0">
                <a:latin typeface="宋体" panose="02010600030101010101" pitchFamily="2" charset="-122"/>
              </a:rPr>
              <a:t>0001</a:t>
            </a:r>
            <a:r>
              <a:rPr lang="en-US" altLang="zh-CN" sz="2400" b="1" dirty="0">
                <a:latin typeface="宋体" panose="02010600030101010101" pitchFamily="2" charset="-122"/>
              </a:rPr>
              <a:t> </a:t>
            </a:r>
            <a:r>
              <a:rPr lang="en-US" altLang="zh-CN" sz="2400" b="1" u="sng" dirty="0">
                <a:latin typeface="宋体" panose="02010600030101010101" pitchFamily="2" charset="-122"/>
              </a:rPr>
              <a:t>1101</a:t>
            </a:r>
            <a:r>
              <a:rPr lang="en-US" altLang="zh-CN" sz="2400" b="1" dirty="0">
                <a:latin typeface="宋体" panose="02010600030101010101" pitchFamily="2" charset="-122"/>
              </a:rPr>
              <a:t>. </a:t>
            </a:r>
            <a:r>
              <a:rPr lang="en-US" altLang="zh-CN" sz="2400" b="1" u="sng" dirty="0">
                <a:latin typeface="宋体" panose="02010600030101010101" pitchFamily="2" charset="-122"/>
              </a:rPr>
              <a:t>0100</a:t>
            </a:r>
            <a:r>
              <a:rPr lang="zh-CN" altLang="en-US" sz="2400" b="1" dirty="0">
                <a:latin typeface="宋体" panose="02010600030101010101" pitchFamily="2" charset="-122"/>
              </a:rPr>
              <a:t>）</a:t>
            </a:r>
            <a:r>
              <a:rPr lang="en-US" altLang="zh-CN" sz="2400" b="1" baseline="-25000" dirty="0">
                <a:latin typeface="宋体" panose="02010600030101010101" pitchFamily="2" charset="-122"/>
              </a:rPr>
              <a:t>2</a:t>
            </a:r>
          </a:p>
          <a:p>
            <a:pPr algn="just" eaLnBrk="0" hangingPunct="0">
              <a:spcBef>
                <a:spcPct val="20000"/>
              </a:spcBef>
              <a:buClr>
                <a:schemeClr val="tx1"/>
              </a:buClr>
              <a:buFont typeface="Wingdings" panose="05000000000000000000" pitchFamily="2" charset="2"/>
              <a:buNone/>
            </a:pPr>
            <a:r>
              <a:rPr lang="en-US" altLang="zh-CN" sz="2400" b="1" dirty="0" smtClean="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1D.4</a:t>
            </a:r>
            <a:r>
              <a:rPr lang="zh-CN" altLang="en-US" sz="2400" b="1" dirty="0">
                <a:latin typeface="宋体" panose="02010600030101010101" pitchFamily="2" charset="-122"/>
              </a:rPr>
              <a:t>）</a:t>
            </a:r>
            <a:r>
              <a:rPr lang="en-US" altLang="zh-CN" sz="2400" b="1" baseline="-25000" dirty="0">
                <a:latin typeface="宋体" panose="02010600030101010101" pitchFamily="2" charset="-122"/>
              </a:rPr>
              <a:t>16</a:t>
            </a:r>
            <a:endParaRPr lang="en-US" altLang="zh-CN" sz="2400" b="1" baseline="-25000"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233963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751522"/>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24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成</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21821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179512" y="1844824"/>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indent="0" algn="just" eaLnBrk="0" hangingPunct="0">
              <a:lnSpc>
                <a:spcPct val="150000"/>
              </a:lnSpc>
              <a:spcBef>
                <a:spcPts val="0"/>
              </a:spcBef>
              <a:buClr>
                <a:schemeClr val="tx1"/>
              </a:buClr>
              <a:buFont typeface="Wingdings" panose="05000000000000000000" pitchFamily="2" charset="2"/>
              <a:buNone/>
            </a:pPr>
            <a:r>
              <a:rPr lang="zh-CN" altLang="en-US" sz="2800" b="1" u="sng" dirty="0" smtClean="0">
                <a:solidFill>
                  <a:srgbClr val="0000FF"/>
                </a:solidFill>
                <a:latin typeface="华文楷体" panose="02010600040101010101" pitchFamily="2" charset="-122"/>
                <a:ea typeface="华文楷体" panose="02010600040101010101" pitchFamily="2" charset="-122"/>
              </a:rPr>
              <a:t>进位</a:t>
            </a:r>
            <a:r>
              <a:rPr lang="zh-CN" altLang="en-US" sz="2800" b="1" u="sng" dirty="0">
                <a:solidFill>
                  <a:srgbClr val="0000FF"/>
                </a:solidFill>
                <a:latin typeface="华文楷体" panose="02010600040101010101" pitchFamily="2" charset="-122"/>
                <a:ea typeface="华文楷体" panose="02010600040101010101" pitchFamily="2" charset="-122"/>
              </a:rPr>
              <a:t>计数</a:t>
            </a:r>
            <a:r>
              <a:rPr lang="zh-CN" altLang="en-US" sz="2800" b="1" u="sng" dirty="0" smtClean="0">
                <a:solidFill>
                  <a:srgbClr val="0000FF"/>
                </a:solidFill>
                <a:latin typeface="华文楷体" panose="02010600040101010101" pitchFamily="2" charset="-122"/>
                <a:ea typeface="华文楷体" panose="02010600040101010101" pitchFamily="2" charset="-122"/>
              </a:rPr>
              <a:t>制</a:t>
            </a:r>
            <a:r>
              <a:rPr lang="en-US" altLang="zh-CN" sz="28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进位</a:t>
            </a:r>
            <a:r>
              <a:rPr lang="zh-CN" altLang="en-US" sz="2400" dirty="0">
                <a:latin typeface="华文楷体" panose="02010600040101010101" pitchFamily="2" charset="-122"/>
                <a:ea typeface="华文楷体" panose="02010600040101010101" pitchFamily="2" charset="-122"/>
              </a:rPr>
              <a:t>计数制也称数制，就是人们利用数字符号按进位原则进行数据大小计算的方法。通常人们在日常生活中是以十进制来表达数值并进行计算的。另外还有二进制、八进制和十六进制等。</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148064" y="1662084"/>
            <a:ext cx="1962935" cy="1940446"/>
          </a:xfrm>
          <a:prstGeom prst="rect">
            <a:avLst/>
          </a:prstGeom>
        </p:spPr>
      </p:pic>
      <p:pic>
        <p:nvPicPr>
          <p:cNvPr id="6" name="图片 5"/>
          <p:cNvPicPr>
            <a:picLocks noChangeAspect="1"/>
          </p:cNvPicPr>
          <p:nvPr/>
        </p:nvPicPr>
        <p:blipFill>
          <a:blip r:embed="rId5"/>
          <a:stretch>
            <a:fillRect/>
          </a:stretch>
        </p:blipFill>
        <p:spPr>
          <a:xfrm>
            <a:off x="6012160" y="3861048"/>
            <a:ext cx="2644938" cy="2211092"/>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5031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827584" y="3789040"/>
            <a:ext cx="33123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dirty="0" smtClean="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16.327</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8</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001</a:t>
            </a:r>
            <a:r>
              <a:rPr lang="en-US" altLang="zh-CN" sz="2400" dirty="0" smtClean="0">
                <a:ea typeface="华文楷体" panose="02010600040101010101" pitchFamily="2" charset="-122"/>
                <a:cs typeface="Times New Roman" panose="02020603050405020304" pitchFamily="18" charset="0"/>
              </a:rPr>
              <a:t> </a:t>
            </a:r>
            <a:r>
              <a:rPr lang="en-US" altLang="zh-CN" sz="2400" u="sng" dirty="0" smtClean="0">
                <a:ea typeface="华文楷体" panose="02010600040101010101" pitchFamily="2" charset="-122"/>
                <a:cs typeface="Times New Roman" panose="02020603050405020304" pitchFamily="18" charset="0"/>
              </a:rPr>
              <a:t>110</a:t>
            </a:r>
            <a:r>
              <a:rPr lang="en-US" altLang="zh-CN" sz="2400" dirty="0" smtClean="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011</a:t>
            </a:r>
            <a:r>
              <a:rPr lang="en-US" altLang="zh-CN" sz="2400" dirty="0" smtClean="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010</a:t>
            </a:r>
            <a:r>
              <a:rPr lang="en-US" altLang="zh-CN" sz="2400" dirty="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1110.011010111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endParaRPr lang="en-US" altLang="zh-CN" sz="2400" dirty="0">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4615692" y="3883762"/>
            <a:ext cx="34121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AD.7F</a:t>
            </a:r>
            <a:r>
              <a:rPr lang="zh-CN" altLang="en-US" dirty="0"/>
              <a:t>)</a:t>
            </a:r>
            <a:r>
              <a:rPr lang="en-US" altLang="zh-CN" dirty="0"/>
              <a:t>16</a:t>
            </a:r>
          </a:p>
          <a:p>
            <a:r>
              <a:rPr lang="en-US" altLang="zh-CN" dirty="0"/>
              <a:t> =</a:t>
            </a:r>
            <a:r>
              <a:rPr lang="zh-CN" altLang="en-US" dirty="0"/>
              <a:t>(</a:t>
            </a:r>
            <a:r>
              <a:rPr lang="en-US" altLang="zh-CN" dirty="0"/>
              <a:t>1010 1101.0111 1111</a:t>
            </a:r>
            <a:r>
              <a:rPr lang="zh-CN" altLang="en-US" dirty="0"/>
              <a:t>)</a:t>
            </a:r>
            <a:r>
              <a:rPr lang="en-US" altLang="zh-CN" dirty="0"/>
              <a:t>2</a:t>
            </a:r>
          </a:p>
          <a:p>
            <a:r>
              <a:rPr lang="en-US" altLang="zh-CN" dirty="0"/>
              <a:t> =</a:t>
            </a:r>
            <a:r>
              <a:rPr lang="zh-CN" altLang="en-US" dirty="0"/>
              <a:t>(</a:t>
            </a:r>
            <a:r>
              <a:rPr lang="en-US" altLang="zh-CN" dirty="0"/>
              <a:t>10101101.01111111</a:t>
            </a:r>
            <a:r>
              <a:rPr lang="zh-CN" altLang="en-US" dirty="0"/>
              <a:t>)</a:t>
            </a:r>
            <a:r>
              <a:rPr lang="en-US" altLang="zh-CN" dirty="0"/>
              <a:t>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20435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461665"/>
          </a:xfrm>
          <a:prstGeom prst="rect">
            <a:avLst/>
          </a:prstGeom>
        </p:spPr>
        <p:txBody>
          <a:bodyPr wrap="square">
            <a:spAutoFit/>
          </a:bodyPr>
          <a:lstStyle/>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转换成八进制数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文本框 6"/>
          <p:cNvSpPr txBox="1">
            <a:spLocks noChangeArrowheads="1"/>
          </p:cNvSpPr>
          <p:nvPr/>
        </p:nvSpPr>
        <p:spPr bwMode="auto">
          <a:xfrm>
            <a:off x="1296293" y="3333773"/>
            <a:ext cx="51479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1101101.011</a:t>
            </a:r>
            <a:r>
              <a:rPr lang="zh-CN" altLang="en-US" dirty="0"/>
              <a:t>)</a:t>
            </a:r>
            <a:r>
              <a:rPr lang="en-US" altLang="zh-CN" baseline="-25000" dirty="0"/>
              <a:t>2</a:t>
            </a:r>
            <a:r>
              <a:rPr lang="en-US" altLang="zh-CN" dirty="0"/>
              <a:t> =</a:t>
            </a:r>
            <a:r>
              <a:rPr lang="zh-CN" altLang="en-US" dirty="0"/>
              <a:t>(</a:t>
            </a:r>
            <a:r>
              <a:rPr lang="en-US" altLang="zh-CN" dirty="0" smtClean="0"/>
              <a:t>001_101_101</a:t>
            </a:r>
            <a:r>
              <a:rPr lang="en-US" altLang="zh-CN" dirty="0"/>
              <a:t>. </a:t>
            </a:r>
            <a:r>
              <a:rPr lang="en-US" altLang="zh-CN" dirty="0"/>
              <a:t>011</a:t>
            </a:r>
            <a:r>
              <a:rPr lang="zh-CN" altLang="en-US" dirty="0"/>
              <a:t>)</a:t>
            </a:r>
            <a:r>
              <a:rPr lang="en-US" altLang="zh-CN" baseline="-25000" dirty="0"/>
              <a:t>2</a:t>
            </a:r>
          </a:p>
          <a:p>
            <a:r>
              <a:rPr lang="en-US" altLang="zh-CN" dirty="0" smtClean="0"/>
              <a:t>                          =</a:t>
            </a:r>
            <a:r>
              <a:rPr lang="zh-CN" altLang="en-US" dirty="0"/>
              <a:t>(</a:t>
            </a:r>
            <a:r>
              <a:rPr lang="en-US" altLang="zh-CN" dirty="0"/>
              <a:t>155.3</a:t>
            </a:r>
            <a:r>
              <a:rPr lang="zh-CN" altLang="en-US" dirty="0"/>
              <a:t>)</a:t>
            </a:r>
            <a:r>
              <a:rPr lang="en-US" altLang="zh-CN" baseline="-25000" dirty="0"/>
              <a:t>8</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5199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1043608" y="3477744"/>
            <a:ext cx="8064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101011101.011</a:t>
            </a:r>
            <a:r>
              <a:rPr lang="zh-CN" altLang="en-US" dirty="0"/>
              <a:t>)</a:t>
            </a:r>
            <a:r>
              <a:rPr lang="en-US" altLang="zh-CN" baseline="-25000" dirty="0"/>
              <a:t>2</a:t>
            </a:r>
            <a:r>
              <a:rPr lang="en-US" altLang="zh-CN" dirty="0"/>
              <a:t> =</a:t>
            </a:r>
            <a:r>
              <a:rPr lang="zh-CN" altLang="en-US" dirty="0"/>
              <a:t>(</a:t>
            </a:r>
            <a:r>
              <a:rPr lang="en-US" altLang="zh-CN" dirty="0" smtClean="0"/>
              <a:t>0001_0101_1101.0110</a:t>
            </a:r>
            <a:r>
              <a:rPr lang="zh-CN" altLang="en-US" dirty="0"/>
              <a:t>)</a:t>
            </a:r>
            <a:r>
              <a:rPr lang="en-US" altLang="zh-CN" baseline="-25000" dirty="0"/>
              <a:t>2</a:t>
            </a:r>
            <a:r>
              <a:rPr lang="en-US" altLang="zh-CN" dirty="0"/>
              <a:t> </a:t>
            </a:r>
          </a:p>
          <a:p>
            <a:r>
              <a:rPr lang="en-US" altLang="zh-CN" dirty="0" smtClean="0"/>
              <a:t>                              =</a:t>
            </a:r>
            <a:r>
              <a:rPr lang="zh-CN" altLang="en-US" dirty="0"/>
              <a:t>(</a:t>
            </a:r>
            <a:r>
              <a:rPr lang="en-US" altLang="zh-CN" dirty="0"/>
              <a:t>15D.6</a:t>
            </a:r>
            <a:r>
              <a:rPr lang="zh-CN" altLang="en-US" dirty="0"/>
              <a:t>)</a:t>
            </a:r>
            <a:r>
              <a:rPr lang="en-US" altLang="zh-CN" baseline="-25000" dirty="0"/>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22908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latin typeface="华文楷体" panose="02010600040101010101" pitchFamily="2" charset="-122"/>
                <a:ea typeface="华文楷体" panose="02010600040101010101" pitchFamily="2" charset="-122"/>
              </a:rPr>
              <a:t>常用数制对照表</a:t>
            </a:r>
            <a:endParaRPr lang="zh-CN" altLang="en-US" sz="3200" dirty="0">
              <a:latin typeface="华文楷体" panose="02010600040101010101" pitchFamily="2" charset="-122"/>
              <a:ea typeface="华文楷体" panose="02010600040101010101" pitchFamily="2" charset="-122"/>
            </a:endParaRPr>
          </a:p>
        </p:txBody>
      </p:sp>
      <p:grpSp>
        <p:nvGrpSpPr>
          <p:cNvPr id="9" name="组合 8"/>
          <p:cNvGrpSpPr>
            <a:grpSpLocks/>
          </p:cNvGrpSpPr>
          <p:nvPr/>
        </p:nvGrpSpPr>
        <p:grpSpPr bwMode="auto">
          <a:xfrm>
            <a:off x="741363" y="2073275"/>
            <a:ext cx="7924800" cy="3886200"/>
            <a:chOff x="0" y="0"/>
            <a:chExt cx="3407" cy="3746"/>
          </a:xfrm>
        </p:grpSpPr>
        <p:grpSp>
          <p:nvGrpSpPr>
            <p:cNvPr id="10" name="组合 25603"/>
            <p:cNvGrpSpPr>
              <a:grpSpLocks/>
            </p:cNvGrpSpPr>
            <p:nvPr/>
          </p:nvGrpSpPr>
          <p:grpSpPr bwMode="auto">
            <a:xfrm>
              <a:off x="3" y="3"/>
              <a:ext cx="3401" cy="3740"/>
              <a:chOff x="0" y="0"/>
              <a:chExt cx="3401" cy="3740"/>
            </a:xfrm>
          </p:grpSpPr>
          <p:grpSp>
            <p:nvGrpSpPr>
              <p:cNvPr id="12" name="组合 25604"/>
              <p:cNvGrpSpPr>
                <a:grpSpLocks/>
              </p:cNvGrpSpPr>
              <p:nvPr/>
            </p:nvGrpSpPr>
            <p:grpSpPr bwMode="auto">
              <a:xfrm>
                <a:off x="0" y="0"/>
                <a:ext cx="357" cy="374"/>
                <a:chOff x="0" y="0"/>
                <a:chExt cx="357" cy="374"/>
              </a:xfrm>
            </p:grpSpPr>
            <p:sp>
              <p:nvSpPr>
                <p:cNvPr id="252" name="矩形 2560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3" name="矩形 2560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3" name="组合 25607"/>
              <p:cNvGrpSpPr>
                <a:grpSpLocks/>
              </p:cNvGrpSpPr>
              <p:nvPr/>
            </p:nvGrpSpPr>
            <p:grpSpPr bwMode="auto">
              <a:xfrm>
                <a:off x="357" y="0"/>
                <a:ext cx="400" cy="374"/>
                <a:chOff x="0" y="0"/>
                <a:chExt cx="400" cy="374"/>
              </a:xfrm>
            </p:grpSpPr>
            <p:sp>
              <p:nvSpPr>
                <p:cNvPr id="250" name="矩形 2560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1" name="矩形 2560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4" name="组合 25610"/>
              <p:cNvGrpSpPr>
                <a:grpSpLocks/>
              </p:cNvGrpSpPr>
              <p:nvPr/>
            </p:nvGrpSpPr>
            <p:grpSpPr bwMode="auto">
              <a:xfrm>
                <a:off x="757" y="0"/>
                <a:ext cx="442" cy="374"/>
                <a:chOff x="0" y="0"/>
                <a:chExt cx="442" cy="374"/>
              </a:xfrm>
            </p:grpSpPr>
            <p:sp>
              <p:nvSpPr>
                <p:cNvPr id="248" name="矩形 2561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9" name="矩形 2561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5" name="组合 25613"/>
              <p:cNvGrpSpPr>
                <a:grpSpLocks/>
              </p:cNvGrpSpPr>
              <p:nvPr/>
            </p:nvGrpSpPr>
            <p:grpSpPr bwMode="auto">
              <a:xfrm>
                <a:off x="1199" y="0"/>
                <a:ext cx="442" cy="374"/>
                <a:chOff x="0" y="0"/>
                <a:chExt cx="442" cy="374"/>
              </a:xfrm>
            </p:grpSpPr>
            <p:sp>
              <p:nvSpPr>
                <p:cNvPr id="246" name="矩形 2561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7" name="矩形 2561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7" name="组合 25616"/>
              <p:cNvGrpSpPr>
                <a:grpSpLocks/>
              </p:cNvGrpSpPr>
              <p:nvPr/>
            </p:nvGrpSpPr>
            <p:grpSpPr bwMode="auto">
              <a:xfrm>
                <a:off x="1641" y="0"/>
                <a:ext cx="442" cy="374"/>
                <a:chOff x="0" y="0"/>
                <a:chExt cx="442" cy="374"/>
              </a:xfrm>
            </p:grpSpPr>
            <p:sp>
              <p:nvSpPr>
                <p:cNvPr id="244" name="矩形 2561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5" name="矩形 2561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8" name="组合 25619"/>
              <p:cNvGrpSpPr>
                <a:grpSpLocks/>
              </p:cNvGrpSpPr>
              <p:nvPr/>
            </p:nvGrpSpPr>
            <p:grpSpPr bwMode="auto">
              <a:xfrm>
                <a:off x="2083" y="0"/>
                <a:ext cx="442" cy="374"/>
                <a:chOff x="0" y="0"/>
                <a:chExt cx="442" cy="374"/>
              </a:xfrm>
            </p:grpSpPr>
            <p:sp>
              <p:nvSpPr>
                <p:cNvPr id="242" name="矩形 2562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3" name="矩形 2562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9" name="组合 25622"/>
              <p:cNvGrpSpPr>
                <a:grpSpLocks/>
              </p:cNvGrpSpPr>
              <p:nvPr/>
            </p:nvGrpSpPr>
            <p:grpSpPr bwMode="auto">
              <a:xfrm>
                <a:off x="2525" y="0"/>
                <a:ext cx="442" cy="374"/>
                <a:chOff x="0" y="0"/>
                <a:chExt cx="442" cy="374"/>
              </a:xfrm>
            </p:grpSpPr>
            <p:sp>
              <p:nvSpPr>
                <p:cNvPr id="240" name="矩形 2562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1" name="矩形 2562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0" name="组合 25625"/>
              <p:cNvGrpSpPr>
                <a:grpSpLocks/>
              </p:cNvGrpSpPr>
              <p:nvPr/>
            </p:nvGrpSpPr>
            <p:grpSpPr bwMode="auto">
              <a:xfrm>
                <a:off x="2967" y="0"/>
                <a:ext cx="434" cy="374"/>
                <a:chOff x="0" y="0"/>
                <a:chExt cx="434" cy="374"/>
              </a:xfrm>
            </p:grpSpPr>
            <p:sp>
              <p:nvSpPr>
                <p:cNvPr id="238" name="矩形 2562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9" name="矩形 2562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1" name="组合 25628"/>
              <p:cNvGrpSpPr>
                <a:grpSpLocks/>
              </p:cNvGrpSpPr>
              <p:nvPr/>
            </p:nvGrpSpPr>
            <p:grpSpPr bwMode="auto">
              <a:xfrm>
                <a:off x="0" y="374"/>
                <a:ext cx="357" cy="374"/>
                <a:chOff x="0" y="0"/>
                <a:chExt cx="357" cy="374"/>
              </a:xfrm>
            </p:grpSpPr>
            <p:sp>
              <p:nvSpPr>
                <p:cNvPr id="236" name="矩形 2562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7" name="矩形 2563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2" name="组合 25631"/>
              <p:cNvGrpSpPr>
                <a:grpSpLocks/>
              </p:cNvGrpSpPr>
              <p:nvPr/>
            </p:nvGrpSpPr>
            <p:grpSpPr bwMode="auto">
              <a:xfrm>
                <a:off x="357" y="374"/>
                <a:ext cx="400" cy="374"/>
                <a:chOff x="0" y="0"/>
                <a:chExt cx="400" cy="374"/>
              </a:xfrm>
            </p:grpSpPr>
            <p:sp>
              <p:nvSpPr>
                <p:cNvPr id="234" name="矩形 2563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5" name="矩形 2563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3" name="组合 25634"/>
              <p:cNvGrpSpPr>
                <a:grpSpLocks/>
              </p:cNvGrpSpPr>
              <p:nvPr/>
            </p:nvGrpSpPr>
            <p:grpSpPr bwMode="auto">
              <a:xfrm>
                <a:off x="757" y="374"/>
                <a:ext cx="442" cy="374"/>
                <a:chOff x="0" y="0"/>
                <a:chExt cx="442" cy="374"/>
              </a:xfrm>
            </p:grpSpPr>
            <p:sp>
              <p:nvSpPr>
                <p:cNvPr id="232" name="矩形 2563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3" name="矩形 2563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4" name="组合 25637"/>
              <p:cNvGrpSpPr>
                <a:grpSpLocks/>
              </p:cNvGrpSpPr>
              <p:nvPr/>
            </p:nvGrpSpPr>
            <p:grpSpPr bwMode="auto">
              <a:xfrm>
                <a:off x="1199" y="374"/>
                <a:ext cx="442" cy="374"/>
                <a:chOff x="0" y="0"/>
                <a:chExt cx="442" cy="374"/>
              </a:xfrm>
            </p:grpSpPr>
            <p:sp>
              <p:nvSpPr>
                <p:cNvPr id="230" name="矩形 2563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1" name="矩形 2563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5" name="组合 25640"/>
              <p:cNvGrpSpPr>
                <a:grpSpLocks/>
              </p:cNvGrpSpPr>
              <p:nvPr/>
            </p:nvGrpSpPr>
            <p:grpSpPr bwMode="auto">
              <a:xfrm>
                <a:off x="1641" y="374"/>
                <a:ext cx="442" cy="374"/>
                <a:chOff x="0" y="0"/>
                <a:chExt cx="442" cy="374"/>
              </a:xfrm>
            </p:grpSpPr>
            <p:sp>
              <p:nvSpPr>
                <p:cNvPr id="228" name="矩形 2564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9" name="矩形 2564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6" name="组合 25643"/>
              <p:cNvGrpSpPr>
                <a:grpSpLocks/>
              </p:cNvGrpSpPr>
              <p:nvPr/>
            </p:nvGrpSpPr>
            <p:grpSpPr bwMode="auto">
              <a:xfrm>
                <a:off x="2083" y="374"/>
                <a:ext cx="442" cy="374"/>
                <a:chOff x="0" y="0"/>
                <a:chExt cx="442" cy="374"/>
              </a:xfrm>
            </p:grpSpPr>
            <p:sp>
              <p:nvSpPr>
                <p:cNvPr id="226" name="矩形 2564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7" name="矩形 2564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7" name="组合 25646"/>
              <p:cNvGrpSpPr>
                <a:grpSpLocks/>
              </p:cNvGrpSpPr>
              <p:nvPr/>
            </p:nvGrpSpPr>
            <p:grpSpPr bwMode="auto">
              <a:xfrm>
                <a:off x="2525" y="374"/>
                <a:ext cx="442" cy="374"/>
                <a:chOff x="0" y="0"/>
                <a:chExt cx="442" cy="374"/>
              </a:xfrm>
            </p:grpSpPr>
            <p:sp>
              <p:nvSpPr>
                <p:cNvPr id="224" name="矩形 2564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5" name="矩形 2564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8" name="组合 25649"/>
              <p:cNvGrpSpPr>
                <a:grpSpLocks/>
              </p:cNvGrpSpPr>
              <p:nvPr/>
            </p:nvGrpSpPr>
            <p:grpSpPr bwMode="auto">
              <a:xfrm>
                <a:off x="2967" y="374"/>
                <a:ext cx="434" cy="374"/>
                <a:chOff x="0" y="0"/>
                <a:chExt cx="434" cy="374"/>
              </a:xfrm>
            </p:grpSpPr>
            <p:sp>
              <p:nvSpPr>
                <p:cNvPr id="222" name="矩形 2565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3" name="矩形 2565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9" name="组合 25652"/>
              <p:cNvGrpSpPr>
                <a:grpSpLocks/>
              </p:cNvGrpSpPr>
              <p:nvPr/>
            </p:nvGrpSpPr>
            <p:grpSpPr bwMode="auto">
              <a:xfrm>
                <a:off x="0" y="748"/>
                <a:ext cx="357" cy="374"/>
                <a:chOff x="0" y="0"/>
                <a:chExt cx="357" cy="374"/>
              </a:xfrm>
            </p:grpSpPr>
            <p:sp>
              <p:nvSpPr>
                <p:cNvPr id="220" name="矩形 2565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1" name="矩形 2565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0" name="组合 25655"/>
              <p:cNvGrpSpPr>
                <a:grpSpLocks/>
              </p:cNvGrpSpPr>
              <p:nvPr/>
            </p:nvGrpSpPr>
            <p:grpSpPr bwMode="auto">
              <a:xfrm>
                <a:off x="357" y="748"/>
                <a:ext cx="400" cy="374"/>
                <a:chOff x="0" y="0"/>
                <a:chExt cx="400" cy="374"/>
              </a:xfrm>
            </p:grpSpPr>
            <p:sp>
              <p:nvSpPr>
                <p:cNvPr id="218" name="矩形 2565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9" name="矩形 2565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1" name="组合 25658"/>
              <p:cNvGrpSpPr>
                <a:grpSpLocks/>
              </p:cNvGrpSpPr>
              <p:nvPr/>
            </p:nvGrpSpPr>
            <p:grpSpPr bwMode="auto">
              <a:xfrm>
                <a:off x="757" y="748"/>
                <a:ext cx="442" cy="374"/>
                <a:chOff x="0" y="0"/>
                <a:chExt cx="442" cy="374"/>
              </a:xfrm>
            </p:grpSpPr>
            <p:sp>
              <p:nvSpPr>
                <p:cNvPr id="216" name="矩形 2565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7" name="矩形 2566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2" name="组合 25661"/>
              <p:cNvGrpSpPr>
                <a:grpSpLocks/>
              </p:cNvGrpSpPr>
              <p:nvPr/>
            </p:nvGrpSpPr>
            <p:grpSpPr bwMode="auto">
              <a:xfrm>
                <a:off x="1199" y="748"/>
                <a:ext cx="442" cy="374"/>
                <a:chOff x="0" y="0"/>
                <a:chExt cx="442" cy="374"/>
              </a:xfrm>
            </p:grpSpPr>
            <p:sp>
              <p:nvSpPr>
                <p:cNvPr id="214" name="矩形 2566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5" name="矩形 2566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3" name="组合 25664"/>
              <p:cNvGrpSpPr>
                <a:grpSpLocks/>
              </p:cNvGrpSpPr>
              <p:nvPr/>
            </p:nvGrpSpPr>
            <p:grpSpPr bwMode="auto">
              <a:xfrm>
                <a:off x="1641" y="748"/>
                <a:ext cx="442" cy="374"/>
                <a:chOff x="0" y="0"/>
                <a:chExt cx="442" cy="374"/>
              </a:xfrm>
            </p:grpSpPr>
            <p:sp>
              <p:nvSpPr>
                <p:cNvPr id="212" name="矩形 2566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3" name="矩形 2566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4" name="组合 25667"/>
              <p:cNvGrpSpPr>
                <a:grpSpLocks/>
              </p:cNvGrpSpPr>
              <p:nvPr/>
            </p:nvGrpSpPr>
            <p:grpSpPr bwMode="auto">
              <a:xfrm>
                <a:off x="2083" y="748"/>
                <a:ext cx="442" cy="374"/>
                <a:chOff x="0" y="0"/>
                <a:chExt cx="442" cy="374"/>
              </a:xfrm>
            </p:grpSpPr>
            <p:sp>
              <p:nvSpPr>
                <p:cNvPr id="210" name="矩形 2566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1" name="矩形 2566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5" name="组合 25670"/>
              <p:cNvGrpSpPr>
                <a:grpSpLocks/>
              </p:cNvGrpSpPr>
              <p:nvPr/>
            </p:nvGrpSpPr>
            <p:grpSpPr bwMode="auto">
              <a:xfrm>
                <a:off x="2525" y="748"/>
                <a:ext cx="442" cy="374"/>
                <a:chOff x="0" y="0"/>
                <a:chExt cx="442" cy="374"/>
              </a:xfrm>
            </p:grpSpPr>
            <p:sp>
              <p:nvSpPr>
                <p:cNvPr id="208" name="矩形 2567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9" name="矩形 2567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6" name="组合 25673"/>
              <p:cNvGrpSpPr>
                <a:grpSpLocks/>
              </p:cNvGrpSpPr>
              <p:nvPr/>
            </p:nvGrpSpPr>
            <p:grpSpPr bwMode="auto">
              <a:xfrm>
                <a:off x="2967" y="748"/>
                <a:ext cx="434" cy="374"/>
                <a:chOff x="0" y="0"/>
                <a:chExt cx="434" cy="374"/>
              </a:xfrm>
            </p:grpSpPr>
            <p:sp>
              <p:nvSpPr>
                <p:cNvPr id="206" name="矩形 2567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A</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7" name="矩形 2567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7" name="组合 25676"/>
              <p:cNvGrpSpPr>
                <a:grpSpLocks/>
              </p:cNvGrpSpPr>
              <p:nvPr/>
            </p:nvGrpSpPr>
            <p:grpSpPr bwMode="auto">
              <a:xfrm>
                <a:off x="0" y="1122"/>
                <a:ext cx="357" cy="374"/>
                <a:chOff x="0" y="0"/>
                <a:chExt cx="357" cy="374"/>
              </a:xfrm>
            </p:grpSpPr>
            <p:sp>
              <p:nvSpPr>
                <p:cNvPr id="204" name="矩形 2567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5" name="矩形 2567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8" name="组合 25679"/>
              <p:cNvGrpSpPr>
                <a:grpSpLocks/>
              </p:cNvGrpSpPr>
              <p:nvPr/>
            </p:nvGrpSpPr>
            <p:grpSpPr bwMode="auto">
              <a:xfrm>
                <a:off x="357" y="1122"/>
                <a:ext cx="400" cy="374"/>
                <a:chOff x="0" y="0"/>
                <a:chExt cx="400" cy="374"/>
              </a:xfrm>
            </p:grpSpPr>
            <p:sp>
              <p:nvSpPr>
                <p:cNvPr id="202" name="矩形 2568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3" name="矩形 2568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9" name="组合 25682"/>
              <p:cNvGrpSpPr>
                <a:grpSpLocks/>
              </p:cNvGrpSpPr>
              <p:nvPr/>
            </p:nvGrpSpPr>
            <p:grpSpPr bwMode="auto">
              <a:xfrm>
                <a:off x="757" y="1122"/>
                <a:ext cx="442" cy="374"/>
                <a:chOff x="0" y="0"/>
                <a:chExt cx="442" cy="374"/>
              </a:xfrm>
            </p:grpSpPr>
            <p:sp>
              <p:nvSpPr>
                <p:cNvPr id="200" name="矩形 2568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1" name="矩形 2568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0" name="组合 25685"/>
              <p:cNvGrpSpPr>
                <a:grpSpLocks/>
              </p:cNvGrpSpPr>
              <p:nvPr/>
            </p:nvGrpSpPr>
            <p:grpSpPr bwMode="auto">
              <a:xfrm>
                <a:off x="1199" y="1122"/>
                <a:ext cx="442" cy="374"/>
                <a:chOff x="0" y="0"/>
                <a:chExt cx="442" cy="374"/>
              </a:xfrm>
            </p:grpSpPr>
            <p:sp>
              <p:nvSpPr>
                <p:cNvPr id="198" name="矩形 2568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9" name="矩形 2568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1" name="组合 25688"/>
              <p:cNvGrpSpPr>
                <a:grpSpLocks/>
              </p:cNvGrpSpPr>
              <p:nvPr/>
            </p:nvGrpSpPr>
            <p:grpSpPr bwMode="auto">
              <a:xfrm>
                <a:off x="1641" y="1122"/>
                <a:ext cx="442" cy="374"/>
                <a:chOff x="0" y="0"/>
                <a:chExt cx="442" cy="374"/>
              </a:xfrm>
            </p:grpSpPr>
            <p:sp>
              <p:nvSpPr>
                <p:cNvPr id="196" name="矩形 2568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7" name="矩形 2569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2" name="组合 25691"/>
              <p:cNvGrpSpPr>
                <a:grpSpLocks/>
              </p:cNvGrpSpPr>
              <p:nvPr/>
            </p:nvGrpSpPr>
            <p:grpSpPr bwMode="auto">
              <a:xfrm>
                <a:off x="2083" y="1122"/>
                <a:ext cx="442" cy="374"/>
                <a:chOff x="0" y="0"/>
                <a:chExt cx="442" cy="374"/>
              </a:xfrm>
            </p:grpSpPr>
            <p:sp>
              <p:nvSpPr>
                <p:cNvPr id="194" name="矩形 2569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5" name="矩形 2569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3" name="组合 25694"/>
              <p:cNvGrpSpPr>
                <a:grpSpLocks/>
              </p:cNvGrpSpPr>
              <p:nvPr/>
            </p:nvGrpSpPr>
            <p:grpSpPr bwMode="auto">
              <a:xfrm>
                <a:off x="2525" y="1122"/>
                <a:ext cx="442" cy="374"/>
                <a:chOff x="0" y="0"/>
                <a:chExt cx="442" cy="374"/>
              </a:xfrm>
            </p:grpSpPr>
            <p:sp>
              <p:nvSpPr>
                <p:cNvPr id="192" name="矩形 2569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3" name="矩形 2569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4" name="组合 25697"/>
              <p:cNvGrpSpPr>
                <a:grpSpLocks/>
              </p:cNvGrpSpPr>
              <p:nvPr/>
            </p:nvGrpSpPr>
            <p:grpSpPr bwMode="auto">
              <a:xfrm>
                <a:off x="2967" y="1122"/>
                <a:ext cx="434" cy="374"/>
                <a:chOff x="0" y="0"/>
                <a:chExt cx="434" cy="374"/>
              </a:xfrm>
            </p:grpSpPr>
            <p:sp>
              <p:nvSpPr>
                <p:cNvPr id="190" name="矩形 2569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B</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1" name="矩形 2569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5" name="组合 25700"/>
              <p:cNvGrpSpPr>
                <a:grpSpLocks/>
              </p:cNvGrpSpPr>
              <p:nvPr/>
            </p:nvGrpSpPr>
            <p:grpSpPr bwMode="auto">
              <a:xfrm>
                <a:off x="0" y="1496"/>
                <a:ext cx="357" cy="374"/>
                <a:chOff x="0" y="0"/>
                <a:chExt cx="357" cy="374"/>
              </a:xfrm>
            </p:grpSpPr>
            <p:sp>
              <p:nvSpPr>
                <p:cNvPr id="188" name="矩形 2570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9" name="矩形 2570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6" name="组合 25703"/>
              <p:cNvGrpSpPr>
                <a:grpSpLocks/>
              </p:cNvGrpSpPr>
              <p:nvPr/>
            </p:nvGrpSpPr>
            <p:grpSpPr bwMode="auto">
              <a:xfrm>
                <a:off x="357" y="1496"/>
                <a:ext cx="400" cy="374"/>
                <a:chOff x="0" y="0"/>
                <a:chExt cx="400" cy="374"/>
              </a:xfrm>
            </p:grpSpPr>
            <p:sp>
              <p:nvSpPr>
                <p:cNvPr id="186" name="矩形 2570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7" name="矩形 2570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7" name="组合 25706"/>
              <p:cNvGrpSpPr>
                <a:grpSpLocks/>
              </p:cNvGrpSpPr>
              <p:nvPr/>
            </p:nvGrpSpPr>
            <p:grpSpPr bwMode="auto">
              <a:xfrm>
                <a:off x="757" y="1496"/>
                <a:ext cx="442" cy="374"/>
                <a:chOff x="0" y="0"/>
                <a:chExt cx="442" cy="374"/>
              </a:xfrm>
            </p:grpSpPr>
            <p:sp>
              <p:nvSpPr>
                <p:cNvPr id="184" name="矩形 2570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5" name="矩形 2570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8" name="组合 25709"/>
              <p:cNvGrpSpPr>
                <a:grpSpLocks/>
              </p:cNvGrpSpPr>
              <p:nvPr/>
            </p:nvGrpSpPr>
            <p:grpSpPr bwMode="auto">
              <a:xfrm>
                <a:off x="1199" y="1496"/>
                <a:ext cx="442" cy="374"/>
                <a:chOff x="0" y="0"/>
                <a:chExt cx="442" cy="374"/>
              </a:xfrm>
            </p:grpSpPr>
            <p:sp>
              <p:nvSpPr>
                <p:cNvPr id="182" name="矩形 2571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3</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83" name="矩形 2571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9" name="组合 25712"/>
              <p:cNvGrpSpPr>
                <a:grpSpLocks/>
              </p:cNvGrpSpPr>
              <p:nvPr/>
            </p:nvGrpSpPr>
            <p:grpSpPr bwMode="auto">
              <a:xfrm>
                <a:off x="1641" y="1496"/>
                <a:ext cx="442" cy="374"/>
                <a:chOff x="0" y="0"/>
                <a:chExt cx="442" cy="374"/>
              </a:xfrm>
            </p:grpSpPr>
            <p:sp>
              <p:nvSpPr>
                <p:cNvPr id="180" name="矩形 2571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1" name="矩形 2571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0" name="组合 25715"/>
              <p:cNvGrpSpPr>
                <a:grpSpLocks/>
              </p:cNvGrpSpPr>
              <p:nvPr/>
            </p:nvGrpSpPr>
            <p:grpSpPr bwMode="auto">
              <a:xfrm>
                <a:off x="2083" y="1496"/>
                <a:ext cx="442" cy="374"/>
                <a:chOff x="0" y="0"/>
                <a:chExt cx="442" cy="374"/>
              </a:xfrm>
            </p:grpSpPr>
            <p:sp>
              <p:nvSpPr>
                <p:cNvPr id="178" name="矩形 2571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9" name="矩形 2571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2" name="组合 25718"/>
              <p:cNvGrpSpPr>
                <a:grpSpLocks/>
              </p:cNvGrpSpPr>
              <p:nvPr/>
            </p:nvGrpSpPr>
            <p:grpSpPr bwMode="auto">
              <a:xfrm>
                <a:off x="2525" y="1496"/>
                <a:ext cx="442" cy="374"/>
                <a:chOff x="0" y="0"/>
                <a:chExt cx="442" cy="374"/>
              </a:xfrm>
            </p:grpSpPr>
            <p:sp>
              <p:nvSpPr>
                <p:cNvPr id="176" name="矩形 2571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7" name="矩形 2572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3" name="组合 25721"/>
              <p:cNvGrpSpPr>
                <a:grpSpLocks/>
              </p:cNvGrpSpPr>
              <p:nvPr/>
            </p:nvGrpSpPr>
            <p:grpSpPr bwMode="auto">
              <a:xfrm>
                <a:off x="2967" y="1496"/>
                <a:ext cx="434" cy="374"/>
                <a:chOff x="0" y="0"/>
                <a:chExt cx="434" cy="374"/>
              </a:xfrm>
            </p:grpSpPr>
            <p:sp>
              <p:nvSpPr>
                <p:cNvPr id="174" name="矩形 2572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C</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5" name="矩形 2572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4" name="组合 25724"/>
              <p:cNvGrpSpPr>
                <a:grpSpLocks/>
              </p:cNvGrpSpPr>
              <p:nvPr/>
            </p:nvGrpSpPr>
            <p:grpSpPr bwMode="auto">
              <a:xfrm>
                <a:off x="0" y="1870"/>
                <a:ext cx="357" cy="374"/>
                <a:chOff x="0" y="0"/>
                <a:chExt cx="357" cy="374"/>
              </a:xfrm>
            </p:grpSpPr>
            <p:sp>
              <p:nvSpPr>
                <p:cNvPr id="172" name="矩形 2572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3" name="矩形 2572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5" name="组合 25727"/>
              <p:cNvGrpSpPr>
                <a:grpSpLocks/>
              </p:cNvGrpSpPr>
              <p:nvPr/>
            </p:nvGrpSpPr>
            <p:grpSpPr bwMode="auto">
              <a:xfrm>
                <a:off x="357" y="1870"/>
                <a:ext cx="400" cy="374"/>
                <a:chOff x="0" y="0"/>
                <a:chExt cx="400" cy="374"/>
              </a:xfrm>
            </p:grpSpPr>
            <p:sp>
              <p:nvSpPr>
                <p:cNvPr id="170" name="矩形 2572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1" name="矩形 2572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6" name="组合 25730"/>
              <p:cNvGrpSpPr>
                <a:grpSpLocks/>
              </p:cNvGrpSpPr>
              <p:nvPr/>
            </p:nvGrpSpPr>
            <p:grpSpPr bwMode="auto">
              <a:xfrm>
                <a:off x="757" y="1870"/>
                <a:ext cx="442" cy="374"/>
                <a:chOff x="0" y="0"/>
                <a:chExt cx="442" cy="374"/>
              </a:xfrm>
            </p:grpSpPr>
            <p:sp>
              <p:nvSpPr>
                <p:cNvPr id="168" name="矩形 2573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9" name="矩形 2573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7" name="组合 25733"/>
              <p:cNvGrpSpPr>
                <a:grpSpLocks/>
              </p:cNvGrpSpPr>
              <p:nvPr/>
            </p:nvGrpSpPr>
            <p:grpSpPr bwMode="auto">
              <a:xfrm>
                <a:off x="1199" y="1870"/>
                <a:ext cx="442" cy="374"/>
                <a:chOff x="0" y="0"/>
                <a:chExt cx="442" cy="374"/>
              </a:xfrm>
            </p:grpSpPr>
            <p:sp>
              <p:nvSpPr>
                <p:cNvPr id="166" name="矩形 2573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4</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67" name="矩形 2573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8" name="组合 25736"/>
              <p:cNvGrpSpPr>
                <a:grpSpLocks/>
              </p:cNvGrpSpPr>
              <p:nvPr/>
            </p:nvGrpSpPr>
            <p:grpSpPr bwMode="auto">
              <a:xfrm>
                <a:off x="1641" y="1870"/>
                <a:ext cx="442" cy="374"/>
                <a:chOff x="0" y="0"/>
                <a:chExt cx="442" cy="374"/>
              </a:xfrm>
            </p:grpSpPr>
            <p:sp>
              <p:nvSpPr>
                <p:cNvPr id="164" name="矩形 2573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5" name="矩形 2573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9" name="组合 25739"/>
              <p:cNvGrpSpPr>
                <a:grpSpLocks/>
              </p:cNvGrpSpPr>
              <p:nvPr/>
            </p:nvGrpSpPr>
            <p:grpSpPr bwMode="auto">
              <a:xfrm>
                <a:off x="2083" y="1870"/>
                <a:ext cx="442" cy="374"/>
                <a:chOff x="0" y="0"/>
                <a:chExt cx="442" cy="374"/>
              </a:xfrm>
            </p:grpSpPr>
            <p:sp>
              <p:nvSpPr>
                <p:cNvPr id="162" name="矩形 2574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3" name="矩形 2574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0" name="组合 25742"/>
              <p:cNvGrpSpPr>
                <a:grpSpLocks/>
              </p:cNvGrpSpPr>
              <p:nvPr/>
            </p:nvGrpSpPr>
            <p:grpSpPr bwMode="auto">
              <a:xfrm>
                <a:off x="2525" y="1870"/>
                <a:ext cx="442" cy="374"/>
                <a:chOff x="0" y="0"/>
                <a:chExt cx="442" cy="374"/>
              </a:xfrm>
            </p:grpSpPr>
            <p:sp>
              <p:nvSpPr>
                <p:cNvPr id="160" name="矩形 2574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1" name="矩形 2574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1" name="组合 25745"/>
              <p:cNvGrpSpPr>
                <a:grpSpLocks/>
              </p:cNvGrpSpPr>
              <p:nvPr/>
            </p:nvGrpSpPr>
            <p:grpSpPr bwMode="auto">
              <a:xfrm>
                <a:off x="2967" y="1870"/>
                <a:ext cx="434" cy="374"/>
                <a:chOff x="0" y="0"/>
                <a:chExt cx="434" cy="374"/>
              </a:xfrm>
            </p:grpSpPr>
            <p:sp>
              <p:nvSpPr>
                <p:cNvPr id="158" name="矩形 2574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D</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9" name="矩形 2574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2" name="组合 25748"/>
              <p:cNvGrpSpPr>
                <a:grpSpLocks/>
              </p:cNvGrpSpPr>
              <p:nvPr/>
            </p:nvGrpSpPr>
            <p:grpSpPr bwMode="auto">
              <a:xfrm>
                <a:off x="0" y="2244"/>
                <a:ext cx="357" cy="374"/>
                <a:chOff x="0" y="0"/>
                <a:chExt cx="357" cy="374"/>
              </a:xfrm>
            </p:grpSpPr>
            <p:sp>
              <p:nvSpPr>
                <p:cNvPr id="156" name="矩形 2574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7" name="矩形 2575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3" name="组合 25751"/>
              <p:cNvGrpSpPr>
                <a:grpSpLocks/>
              </p:cNvGrpSpPr>
              <p:nvPr/>
            </p:nvGrpSpPr>
            <p:grpSpPr bwMode="auto">
              <a:xfrm>
                <a:off x="357" y="2244"/>
                <a:ext cx="400" cy="374"/>
                <a:chOff x="0" y="0"/>
                <a:chExt cx="400" cy="374"/>
              </a:xfrm>
            </p:grpSpPr>
            <p:sp>
              <p:nvSpPr>
                <p:cNvPr id="154" name="矩形 2575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5" name="矩形 2575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4" name="组合 25754"/>
              <p:cNvGrpSpPr>
                <a:grpSpLocks/>
              </p:cNvGrpSpPr>
              <p:nvPr/>
            </p:nvGrpSpPr>
            <p:grpSpPr bwMode="auto">
              <a:xfrm>
                <a:off x="757" y="2244"/>
                <a:ext cx="442" cy="374"/>
                <a:chOff x="0" y="0"/>
                <a:chExt cx="442" cy="374"/>
              </a:xfrm>
            </p:grpSpPr>
            <p:sp>
              <p:nvSpPr>
                <p:cNvPr id="152" name="矩形 2575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3" name="矩形 2575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5" name="组合 25757"/>
              <p:cNvGrpSpPr>
                <a:grpSpLocks/>
              </p:cNvGrpSpPr>
              <p:nvPr/>
            </p:nvGrpSpPr>
            <p:grpSpPr bwMode="auto">
              <a:xfrm>
                <a:off x="1199" y="2244"/>
                <a:ext cx="442" cy="374"/>
                <a:chOff x="0" y="0"/>
                <a:chExt cx="442" cy="374"/>
              </a:xfrm>
            </p:grpSpPr>
            <p:sp>
              <p:nvSpPr>
                <p:cNvPr id="150" name="矩形 2575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1" name="矩形 2575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6" name="组合 25760"/>
              <p:cNvGrpSpPr>
                <a:grpSpLocks/>
              </p:cNvGrpSpPr>
              <p:nvPr/>
            </p:nvGrpSpPr>
            <p:grpSpPr bwMode="auto">
              <a:xfrm>
                <a:off x="1641" y="2244"/>
                <a:ext cx="442" cy="374"/>
                <a:chOff x="0" y="0"/>
                <a:chExt cx="442" cy="374"/>
              </a:xfrm>
            </p:grpSpPr>
            <p:sp>
              <p:nvSpPr>
                <p:cNvPr id="148" name="矩形 2576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9" name="矩形 2576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7" name="组合 25763"/>
              <p:cNvGrpSpPr>
                <a:grpSpLocks/>
              </p:cNvGrpSpPr>
              <p:nvPr/>
            </p:nvGrpSpPr>
            <p:grpSpPr bwMode="auto">
              <a:xfrm>
                <a:off x="2083" y="2244"/>
                <a:ext cx="442" cy="374"/>
                <a:chOff x="0" y="0"/>
                <a:chExt cx="442" cy="374"/>
              </a:xfrm>
            </p:grpSpPr>
            <p:sp>
              <p:nvSpPr>
                <p:cNvPr id="146" name="矩形 2576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7" name="矩形 2576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8" name="组合 25766"/>
              <p:cNvGrpSpPr>
                <a:grpSpLocks/>
              </p:cNvGrpSpPr>
              <p:nvPr/>
            </p:nvGrpSpPr>
            <p:grpSpPr bwMode="auto">
              <a:xfrm>
                <a:off x="2525" y="2244"/>
                <a:ext cx="442" cy="374"/>
                <a:chOff x="0" y="0"/>
                <a:chExt cx="442" cy="374"/>
              </a:xfrm>
            </p:grpSpPr>
            <p:sp>
              <p:nvSpPr>
                <p:cNvPr id="144" name="矩形 2576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5" name="矩形 2576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9" name="组合 25769"/>
              <p:cNvGrpSpPr>
                <a:grpSpLocks/>
              </p:cNvGrpSpPr>
              <p:nvPr/>
            </p:nvGrpSpPr>
            <p:grpSpPr bwMode="auto">
              <a:xfrm>
                <a:off x="2967" y="2244"/>
                <a:ext cx="434" cy="374"/>
                <a:chOff x="0" y="0"/>
                <a:chExt cx="434" cy="374"/>
              </a:xfrm>
            </p:grpSpPr>
            <p:sp>
              <p:nvSpPr>
                <p:cNvPr id="142" name="矩形 2577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E</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3" name="矩形 2577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0" name="组合 25772"/>
              <p:cNvGrpSpPr>
                <a:grpSpLocks/>
              </p:cNvGrpSpPr>
              <p:nvPr/>
            </p:nvGrpSpPr>
            <p:grpSpPr bwMode="auto">
              <a:xfrm>
                <a:off x="0" y="2618"/>
                <a:ext cx="357" cy="374"/>
                <a:chOff x="0" y="0"/>
                <a:chExt cx="357" cy="374"/>
              </a:xfrm>
            </p:grpSpPr>
            <p:sp>
              <p:nvSpPr>
                <p:cNvPr id="140" name="矩形 2577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1" name="矩形 2577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1" name="组合 25775"/>
              <p:cNvGrpSpPr>
                <a:grpSpLocks/>
              </p:cNvGrpSpPr>
              <p:nvPr/>
            </p:nvGrpSpPr>
            <p:grpSpPr bwMode="auto">
              <a:xfrm>
                <a:off x="357" y="2618"/>
                <a:ext cx="400" cy="374"/>
                <a:chOff x="0" y="0"/>
                <a:chExt cx="400" cy="374"/>
              </a:xfrm>
            </p:grpSpPr>
            <p:sp>
              <p:nvSpPr>
                <p:cNvPr id="138" name="矩形 2577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9" name="矩形 2577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2" name="组合 25778"/>
              <p:cNvGrpSpPr>
                <a:grpSpLocks/>
              </p:cNvGrpSpPr>
              <p:nvPr/>
            </p:nvGrpSpPr>
            <p:grpSpPr bwMode="auto">
              <a:xfrm>
                <a:off x="757" y="2618"/>
                <a:ext cx="442" cy="374"/>
                <a:chOff x="0" y="0"/>
                <a:chExt cx="442" cy="374"/>
              </a:xfrm>
            </p:grpSpPr>
            <p:sp>
              <p:nvSpPr>
                <p:cNvPr id="136" name="矩形 2577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7" name="矩形 2578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3" name="组合 25781"/>
              <p:cNvGrpSpPr>
                <a:grpSpLocks/>
              </p:cNvGrpSpPr>
              <p:nvPr/>
            </p:nvGrpSpPr>
            <p:grpSpPr bwMode="auto">
              <a:xfrm>
                <a:off x="1199" y="2618"/>
                <a:ext cx="442" cy="374"/>
                <a:chOff x="0" y="0"/>
                <a:chExt cx="442" cy="374"/>
              </a:xfrm>
            </p:grpSpPr>
            <p:sp>
              <p:nvSpPr>
                <p:cNvPr id="134" name="矩形 2578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5" name="矩形 2578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4" name="组合 25784"/>
              <p:cNvGrpSpPr>
                <a:grpSpLocks/>
              </p:cNvGrpSpPr>
              <p:nvPr/>
            </p:nvGrpSpPr>
            <p:grpSpPr bwMode="auto">
              <a:xfrm>
                <a:off x="1641" y="2618"/>
                <a:ext cx="442" cy="374"/>
                <a:chOff x="0" y="0"/>
                <a:chExt cx="442" cy="374"/>
              </a:xfrm>
            </p:grpSpPr>
            <p:sp>
              <p:nvSpPr>
                <p:cNvPr id="132" name="矩形 2578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3" name="矩形 2578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5" name="组合 25787"/>
              <p:cNvGrpSpPr>
                <a:grpSpLocks/>
              </p:cNvGrpSpPr>
              <p:nvPr/>
            </p:nvGrpSpPr>
            <p:grpSpPr bwMode="auto">
              <a:xfrm>
                <a:off x="2083" y="2618"/>
                <a:ext cx="442" cy="374"/>
                <a:chOff x="0" y="0"/>
                <a:chExt cx="442" cy="374"/>
              </a:xfrm>
            </p:grpSpPr>
            <p:sp>
              <p:nvSpPr>
                <p:cNvPr id="130" name="矩形 2578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1" name="矩形 2578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6" name="组合 25790"/>
              <p:cNvGrpSpPr>
                <a:grpSpLocks/>
              </p:cNvGrpSpPr>
              <p:nvPr/>
            </p:nvGrpSpPr>
            <p:grpSpPr bwMode="auto">
              <a:xfrm>
                <a:off x="2525" y="2618"/>
                <a:ext cx="442" cy="374"/>
                <a:chOff x="0" y="0"/>
                <a:chExt cx="442" cy="374"/>
              </a:xfrm>
            </p:grpSpPr>
            <p:sp>
              <p:nvSpPr>
                <p:cNvPr id="128" name="矩形 2579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9" name="矩形 2579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7" name="组合 25793"/>
              <p:cNvGrpSpPr>
                <a:grpSpLocks/>
              </p:cNvGrpSpPr>
              <p:nvPr/>
            </p:nvGrpSpPr>
            <p:grpSpPr bwMode="auto">
              <a:xfrm>
                <a:off x="2967" y="2618"/>
                <a:ext cx="434" cy="374"/>
                <a:chOff x="0" y="0"/>
                <a:chExt cx="434" cy="374"/>
              </a:xfrm>
            </p:grpSpPr>
            <p:sp>
              <p:nvSpPr>
                <p:cNvPr id="126" name="矩形 2579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F</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7" name="矩形 2579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8" name="组合 25796"/>
              <p:cNvGrpSpPr>
                <a:grpSpLocks/>
              </p:cNvGrpSpPr>
              <p:nvPr/>
            </p:nvGrpSpPr>
            <p:grpSpPr bwMode="auto">
              <a:xfrm>
                <a:off x="0" y="2992"/>
                <a:ext cx="357" cy="374"/>
                <a:chOff x="0" y="0"/>
                <a:chExt cx="357" cy="374"/>
              </a:xfrm>
            </p:grpSpPr>
            <p:sp>
              <p:nvSpPr>
                <p:cNvPr id="124" name="矩形 2579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5" name="矩形 2579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9" name="组合 25799"/>
              <p:cNvGrpSpPr>
                <a:grpSpLocks/>
              </p:cNvGrpSpPr>
              <p:nvPr/>
            </p:nvGrpSpPr>
            <p:grpSpPr bwMode="auto">
              <a:xfrm>
                <a:off x="357" y="2992"/>
                <a:ext cx="400" cy="374"/>
                <a:chOff x="0" y="0"/>
                <a:chExt cx="400" cy="374"/>
              </a:xfrm>
            </p:grpSpPr>
            <p:sp>
              <p:nvSpPr>
                <p:cNvPr id="122" name="矩形 2580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3" name="矩形 2580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0" name="组合 25802"/>
              <p:cNvGrpSpPr>
                <a:grpSpLocks/>
              </p:cNvGrpSpPr>
              <p:nvPr/>
            </p:nvGrpSpPr>
            <p:grpSpPr bwMode="auto">
              <a:xfrm>
                <a:off x="757" y="2992"/>
                <a:ext cx="442" cy="374"/>
                <a:chOff x="0" y="0"/>
                <a:chExt cx="442" cy="374"/>
              </a:xfrm>
            </p:grpSpPr>
            <p:sp>
              <p:nvSpPr>
                <p:cNvPr id="120" name="矩形 2580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1" name="矩形 2580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1" name="组合 25805"/>
              <p:cNvGrpSpPr>
                <a:grpSpLocks/>
              </p:cNvGrpSpPr>
              <p:nvPr/>
            </p:nvGrpSpPr>
            <p:grpSpPr bwMode="auto">
              <a:xfrm>
                <a:off x="1199" y="2992"/>
                <a:ext cx="442" cy="374"/>
                <a:chOff x="0" y="0"/>
                <a:chExt cx="442" cy="374"/>
              </a:xfrm>
            </p:grpSpPr>
            <p:sp>
              <p:nvSpPr>
                <p:cNvPr id="118" name="矩形 2580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9" name="矩形 2580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2" name="组合 25808"/>
              <p:cNvGrpSpPr>
                <a:grpSpLocks/>
              </p:cNvGrpSpPr>
              <p:nvPr/>
            </p:nvGrpSpPr>
            <p:grpSpPr bwMode="auto">
              <a:xfrm>
                <a:off x="1641" y="2992"/>
                <a:ext cx="442" cy="374"/>
                <a:chOff x="0" y="0"/>
                <a:chExt cx="442" cy="374"/>
              </a:xfrm>
            </p:grpSpPr>
            <p:sp>
              <p:nvSpPr>
                <p:cNvPr id="116" name="矩形 2580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7" name="矩形 2581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3" name="组合 25811"/>
              <p:cNvGrpSpPr>
                <a:grpSpLocks/>
              </p:cNvGrpSpPr>
              <p:nvPr/>
            </p:nvGrpSpPr>
            <p:grpSpPr bwMode="auto">
              <a:xfrm>
                <a:off x="2083" y="2992"/>
                <a:ext cx="442" cy="374"/>
                <a:chOff x="0" y="0"/>
                <a:chExt cx="442" cy="374"/>
              </a:xfrm>
            </p:grpSpPr>
            <p:sp>
              <p:nvSpPr>
                <p:cNvPr id="114" name="矩形 2581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5" name="矩形 2581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4" name="组合 25814"/>
              <p:cNvGrpSpPr>
                <a:grpSpLocks/>
              </p:cNvGrpSpPr>
              <p:nvPr/>
            </p:nvGrpSpPr>
            <p:grpSpPr bwMode="auto">
              <a:xfrm>
                <a:off x="2525" y="2992"/>
                <a:ext cx="442" cy="374"/>
                <a:chOff x="0" y="0"/>
                <a:chExt cx="442" cy="374"/>
              </a:xfrm>
            </p:grpSpPr>
            <p:sp>
              <p:nvSpPr>
                <p:cNvPr id="112" name="矩形 2581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3" name="矩形 2581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5" name="组合 25817"/>
              <p:cNvGrpSpPr>
                <a:grpSpLocks/>
              </p:cNvGrpSpPr>
              <p:nvPr/>
            </p:nvGrpSpPr>
            <p:grpSpPr bwMode="auto">
              <a:xfrm>
                <a:off x="2967" y="2992"/>
                <a:ext cx="434" cy="374"/>
                <a:chOff x="0" y="0"/>
                <a:chExt cx="434" cy="374"/>
              </a:xfrm>
            </p:grpSpPr>
            <p:sp>
              <p:nvSpPr>
                <p:cNvPr id="110" name="矩形 2581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1" name="矩形 2581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6" name="组合 25820"/>
              <p:cNvGrpSpPr>
                <a:grpSpLocks/>
              </p:cNvGrpSpPr>
              <p:nvPr/>
            </p:nvGrpSpPr>
            <p:grpSpPr bwMode="auto">
              <a:xfrm>
                <a:off x="0" y="3366"/>
                <a:ext cx="357" cy="374"/>
                <a:chOff x="0" y="0"/>
                <a:chExt cx="357" cy="374"/>
              </a:xfrm>
            </p:grpSpPr>
            <p:sp>
              <p:nvSpPr>
                <p:cNvPr id="108" name="矩形 2582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9" name="矩形 2582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7" name="组合 25823"/>
              <p:cNvGrpSpPr>
                <a:grpSpLocks/>
              </p:cNvGrpSpPr>
              <p:nvPr/>
            </p:nvGrpSpPr>
            <p:grpSpPr bwMode="auto">
              <a:xfrm>
                <a:off x="357" y="3366"/>
                <a:ext cx="400" cy="374"/>
                <a:chOff x="0" y="0"/>
                <a:chExt cx="400" cy="374"/>
              </a:xfrm>
            </p:grpSpPr>
            <p:sp>
              <p:nvSpPr>
                <p:cNvPr id="106" name="矩形 2582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7" name="矩形 2582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8" name="组合 25826"/>
              <p:cNvGrpSpPr>
                <a:grpSpLocks/>
              </p:cNvGrpSpPr>
              <p:nvPr/>
            </p:nvGrpSpPr>
            <p:grpSpPr bwMode="auto">
              <a:xfrm>
                <a:off x="757" y="3366"/>
                <a:ext cx="442" cy="374"/>
                <a:chOff x="0" y="0"/>
                <a:chExt cx="442" cy="374"/>
              </a:xfrm>
            </p:grpSpPr>
            <p:sp>
              <p:nvSpPr>
                <p:cNvPr id="104" name="矩形 2582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5" name="矩形 2582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9" name="组合 25829"/>
              <p:cNvGrpSpPr>
                <a:grpSpLocks/>
              </p:cNvGrpSpPr>
              <p:nvPr/>
            </p:nvGrpSpPr>
            <p:grpSpPr bwMode="auto">
              <a:xfrm>
                <a:off x="1199" y="3366"/>
                <a:ext cx="442" cy="374"/>
                <a:chOff x="0" y="0"/>
                <a:chExt cx="442" cy="374"/>
              </a:xfrm>
            </p:grpSpPr>
            <p:sp>
              <p:nvSpPr>
                <p:cNvPr id="102" name="矩形 2583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3" name="矩形 2583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0" name="组合 25832"/>
              <p:cNvGrpSpPr>
                <a:grpSpLocks/>
              </p:cNvGrpSpPr>
              <p:nvPr/>
            </p:nvGrpSpPr>
            <p:grpSpPr bwMode="auto">
              <a:xfrm>
                <a:off x="1641" y="3366"/>
                <a:ext cx="442" cy="374"/>
                <a:chOff x="0" y="0"/>
                <a:chExt cx="442" cy="374"/>
              </a:xfrm>
            </p:grpSpPr>
            <p:sp>
              <p:nvSpPr>
                <p:cNvPr id="100" name="矩形 2583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1" name="矩形 2583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1" name="组合 25835"/>
              <p:cNvGrpSpPr>
                <a:grpSpLocks/>
              </p:cNvGrpSpPr>
              <p:nvPr/>
            </p:nvGrpSpPr>
            <p:grpSpPr bwMode="auto">
              <a:xfrm>
                <a:off x="2083" y="3366"/>
                <a:ext cx="442" cy="374"/>
                <a:chOff x="0" y="0"/>
                <a:chExt cx="442" cy="374"/>
              </a:xfrm>
            </p:grpSpPr>
            <p:sp>
              <p:nvSpPr>
                <p:cNvPr id="98" name="矩形 2583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9" name="矩形 2583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2" name="组合 25838"/>
              <p:cNvGrpSpPr>
                <a:grpSpLocks/>
              </p:cNvGrpSpPr>
              <p:nvPr/>
            </p:nvGrpSpPr>
            <p:grpSpPr bwMode="auto">
              <a:xfrm>
                <a:off x="2525" y="3366"/>
                <a:ext cx="442" cy="374"/>
                <a:chOff x="0" y="0"/>
                <a:chExt cx="442" cy="374"/>
              </a:xfrm>
            </p:grpSpPr>
            <p:sp>
              <p:nvSpPr>
                <p:cNvPr id="96" name="矩形 2583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7" name="矩形 2584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3" name="组合 25841"/>
              <p:cNvGrpSpPr>
                <a:grpSpLocks/>
              </p:cNvGrpSpPr>
              <p:nvPr/>
            </p:nvGrpSpPr>
            <p:grpSpPr bwMode="auto">
              <a:xfrm>
                <a:off x="2967" y="3366"/>
                <a:ext cx="434" cy="374"/>
                <a:chOff x="0" y="0"/>
                <a:chExt cx="434" cy="374"/>
              </a:xfrm>
            </p:grpSpPr>
            <p:sp>
              <p:nvSpPr>
                <p:cNvPr id="94" name="矩形 2584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5" name="矩形 2584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sp>
          <p:nvSpPr>
            <p:cNvPr id="11" name="矩形 25844"/>
            <p:cNvSpPr>
              <a:spLocks noChangeArrowheads="1"/>
            </p:cNvSpPr>
            <p:nvPr/>
          </p:nvSpPr>
          <p:spPr bwMode="auto">
            <a:xfrm>
              <a:off x="0" y="0"/>
              <a:ext cx="3407" cy="3746"/>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sp>
        <p:nvSpPr>
          <p:cNvPr id="3" name="灯片编号占位符 2"/>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22215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40977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6" presetClass="emph" presetSubtype="0" fill="hold" nodeType="withEffect">
                                  <p:stCondLst>
                                    <p:cond delay="0"/>
                                  </p:stCondLst>
                                  <p:childTnLst>
                                    <p:animScale>
                                      <p:cBhvr>
                                        <p:cTn id="39" dur="2000" fill="hold"/>
                                        <p:tgtEl>
                                          <p:spTgt spid="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10987115"/>
              </p:ext>
            </p:extLst>
          </p:nvPr>
        </p:nvGraphicFramePr>
        <p:xfrm>
          <a:off x="827584" y="1885619"/>
          <a:ext cx="6192688" cy="3878580"/>
        </p:xfrm>
        <a:graphic>
          <a:graphicData uri="http://schemas.openxmlformats.org/drawingml/2006/table">
            <a:tbl>
              <a:tblPr/>
              <a:tblGrid>
                <a:gridCol w="360040">
                  <a:extLst>
                    <a:ext uri="{9D8B030D-6E8A-4147-A177-3AD203B41FA5}">
                      <a16:colId xmlns:a16="http://schemas.microsoft.com/office/drawing/2014/main" val="2985989559"/>
                    </a:ext>
                  </a:extLst>
                </a:gridCol>
                <a:gridCol w="5832648">
                  <a:extLst>
                    <a:ext uri="{9D8B030D-6E8A-4147-A177-3AD203B41FA5}">
                      <a16:colId xmlns:a16="http://schemas.microsoft.com/office/drawing/2014/main" val="3103559"/>
                    </a:ext>
                  </a:extLst>
                </a:gridCol>
              </a:tblGrid>
              <a:tr h="2952000">
                <a:tc>
                  <a:txBody>
                    <a:bodyPr/>
                    <a:lstStyle/>
                    <a:p>
                      <a:pPr algn="r" fontAlgn="base">
                        <a:lnSpc>
                          <a:spcPct val="150000"/>
                        </a:lnSpc>
                      </a:pPr>
                      <a:r>
                        <a:rPr lang="en-US" altLang="zh-CN" sz="2800" b="0" i="0" dirty="0">
                          <a:solidFill>
                            <a:srgbClr val="00B050"/>
                          </a:solidFill>
                          <a:effectLst/>
                          <a:latin typeface="Consolas" panose="020B0609020204030204" pitchFamily="49" charset="0"/>
                        </a:rPr>
                        <a:t>1</a:t>
                      </a:r>
                    </a:p>
                    <a:p>
                      <a:pPr algn="r" fontAlgn="base">
                        <a:lnSpc>
                          <a:spcPct val="150000"/>
                        </a:lnSpc>
                      </a:pPr>
                      <a:r>
                        <a:rPr lang="en-US" altLang="zh-CN" sz="2800" b="0" i="0" dirty="0">
                          <a:solidFill>
                            <a:srgbClr val="00B050"/>
                          </a:solidFill>
                          <a:effectLst/>
                          <a:latin typeface="Consolas" panose="020B0609020204030204" pitchFamily="49" charset="0"/>
                        </a:rPr>
                        <a:t>2</a:t>
                      </a:r>
                    </a:p>
                    <a:p>
                      <a:pPr algn="r" fontAlgn="base">
                        <a:lnSpc>
                          <a:spcPct val="150000"/>
                        </a:lnSpc>
                      </a:pPr>
                      <a:r>
                        <a:rPr lang="en-US" altLang="zh-CN" sz="2800" b="0" i="0" dirty="0">
                          <a:solidFill>
                            <a:srgbClr val="00B050"/>
                          </a:solidFill>
                          <a:effectLst/>
                          <a:latin typeface="Consolas" panose="020B0609020204030204" pitchFamily="49" charset="0"/>
                        </a:rPr>
                        <a:t>3</a:t>
                      </a:r>
                    </a:p>
                    <a:p>
                      <a:pPr algn="r" fontAlgn="base">
                        <a:lnSpc>
                          <a:spcPct val="150000"/>
                        </a:lnSpc>
                      </a:pPr>
                      <a:r>
                        <a:rPr lang="en-US" altLang="zh-CN" sz="2800" b="0" i="0" dirty="0">
                          <a:solidFill>
                            <a:srgbClr val="00B050"/>
                          </a:solidFill>
                          <a:effectLst/>
                          <a:latin typeface="Consolas" panose="020B0609020204030204" pitchFamily="49" charset="0"/>
                        </a:rPr>
                        <a:t>4</a:t>
                      </a:r>
                    </a:p>
                    <a:p>
                      <a:pPr algn="r" fontAlgn="base">
                        <a:lnSpc>
                          <a:spcPct val="150000"/>
                        </a:lnSpc>
                      </a:pPr>
                      <a:r>
                        <a:rPr lang="en-US" altLang="zh-CN" sz="2800" b="0" i="0" dirty="0">
                          <a:solidFill>
                            <a:srgbClr val="00B050"/>
                          </a:solidFill>
                          <a:effectLst/>
                          <a:latin typeface="Consolas" panose="020B0609020204030204" pitchFamily="49" charset="0"/>
                        </a:rPr>
                        <a:t>5</a:t>
                      </a:r>
                    </a:p>
                    <a:p>
                      <a:pPr algn="r" fontAlgn="base">
                        <a:lnSpc>
                          <a:spcPct val="150000"/>
                        </a:lnSpc>
                      </a:pPr>
                      <a:r>
                        <a:rPr lang="en-US" altLang="zh-CN" sz="2800" b="0" i="0" dirty="0">
                          <a:solidFill>
                            <a:srgbClr val="00B050"/>
                          </a:solidFill>
                          <a:effectLst/>
                          <a:latin typeface="Consolas" panose="020B0609020204030204" pitchFamily="49" charset="0"/>
                        </a:rPr>
                        <a:t>6</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lnSpc>
                          <a:spcPct val="150000"/>
                        </a:lnSpc>
                      </a:pPr>
                      <a:r>
                        <a:rPr lang="en-US" sz="2800" b="0" i="0" dirty="0" smtClean="0">
                          <a:effectLst/>
                          <a:latin typeface="Consolas" panose="020B0609020204030204" pitchFamily="49" charset="0"/>
                        </a:rPr>
                        <a:t># include</a:t>
                      </a:r>
                      <a:r>
                        <a:rPr lang="en-US" sz="2800" b="0" i="0" dirty="0">
                          <a:effectLst/>
                          <a:latin typeface="Consolas" panose="020B0609020204030204" pitchFamily="49" charset="0"/>
                        </a:rPr>
                        <a:t> &lt;</a:t>
                      </a:r>
                      <a:r>
                        <a:rPr lang="en-US" sz="2800" b="0" i="0" dirty="0" err="1">
                          <a:effectLst/>
                          <a:latin typeface="Consolas" panose="020B0609020204030204" pitchFamily="49" charset="0"/>
                        </a:rPr>
                        <a:t>stdio.h</a:t>
                      </a:r>
                      <a:r>
                        <a:rPr lang="en-US" sz="2800" b="0" i="0" dirty="0">
                          <a:effectLst/>
                          <a:latin typeface="Consolas" panose="020B0609020204030204" pitchFamily="49" charset="0"/>
                        </a:rPr>
                        <a:t>&gt;</a:t>
                      </a:r>
                    </a:p>
                    <a:p>
                      <a:pPr algn="l" fontAlgn="base">
                        <a:lnSpc>
                          <a:spcPct val="150000"/>
                        </a:lnSpc>
                      </a:pPr>
                      <a:r>
                        <a:rPr lang="en-US" sz="2800" b="0" i="0" dirty="0" err="1" smtClean="0">
                          <a:effectLst/>
                          <a:latin typeface="Consolas" panose="020B0609020204030204" pitchFamily="49" charset="0"/>
                        </a:rPr>
                        <a:t>int</a:t>
                      </a:r>
                      <a:r>
                        <a:rPr lang="en-US" sz="2800" b="0" i="0" dirty="0">
                          <a:effectLst/>
                          <a:latin typeface="Consolas" panose="020B0609020204030204" pitchFamily="49" charset="0"/>
                        </a:rPr>
                        <a:t> main()</a:t>
                      </a:r>
                    </a:p>
                    <a:p>
                      <a:pPr algn="l" fontAlgn="base">
                        <a:lnSpc>
                          <a:spcPct val="150000"/>
                        </a:lnSpc>
                      </a:pPr>
                      <a:r>
                        <a:rPr lang="en-US" sz="2800" b="0" i="0" dirty="0">
                          <a:effectLst/>
                          <a:latin typeface="Consolas" panose="020B0609020204030204" pitchFamily="49" charset="0"/>
                        </a:rPr>
                        <a:t>{</a:t>
                      </a:r>
                    </a:p>
                    <a:p>
                      <a:pPr algn="l" fontAlgn="base">
                        <a:lnSpc>
                          <a:spcPct val="150000"/>
                        </a:lnSpc>
                      </a:pPr>
                      <a:r>
                        <a:rPr lang="en-US" sz="2800" b="0" i="0" dirty="0">
                          <a:effectLst/>
                          <a:latin typeface="Consolas" panose="020B0609020204030204" pitchFamily="49" charset="0"/>
                        </a:rPr>
                        <a:t>    </a:t>
                      </a:r>
                      <a:r>
                        <a:rPr lang="en-US" sz="2800" b="0" i="0" dirty="0" err="1">
                          <a:effectLst/>
                          <a:latin typeface="Consolas" panose="020B0609020204030204" pitchFamily="49" charset="0"/>
                        </a:rPr>
                        <a:t>printf</a:t>
                      </a:r>
                      <a:r>
                        <a:rPr lang="en-US" sz="2800" b="0" i="0" dirty="0">
                          <a:effectLst/>
                          <a:latin typeface="Consolas" panose="020B0609020204030204" pitchFamily="49" charset="0"/>
                        </a:rPr>
                        <a:t>("Hello, World!");</a:t>
                      </a:r>
                    </a:p>
                    <a:p>
                      <a:pPr algn="l" fontAlgn="base">
                        <a:lnSpc>
                          <a:spcPct val="150000"/>
                        </a:lnSpc>
                      </a:pPr>
                      <a:r>
                        <a:rPr lang="en-US" sz="2800" b="0" i="0" dirty="0">
                          <a:effectLst/>
                          <a:latin typeface="Consolas" panose="020B0609020204030204" pitchFamily="49" charset="0"/>
                        </a:rPr>
                        <a:t>    return 0;</a:t>
                      </a:r>
                    </a:p>
                    <a:p>
                      <a:pPr algn="l" fontAlgn="base">
                        <a:lnSpc>
                          <a:spcPct val="150000"/>
                        </a:lnSpc>
                      </a:pPr>
                      <a:r>
                        <a:rPr lang="en-US" sz="2800" b="0" i="0" dirty="0">
                          <a:effectLst/>
                          <a:latin typeface="Consolas" panose="020B0609020204030204" pitchFamily="49" charset="0"/>
                        </a:rPr>
                        <a:t>}</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871249"/>
                  </a:ext>
                </a:extLst>
              </a:tr>
            </a:tbl>
          </a:graphicData>
        </a:graphic>
      </p:graphicFrame>
      <p:sp>
        <p:nvSpPr>
          <p:cNvPr id="2" name="文本框 1"/>
          <p:cNvSpPr txBox="1"/>
          <p:nvPr/>
        </p:nvSpPr>
        <p:spPr>
          <a:xfrm>
            <a:off x="4886421" y="2051313"/>
            <a:ext cx="280076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编译预处理指令</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1" name="文本框 10"/>
          <p:cNvSpPr txBox="1"/>
          <p:nvPr/>
        </p:nvSpPr>
        <p:spPr>
          <a:xfrm>
            <a:off x="3279349" y="2690006"/>
            <a:ext cx="3435556"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主函数，程序</a:t>
            </a:r>
            <a:r>
              <a:rPr lang="zh-CN" altLang="en-US" sz="2400" b="1" dirty="0" smtClean="0">
                <a:solidFill>
                  <a:srgbClr val="00B050"/>
                </a:solidFill>
                <a:latin typeface="楷体" panose="02010609060101010101" pitchFamily="49" charset="-122"/>
                <a:ea typeface="楷体" panose="02010609060101010101" pitchFamily="49" charset="-122"/>
              </a:rPr>
              <a:t>的入口</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2" name="文本框 11"/>
          <p:cNvSpPr txBox="1"/>
          <p:nvPr/>
        </p:nvSpPr>
        <p:spPr>
          <a:xfrm>
            <a:off x="6742858" y="3943231"/>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函数调用</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4" name="文本框 13"/>
          <p:cNvSpPr txBox="1"/>
          <p:nvPr/>
        </p:nvSpPr>
        <p:spPr>
          <a:xfrm>
            <a:off x="1547664" y="3309464"/>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体开始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3886901" y="4581012"/>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主函数的返回值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文本框 15"/>
          <p:cNvSpPr txBox="1"/>
          <p:nvPr/>
        </p:nvSpPr>
        <p:spPr>
          <a:xfrm>
            <a:off x="1547664" y="5271591"/>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体结束</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7" name="Rectangle 20"/>
          <p:cNvSpPr>
            <a:spLocks noChangeArrowheads="1"/>
          </p:cNvSpPr>
          <p:nvPr/>
        </p:nvSpPr>
        <p:spPr bwMode="auto">
          <a:xfrm>
            <a:off x="827584" y="5993386"/>
            <a:ext cx="7661304" cy="561469"/>
          </a:xfrm>
          <a:prstGeom prst="rect">
            <a:avLst/>
          </a:prstGeom>
          <a:noFill/>
          <a:ln w="9525">
            <a:solidFill>
              <a:srgbClr val="FF0066"/>
            </a:solid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smtClean="0">
                <a:solidFill>
                  <a:srgbClr val="004181"/>
                </a:solidFill>
                <a:latin typeface="华文楷体" panose="02010600040101010101" pitchFamily="2" charset="-122"/>
                <a:ea typeface="华文楷体" panose="02010600040101010101" pitchFamily="2" charset="-122"/>
              </a:rPr>
              <a:t>本</a:t>
            </a:r>
            <a:r>
              <a:rPr lang="zh-CN" altLang="en-US" sz="2400" b="1" dirty="0">
                <a:solidFill>
                  <a:srgbClr val="004181"/>
                </a:solidFill>
                <a:latin typeface="华文楷体" panose="02010600040101010101" pitchFamily="2" charset="-122"/>
                <a:ea typeface="华文楷体" panose="02010600040101010101" pitchFamily="2" charset="-122"/>
              </a:rPr>
              <a:t>程序的作用是输出一行信息</a:t>
            </a:r>
            <a:r>
              <a:rPr lang="en-US" altLang="zh-CN" sz="2400" b="1" dirty="0" smtClean="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Hello</a:t>
            </a:r>
            <a:r>
              <a:rPr lang="en-US" altLang="zh-CN" sz="2400" dirty="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World!</a:t>
            </a:r>
            <a:endParaRPr lang="en-US" altLang="zh-CN" sz="24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8716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5" grpId="0"/>
      <p:bldP spid="16"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539552" y="1948915"/>
            <a:ext cx="5328592" cy="4524315"/>
          </a:xfrm>
          <a:prstGeom prst="rect">
            <a:avLst/>
          </a:prstGeom>
        </p:spPr>
        <p:txBody>
          <a:bodyPr wrap="square">
            <a:spAutoFit/>
          </a:bodyPr>
          <a:lstStyle/>
          <a:p>
            <a:pPr marL="457200" indent="-457200">
              <a:lnSpc>
                <a:spcPct val="150000"/>
              </a:lnSpc>
              <a:spcBef>
                <a:spcPct val="5000"/>
              </a:spcBef>
              <a:buFont typeface="+mj-lt"/>
              <a:buAutoNum type="arabicPeriod"/>
              <a:defRPr/>
            </a:pPr>
            <a:r>
              <a:rPr lang="zh-CN" altLang="zh-CN" sz="2400" dirty="0" smtClean="0">
                <a:latin typeface="华文楷体" panose="02010600040101010101" pitchFamily="2" charset="-122"/>
                <a:ea typeface="华文楷体" panose="02010600040101010101" pitchFamily="2" charset="-122"/>
              </a:rPr>
              <a:t>main</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主函数名， </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(integer)</a:t>
            </a:r>
            <a:r>
              <a:rPr lang="zh-CN" altLang="zh-CN" sz="2400" dirty="0" smtClean="0">
                <a:latin typeface="华文楷体" panose="02010600040101010101" pitchFamily="2" charset="-122"/>
                <a:ea typeface="华文楷体" panose="02010600040101010101" pitchFamily="2" charset="-122"/>
              </a:rPr>
              <a:t>函数类型</a:t>
            </a:r>
            <a:r>
              <a:rPr lang="zh-CN" altLang="en-US" sz="2400" dirty="0">
                <a:latin typeface="华文楷体" panose="02010600040101010101" pitchFamily="2" charset="-122"/>
                <a:ea typeface="华文楷体" panose="02010600040101010101" pitchFamily="2" charset="-122"/>
              </a:rPr>
              <a:t>整型</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程序必须有一个</a:t>
            </a:r>
            <a:r>
              <a:rPr lang="zh-CN" altLang="zh-CN" sz="2400" dirty="0">
                <a:latin typeface="华文楷体" panose="02010600040101010101" pitchFamily="2" charset="-122"/>
                <a:ea typeface="华文楷体" panose="02010600040101010101" pitchFamily="2" charset="-122"/>
              </a:rPr>
              <a:t>主函数</a:t>
            </a:r>
            <a:r>
              <a:rPr lang="en-US" altLang="en-US" sz="2400" dirty="0" smtClean="0">
                <a:latin typeface="华文楷体" panose="02010600040101010101" pitchFamily="2" charset="-122"/>
                <a:ea typeface="华文楷体" panose="02010600040101010101" pitchFamily="2" charset="-122"/>
              </a:rPr>
              <a:t>main</a:t>
            </a:r>
            <a:r>
              <a:rPr lang="zh-CN" altLang="en-US" sz="2400" dirty="0" smtClean="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是函数开始和结束的标志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不可</a:t>
            </a:r>
            <a:r>
              <a:rPr lang="zh-CN" altLang="en-US" sz="2400" dirty="0" smtClean="0">
                <a:latin typeface="华文楷体" panose="02010600040101010101" pitchFamily="2" charset="-122"/>
                <a:ea typeface="华文楷体" panose="02010600040101010101" pitchFamily="2" charset="-122"/>
              </a:rPr>
              <a:t>省。</a:t>
            </a:r>
            <a:endParaRPr lang="en-US" altLang="zh-CN" sz="2400" dirty="0" smtClean="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语句以分号</a:t>
            </a:r>
            <a:r>
              <a:rPr lang="zh-CN" altLang="en-US" sz="2400" dirty="0" smtClean="0">
                <a:latin typeface="华文楷体" panose="02010600040101010101" pitchFamily="2" charset="-122"/>
                <a:ea typeface="华文楷体" panose="02010600040101010101" pitchFamily="2" charset="-122"/>
              </a:rPr>
              <a:t>结束。</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标准库</a:t>
            </a:r>
            <a:r>
              <a:rPr lang="zh-CN" altLang="zh-CN" sz="2400" dirty="0">
                <a:latin typeface="华文楷体" panose="02010600040101010101" pitchFamily="2" charset="-122"/>
                <a:ea typeface="华文楷体" panose="02010600040101010101" pitchFamily="2" charset="-122"/>
              </a:rPr>
              <a:t>函数时</a:t>
            </a:r>
            <a:r>
              <a:rPr lang="zh-CN" altLang="en-US" sz="2400" dirty="0">
                <a:latin typeface="华文楷体" panose="02010600040101010101" pitchFamily="2" charset="-122"/>
                <a:ea typeface="华文楷体" panose="02010600040101010101" pitchFamily="2" charset="-122"/>
              </a:rPr>
              <a:t>应在程序开头一行</a:t>
            </a:r>
            <a:r>
              <a:rPr lang="zh-CN" altLang="en-US" sz="2400" dirty="0" smtClean="0">
                <a:latin typeface="华文楷体" panose="02010600040101010101" pitchFamily="2" charset="-122"/>
                <a:ea typeface="华文楷体" panose="02010600040101010101" pitchFamily="2" charset="-122"/>
              </a:rPr>
              <a:t>写</a:t>
            </a:r>
            <a:r>
              <a:rPr lang="en-US" altLang="zh-CN" sz="2400" dirty="0" smtClean="0">
                <a:latin typeface="华文楷体" panose="02010600040101010101" pitchFamily="2" charset="-122"/>
                <a:ea typeface="华文楷体" panose="02010600040101010101" pitchFamily="2" charset="-122"/>
              </a:rPr>
              <a:t>: </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en-US" altLang="zh-CN" sz="2400" dirty="0">
                <a:solidFill>
                  <a:srgbClr val="0000FF"/>
                </a:solidFill>
                <a:latin typeface="华文楷体" panose="02010600040101010101" pitchFamily="2" charset="-122"/>
                <a:ea typeface="华文楷体" panose="02010600040101010101" pitchFamily="2" charset="-122"/>
              </a:rPr>
              <a:t>include &lt;</a:t>
            </a:r>
            <a:r>
              <a:rPr lang="en-US" altLang="zh-CN" sz="2400" dirty="0" err="1">
                <a:solidFill>
                  <a:srgbClr val="0000FF"/>
                </a:solidFill>
                <a:latin typeface="华文楷体" panose="02010600040101010101" pitchFamily="2" charset="-122"/>
                <a:ea typeface="华文楷体" panose="02010600040101010101" pitchFamily="2" charset="-122"/>
              </a:rPr>
              <a:t>stdio.h</a:t>
            </a:r>
            <a:r>
              <a:rPr lang="en-US" altLang="zh-CN" sz="2400" dirty="0">
                <a:solidFill>
                  <a:srgbClr val="0000FF"/>
                </a:solidFill>
                <a:latin typeface="华文楷体" panose="02010600040101010101" pitchFamily="2" charset="-122"/>
                <a:ea typeface="华文楷体" panose="02010600040101010101" pitchFamily="2" charset="-122"/>
              </a:rPr>
              <a:t>&gt;</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955577"/>
            <a:ext cx="2539948" cy="4225028"/>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380461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 name="矩形 4"/>
          <p:cNvSpPr/>
          <p:nvPr/>
        </p:nvSpPr>
        <p:spPr>
          <a:xfrm>
            <a:off x="899592" y="2325510"/>
            <a:ext cx="3300904" cy="923330"/>
          </a:xfrm>
          <a:prstGeom prst="rect">
            <a:avLst/>
          </a:prstGeom>
          <a:noFill/>
        </p:spPr>
        <p:txBody>
          <a:bodyPr wrap="none" lIns="91440" tIns="45720" rIns="91440" bIns="45720">
            <a:spAutoFit/>
          </a:bodyPr>
          <a:lstStyle/>
          <a:p>
            <a:pPr algn="ctr"/>
            <a:r>
              <a:rPr lang="en-US" altLang="zh-CN" sz="5400" b="1" dirty="0" err="1">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a:t>
            </a:r>
            <a:r>
              <a:rPr lang="en-US" altLang="zh-CN" sz="5400" b="1" dirty="0" err="1"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nt</a:t>
            </a: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11" name="矩形 10"/>
          <p:cNvSpPr/>
          <p:nvPr/>
        </p:nvSpPr>
        <p:spPr>
          <a:xfrm>
            <a:off x="4499992" y="4941168"/>
            <a:ext cx="3762568" cy="923330"/>
          </a:xfrm>
          <a:prstGeom prst="rect">
            <a:avLst/>
          </a:prstGeom>
          <a:noFill/>
        </p:spPr>
        <p:txBody>
          <a:bodyPr wrap="none" lIns="91440" tIns="45720" rIns="91440" bIns="45720">
            <a:spAutoFit/>
          </a:bodyPr>
          <a:lstStyle/>
          <a:p>
            <a:pPr algn="ct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void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6" name="矩形 5"/>
          <p:cNvSpPr/>
          <p:nvPr/>
        </p:nvSpPr>
        <p:spPr>
          <a:xfrm>
            <a:off x="3868686" y="3523882"/>
            <a:ext cx="1031052" cy="1107996"/>
          </a:xfrm>
          <a:prstGeom prst="rect">
            <a:avLst/>
          </a:prstGeom>
          <a:noFill/>
        </p:spPr>
        <p:txBody>
          <a:bodyPr wrap="none" lIns="91440" tIns="45720" rIns="91440" bIns="45720">
            <a:spAutoFit/>
          </a:bodyPr>
          <a:lstStyle/>
          <a:p>
            <a:pPr algn="ctr"/>
            <a:r>
              <a:rPr lang="en-US" altLang="zh-CN" sz="6600" b="1" cap="none" spc="0" dirty="0" smtClean="0">
                <a:ln w="22225">
                  <a:solidFill>
                    <a:schemeClr val="accent2"/>
                  </a:solidFill>
                  <a:prstDash val="solid"/>
                </a:ln>
                <a:solidFill>
                  <a:schemeClr val="accent2">
                    <a:lumMod val="40000"/>
                    <a:lumOff val="60000"/>
                  </a:schemeClr>
                </a:solidFill>
                <a:effectLst/>
              </a:rPr>
              <a:t>or</a:t>
            </a:r>
            <a:endParaRPr lang="zh-CN" altLang="en-US" sz="6600" b="1" cap="none" spc="0" dirty="0">
              <a:ln w="22225">
                <a:solidFill>
                  <a:schemeClr val="accent2"/>
                </a:solidFill>
                <a:prstDash val="solid"/>
              </a:ln>
              <a:solidFill>
                <a:schemeClr val="accent2">
                  <a:lumMod val="40000"/>
                  <a:lumOff val="60000"/>
                </a:schemeClr>
              </a:solidFill>
              <a:effectLst/>
            </a:endParaRPr>
          </a:p>
        </p:txBody>
      </p:sp>
      <p:sp>
        <p:nvSpPr>
          <p:cNvPr id="9" name="灯片编号占位符 8"/>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40046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611560" y="1756818"/>
            <a:ext cx="7733312" cy="4942443"/>
          </a:xfrm>
          <a:prstGeom prst="rect">
            <a:avLst/>
          </a:prstGeom>
        </p:spPr>
        <p:txBody>
          <a:bodyPr wrap="square">
            <a:spAutoFit/>
          </a:bodyPr>
          <a:lstStyle/>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1983</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美国国家标准化协会</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根据</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语言各种版本对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的发展和扩充</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制定了新的标准</a:t>
            </a:r>
            <a:r>
              <a:rPr lang="en-US" altLang="zh-CN" sz="2400" dirty="0">
                <a:solidFill>
                  <a:srgbClr val="004181"/>
                </a:solidFill>
                <a:latin typeface="华文楷体" panose="02010600040101010101" pitchFamily="2" charset="-122"/>
                <a:ea typeface="华文楷体" panose="02010600040101010101" pitchFamily="2" charset="-122"/>
              </a:rPr>
              <a:t>ANSI C </a:t>
            </a:r>
            <a:r>
              <a:rPr lang="zh-CN" altLang="en-US" sz="2400" dirty="0">
                <a:solidFill>
                  <a:srgbClr val="004181"/>
                </a:solidFill>
                <a:latin typeface="华文楷体" panose="02010600040101010101" pitchFamily="2" charset="-122"/>
                <a:ea typeface="华文楷体" panose="02010600040101010101" pitchFamily="2" charset="-122"/>
              </a:rPr>
              <a:t>，比标准</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有了很大的发展。</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1987</a:t>
            </a:r>
            <a:r>
              <a:rPr lang="zh-CN" altLang="en-US" sz="2400" dirty="0" smtClean="0">
                <a:solidFill>
                  <a:srgbClr val="C00000"/>
                </a:solidFill>
                <a:latin typeface="华文楷体" panose="02010600040101010101" pitchFamily="2" charset="-122"/>
                <a:ea typeface="华文楷体" panose="02010600040101010101" pitchFamily="2" charset="-122"/>
              </a:rPr>
              <a:t>年，</a:t>
            </a:r>
            <a:r>
              <a:rPr lang="en-US" altLang="zh-CN" sz="2400" dirty="0" smtClean="0">
                <a:solidFill>
                  <a:srgbClr val="C00000"/>
                </a:solidFill>
                <a:latin typeface="华文楷体" panose="02010600040101010101" pitchFamily="2" charset="-122"/>
                <a:ea typeface="华文楷体" panose="02010600040101010101" pitchFamily="2" charset="-122"/>
              </a:rPr>
              <a:t>ANSI</a:t>
            </a:r>
            <a:r>
              <a:rPr lang="zh-CN" altLang="en-US" sz="2400" dirty="0">
                <a:solidFill>
                  <a:srgbClr val="C00000"/>
                </a:solidFill>
                <a:latin typeface="华文楷体" panose="02010600040101010101" pitchFamily="2" charset="-122"/>
                <a:ea typeface="华文楷体" panose="02010600040101010101" pitchFamily="2" charset="-122"/>
              </a:rPr>
              <a:t>公布了新标准</a:t>
            </a:r>
            <a:r>
              <a:rPr lang="en-US" altLang="zh-CN" sz="2400" dirty="0">
                <a:solidFill>
                  <a:srgbClr val="C00000"/>
                </a:solidFill>
                <a:latin typeface="华文楷体" panose="02010600040101010101" pitchFamily="2" charset="-122"/>
                <a:ea typeface="华文楷体" panose="02010600040101010101" pitchFamily="2" charset="-122"/>
              </a:rPr>
              <a:t>——87 ANSI C</a:t>
            </a:r>
            <a:r>
              <a:rPr lang="zh-CN" altLang="en-US" sz="2400" dirty="0">
                <a:solidFill>
                  <a:srgbClr val="C00000"/>
                </a:solidFill>
                <a:latin typeface="华文楷体" panose="02010600040101010101" pitchFamily="2" charset="-122"/>
                <a:ea typeface="华文楷体" panose="02010600040101010101" pitchFamily="2" charset="-122"/>
              </a:rPr>
              <a:t>。</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又公布了一个新的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a:t>
            </a:r>
            <a:r>
              <a:rPr lang="en-US" altLang="zh-CN" sz="2400" dirty="0">
                <a:solidFill>
                  <a:srgbClr val="004181"/>
                </a:solidFill>
                <a:latin typeface="华文楷体" panose="02010600040101010101" pitchFamily="2" charset="-122"/>
                <a:ea typeface="华文楷体" panose="02010600040101010101" pitchFamily="2" charset="-122"/>
              </a:rPr>
              <a:t>—C89</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1990</a:t>
            </a:r>
            <a:r>
              <a:rPr lang="zh-CN" altLang="en-US" sz="2400" dirty="0">
                <a:solidFill>
                  <a:srgbClr val="C00000"/>
                </a:solidFill>
                <a:latin typeface="华文楷体" panose="02010600040101010101" pitchFamily="2" charset="-122"/>
                <a:ea typeface="华文楷体" panose="02010600040101010101" pitchFamily="2" charset="-122"/>
              </a:rPr>
              <a:t>年，</a:t>
            </a:r>
            <a:r>
              <a:rPr lang="en-US" altLang="zh-CN" sz="2400" dirty="0">
                <a:solidFill>
                  <a:srgbClr val="C00000"/>
                </a:solidFill>
                <a:latin typeface="华文楷体" panose="02010600040101010101" pitchFamily="2" charset="-122"/>
                <a:ea typeface="华文楷体" panose="02010600040101010101" pitchFamily="2" charset="-122"/>
              </a:rPr>
              <a:t>ISO</a:t>
            </a:r>
            <a:r>
              <a:rPr lang="zh-CN" altLang="en-US" sz="2400" dirty="0">
                <a:solidFill>
                  <a:srgbClr val="C00000"/>
                </a:solidFill>
                <a:latin typeface="华文楷体" panose="02010600040101010101" pitchFamily="2" charset="-122"/>
                <a:ea typeface="华文楷体" panose="02010600040101010101" pitchFamily="2" charset="-122"/>
              </a:rPr>
              <a:t>接受</a:t>
            </a:r>
            <a:r>
              <a:rPr lang="en-US" altLang="zh-CN" sz="2400" dirty="0">
                <a:solidFill>
                  <a:srgbClr val="C00000"/>
                </a:solidFill>
                <a:latin typeface="华文楷体" panose="02010600040101010101" pitchFamily="2" charset="-122"/>
                <a:ea typeface="华文楷体" panose="02010600040101010101" pitchFamily="2" charset="-122"/>
              </a:rPr>
              <a:t>C89</a:t>
            </a:r>
            <a:r>
              <a:rPr lang="zh-CN" altLang="en-US" sz="2400" dirty="0">
                <a:solidFill>
                  <a:srgbClr val="C00000"/>
                </a:solidFill>
                <a:latin typeface="华文楷体" panose="02010600040101010101" pitchFamily="2" charset="-122"/>
                <a:ea typeface="华文楷体" panose="02010600040101010101" pitchFamily="2" charset="-122"/>
              </a:rPr>
              <a:t>作为国际标准通常称为</a:t>
            </a:r>
            <a:r>
              <a:rPr lang="en-US" altLang="zh-CN" sz="2400" dirty="0">
                <a:solidFill>
                  <a:srgbClr val="C00000"/>
                </a:solidFill>
                <a:latin typeface="华文楷体" panose="02010600040101010101" pitchFamily="2" charset="-122"/>
                <a:ea typeface="华文楷体" panose="02010600040101010101" pitchFamily="2" charset="-122"/>
              </a:rPr>
              <a:t>C90</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1999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ISO</a:t>
            </a:r>
            <a:r>
              <a:rPr lang="zh-CN" altLang="en-US" sz="2400" dirty="0">
                <a:solidFill>
                  <a:srgbClr val="004181"/>
                </a:solidFill>
                <a:latin typeface="华文楷体" panose="02010600040101010101" pitchFamily="2" charset="-122"/>
                <a:ea typeface="华文楷体" panose="02010600040101010101" pitchFamily="2" charset="-122"/>
              </a:rPr>
              <a:t>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语言标准进行修订，在基本保留原来的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语言特征的基础上，增加了一些面向对象的特征，简称为 </a:t>
            </a:r>
            <a:r>
              <a:rPr lang="en-US" altLang="zh-CN" sz="2400" dirty="0">
                <a:solidFill>
                  <a:srgbClr val="004181"/>
                </a:solidFill>
                <a:latin typeface="华文楷体" panose="02010600040101010101" pitchFamily="2" charset="-122"/>
                <a:ea typeface="华文楷体" panose="02010600040101010101" pitchFamily="2" charset="-122"/>
              </a:rPr>
              <a:t>C99</a:t>
            </a:r>
            <a:r>
              <a:rPr lang="zh-CN" altLang="en-US" sz="2400" dirty="0">
                <a:solidFill>
                  <a:srgbClr val="004181"/>
                </a:solidFill>
                <a:latin typeface="华文楷体" panose="02010600040101010101" pitchFamily="2" charset="-122"/>
                <a:ea typeface="华文楷体" panose="02010600040101010101" pitchFamily="2" charset="-122"/>
              </a:rPr>
              <a:t>。 </a:t>
            </a:r>
          </a:p>
          <a:p>
            <a:pPr marL="285750" indent="-285750" algn="just">
              <a:lnSpc>
                <a:spcPct val="120000"/>
              </a:lnSpc>
              <a:spcBef>
                <a:spcPts val="0"/>
              </a:spcBef>
              <a:buFont typeface="Arial" panose="020B0604020202020204" pitchFamily="34" charset="0"/>
              <a:buChar char="•"/>
            </a:pPr>
            <a:r>
              <a:rPr lang="zh-CN" altLang="en-US" sz="2400" dirty="0">
                <a:solidFill>
                  <a:srgbClr val="C00000"/>
                </a:solidFill>
                <a:latin typeface="华文楷体" panose="02010600040101010101" pitchFamily="2" charset="-122"/>
                <a:ea typeface="华文楷体" panose="02010600040101010101" pitchFamily="2" charset="-122"/>
              </a:rPr>
              <a:t>目前流行的</a:t>
            </a:r>
            <a:r>
              <a:rPr lang="en-US" altLang="zh-CN" sz="2400" dirty="0">
                <a:solidFill>
                  <a:srgbClr val="C00000"/>
                </a:solidFill>
                <a:latin typeface="华文楷体" panose="02010600040101010101" pitchFamily="2" charset="-122"/>
                <a:ea typeface="华文楷体" panose="02010600040101010101" pitchFamily="2" charset="-122"/>
              </a:rPr>
              <a:t>C</a:t>
            </a:r>
            <a:r>
              <a:rPr lang="zh-CN" altLang="en-US" sz="2400" dirty="0">
                <a:solidFill>
                  <a:srgbClr val="C00000"/>
                </a:solidFill>
                <a:latin typeface="华文楷体" panose="02010600040101010101" pitchFamily="2" charset="-122"/>
                <a:ea typeface="华文楷体" panose="02010600040101010101" pitchFamily="2" charset="-122"/>
              </a:rPr>
              <a:t>语言编译系统大多是以</a:t>
            </a:r>
            <a:r>
              <a:rPr lang="en-US" altLang="zh-CN" sz="2400" dirty="0">
                <a:solidFill>
                  <a:srgbClr val="C00000"/>
                </a:solidFill>
                <a:latin typeface="华文楷体" panose="02010600040101010101" pitchFamily="2" charset="-122"/>
                <a:ea typeface="华文楷体" panose="02010600040101010101" pitchFamily="2" charset="-122"/>
              </a:rPr>
              <a:t>C99</a:t>
            </a:r>
            <a:r>
              <a:rPr lang="zh-CN" altLang="en-US" sz="2400" dirty="0">
                <a:solidFill>
                  <a:srgbClr val="C00000"/>
                </a:solidFill>
                <a:latin typeface="华文楷体" panose="02010600040101010101" pitchFamily="2" charset="-122"/>
                <a:ea typeface="华文楷体" panose="02010600040101010101" pitchFamily="2" charset="-122"/>
              </a:rPr>
              <a:t>为基础进行开发的。</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143921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17240" y="2536791"/>
            <a:ext cx="4446352" cy="2308324"/>
          </a:xfrm>
          <a:prstGeom prst="rect">
            <a:avLst/>
          </a:prstGeom>
        </p:spPr>
        <p:txBody>
          <a:bodyPr wrap="square">
            <a:spAutoFit/>
          </a:bodyPr>
          <a:lstStyle/>
          <a:p>
            <a:pPr algn="just">
              <a:lnSpc>
                <a:spcPct val="120000"/>
              </a:lnSpc>
              <a:spcBef>
                <a:spcPts val="0"/>
              </a:spcBef>
            </a:pPr>
            <a:r>
              <a:rPr lang="zh-CN" altLang="en-US" sz="2400" dirty="0" smtClean="0">
                <a:latin typeface="华文楷体" panose="02010600040101010101" pitchFamily="2" charset="-122"/>
                <a:ea typeface="华文楷体" panose="02010600040101010101" pitchFamily="2" charset="-122"/>
              </a:rPr>
              <a:t>        后缀为</a:t>
            </a:r>
            <a:r>
              <a:rPr lang="en-US" altLang="zh-CN" sz="2400" dirty="0" smtClean="0">
                <a:latin typeface="华文楷体" panose="02010600040101010101" pitchFamily="2" charset="-122"/>
                <a:ea typeface="华文楷体" panose="02010600040101010101" pitchFamily="2" charset="-122"/>
              </a:rPr>
              <a:t>.h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head</a:t>
            </a:r>
            <a:r>
              <a:rPr lang="zh-CN" altLang="en-US" sz="2400" dirty="0" smtClean="0">
                <a:latin typeface="华文楷体" panose="02010600040101010101" pitchFamily="2" charset="-122"/>
                <a:ea typeface="华文楷体" panose="02010600040101010101" pitchFamily="2" charset="-122"/>
              </a:rPr>
              <a:t>）的文件被称之为头文件。设立头文件的目的主要是：提供全局变量、全局函数的声明或提供公用数据类型的定义。</a:t>
            </a:r>
            <a:endParaRPr lang="zh-CN" altLang="en-US" sz="24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stretch>
            <a:fillRect/>
          </a:stretch>
        </p:blipFill>
        <p:spPr>
          <a:xfrm>
            <a:off x="5463770" y="1759323"/>
            <a:ext cx="3100143" cy="4724027"/>
          </a:xfrm>
          <a:prstGeom prst="rect">
            <a:avLst/>
          </a:prstGeom>
        </p:spPr>
      </p:pic>
      <p:sp>
        <p:nvSpPr>
          <p:cNvPr id="6" name="矩形 5"/>
          <p:cNvSpPr/>
          <p:nvPr/>
        </p:nvSpPr>
        <p:spPr>
          <a:xfrm>
            <a:off x="428700" y="5064865"/>
            <a:ext cx="4414791" cy="1569660"/>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以此</a:t>
            </a:r>
            <a:r>
              <a:rPr lang="zh-CN" altLang="en-US" sz="2400" dirty="0">
                <a:latin typeface="华文楷体" panose="02010600040101010101" pitchFamily="2" charset="-122"/>
                <a:ea typeface="华文楷体" panose="02010600040101010101" pitchFamily="2" charset="-122"/>
              </a:rPr>
              <a:t>可</a:t>
            </a:r>
            <a:r>
              <a:rPr lang="zh-CN" altLang="en-US" sz="2400" dirty="0">
                <a:latin typeface="华文楷体" panose="02010600040101010101" pitchFamily="2" charset="-122"/>
                <a:ea typeface="华文楷体" panose="02010600040101010101" pitchFamily="2" charset="-122"/>
              </a:rPr>
              <a:t>减少代码的重复书写，提高编写和修改程序的效率</a:t>
            </a:r>
            <a:r>
              <a:rPr lang="zh-CN" altLang="en-US" sz="2400" dirty="0" smtClean="0">
                <a:latin typeface="华文楷体" panose="02010600040101010101" pitchFamily="2" charset="-122"/>
                <a:ea typeface="华文楷体" panose="02010600040101010101" pitchFamily="2" charset="-122"/>
              </a:rPr>
              <a:t>。此外，还是一种代码保密是手段。</a:t>
            </a:r>
            <a:endParaRPr lang="zh-CN" altLang="en-US" sz="24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836275" y="1769287"/>
            <a:ext cx="4317355" cy="587020"/>
          </a:xfrm>
          <a:prstGeom prst="rect">
            <a:avLst/>
          </a:prstGeom>
        </p:spPr>
        <p:txBody>
          <a:bodyPr wrap="square">
            <a:spAutoFit/>
          </a:bodyPr>
          <a:lstStyle/>
          <a:p>
            <a:pPr>
              <a:lnSpc>
                <a:spcPct val="150000"/>
              </a:lnSpc>
            </a:pPr>
            <a:r>
              <a:rPr lang="en-US" altLang="zh-CN" sz="2400" b="1" dirty="0">
                <a:solidFill>
                  <a:srgbClr val="00B050"/>
                </a:solidFill>
                <a:latin typeface="Consolas" panose="020B0609020204030204" pitchFamily="49" charset="0"/>
              </a:rPr>
              <a:t># include &lt;</a:t>
            </a:r>
            <a:r>
              <a:rPr lang="en-US" altLang="zh-CN" sz="2400" b="1" dirty="0" err="1">
                <a:solidFill>
                  <a:srgbClr val="00B050"/>
                </a:solidFill>
                <a:latin typeface="Consolas" panose="020B0609020204030204" pitchFamily="49" charset="0"/>
              </a:rPr>
              <a:t>stdio.h</a:t>
            </a:r>
            <a:r>
              <a:rPr lang="en-US" altLang="zh-CN" sz="2400" b="1" dirty="0">
                <a:solidFill>
                  <a:srgbClr val="00B050"/>
                </a:solidFill>
                <a:latin typeface="Consolas" panose="020B0609020204030204" pitchFamily="49" charset="0"/>
              </a:rPr>
              <a:t>&gt;</a:t>
            </a:r>
            <a:endParaRPr lang="en-US" altLang="zh-CN" sz="2400" b="1"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01057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503659" y="2476217"/>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solidFill>
                  <a:srgbClr val="0000FF"/>
                </a:solidFill>
                <a:ea typeface="楷体" panose="02010609060101010101" pitchFamily="49" charset="-122"/>
                <a:cs typeface="Times New Roman" panose="02020603050405020304" pitchFamily="18" charset="0"/>
              </a:rPr>
              <a:t>1、</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指一个数制中表示基本数值大小不同的数字符号。例如，在十进制中有十个数码：0，1，2，3，4，5，6，7，8，9；在二进制中有两个数码：0，1</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99592" y="1903243"/>
            <a:ext cx="684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ea typeface="楷体" panose="02010609060101010101" pitchFamily="49" charset="-122"/>
                <a:cs typeface="Times New Roman" panose="02020603050405020304" pitchFamily="18" charset="0"/>
              </a:rPr>
              <a:t>在数制中，有三个基本概念：</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基数</a:t>
            </a:r>
            <a:r>
              <a:rPr lang="zh-CN" altLang="en-US" sz="2400" dirty="0">
                <a:ea typeface="楷体" panose="02010609060101010101" pitchFamily="49" charset="-122"/>
                <a:cs typeface="Times New Roman" panose="02020603050405020304" pitchFamily="18" charset="0"/>
              </a:rPr>
              <a:t>和</a:t>
            </a:r>
            <a:r>
              <a:rPr lang="zh-CN" altLang="en-US" sz="2400" b="1" dirty="0">
                <a:solidFill>
                  <a:srgbClr val="0000FF"/>
                </a:solidFill>
                <a:ea typeface="楷体" panose="02010609060101010101" pitchFamily="49" charset="-122"/>
                <a:cs typeface="Times New Roman" panose="02020603050405020304" pitchFamily="18" charset="0"/>
              </a:rPr>
              <a:t>位权</a:t>
            </a:r>
          </a:p>
        </p:txBody>
      </p:sp>
      <p:sp>
        <p:nvSpPr>
          <p:cNvPr id="10" name="文本框 9"/>
          <p:cNvSpPr txBox="1">
            <a:spLocks noChangeArrowheads="1"/>
          </p:cNvSpPr>
          <p:nvPr/>
        </p:nvSpPr>
        <p:spPr bwMode="auto">
          <a:xfrm>
            <a:off x="503659" y="5013176"/>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en-US" altLang="zh-CN" sz="2400" dirty="0">
                <a:solidFill>
                  <a:srgbClr val="0000FF"/>
                </a:solidFill>
                <a:ea typeface="楷体" panose="02010609060101010101" pitchFamily="49" charset="-122"/>
                <a:cs typeface="Times New Roman" panose="02020603050405020304" pitchFamily="18" charset="0"/>
              </a:rPr>
              <a:t>3</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位权</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指一个数值中某一位上的</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所示数值的大小。例如，十进制的</a:t>
            </a:r>
            <a:r>
              <a:rPr lang="en-US" altLang="zh-CN" sz="2400" dirty="0">
                <a:ea typeface="楷体" panose="02010609060101010101" pitchFamily="49" charset="-122"/>
                <a:cs typeface="Times New Roman" panose="02020603050405020304" pitchFamily="18" charset="0"/>
              </a:rPr>
              <a:t>123</a:t>
            </a:r>
            <a:r>
              <a:rPr lang="zh-CN" altLang="en-US" sz="2400" dirty="0">
                <a:ea typeface="楷体" panose="02010609060101010101" pitchFamily="49" charset="-122"/>
                <a:cs typeface="Times New Roman" panose="02020603050405020304" pitchFamily="18" charset="0"/>
              </a:rPr>
              <a:t>，</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的位权是</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=100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是位权</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1</a:t>
            </a:r>
            <a:r>
              <a:rPr lang="en-US" altLang="zh-CN" sz="2400" dirty="0" smtClean="0">
                <a:ea typeface="楷体" panose="02010609060101010101" pitchFamily="49" charset="-122"/>
                <a:cs typeface="Times New Roman" panose="02020603050405020304" pitchFamily="18" charset="0"/>
              </a:rPr>
              <a:t>=10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3</a:t>
            </a:r>
            <a:r>
              <a:rPr lang="zh-CN" altLang="en-US" sz="2400" dirty="0">
                <a:ea typeface="楷体" panose="02010609060101010101" pitchFamily="49" charset="-122"/>
                <a:cs typeface="Times New Roman" panose="02020603050405020304" pitchFamily="18" charset="0"/>
              </a:rPr>
              <a:t>的位权是</a:t>
            </a:r>
            <a:r>
              <a:rPr lang="en-US" altLang="zh-CN" sz="2400" dirty="0">
                <a:ea typeface="楷体" panose="02010609060101010101" pitchFamily="49" charset="-122"/>
                <a:cs typeface="Times New Roman" panose="02020603050405020304" pitchFamily="18" charset="0"/>
              </a:rPr>
              <a:t>10</a:t>
            </a:r>
            <a:r>
              <a:rPr lang="en-US" altLang="zh-CN" sz="2400" baseline="30000" dirty="0">
                <a:ea typeface="楷体" panose="02010609060101010101" pitchFamily="49" charset="-122"/>
                <a:cs typeface="Times New Roman" panose="02020603050405020304" pitchFamily="18" charset="0"/>
              </a:rPr>
              <a:t>0</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a:t>
            </a:r>
          </a:p>
        </p:txBody>
      </p:sp>
      <p:sp>
        <p:nvSpPr>
          <p:cNvPr id="2" name="矩形 1"/>
          <p:cNvSpPr/>
          <p:nvPr/>
        </p:nvSpPr>
        <p:spPr>
          <a:xfrm>
            <a:off x="503659" y="3883763"/>
            <a:ext cx="7896200" cy="830997"/>
          </a:xfrm>
          <a:prstGeom prst="rect">
            <a:avLst/>
          </a:prstGeom>
        </p:spPr>
        <p:txBody>
          <a:bodyPr wrap="square">
            <a:spAutoFit/>
          </a:bodyPr>
          <a:lstStyle/>
          <a:p>
            <a:pPr algn="just" eaLnBrk="0" hangingPunct="0"/>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基数</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指一个数值所使用数码的个数。例如，十进制的基数为10，二进制的基数为2。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429095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45810" y="1789667"/>
            <a:ext cx="7877328" cy="1421928"/>
          </a:xfrm>
          <a:prstGeom prst="rect">
            <a:avLst/>
          </a:prstGeom>
        </p:spPr>
        <p:txBody>
          <a:bodyPr wrap="square">
            <a:spAutoFit/>
          </a:bodyPr>
          <a:lstStyle/>
          <a:p>
            <a:pPr algn="just">
              <a:lnSpc>
                <a:spcPct val="120000"/>
              </a:lnSpc>
              <a:spcBef>
                <a:spcPts val="0"/>
              </a:spcBef>
            </a:pPr>
            <a:r>
              <a:rPr lang="en-US" altLang="zh-CN" sz="2400" dirty="0" smtClean="0">
                <a:latin typeface="华文楷体" panose="02010600040101010101" pitchFamily="2" charset="-122"/>
                <a:ea typeface="华文楷体" panose="02010600040101010101" pitchFamily="2" charset="-122"/>
              </a:rPr>
              <a:t>       C</a:t>
            </a:r>
            <a:r>
              <a:rPr lang="zh-CN" altLang="en-US" sz="2400" dirty="0" smtClean="0">
                <a:latin typeface="华文楷体" panose="02010600040101010101" pitchFamily="2" charset="-122"/>
                <a:ea typeface="华文楷体" panose="02010600040101010101" pitchFamily="2" charset="-122"/>
              </a:rPr>
              <a:t>语言的注释</a:t>
            </a:r>
            <a:r>
              <a:rPr lang="zh-CN" altLang="en-US" sz="2400" dirty="0">
                <a:latin typeface="华文楷体" panose="02010600040101010101" pitchFamily="2" charset="-122"/>
                <a:ea typeface="华文楷体" panose="02010600040101010101" pitchFamily="2" charset="-122"/>
              </a:rPr>
              <a:t>：注释只是给人看的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对编译和运行不起作用。所以可以用汉字或英文字符表示，可以出现在一行中的最右侧，也可以单独成为一行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矩形 5"/>
          <p:cNvSpPr/>
          <p:nvPr/>
        </p:nvSpPr>
        <p:spPr>
          <a:xfrm>
            <a:off x="475179" y="3242679"/>
            <a:ext cx="4264446" cy="3363549"/>
          </a:xfrm>
          <a:prstGeom prst="rect">
            <a:avLst/>
          </a:prstGeom>
        </p:spPr>
        <p:txBody>
          <a:bodyPr wrap="square">
            <a:spAutoFit/>
          </a:bodyPr>
          <a:lstStyle/>
          <a:p>
            <a:pPr algn="just">
              <a:lnSpc>
                <a:spcPct val="150000"/>
              </a:lnSpc>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语言中常用的注释风格有两种，一种是通过如下模式进行一段代码的注释</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spcBef>
                <a:spcPts val="0"/>
              </a:spcBef>
            </a:pPr>
            <a:r>
              <a:rPr lang="en-US" altLang="zh-CN" sz="2400" b="1" dirty="0">
                <a:solidFill>
                  <a:srgbClr val="00B050"/>
                </a:solidFill>
                <a:latin typeface="华文楷体" panose="02010600040101010101" pitchFamily="2" charset="-122"/>
                <a:ea typeface="华文楷体" panose="02010600040101010101" pitchFamily="2" charset="-122"/>
              </a:rPr>
              <a:t>/* </a:t>
            </a:r>
            <a:r>
              <a:rPr lang="en-US" altLang="zh-CN" sz="2400" b="1" dirty="0" smtClean="0">
                <a:solidFill>
                  <a:srgbClr val="00B050"/>
                </a:solidFill>
                <a:latin typeface="华文楷体" panose="02010600040101010101" pitchFamily="2" charset="-122"/>
                <a:ea typeface="华文楷体" panose="02010600040101010101" pitchFamily="2" charset="-122"/>
              </a:rPr>
              <a:t>  comment  */</a:t>
            </a:r>
            <a:endParaRPr lang="en-US" altLang="zh-CN" sz="2400" b="1" dirty="0">
              <a:solidFill>
                <a:srgbClr val="00B050"/>
              </a:solidFill>
              <a:latin typeface="华文楷体" panose="02010600040101010101" pitchFamily="2" charset="-122"/>
              <a:ea typeface="华文楷体" panose="02010600040101010101" pitchFamily="2" charset="-122"/>
            </a:endParaRPr>
          </a:p>
          <a:p>
            <a:pPr algn="just">
              <a:lnSpc>
                <a:spcPct val="150000"/>
              </a:lnSpc>
              <a:spcBef>
                <a:spcPts val="0"/>
              </a:spcBef>
            </a:pPr>
            <a:r>
              <a:rPr lang="zh-CN" altLang="en-US" sz="2400" dirty="0" smtClean="0">
                <a:latin typeface="华文楷体" panose="02010600040101010101" pitchFamily="2" charset="-122"/>
                <a:ea typeface="华文楷体" panose="02010600040101010101" pitchFamily="2" charset="-122"/>
              </a:rPr>
              <a:t>      另</a:t>
            </a:r>
            <a:r>
              <a:rPr lang="zh-CN" altLang="en-US" sz="2400" dirty="0">
                <a:latin typeface="华文楷体" panose="02010600040101010101" pitchFamily="2" charset="-122"/>
                <a:ea typeface="华文楷体" panose="02010600040101010101" pitchFamily="2" charset="-122"/>
              </a:rPr>
              <a:t>一种是单行注释符号：</a:t>
            </a:r>
          </a:p>
          <a:p>
            <a:pPr algn="just">
              <a:lnSpc>
                <a:spcPct val="150000"/>
              </a:lnSpc>
              <a:spcBef>
                <a:spcPts val="0"/>
              </a:spcBef>
            </a:pPr>
            <a:r>
              <a:rPr lang="en-US" altLang="zh-CN" sz="2400" b="1" dirty="0" smtClean="0">
                <a:solidFill>
                  <a:srgbClr val="00B050"/>
                </a:solidFill>
                <a:latin typeface="华文楷体" panose="02010600040101010101" pitchFamily="2" charset="-122"/>
                <a:ea typeface="华文楷体" panose="02010600040101010101" pitchFamily="2" charset="-122"/>
              </a:rPr>
              <a:t>// </a:t>
            </a:r>
            <a:r>
              <a:rPr lang="en-US" altLang="zh-CN" sz="2400" b="1" dirty="0">
                <a:solidFill>
                  <a:srgbClr val="00B050"/>
                </a:solidFill>
                <a:latin typeface="华文楷体" panose="02010600040101010101" pitchFamily="2" charset="-122"/>
                <a:ea typeface="华文楷体" panose="02010600040101010101" pitchFamily="2" charset="-122"/>
              </a:rPr>
              <a:t>comment</a:t>
            </a:r>
            <a:endParaRPr lang="zh-CN" altLang="en-US" sz="2400" b="1" dirty="0">
              <a:solidFill>
                <a:srgbClr val="00B050"/>
              </a:solidFill>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4"/>
          <a:stretch>
            <a:fillRect/>
          </a:stretch>
        </p:blipFill>
        <p:spPr>
          <a:xfrm>
            <a:off x="4841435" y="3327148"/>
            <a:ext cx="4158238" cy="3384415"/>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1261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770329659"/>
              </p:ext>
            </p:extLst>
          </p:nvPr>
        </p:nvGraphicFramePr>
        <p:xfrm>
          <a:off x="417240" y="1819661"/>
          <a:ext cx="8269560" cy="4937760"/>
        </p:xfrm>
        <a:graphic>
          <a:graphicData uri="http://schemas.openxmlformats.org/drawingml/2006/table">
            <a:tbl>
              <a:tblPr firstRow="1" bandRow="1">
                <a:tableStyleId>{5C22544A-7EE6-4342-B048-85BDC9FD1C3A}</a:tableStyleId>
              </a:tblPr>
              <a:tblGrid>
                <a:gridCol w="1102609">
                  <a:extLst>
                    <a:ext uri="{9D8B030D-6E8A-4147-A177-3AD203B41FA5}">
                      <a16:colId xmlns:a16="http://schemas.microsoft.com/office/drawing/2014/main" val="2941106686"/>
                    </a:ext>
                  </a:extLst>
                </a:gridCol>
                <a:gridCol w="7166951">
                  <a:extLst>
                    <a:ext uri="{9D8B030D-6E8A-4147-A177-3AD203B41FA5}">
                      <a16:colId xmlns:a16="http://schemas.microsoft.com/office/drawing/2014/main" val="2282488465"/>
                    </a:ext>
                  </a:extLst>
                </a:gridCol>
              </a:tblGrid>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1</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#include &lt;</a:t>
                      </a:r>
                      <a:r>
                        <a:rPr lang="en-US" altLang="zh-CN" sz="2000" b="0" i="0" kern="1200" dirty="0" err="1" smtClean="0">
                          <a:solidFill>
                            <a:schemeClr val="tx1"/>
                          </a:solidFill>
                          <a:effectLst/>
                          <a:latin typeface="Consolas" panose="020B0609020204030204" pitchFamily="49" charset="0"/>
                          <a:ea typeface="+mn-ea"/>
                          <a:cs typeface="+mn-cs"/>
                        </a:rPr>
                        <a:t>stdio.h</a:t>
                      </a:r>
                      <a:r>
                        <a:rPr lang="en-US" altLang="zh-CN" sz="2000" b="0" i="0" kern="1200" dirty="0" smtClean="0">
                          <a:solidFill>
                            <a:schemeClr val="tx1"/>
                          </a:solidFill>
                          <a:effectLst/>
                          <a:latin typeface="Consolas" panose="020B0609020204030204" pitchFamily="49" charset="0"/>
                          <a:ea typeface="+mn-ea"/>
                          <a:cs typeface="+mn-cs"/>
                        </a:rPr>
                        <a:t>&gt;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2</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main( ) </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3</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4</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a,b,sum</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5</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a=123; b=345;</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6</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sum=</a:t>
                      </a:r>
                      <a:r>
                        <a:rPr lang="en-US" altLang="zh-CN" sz="2000" b="0" i="0" kern="1200" dirty="0" err="1" smtClean="0">
                          <a:solidFill>
                            <a:schemeClr val="tx1"/>
                          </a:solidFill>
                          <a:effectLst/>
                          <a:latin typeface="Consolas" panose="020B0609020204030204" pitchFamily="49" charset="0"/>
                          <a:ea typeface="+mn-ea"/>
                          <a:cs typeface="+mn-cs"/>
                        </a:rPr>
                        <a:t>a+b</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7</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printf</a:t>
                      </a:r>
                      <a:r>
                        <a:rPr lang="en-US" altLang="zh-CN" sz="2000" b="0" i="0" kern="1200" dirty="0" smtClean="0">
                          <a:solidFill>
                            <a:schemeClr val="tx1"/>
                          </a:solidFill>
                          <a:effectLst/>
                          <a:latin typeface="Consolas" panose="020B0609020204030204" pitchFamily="49" charset="0"/>
                          <a:ea typeface="+mn-ea"/>
                          <a:cs typeface="+mn-cs"/>
                        </a:rPr>
                        <a:t>(“sum is %d\n” , sum);</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8</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return 0;</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9</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12" name="文本框 11"/>
          <p:cNvSpPr txBox="1"/>
          <p:nvPr/>
        </p:nvSpPr>
        <p:spPr>
          <a:xfrm>
            <a:off x="4067944" y="3501008"/>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声明变量为整型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8" name="标题 7"/>
          <p:cNvSpPr>
            <a:spLocks noGrp="1"/>
          </p:cNvSpPr>
          <p:nvPr>
            <p:ph type="title"/>
          </p:nvPr>
        </p:nvSpPr>
        <p:spPr/>
        <p:txBody>
          <a:bodyPr/>
          <a:lstStyle/>
          <a:p>
            <a:endParaRPr lang="zh-CN" altLang="en-US"/>
          </a:p>
        </p:txBody>
      </p:sp>
      <p:sp>
        <p:nvSpPr>
          <p:cNvPr id="14" name="文本框 13"/>
          <p:cNvSpPr txBox="1"/>
          <p:nvPr/>
        </p:nvSpPr>
        <p:spPr>
          <a:xfrm>
            <a:off x="4300860" y="4057708"/>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变量赋值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6189519" y="5182355"/>
            <a:ext cx="250741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打印输出结果</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灯片编号占位符 15"/>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25063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015589609"/>
              </p:ext>
            </p:extLst>
          </p:nvPr>
        </p:nvGraphicFramePr>
        <p:xfrm>
          <a:off x="417240" y="1628800"/>
          <a:ext cx="4442792" cy="5029200"/>
        </p:xfrm>
        <a:graphic>
          <a:graphicData uri="http://schemas.openxmlformats.org/drawingml/2006/table">
            <a:tbl>
              <a:tblPr firstRow="1" bandRow="1">
                <a:tableStyleId>{5C22544A-7EE6-4342-B048-85BDC9FD1C3A}</a:tableStyleId>
              </a:tblPr>
              <a:tblGrid>
                <a:gridCol w="796193">
                  <a:extLst>
                    <a:ext uri="{9D8B030D-6E8A-4147-A177-3AD203B41FA5}">
                      <a16:colId xmlns:a16="http://schemas.microsoft.com/office/drawing/2014/main" val="2941106686"/>
                    </a:ext>
                  </a:extLst>
                </a:gridCol>
                <a:gridCol w="3646599">
                  <a:extLst>
                    <a:ext uri="{9D8B030D-6E8A-4147-A177-3AD203B41FA5}">
                      <a16:colId xmlns:a16="http://schemas.microsoft.com/office/drawing/2014/main" val="2282488465"/>
                    </a:ext>
                  </a:extLst>
                </a:gridCol>
              </a:tblGrid>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#include &lt;</a:t>
                      </a:r>
                      <a:r>
                        <a:rPr lang="en-US" altLang="zh-CN" sz="1800" b="0" i="0" kern="1200" dirty="0" err="1" smtClean="0">
                          <a:solidFill>
                            <a:schemeClr val="tx1"/>
                          </a:solidFill>
                          <a:effectLst/>
                          <a:latin typeface="Consolas" panose="020B0609020204030204" pitchFamily="49" charset="0"/>
                          <a:ea typeface="+mn-ea"/>
                          <a:cs typeface="+mn-cs"/>
                        </a:rPr>
                        <a:t>stdio.h</a:t>
                      </a:r>
                      <a:r>
                        <a:rPr lang="en-US" altLang="zh-CN" sz="1800" b="0" i="0" kern="1200" dirty="0" smtClean="0">
                          <a:solidFill>
                            <a:schemeClr val="tx1"/>
                          </a:solidFill>
                          <a:effectLst/>
                          <a:latin typeface="Consolas" panose="020B0609020204030204" pitchFamily="49" charset="0"/>
                          <a:ea typeface="+mn-ea"/>
                          <a:cs typeface="+mn-cs"/>
                        </a:rPr>
                        <a:t>&gt;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main( )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max(</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x,int</a:t>
                      </a:r>
                      <a:r>
                        <a:rPr lang="en-US" altLang="zh-CN" sz="1800" b="0" i="0" kern="1200" dirty="0" smtClean="0">
                          <a:solidFill>
                            <a:schemeClr val="tx1"/>
                          </a:solidFill>
                          <a:effectLst/>
                          <a:latin typeface="Consolas" panose="020B0609020204030204" pitchFamily="49" charset="0"/>
                          <a:ea typeface="+mn-ea"/>
                          <a:cs typeface="+mn-cs"/>
                        </a:rPr>
                        <a:t> y);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 b, c;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scanf</a:t>
                      </a:r>
                      <a:r>
                        <a:rPr lang="en-US" altLang="zh-CN" sz="1800" b="0" i="0" kern="1200" dirty="0" smtClean="0">
                          <a:solidFill>
                            <a:schemeClr val="tx1"/>
                          </a:solidFill>
                          <a:effectLst/>
                          <a:latin typeface="Consolas" panose="020B0609020204030204" pitchFamily="49" charset="0"/>
                          <a:ea typeface="+mn-ea"/>
                          <a:cs typeface="+mn-cs"/>
                        </a:rPr>
                        <a:t>(″</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d″,&amp;</a:t>
                      </a:r>
                      <a:r>
                        <a:rPr lang="en-US" altLang="zh-CN" sz="1800" b="0" i="0" kern="1200" dirty="0" err="1" smtClean="0">
                          <a:solidFill>
                            <a:schemeClr val="tx1"/>
                          </a:solidFill>
                          <a:effectLst/>
                          <a:latin typeface="Consolas" panose="020B0609020204030204" pitchFamily="49" charset="0"/>
                          <a:ea typeface="+mn-ea"/>
                          <a:cs typeface="+mn-cs"/>
                        </a:rPr>
                        <a:t>a,&amp;b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c=max(</a:t>
                      </a:r>
                      <a:r>
                        <a:rPr lang="en-US" altLang="zh-CN" sz="1800" b="0" i="0" kern="1200" dirty="0" err="1" smtClean="0">
                          <a:solidFill>
                            <a:schemeClr val="tx1"/>
                          </a:solidFill>
                          <a:effectLst/>
                          <a:latin typeface="Consolas" panose="020B0609020204030204" pitchFamily="49" charset="0"/>
                          <a:ea typeface="+mn-ea"/>
                          <a:cs typeface="+mn-cs"/>
                        </a:rPr>
                        <a:t>a,b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8</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printf</a:t>
                      </a:r>
                      <a:r>
                        <a:rPr lang="en-US" altLang="zh-CN" sz="1800" b="0" i="0" kern="1200" dirty="0" smtClean="0">
                          <a:solidFill>
                            <a:schemeClr val="tx1"/>
                          </a:solidFill>
                          <a:effectLst/>
                          <a:latin typeface="Consolas" panose="020B0609020204030204" pitchFamily="49" charset="0"/>
                          <a:ea typeface="+mn-ea"/>
                          <a:cs typeface="+mn-cs"/>
                        </a:rPr>
                        <a:t>(″max=</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en-US" altLang="zh-CN" sz="1800" b="0" i="0" kern="1200" dirty="0" err="1" smtClean="0">
                          <a:solidFill>
                            <a:schemeClr val="tx1"/>
                          </a:solidFill>
                          <a:effectLst/>
                          <a:latin typeface="Consolas" panose="020B0609020204030204" pitchFamily="49" charset="0"/>
                          <a:ea typeface="+mn-ea"/>
                          <a:cs typeface="+mn-cs"/>
                        </a:rPr>
                        <a:t>n″,c</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9</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lang="en-US" altLang="zh-CN" sz="1800" b="0" i="0" kern="1200" dirty="0" smtClean="0">
                          <a:solidFill>
                            <a:schemeClr val="tx1"/>
                          </a:solidFill>
                          <a:effectLst/>
                          <a:latin typeface="Consolas" panose="020B0609020204030204" pitchFamily="49" charset="0"/>
                          <a:ea typeface="+mn-ea"/>
                          <a:cs typeface="+mn-cs"/>
                        </a:rPr>
                        <a:t>    return 0;</a:t>
                      </a:r>
                      <a:endParaRPr lang="zh-CN" altLang="en-US" sz="1800" b="0" i="0" kern="1200" dirty="0" smtClean="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63708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10</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8" name="标题 7"/>
          <p:cNvSpPr>
            <a:spLocks noGrp="1"/>
          </p:cNvSpPr>
          <p:nvPr>
            <p:ph type="title"/>
          </p:nvPr>
        </p:nvSpPr>
        <p:spPr/>
        <p:txBody>
          <a:bodyPr/>
          <a:lstStyle/>
          <a:p>
            <a:endParaRPr lang="zh-CN" altLang="en-US"/>
          </a:p>
        </p:txBody>
      </p:sp>
      <p:sp>
        <p:nvSpPr>
          <p:cNvPr id="11" name="文本框 10"/>
          <p:cNvSpPr txBox="1"/>
          <p:nvPr/>
        </p:nvSpPr>
        <p:spPr>
          <a:xfrm>
            <a:off x="3160528" y="4725144"/>
            <a:ext cx="1699504" cy="369332"/>
          </a:xfrm>
          <a:prstGeom prst="rect">
            <a:avLst/>
          </a:prstGeom>
          <a:noFill/>
        </p:spPr>
        <p:txBody>
          <a:bodyPr wrap="none" rtlCol="0">
            <a:spAutoFit/>
          </a:bodyPr>
          <a:lstStyle/>
          <a:p>
            <a:r>
              <a:rPr lang="en-US" altLang="zh-CN" b="1" dirty="0" smtClean="0">
                <a:solidFill>
                  <a:srgbClr val="00B050"/>
                </a:solidFill>
                <a:latin typeface="楷体" panose="02010609060101010101" pitchFamily="49" charset="-122"/>
                <a:ea typeface="楷体" panose="02010609060101010101" pitchFamily="49" charset="-122"/>
              </a:rPr>
              <a:t>//</a:t>
            </a:r>
            <a:r>
              <a:rPr lang="zh-CN" altLang="en-US" b="1" dirty="0" smtClean="0">
                <a:solidFill>
                  <a:srgbClr val="00B050"/>
                </a:solidFill>
                <a:latin typeface="楷体" panose="02010609060101010101" pitchFamily="49" charset="-122"/>
                <a:ea typeface="楷体" panose="02010609060101010101" pitchFamily="49" charset="-122"/>
              </a:rPr>
              <a:t>调用</a:t>
            </a:r>
            <a:r>
              <a:rPr lang="en-US" altLang="zh-CN" b="1" dirty="0" smtClean="0">
                <a:solidFill>
                  <a:srgbClr val="00B050"/>
                </a:solidFill>
                <a:latin typeface="楷体" panose="02010609060101010101" pitchFamily="49" charset="-122"/>
                <a:ea typeface="楷体" panose="02010609060101010101" pitchFamily="49" charset="-122"/>
              </a:rPr>
              <a:t>max</a:t>
            </a:r>
            <a:r>
              <a:rPr lang="zh-CN" altLang="en-US" b="1" dirty="0" smtClean="0">
                <a:solidFill>
                  <a:srgbClr val="00B050"/>
                </a:solidFill>
                <a:latin typeface="楷体" panose="02010609060101010101" pitchFamily="49" charset="-122"/>
                <a:ea typeface="楷体" panose="02010609060101010101" pitchFamily="49" charset="-122"/>
              </a:rPr>
              <a:t>函数</a:t>
            </a:r>
            <a:endParaRPr lang="zh-CN" altLang="en-US" b="1" dirty="0">
              <a:solidFill>
                <a:srgbClr val="00B050"/>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02475208"/>
              </p:ext>
            </p:extLst>
          </p:nvPr>
        </p:nvGraphicFramePr>
        <p:xfrm>
          <a:off x="5043428" y="1650916"/>
          <a:ext cx="3888432" cy="3520440"/>
        </p:xfrm>
        <a:graphic>
          <a:graphicData uri="http://schemas.openxmlformats.org/drawingml/2006/table">
            <a:tbl>
              <a:tblPr firstRow="1" bandRow="1">
                <a:tableStyleId>{5C22544A-7EE6-4342-B048-85BDC9FD1C3A}</a:tableStyleId>
              </a:tblPr>
              <a:tblGrid>
                <a:gridCol w="696846">
                  <a:extLst>
                    <a:ext uri="{9D8B030D-6E8A-4147-A177-3AD203B41FA5}">
                      <a16:colId xmlns:a16="http://schemas.microsoft.com/office/drawing/2014/main" val="3668387902"/>
                    </a:ext>
                  </a:extLst>
                </a:gridCol>
                <a:gridCol w="3191586">
                  <a:extLst>
                    <a:ext uri="{9D8B030D-6E8A-4147-A177-3AD203B41FA5}">
                      <a16:colId xmlns:a16="http://schemas.microsoft.com/office/drawing/2014/main" val="3097472167"/>
                    </a:ext>
                  </a:extLst>
                </a:gridCol>
              </a:tblGrid>
              <a:tr h="50292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fr-FR" altLang="zh-CN" sz="1800" b="0" i="0" kern="1200" dirty="0" smtClean="0">
                          <a:solidFill>
                            <a:schemeClr val="tx1"/>
                          </a:solidFill>
                          <a:effectLst/>
                          <a:latin typeface="Consolas" panose="020B0609020204030204" pitchFamily="49" charset="0"/>
                          <a:ea typeface="+mn-ea"/>
                          <a:cs typeface="+mn-cs"/>
                        </a:rPr>
                        <a:t>int  max(int x, int y)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313648221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908830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smtClean="0">
                          <a:solidFill>
                            <a:schemeClr val="tx1"/>
                          </a:solidFill>
                          <a:effectLst/>
                          <a:latin typeface="Consolas" panose="020B0609020204030204" pitchFamily="49" charset="0"/>
                          <a:ea typeface="+mn-ea"/>
                          <a:cs typeface="+mn-cs"/>
                        </a:rPr>
                        <a:t>z</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17786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eaLnBrk="1" hangingPunct="1">
                        <a:lnSpc>
                          <a:spcPct val="75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if (x&gt;y)  z=x; </a:t>
                      </a:r>
                      <a:endParaRPr kumimoji="1" lang="zh-CN" altLang="zh-CN" sz="1800" b="0" dirty="0">
                        <a:latin typeface="Consolas" panose="020B06090202040302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2265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else z=y;</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357435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return z</a:t>
                      </a:r>
                      <a:r>
                        <a:rPr lang="en-US" altLang="zh-CN" sz="1800" b="0" i="0" kern="1200" dirty="0" smtClean="0">
                          <a:solidFill>
                            <a:schemeClr val="tx1"/>
                          </a:solidFill>
                          <a:effectLst/>
                          <a:latin typeface="Consolas" panose="020B0609020204030204" pitchFamily="49" charset="0"/>
                          <a:ea typeface="+mn-ea"/>
                          <a:cs typeface="+mn-cs"/>
                        </a:rPr>
                        <a:t>;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830609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6340313"/>
                  </a:ext>
                </a:extLst>
              </a:tr>
            </a:tbl>
          </a:graphicData>
        </a:graphic>
      </p:graphicFrame>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153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圆角矩形 1"/>
          <p:cNvSpPr/>
          <p:nvPr/>
        </p:nvSpPr>
        <p:spPr>
          <a:xfrm>
            <a:off x="323528" y="1772816"/>
            <a:ext cx="5256584"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
          <p:cNvSpPr>
            <a:spLocks noChangeArrowheads="1"/>
          </p:cNvSpPr>
          <p:nvPr/>
        </p:nvSpPr>
        <p:spPr bwMode="auto">
          <a:xfrm>
            <a:off x="539552" y="1917329"/>
            <a:ext cx="5256212" cy="1368425"/>
          </a:xfrm>
          <a:prstGeom prst="rect">
            <a:avLst/>
          </a:prstGeom>
          <a:noFill/>
          <a:ln w="9525">
            <a:no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0"/>
              </a:spcBef>
            </a:pPr>
            <a:r>
              <a:rPr lang="zh-CN" altLang="zh-CN" sz="2800" b="1" u="sng" dirty="0">
                <a:solidFill>
                  <a:srgbClr val="004181"/>
                </a:solidFill>
                <a:latin typeface="华文楷体" panose="02010600040101010101" pitchFamily="2" charset="-122"/>
                <a:ea typeface="华文楷体" panose="02010600040101010101" pitchFamily="2" charset="-122"/>
              </a:rPr>
              <a:t>程序运行情况如下</a:t>
            </a:r>
            <a:r>
              <a:rPr lang="zh-CN" altLang="en-US" sz="2800" b="1" u="sng" dirty="0">
                <a:solidFill>
                  <a:srgbClr val="004181"/>
                </a:solidFill>
                <a:latin typeface="华文楷体" panose="02010600040101010101" pitchFamily="2" charset="-122"/>
                <a:ea typeface="华文楷体" panose="02010600040101010101" pitchFamily="2" charset="-122"/>
              </a:rPr>
              <a:t>：</a:t>
            </a:r>
            <a:endParaRPr lang="zh-CN" altLang="en-US" b="1" u="sng" dirty="0">
              <a:solidFill>
                <a:srgbClr val="004181"/>
              </a:solidFill>
              <a:latin typeface="华文楷体" panose="02010600040101010101" pitchFamily="2" charset="-122"/>
              <a:ea typeface="华文楷体" panose="02010600040101010101" pitchFamily="2" charset="-122"/>
            </a:endParaRPr>
          </a:p>
          <a:p>
            <a:pPr>
              <a:lnSpc>
                <a:spcPct val="150000"/>
              </a:lnSpc>
              <a:spcBef>
                <a:spcPct val="0"/>
              </a:spcBef>
            </a:pPr>
            <a:r>
              <a:rPr lang="en-US" altLang="zh-CN" sz="2800" b="1" u="sng" dirty="0" smtClean="0">
                <a:solidFill>
                  <a:srgbClr val="004181"/>
                </a:solidFill>
                <a:latin typeface="华文楷体" panose="02010600040101010101" pitchFamily="2" charset="-122"/>
                <a:ea typeface="华文楷体" panose="02010600040101010101" pitchFamily="2" charset="-122"/>
              </a:rPr>
              <a:t>8 , 5 </a:t>
            </a:r>
            <a:r>
              <a:rPr lang="en-US" altLang="zh-CN" sz="2800" b="1" dirty="0" smtClean="0">
                <a:solidFill>
                  <a:srgbClr val="004181"/>
                </a:solidFill>
                <a:latin typeface="华文楷体" panose="02010600040101010101" pitchFamily="2" charset="-122"/>
                <a:ea typeface="华文楷体" panose="02010600040101010101" pitchFamily="2" charset="-122"/>
              </a:rPr>
              <a:t> </a:t>
            </a:r>
            <a:r>
              <a:rPr lang="en-US" altLang="zh-CN" sz="2800" b="1" dirty="0">
                <a:solidFill>
                  <a:srgbClr val="004181"/>
                </a:solidFill>
                <a:latin typeface="华文楷体" panose="02010600040101010101" pitchFamily="2" charset="-122"/>
                <a:ea typeface="华文楷体" panose="02010600040101010101" pitchFamily="2" charset="-122"/>
              </a:rPr>
              <a:t>↙(</a:t>
            </a:r>
            <a:r>
              <a:rPr lang="zh-CN" altLang="en-US" sz="2800" b="1" dirty="0">
                <a:solidFill>
                  <a:srgbClr val="004181"/>
                </a:solidFill>
                <a:latin typeface="华文楷体" panose="02010600040101010101" pitchFamily="2" charset="-122"/>
                <a:ea typeface="华文楷体" panose="02010600040101010101" pitchFamily="2" charset="-122"/>
              </a:rPr>
              <a:t>输入</a:t>
            </a:r>
            <a:r>
              <a:rPr lang="en-US" altLang="zh-CN" sz="2800" b="1" dirty="0">
                <a:solidFill>
                  <a:srgbClr val="004181"/>
                </a:solidFill>
                <a:latin typeface="华文楷体" panose="02010600040101010101" pitchFamily="2" charset="-122"/>
                <a:ea typeface="华文楷体" panose="02010600040101010101" pitchFamily="2" charset="-122"/>
              </a:rPr>
              <a:t>8</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5</a:t>
            </a:r>
            <a:r>
              <a:rPr lang="zh-CN" altLang="en-US" sz="2800" b="1" dirty="0">
                <a:solidFill>
                  <a:srgbClr val="004181"/>
                </a:solidFill>
                <a:latin typeface="华文楷体" panose="02010600040101010101" pitchFamily="2" charset="-122"/>
                <a:ea typeface="华文楷体" panose="02010600040101010101" pitchFamily="2" charset="-122"/>
              </a:rPr>
              <a:t>赋给</a:t>
            </a:r>
            <a:r>
              <a:rPr lang="en-US" altLang="zh-CN" sz="2800" b="1" dirty="0">
                <a:solidFill>
                  <a:srgbClr val="004181"/>
                </a:solidFill>
                <a:latin typeface="华文楷体" panose="02010600040101010101" pitchFamily="2" charset="-122"/>
                <a:ea typeface="华文楷体" panose="02010600040101010101" pitchFamily="2" charset="-122"/>
              </a:rPr>
              <a:t>a</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b)</a:t>
            </a:r>
          </a:p>
          <a:p>
            <a:pPr>
              <a:lnSpc>
                <a:spcPct val="150000"/>
              </a:lnSpc>
              <a:spcBef>
                <a:spcPct val="0"/>
              </a:spcBef>
            </a:pPr>
            <a:r>
              <a:rPr lang="en-US" altLang="zh-CN" sz="2800" b="1" dirty="0">
                <a:solidFill>
                  <a:srgbClr val="004181"/>
                </a:solidFill>
                <a:latin typeface="华文楷体" panose="02010600040101010101" pitchFamily="2" charset="-122"/>
                <a:ea typeface="华文楷体" panose="02010600040101010101" pitchFamily="2" charset="-122"/>
              </a:rPr>
              <a:t>max=8  (</a:t>
            </a:r>
            <a:r>
              <a:rPr lang="zh-CN" altLang="en-US" sz="2800" b="1" dirty="0">
                <a:solidFill>
                  <a:srgbClr val="004181"/>
                </a:solidFill>
                <a:latin typeface="华文楷体" panose="02010600040101010101" pitchFamily="2" charset="-122"/>
                <a:ea typeface="华文楷体" panose="02010600040101010101" pitchFamily="2" charset="-122"/>
              </a:rPr>
              <a:t>输出</a:t>
            </a:r>
            <a:r>
              <a:rPr lang="en-US" altLang="zh-CN" sz="2800" b="1" dirty="0">
                <a:solidFill>
                  <a:srgbClr val="004181"/>
                </a:solidFill>
                <a:latin typeface="华文楷体" panose="02010600040101010101" pitchFamily="2" charset="-122"/>
                <a:ea typeface="华文楷体" panose="02010600040101010101" pitchFamily="2" charset="-122"/>
              </a:rPr>
              <a:t>c</a:t>
            </a:r>
            <a:r>
              <a:rPr lang="zh-CN" altLang="en-US" sz="2800" b="1" dirty="0">
                <a:solidFill>
                  <a:srgbClr val="004181"/>
                </a:solidFill>
                <a:latin typeface="华文楷体" panose="02010600040101010101" pitchFamily="2" charset="-122"/>
                <a:ea typeface="华文楷体" panose="02010600040101010101" pitchFamily="2" charset="-122"/>
              </a:rPr>
              <a:t>的值</a:t>
            </a:r>
            <a:r>
              <a:rPr lang="en-US" altLang="zh-CN" sz="2800" b="1" dirty="0">
                <a:solidFill>
                  <a:srgbClr val="004181"/>
                </a:solidFill>
                <a:latin typeface="华文楷体" panose="02010600040101010101" pitchFamily="2" charset="-122"/>
                <a:ea typeface="华文楷体" panose="02010600040101010101" pitchFamily="2" charset="-122"/>
              </a:rPr>
              <a:t>)</a:t>
            </a:r>
          </a:p>
        </p:txBody>
      </p:sp>
      <p:sp>
        <p:nvSpPr>
          <p:cNvPr id="16" name="Rectangle 9"/>
          <p:cNvSpPr>
            <a:spLocks noChangeArrowheads="1"/>
          </p:cNvSpPr>
          <p:nvPr/>
        </p:nvSpPr>
        <p:spPr bwMode="auto">
          <a:xfrm>
            <a:off x="417241" y="4531542"/>
            <a:ext cx="7971184" cy="1489746"/>
          </a:xfrm>
          <a:prstGeom prst="rect">
            <a:avLst/>
          </a:prstGeom>
          <a:solidFill>
            <a:schemeClr val="bg1"/>
          </a:solidFill>
          <a:ln w="9525">
            <a:solidFill>
              <a:srgbClr val="004181"/>
            </a:solidFill>
            <a:miter lim="800000"/>
            <a:headEnd/>
            <a:tailEnd/>
          </a:ln>
          <a:effectLst>
            <a:outerShdw blurRad="50800" dist="38100" dir="2700000" algn="tl" rotWithShape="0">
              <a:prstClr val="black">
                <a:alpha val="40000"/>
              </a:prstClr>
            </a:outerShdw>
          </a:effec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defRPr/>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本</a:t>
            </a:r>
            <a:r>
              <a:rPr lang="zh-CN" altLang="en-US" sz="2400" dirty="0" smtClean="0">
                <a:solidFill>
                  <a:schemeClr val="tx1"/>
                </a:solidFill>
                <a:latin typeface="华文楷体" panose="02010600040101010101" pitchFamily="2" charset="-122"/>
                <a:ea typeface="华文楷体" panose="02010600040101010101" pitchFamily="2" charset="-122"/>
              </a:rPr>
              <a:t>程序包括</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和被调用函数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两个函数。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函数的作用是将</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和</a:t>
            </a:r>
            <a:r>
              <a:rPr lang="en-US" altLang="zh-CN" sz="2400" dirty="0" smtClean="0">
                <a:solidFill>
                  <a:schemeClr val="tx1"/>
                </a:solidFill>
                <a:latin typeface="华文楷体" panose="02010600040101010101" pitchFamily="2" charset="-122"/>
                <a:ea typeface="华文楷体" panose="02010600040101010101" pitchFamily="2" charset="-122"/>
              </a:rPr>
              <a:t>y</a:t>
            </a:r>
            <a:r>
              <a:rPr lang="zh-CN" altLang="en-US" sz="2400" dirty="0" smtClean="0">
                <a:solidFill>
                  <a:schemeClr val="tx1"/>
                </a:solidFill>
                <a:latin typeface="华文楷体" panose="02010600040101010101" pitchFamily="2" charset="-122"/>
                <a:ea typeface="华文楷体" panose="02010600040101010101" pitchFamily="2" charset="-122"/>
              </a:rPr>
              <a:t>中较大者的值赋给变量</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return</a:t>
            </a:r>
            <a:r>
              <a:rPr lang="zh-CN" altLang="en-US" sz="2400" dirty="0" smtClean="0">
                <a:solidFill>
                  <a:schemeClr val="tx1"/>
                </a:solidFill>
                <a:latin typeface="华文楷体" panose="02010600040101010101" pitchFamily="2" charset="-122"/>
                <a:ea typeface="华文楷体" panose="02010600040101010101" pitchFamily="2" charset="-122"/>
              </a:rPr>
              <a:t>语句将</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的值返回给主调函数</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32407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461665"/>
          </a:xfrm>
          <a:prstGeom prst="rect">
            <a:avLst/>
          </a:prstGeom>
        </p:spPr>
        <p:txBody>
          <a:bodyPr wrap="square">
            <a:spAutoFit/>
          </a:bodyPr>
          <a:lstStyle/>
          <a:p>
            <a:pPr>
              <a:spcBef>
                <a:spcPct val="5000"/>
              </a:spcBef>
              <a:buFontTx/>
              <a:buNone/>
              <a:defRPr/>
            </a:pPr>
            <a:r>
              <a:rPr lang="en-US" altLang="zh-CN" sz="2400" dirty="0">
                <a:latin typeface="华文楷体" panose="02010600040101010101" pitchFamily="2" charset="-122"/>
                <a:ea typeface="华文楷体" panose="02010600040101010101" pitchFamily="2" charset="-122"/>
              </a:rPr>
              <a:t>(1) C</a:t>
            </a:r>
            <a:r>
              <a:rPr lang="zh-CN" altLang="en-US" sz="2400" dirty="0">
                <a:latin typeface="华文楷体" panose="02010600040101010101" pitchFamily="2" charset="-122"/>
                <a:ea typeface="华文楷体" panose="02010600040101010101" pitchFamily="2" charset="-122"/>
              </a:rPr>
              <a:t>程序是由函数构成的。 这使得程序容易实现模块化。 </a:t>
            </a:r>
          </a:p>
        </p:txBody>
      </p:sp>
      <p:sp>
        <p:nvSpPr>
          <p:cNvPr id="14" name="Rectangle 3"/>
          <p:cNvSpPr>
            <a:spLocks noChangeArrowheads="1"/>
          </p:cNvSpPr>
          <p:nvPr/>
        </p:nvSpPr>
        <p:spPr bwMode="auto">
          <a:xfrm>
            <a:off x="420316" y="2442530"/>
            <a:ext cx="7865987" cy="422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2) </a:t>
            </a:r>
            <a:r>
              <a:rPr lang="zh-CN" altLang="en-US" sz="2400" dirty="0" smtClean="0">
                <a:solidFill>
                  <a:schemeClr val="tx1"/>
                </a:solidFill>
                <a:latin typeface="华文楷体" panose="02010600040101010101" pitchFamily="2" charset="-122"/>
                <a:ea typeface="华文楷体" panose="02010600040101010101" pitchFamily="2" charset="-122"/>
              </a:rPr>
              <a:t>一个函数由两部分组成</a:t>
            </a:r>
            <a:r>
              <a:rPr lang="en-US" altLang="zh-CN" sz="2400" dirty="0" smtClean="0">
                <a:solidFill>
                  <a:schemeClr val="tx1"/>
                </a:solidFill>
                <a:latin typeface="华文楷体" panose="02010600040101010101" pitchFamily="2" charset="-122"/>
                <a:ea typeface="华文楷体" panose="02010600040101010101" pitchFamily="2" charset="-122"/>
              </a:rPr>
              <a:t>:</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a:t>
            </a:r>
            <a:r>
              <a:rPr lang="zh-CN" altLang="en-US" sz="2400" dirty="0" smtClean="0">
                <a:solidFill>
                  <a:schemeClr val="accent2"/>
                </a:solidFill>
                <a:latin typeface="华文楷体" panose="02010600040101010101" pitchFamily="2" charset="-122"/>
                <a:ea typeface="华文楷体" panose="02010600040101010101" pitchFamily="2" charset="-122"/>
              </a:rPr>
              <a:t>的首部</a:t>
            </a:r>
            <a:r>
              <a:rPr lang="zh-CN" altLang="en-US" sz="2400" dirty="0" smtClean="0">
                <a:solidFill>
                  <a:schemeClr val="accent2"/>
                </a:solidFill>
                <a:latin typeface="华文楷体" panose="02010600040101010101" pitchFamily="2" charset="-122"/>
                <a:ea typeface="华文楷体" panose="02010600040101010101" pitchFamily="2" charset="-122"/>
              </a:rPr>
              <a:t>：</a:t>
            </a:r>
            <a:r>
              <a:rPr lang="zh-CN" altLang="en-US" sz="2400" dirty="0" smtClean="0">
                <a:solidFill>
                  <a:srgbClr val="336600"/>
                </a:solidFill>
                <a:latin typeface="华文楷体" panose="02010600040101010101" pitchFamily="2" charset="-122"/>
                <a:ea typeface="华文楷体" panose="02010600040101010101" pitchFamily="2" charset="-122"/>
              </a:rPr>
              <a:t>如</a:t>
            </a:r>
            <a:r>
              <a:rPr lang="zh-CN" altLang="en-US"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max(</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x,int</a:t>
            </a:r>
            <a:r>
              <a:rPr lang="en-US" altLang="zh-CN" sz="2400" dirty="0" smtClean="0">
                <a:solidFill>
                  <a:srgbClr val="336600"/>
                </a:solidFill>
                <a:latin typeface="华文楷体" panose="02010600040101010101" pitchFamily="2" charset="-122"/>
                <a:ea typeface="华文楷体" panose="02010600040101010101" pitchFamily="2" charset="-122"/>
              </a:rPr>
              <a:t> y ) </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a:t>
            </a:r>
            <a:r>
              <a:rPr lang="zh-CN" altLang="en-US" sz="2400" dirty="0" smtClean="0">
                <a:solidFill>
                  <a:schemeClr val="accent2"/>
                </a:solidFill>
                <a:latin typeface="华文楷体" panose="02010600040101010101" pitchFamily="2" charset="-122"/>
                <a:ea typeface="华文楷体" panose="02010600040101010101" pitchFamily="2" charset="-122"/>
              </a:rPr>
              <a:t>体：</a:t>
            </a:r>
            <a:r>
              <a:rPr lang="zh-CN" altLang="en-US" sz="2400" dirty="0" smtClean="0">
                <a:solidFill>
                  <a:schemeClr val="tx1"/>
                </a:solidFill>
                <a:latin typeface="华文楷体" panose="02010600040101010101" pitchFamily="2" charset="-122"/>
                <a:ea typeface="华文楷体" panose="02010600040101010101" pitchFamily="2" charset="-122"/>
              </a:rPr>
              <a:t>花括号内的部分。若一个函数有多个花括号</a:t>
            </a:r>
            <a:r>
              <a:rPr lang="en-US" altLang="zh-CN" sz="2400" dirty="0" smtClean="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则最外层的一对花括号为函数体的范围</a:t>
            </a:r>
            <a:r>
              <a:rPr lang="zh-CN" altLang="en-US"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函数体包括两部分 ：</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声明</a:t>
            </a:r>
            <a:r>
              <a:rPr lang="zh-CN" altLang="en-US" sz="2400" dirty="0" smtClean="0">
                <a:solidFill>
                  <a:schemeClr val="tx1"/>
                </a:solidFill>
                <a:latin typeface="华文楷体" panose="02010600040101010101" pitchFamily="2" charset="-122"/>
                <a:ea typeface="华文楷体" panose="02010600040101010101" pitchFamily="2" charset="-122"/>
              </a:rPr>
              <a:t>部分：</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a,b,c</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执行部分：由若干个语句组成。</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821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4624087"/>
            <a:ext cx="2082087" cy="2082087"/>
          </a:xfrm>
          <a:prstGeom prst="rect">
            <a:avLst/>
          </a:prstGeom>
        </p:spPr>
      </p:pic>
      <p:sp>
        <p:nvSpPr>
          <p:cNvPr id="8" name="Rectangle 3"/>
          <p:cNvSpPr>
            <a:spLocks noChangeArrowheads="1"/>
          </p:cNvSpPr>
          <p:nvPr/>
        </p:nvSpPr>
        <p:spPr bwMode="auto">
          <a:xfrm>
            <a:off x="497985" y="1840122"/>
            <a:ext cx="8388350" cy="3821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kumimoji="0"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注意：</a:t>
            </a:r>
            <a:endParaRPr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a:lnSpc>
                <a:spcPct val="150000"/>
              </a:lnSpc>
              <a:spcBef>
                <a:spcPct val="5000"/>
              </a:spcBef>
              <a:buFontTx/>
              <a:buNone/>
              <a:defRPr/>
            </a:pPr>
            <a:r>
              <a:rPr lang="zh-CN" altLang="en-US" sz="2400" dirty="0" smtClean="0">
                <a:solidFill>
                  <a:schemeClr val="tx1"/>
                </a:solidFill>
                <a:latin typeface="楷体_GB2312" pitchFamily="49" charset="-122"/>
                <a:ea typeface="楷体_GB2312" pitchFamily="49" charset="-122"/>
              </a:rPr>
              <a:t>函数的声明部分和执行部分都可缺省，例如：</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void dump ( )</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 }  </a:t>
            </a:r>
            <a:endParaRPr lang="en-US" altLang="zh-CN" sz="2400" dirty="0" smtClean="0">
              <a:solidFill>
                <a:srgbClr val="336600"/>
              </a:solidFill>
              <a:latin typeface="楷体_GB2312" pitchFamily="49" charset="-122"/>
              <a:ea typeface="楷体_GB2312" pitchFamily="49" charset="-122"/>
            </a:endParaRPr>
          </a:p>
          <a:p>
            <a:pPr>
              <a:lnSpc>
                <a:spcPct val="150000"/>
              </a:lnSpc>
              <a:buFontTx/>
              <a:buNone/>
              <a:defRPr/>
            </a:pPr>
            <a:r>
              <a:rPr lang="en-US" altLang="zh-CN" sz="2400" dirty="0" smtClean="0">
                <a:latin typeface="楷体_GB2312" pitchFamily="49" charset="-122"/>
                <a:ea typeface="楷体_GB2312" pitchFamily="49" charset="-122"/>
              </a:rPr>
              <a:t> </a:t>
            </a:r>
            <a:r>
              <a:rPr lang="zh-CN" altLang="en-US" sz="2400" dirty="0" smtClean="0">
                <a:solidFill>
                  <a:schemeClr val="tx1"/>
                </a:solidFill>
                <a:latin typeface="楷体_GB2312" pitchFamily="49" charset="-122"/>
                <a:ea typeface="楷体_GB2312" pitchFamily="49" charset="-122"/>
              </a:rPr>
              <a:t>这是一个空函数</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什么也不做</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但是合法的函数。</a:t>
            </a:r>
            <a:r>
              <a:rPr lang="zh-CN" altLang="en-US" sz="2400" dirty="0" smtClean="0">
                <a:solidFill>
                  <a:schemeClr val="tx1"/>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5603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1720023"/>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(3)   C</a:t>
            </a:r>
            <a:r>
              <a:rPr lang="zh-CN" altLang="en-US" sz="2400" dirty="0">
                <a:latin typeface="华文楷体" panose="02010600040101010101" pitchFamily="2" charset="-122"/>
                <a:ea typeface="华文楷体" panose="02010600040101010101" pitchFamily="2" charset="-122"/>
              </a:rPr>
              <a:t>程序总是从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函数开始执行的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函数的位置无关。</a:t>
            </a: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417240" y="2985710"/>
            <a:ext cx="8187208" cy="1200329"/>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(4)   C</a:t>
            </a:r>
            <a:r>
              <a:rPr lang="zh-CN" altLang="en-US" sz="2400" dirty="0">
                <a:latin typeface="华文楷体" panose="02010600040101010101" pitchFamily="2" charset="-122"/>
                <a:ea typeface="华文楷体" panose="02010600040101010101" pitchFamily="2" charset="-122"/>
              </a:rPr>
              <a:t>程序书写格式自由</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一行内可以写几个语句</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一个语句可以分写在多行上，</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程序没有行号</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4350535"/>
            <a:ext cx="8045330" cy="1754326"/>
          </a:xfrm>
          <a:prstGeom prst="rect">
            <a:avLst/>
          </a:prstGeom>
        </p:spPr>
        <p:txBody>
          <a:bodyPr wrap="square">
            <a:spAutoFit/>
          </a:bodyPr>
          <a:lstStyle/>
          <a:p>
            <a:pPr>
              <a:lnSpc>
                <a:spcPct val="150000"/>
              </a:lnSpc>
              <a:spcBef>
                <a:spcPct val="5000"/>
              </a:spcBef>
            </a:pPr>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每个语句和数据声明的最后必须有一个分号。分号是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语句的必要组成部分。即使是程序中最后一个语句也应包含分号 。 </a:t>
            </a:r>
            <a:endParaRPr lang="zh-CN" altLang="en-US" sz="2400" dirty="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36432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2899255"/>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(6) </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语言本身没有输入输出语句。输入和输出的操作是由库函数</a:t>
            </a:r>
            <a:r>
              <a:rPr lang="en-US" altLang="zh-CN" sz="2400" dirty="0" err="1">
                <a:latin typeface="华文楷体" panose="02010600040101010101" pitchFamily="2" charset="-122"/>
                <a:ea typeface="华文楷体" panose="02010600040101010101" pitchFamily="2" charset="-122"/>
              </a:rPr>
              <a:t>scanf</a:t>
            </a:r>
            <a:r>
              <a:rPr lang="zh-CN" altLang="en-US" sz="2400" dirty="0">
                <a:latin typeface="华文楷体" panose="02010600040101010101" pitchFamily="2" charset="-122"/>
                <a:ea typeface="华文楷体" panose="02010600040101010101" pitchFamily="2" charset="-122"/>
              </a:rPr>
              <a:t>和</a:t>
            </a:r>
            <a:r>
              <a:rPr lang="en-US" altLang="zh-CN" sz="2400" dirty="0" err="1">
                <a:latin typeface="华文楷体" panose="02010600040101010101" pitchFamily="2" charset="-122"/>
                <a:ea typeface="华文楷体" panose="02010600040101010101" pitchFamily="2" charset="-122"/>
              </a:rPr>
              <a:t>printf</a:t>
            </a:r>
            <a:r>
              <a:rPr lang="zh-CN" altLang="en-US" sz="2400" dirty="0">
                <a:latin typeface="华文楷体" panose="02010600040101010101" pitchFamily="2" charset="-122"/>
                <a:ea typeface="华文楷体" panose="02010600040101010101" pitchFamily="2" charset="-122"/>
              </a:rPr>
              <a:t>等函数来完成的。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对输入输出实行“函数化”。</a:t>
            </a:r>
          </a:p>
          <a:p>
            <a:pPr>
              <a:lnSpc>
                <a:spcPct val="150000"/>
              </a:lnSpc>
              <a:spcBef>
                <a:spcPct val="5000"/>
              </a:spcBef>
              <a:buFontTx/>
              <a:buNone/>
              <a:defRPr/>
            </a:pPr>
            <a:endParaRPr lang="zh-CN" altLang="en-US" sz="2400" dirty="0">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3861048"/>
            <a:ext cx="8045330" cy="1754326"/>
          </a:xfrm>
          <a:prstGeom prst="rect">
            <a:avLst/>
          </a:prstGeom>
        </p:spPr>
        <p:txBody>
          <a:bodyPr wrap="square">
            <a:spAutoFit/>
          </a:bodyPr>
          <a:lstStyle/>
          <a:p>
            <a:pPr>
              <a:lnSpc>
                <a:spcPct val="150000"/>
              </a:lnSpc>
              <a:spcBef>
                <a:spcPct val="5000"/>
              </a:spcBef>
            </a:pPr>
            <a:r>
              <a:rPr lang="en-US" altLang="zh-CN" sz="2400" dirty="0" smtClean="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可以用 </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程序中的任何一行或数行做注释。一个好的、有使用价值的源程序都应当加上必要的注释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以增加程序的</a:t>
            </a:r>
            <a:r>
              <a:rPr lang="zh-CN" altLang="en-US" sz="2400" dirty="0" smtClean="0">
                <a:latin typeface="华文楷体" panose="02010600040101010101" pitchFamily="2" charset="-122"/>
                <a:ea typeface="华文楷体" panose="02010600040101010101" pitchFamily="2" charset="-122"/>
              </a:rPr>
              <a:t>可读性。 </a:t>
            </a: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13440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左大括号 10"/>
          <p:cNvSpPr>
            <a:spLocks/>
          </p:cNvSpPr>
          <p:nvPr/>
        </p:nvSpPr>
        <p:spPr bwMode="auto">
          <a:xfrm>
            <a:off x="1685720" y="2267817"/>
            <a:ext cx="790575" cy="2385319"/>
          </a:xfrm>
          <a:prstGeom prst="leftBrace">
            <a:avLst>
              <a:gd name="adj1" fmla="val 4168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3" name="矩形 12"/>
          <p:cNvSpPr>
            <a:spLocks noGrp="1" noChangeArrowheads="1"/>
          </p:cNvSpPr>
          <p:nvPr/>
        </p:nvSpPr>
        <p:spPr bwMode="auto">
          <a:xfrm>
            <a:off x="2504377" y="4324770"/>
            <a:ext cx="2996572" cy="5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400" b="1" dirty="0" smtClean="0">
                <a:ea typeface="楷体" panose="02010609060101010101" pitchFamily="49" charset="-122"/>
                <a:cs typeface="Times New Roman" panose="02020603050405020304" pitchFamily="18" charset="0"/>
              </a:rPr>
              <a:t>十进制（</a:t>
            </a:r>
            <a:r>
              <a:rPr lang="en-US" altLang="zh-CN" sz="2400" b="1" dirty="0" smtClean="0">
                <a:solidFill>
                  <a:srgbClr val="000000"/>
                </a:solidFill>
                <a:ea typeface="楷体_GB2312" pitchFamily="1" charset="-122"/>
                <a:cs typeface="Times New Roman" panose="02020603050405020304" pitchFamily="18" charset="0"/>
              </a:rPr>
              <a:t>Decimal</a:t>
            </a:r>
            <a:r>
              <a:rPr lang="en-US" altLang="zh-CN" sz="2400" b="1" dirty="0" smtClean="0">
                <a:ea typeface="楷体" panose="02010609060101010101" pitchFamily="49" charset="-122"/>
                <a:cs typeface="Times New Roman" panose="02020603050405020304" pitchFamily="18" charset="0"/>
              </a:rPr>
              <a:t>)</a:t>
            </a:r>
            <a:endParaRPr lang="zh-CN" altLang="en-US" sz="2400" b="1" dirty="0">
              <a:ea typeface="楷体" panose="02010609060101010101" pitchFamily="49" charset="-122"/>
              <a:cs typeface="Times New Roman" panose="02020603050405020304" pitchFamily="18" charset="0"/>
            </a:endParaRPr>
          </a:p>
        </p:txBody>
      </p:sp>
      <p:sp>
        <p:nvSpPr>
          <p:cNvPr id="15" name="矩形 14"/>
          <p:cNvSpPr>
            <a:spLocks noGrp="1" noChangeArrowheads="1"/>
          </p:cNvSpPr>
          <p:nvPr/>
        </p:nvSpPr>
        <p:spPr bwMode="auto">
          <a:xfrm>
            <a:off x="6661149" y="2945182"/>
            <a:ext cx="25193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非十进制</a:t>
            </a:r>
          </a:p>
        </p:txBody>
      </p:sp>
      <p:sp>
        <p:nvSpPr>
          <p:cNvPr id="16" name="矩形 15"/>
          <p:cNvSpPr>
            <a:spLocks noGrp="1" noChangeArrowheads="1"/>
          </p:cNvSpPr>
          <p:nvPr/>
        </p:nvSpPr>
        <p:spPr bwMode="auto">
          <a:xfrm>
            <a:off x="701701" y="3212644"/>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数制</a:t>
            </a:r>
          </a:p>
        </p:txBody>
      </p:sp>
      <p:sp>
        <p:nvSpPr>
          <p:cNvPr id="3" name="矩形 2"/>
          <p:cNvSpPr/>
          <p:nvPr/>
        </p:nvSpPr>
        <p:spPr>
          <a:xfrm>
            <a:off x="2511532" y="1873202"/>
            <a:ext cx="3331181"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二进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Binary</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11532" y="2689777"/>
            <a:ext cx="24706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八进制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1" charset="-122"/>
                <a:cs typeface="Times New Roman" panose="02020603050405020304" pitchFamily="18" charset="0"/>
              </a:rPr>
              <a:t>Octal</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9256" t="4165" r="10935" b="3597"/>
          <a:stretch/>
        </p:blipFill>
        <p:spPr>
          <a:xfrm>
            <a:off x="5756675" y="3644444"/>
            <a:ext cx="3384376" cy="3168353"/>
          </a:xfrm>
          <a:prstGeom prst="rect">
            <a:avLst/>
          </a:prstGeom>
        </p:spPr>
      </p:pic>
      <p:sp>
        <p:nvSpPr>
          <p:cNvPr id="17" name="矩形 16"/>
          <p:cNvSpPr/>
          <p:nvPr/>
        </p:nvSpPr>
        <p:spPr>
          <a:xfrm>
            <a:off x="2476295" y="3421111"/>
            <a:ext cx="45515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十六进制（</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Hexadecimal</a:t>
            </a:r>
            <a:r>
              <a:rPr lang="zh-CN" altLang="en-US"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大括号 13"/>
          <p:cNvSpPr>
            <a:spLocks/>
          </p:cNvSpPr>
          <p:nvPr/>
        </p:nvSpPr>
        <p:spPr bwMode="auto">
          <a:xfrm>
            <a:off x="5940524" y="2114393"/>
            <a:ext cx="647700" cy="1890672"/>
          </a:xfrm>
          <a:prstGeom prst="rightBrace">
            <a:avLst>
              <a:gd name="adj1" fmla="val 3331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9" name="矩形 18"/>
          <p:cNvSpPr/>
          <p:nvPr/>
        </p:nvSpPr>
        <p:spPr>
          <a:xfrm>
            <a:off x="513446" y="5260749"/>
            <a:ext cx="5115366" cy="1200329"/>
          </a:xfrm>
          <a:prstGeom prst="rect">
            <a:avLst/>
          </a:prstGeom>
        </p:spPr>
        <p:txBody>
          <a:bodyPr wrap="square">
            <a:spAutoFit/>
          </a:bodyPr>
          <a:lstStyle/>
          <a:p>
            <a:r>
              <a:rPr lang="zh-CN" altLang="en-US" sz="2400" b="1" dirty="0">
                <a:solidFill>
                  <a:srgbClr val="000000"/>
                </a:solidFill>
                <a:latin typeface="楷体" panose="02010609060101010101" pitchFamily="49" charset="-122"/>
                <a:ea typeface="楷体" panose="02010609060101010101" pitchFamily="49" charset="-122"/>
              </a:rPr>
              <a:t> </a:t>
            </a:r>
            <a:r>
              <a:rPr lang="zh-CN" altLang="en-US" sz="2400" b="1" dirty="0" smtClean="0">
                <a:solidFill>
                  <a:srgbClr val="000000"/>
                </a:solidFill>
                <a:latin typeface="楷体" panose="02010609060101010101" pitchFamily="49" charset="-122"/>
                <a:ea typeface="楷体" panose="02010609060101010101" pitchFamily="49" charset="-122"/>
              </a:rPr>
              <a:t>   在数制的</a:t>
            </a:r>
            <a:r>
              <a:rPr lang="zh-CN" altLang="en-US" sz="2400" b="1" dirty="0">
                <a:solidFill>
                  <a:srgbClr val="000000"/>
                </a:solidFill>
                <a:latin typeface="楷体" panose="02010609060101010101" pitchFamily="49" charset="-122"/>
                <a:ea typeface="楷体" panose="02010609060101010101" pitchFamily="49" charset="-122"/>
              </a:rPr>
              <a:t>转换中，通常在数值后面加字母</a:t>
            </a:r>
            <a:r>
              <a:rPr lang="en-US" altLang="zh-CN" sz="2400" b="1" dirty="0">
                <a:solidFill>
                  <a:srgbClr val="C00000"/>
                </a:solidFill>
                <a:latin typeface="楷体" panose="02010609060101010101" pitchFamily="49" charset="-122"/>
                <a:ea typeface="楷体" panose="02010609060101010101" pitchFamily="49" charset="-122"/>
              </a:rPr>
              <a:t>D</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B</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O</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H</a:t>
            </a:r>
            <a:r>
              <a:rPr lang="zh-CN" altLang="en-US" sz="2400" b="1" dirty="0">
                <a:solidFill>
                  <a:srgbClr val="000000"/>
                </a:solidFill>
                <a:latin typeface="楷体" panose="02010609060101010101" pitchFamily="49" charset="-122"/>
                <a:ea typeface="楷体" panose="02010609060101010101" pitchFamily="49" charset="-122"/>
              </a:rPr>
              <a:t>分别表示该数是</a:t>
            </a:r>
            <a:r>
              <a:rPr lang="zh-CN" altLang="en-US" sz="2400" b="1" dirty="0">
                <a:solidFill>
                  <a:srgbClr val="C00000"/>
                </a:solidFill>
                <a:latin typeface="楷体" panose="02010609060101010101" pitchFamily="49" charset="-122"/>
                <a:ea typeface="楷体" panose="02010609060101010101" pitchFamily="49" charset="-122"/>
              </a:rPr>
              <a:t>十、二、八、十六</a:t>
            </a:r>
            <a:r>
              <a:rPr lang="zh-CN" altLang="en-US" sz="2400" b="1" dirty="0">
                <a:solidFill>
                  <a:srgbClr val="000000"/>
                </a:solidFill>
                <a:latin typeface="楷体" panose="02010609060101010101" pitchFamily="49" charset="-122"/>
                <a:ea typeface="楷体" panose="02010609060101010101" pitchFamily="49" charset="-122"/>
              </a:rPr>
              <a:t>进制</a:t>
            </a:r>
            <a:r>
              <a:rPr lang="zh-CN" altLang="en-US" sz="2400" b="1" dirty="0" smtClean="0">
                <a:solidFill>
                  <a:srgbClr val="000000"/>
                </a:solidFill>
                <a:latin typeface="楷体" panose="02010609060101010101" pitchFamily="49" charset="-122"/>
                <a:ea typeface="楷体" panose="02010609060101010101" pitchFamily="49" charset="-122"/>
              </a:rPr>
              <a:t>数</a:t>
            </a:r>
            <a:r>
              <a:rPr lang="zh-CN" altLang="en-US" sz="2400" b="1" dirty="0">
                <a:solidFill>
                  <a:srgbClr val="000000"/>
                </a:solidFill>
                <a:latin typeface="楷体" panose="02010609060101010101" pitchFamily="49" charset="-122"/>
                <a:ea typeface="楷体" panose="02010609060101010101" pitchFamily="49" charset="-122"/>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16019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p:bldP spid="3" grpId="0"/>
      <p:bldP spid="6" grpId="0"/>
      <p:bldP spid="17" grpId="0"/>
      <p:bldP spid="14"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十进制的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（1）有十个数码：0，1，2，3，4，5，6，7，8，</a:t>
            </a:r>
            <a:r>
              <a:rPr lang="zh-CN" altLang="en-US" sz="2400" dirty="0" smtClean="0">
                <a:latin typeface="楷体" panose="02010609060101010101" pitchFamily="49" charset="-122"/>
                <a:ea typeface="楷体" panose="02010609060101010101" pitchFamily="49" charset="-122"/>
              </a:rPr>
              <a:t>9</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）基数为10</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3）逢十进一（加法运算），借一当十（减法运算）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 name="图片 1"/>
          <p:cNvPicPr>
            <a:picLocks noChangeAspect="1"/>
          </p:cNvPicPr>
          <p:nvPr/>
        </p:nvPicPr>
        <p:blipFill rotWithShape="1">
          <a:blip r:embed="rId4"/>
          <a:srcRect l="17991" r="11575"/>
          <a:stretch/>
        </p:blipFill>
        <p:spPr>
          <a:xfrm>
            <a:off x="5220072" y="2268578"/>
            <a:ext cx="3458998" cy="3680702"/>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2897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smtClean="0">
                <a:latin typeface="楷体" panose="02010609060101010101" pitchFamily="49" charset="-122"/>
                <a:ea typeface="楷体" panose="02010609060101010101" pitchFamily="49" charset="-122"/>
              </a:rPr>
              <a:t>二进制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逢二进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当二（</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5602009" y="2204864"/>
            <a:ext cx="2895761" cy="338437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297471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038" y="1877616"/>
            <a:ext cx="4657193" cy="1433341"/>
          </a:xfrm>
          <a:prstGeom prst="rect">
            <a:avLst/>
          </a:prstGeom>
        </p:spPr>
        <p:txBody>
          <a:bodyPr wrap="square">
            <a:spAutoFit/>
          </a:bodyPr>
          <a:lstStyle/>
          <a:p>
            <a:pPr>
              <a:lnSpc>
                <a:spcPct val="150000"/>
              </a:lnSpc>
            </a:pPr>
            <a:r>
              <a:rPr lang="en-US"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电子管的</a:t>
            </a:r>
            <a:r>
              <a:rPr lang="zh-CN" altLang="en-US"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导通、截止</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两种</a:t>
            </a:r>
            <a:r>
              <a:rPr lang="zh-CN" altLang="zh-CN" sz="2000" kern="100" spc="4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状态决定了以电子管为基础的电子计算机采用二进制来表示数字和数据。</a:t>
            </a:r>
            <a:endParaRPr lang="zh-CN" altLang="en-US" sz="2000" dirty="0">
              <a:latin typeface="华文楷体" panose="02010600040101010101" pitchFamily="2" charset="-122"/>
              <a:ea typeface="华文楷体" panose="02010600040101010101" pitchFamily="2" charset="-122"/>
            </a:endParaRPr>
          </a:p>
        </p:txBody>
      </p:sp>
      <p:sp>
        <p:nvSpPr>
          <p:cNvPr id="10" name="矩形 9"/>
          <p:cNvSpPr/>
          <p:nvPr/>
        </p:nvSpPr>
        <p:spPr>
          <a:xfrm>
            <a:off x="539038" y="3336361"/>
            <a:ext cx="4657193"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计算机</a:t>
            </a:r>
            <a:r>
              <a:rPr lang="zh-CN" altLang="en-US" sz="2000" dirty="0">
                <a:latin typeface="华文楷体" panose="02010600040101010101" pitchFamily="2" charset="-122"/>
                <a:ea typeface="华文楷体" panose="02010600040101010101" pitchFamily="2" charset="-122"/>
              </a:rPr>
              <a:t>信息</a:t>
            </a:r>
            <a:r>
              <a:rPr lang="zh-CN" altLang="en-US" sz="2000" dirty="0" smtClean="0">
                <a:latin typeface="华文楷体" panose="02010600040101010101" pitchFamily="2" charset="-122"/>
                <a:ea typeface="华文楷体" panose="02010600040101010101" pitchFamily="2" charset="-122"/>
              </a:rPr>
              <a:t>存储的硬盘</a:t>
            </a:r>
            <a:r>
              <a:rPr lang="zh-CN" altLang="en-US" sz="2000" dirty="0">
                <a:latin typeface="华文楷体" panose="02010600040101010101" pitchFamily="2" charset="-122"/>
                <a:ea typeface="华文楷体" panose="02010600040101010101" pitchFamily="2" charset="-122"/>
              </a:rPr>
              <a:t>和</a:t>
            </a:r>
            <a:r>
              <a:rPr lang="zh-CN" altLang="en-US" sz="2000" dirty="0" smtClean="0">
                <a:latin typeface="华文楷体" panose="02010600040101010101" pitchFamily="2" charset="-122"/>
                <a:ea typeface="华文楷体" panose="02010600040101010101" pitchFamily="2" charset="-122"/>
              </a:rPr>
              <a:t>软盘</a:t>
            </a:r>
            <a:r>
              <a:rPr lang="zh-CN" altLang="en-US" sz="2000" dirty="0">
                <a:latin typeface="华文楷体" panose="02010600040101010101" pitchFamily="2" charset="-122"/>
                <a:ea typeface="华文楷体" panose="02010600040101010101" pitchFamily="2" charset="-122"/>
              </a:rPr>
              <a:t>，对于磁盘上的每一个记录点而言，也只有两个状态：磁化和未磁化。</a:t>
            </a:r>
          </a:p>
        </p:txBody>
      </p:sp>
      <p:sp>
        <p:nvSpPr>
          <p:cNvPr id="12" name="矩形 11"/>
          <p:cNvSpPr/>
          <p:nvPr/>
        </p:nvSpPr>
        <p:spPr>
          <a:xfrm>
            <a:off x="531641" y="4803971"/>
            <a:ext cx="4671985"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光盘</a:t>
            </a:r>
            <a:r>
              <a:rPr lang="zh-CN" altLang="en-US" sz="2000" dirty="0">
                <a:latin typeface="华文楷体" panose="02010600040101010101" pitchFamily="2" charset="-122"/>
                <a:ea typeface="华文楷体" panose="02010600040101010101" pitchFamily="2" charset="-122"/>
              </a:rPr>
              <a:t>上海一个信息点的物理状态有两个凹点和凸点，分别起着聚光和散光的作用。</a:t>
            </a:r>
          </a:p>
        </p:txBody>
      </p:sp>
      <p:pic>
        <p:nvPicPr>
          <p:cNvPr id="19" name="图片 18"/>
          <p:cNvPicPr>
            <a:picLocks noChangeAspect="1"/>
          </p:cNvPicPr>
          <p:nvPr/>
        </p:nvPicPr>
        <p:blipFill>
          <a:blip r:embed="rId4"/>
          <a:stretch>
            <a:fillRect/>
          </a:stretch>
        </p:blipFill>
        <p:spPr>
          <a:xfrm>
            <a:off x="5686109" y="2226629"/>
            <a:ext cx="3000484" cy="3263255"/>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388008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071648" cy="307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八</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8</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逢八进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当八（</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9" name="图片 8"/>
          <p:cNvPicPr>
            <a:picLocks noChangeAspect="1"/>
          </p:cNvPicPr>
          <p:nvPr/>
        </p:nvPicPr>
        <p:blipFill rotWithShape="1">
          <a:blip r:embed="rId4"/>
          <a:srcRect b="44674"/>
          <a:stretch/>
        </p:blipFill>
        <p:spPr>
          <a:xfrm>
            <a:off x="3419872" y="4591869"/>
            <a:ext cx="5506539" cy="1920497"/>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60525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3578</TotalTime>
  <Words>3255</Words>
  <Application>Microsoft Office PowerPoint</Application>
  <PresentationFormat>全屏显示(4:3)</PresentationFormat>
  <Paragraphs>524</Paragraphs>
  <Slides>47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华文行楷</vt:lpstr>
      <vt:lpstr>华文楷体</vt:lpstr>
      <vt:lpstr>华文细黑</vt:lpstr>
      <vt:lpstr>楷体</vt:lpstr>
      <vt:lpstr>楷体_GB2312</vt:lpstr>
      <vt:lpstr>宋体</vt:lpstr>
      <vt:lpstr>Arial</vt:lpstr>
      <vt:lpstr>Consolas</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223</cp:revision>
  <dcterms:created xsi:type="dcterms:W3CDTF">2014-03-21T03:02:44Z</dcterms:created>
  <dcterms:modified xsi:type="dcterms:W3CDTF">2018-09-20T13:14:22Z</dcterms:modified>
</cp:coreProperties>
</file>