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85" r:id="rId3"/>
    <p:sldId id="485" r:id="rId4"/>
    <p:sldId id="533" r:id="rId5"/>
    <p:sldId id="532" r:id="rId6"/>
    <p:sldId id="542" r:id="rId7"/>
    <p:sldId id="531" r:id="rId8"/>
    <p:sldId id="541" r:id="rId9"/>
    <p:sldId id="487" r:id="rId10"/>
    <p:sldId id="537" r:id="rId11"/>
    <p:sldId id="540" r:id="rId12"/>
    <p:sldId id="551" r:id="rId13"/>
    <p:sldId id="552" r:id="rId14"/>
    <p:sldId id="553" r:id="rId15"/>
    <p:sldId id="550" r:id="rId16"/>
    <p:sldId id="554" r:id="rId17"/>
    <p:sldId id="556" r:id="rId18"/>
    <p:sldId id="557" r:id="rId19"/>
    <p:sldId id="558" r:id="rId20"/>
    <p:sldId id="555" r:id="rId21"/>
    <p:sldId id="539" r:id="rId22"/>
    <p:sldId id="538" r:id="rId23"/>
    <p:sldId id="543" r:id="rId24"/>
    <p:sldId id="544" r:id="rId25"/>
    <p:sldId id="549" r:id="rId26"/>
    <p:sldId id="545" r:id="rId27"/>
    <p:sldId id="546" r:id="rId28"/>
    <p:sldId id="547" r:id="rId29"/>
    <p:sldId id="548" r:id="rId30"/>
    <p:sldId id="534" r:id="rId31"/>
    <p:sldId id="489" r:id="rId32"/>
    <p:sldId id="535" r:id="rId33"/>
    <p:sldId id="536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81"/>
    <a:srgbClr val="0000FF"/>
    <a:srgbClr val="E7F1FB"/>
    <a:srgbClr val="F3F9FA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241" autoAdjust="0"/>
  </p:normalViewPr>
  <p:slideViewPr>
    <p:cSldViewPr>
      <p:cViewPr varScale="1">
        <p:scale>
          <a:sx n="104" d="100"/>
          <a:sy n="104" d="100"/>
        </p:scale>
        <p:origin x="8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41355" y="4011285"/>
            <a:ext cx="30107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Linux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基础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22" y="1311"/>
              <a:ext cx="110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简介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1981" y="1887"/>
              <a:ext cx="22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终端和</a:t>
              </a: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基本命令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373" y="2461"/>
              <a:ext cx="14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Vim/Vi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的使用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090" y="1887"/>
              <a:ext cx="19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下</a:t>
              </a:r>
              <a:r>
                <a:rPr kumimoji="0" lang="en-US" altLang="zh-CN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GCC</a:t>
              </a: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的使用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2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0" name="矩形 49"/>
          <p:cNvSpPr>
            <a:spLocks noRot="1" noChangeArrowheads="1"/>
          </p:cNvSpPr>
          <p:nvPr/>
        </p:nvSpPr>
        <p:spPr bwMode="auto">
          <a:xfrm>
            <a:off x="683568" y="2144507"/>
            <a:ext cx="3168352" cy="194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0" hangingPunct="0">
              <a:spcBef>
                <a:spcPts val="0"/>
              </a:spcBef>
              <a:buClr>
                <a:schemeClr val="tx1"/>
              </a:buClr>
            </a:pPr>
            <a:r>
              <a:rPr lang="en-AU" altLang="zh-CN" sz="2400" b="1" dirty="0" smtClean="0">
                <a:solidFill>
                  <a:srgbClr val="C00000"/>
                </a:solidFill>
              </a:rPr>
              <a:t>Bash shell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只要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能操作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接口都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能够称为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shell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，狭义的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shell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指的是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命令行方面的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软件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。通过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Shell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交互。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2" name="Picture 2" descr="ternima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r="48276"/>
          <a:stretch/>
        </p:blipFill>
        <p:spPr bwMode="auto">
          <a:xfrm>
            <a:off x="4238824" y="2146142"/>
            <a:ext cx="4827736" cy="457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>
            <a:spLocks noRot="1" noChangeArrowheads="1"/>
          </p:cNvSpPr>
          <p:nvPr/>
        </p:nvSpPr>
        <p:spPr bwMode="auto">
          <a:xfrm>
            <a:off x="683568" y="4541618"/>
            <a:ext cx="3168352" cy="194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C00000"/>
                </a:solidFill>
              </a:rPr>
              <a:t>Terminal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在图形界面下（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GUI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Graphical User Interface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）完成输入输出的程序。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8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0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39552" y="1900353"/>
            <a:ext cx="756083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用户登录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tep1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Shell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中输入 用户名后回车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Step2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Shell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中输入 密码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后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回车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084723"/>
            <a:ext cx="5153025" cy="419100"/>
          </a:xfrm>
          <a:prstGeom prst="rect">
            <a:avLst/>
          </a:prstGeom>
        </p:spPr>
      </p:pic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539552" y="4024011"/>
            <a:ext cx="75608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：用户名和密码都为学号。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39552" y="4874080"/>
            <a:ext cx="7560839" cy="5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进入图形界面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：输入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startx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回车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44743" y="5671378"/>
            <a:ext cx="79441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打开终端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：在图形界面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下，点击右键，选择打开终端。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1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13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19193"/>
              </p:ext>
            </p:extLst>
          </p:nvPr>
        </p:nvGraphicFramePr>
        <p:xfrm>
          <a:off x="560243" y="2708920"/>
          <a:ext cx="7080825" cy="3165708"/>
        </p:xfrm>
        <a:graphic>
          <a:graphicData uri="http://schemas.openxmlformats.org/drawingml/2006/table">
            <a:tbl>
              <a:tblPr/>
              <a:tblGrid>
                <a:gridCol w="2126049">
                  <a:extLst>
                    <a:ext uri="{9D8B030D-6E8A-4147-A177-3AD203B41FA5}">
                      <a16:colId xmlns:a16="http://schemas.microsoft.com/office/drawing/2014/main" val="3658749703"/>
                    </a:ext>
                  </a:extLst>
                </a:gridCol>
                <a:gridCol w="4954776">
                  <a:extLst>
                    <a:ext uri="{9D8B030D-6E8A-4147-A177-3AD203B41FA5}">
                      <a16:colId xmlns:a16="http://schemas.microsoft.com/office/drawing/2014/main" val="1821006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命令 </a:t>
                      </a:r>
                      <a:endParaRPr lang="zh-CN" altLang="en-US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说明</a:t>
                      </a:r>
                      <a:endParaRPr lang="zh-CN" altLang="en-US" sz="24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276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halt </a:t>
                      </a:r>
                      <a:endParaRPr lang="en-AU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直接关闭系统</a:t>
                      </a:r>
                      <a:endParaRPr lang="zh-CN" altLang="en-US" sz="24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842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400" b="0" i="0" dirty="0" err="1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init</a:t>
                      </a:r>
                      <a:r>
                        <a:rPr lang="en-AU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0 </a:t>
                      </a:r>
                      <a:endParaRPr lang="en-AU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使用预先</a:t>
                      </a:r>
                      <a:r>
                        <a:rPr lang="zh-CN" altLang="en-US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定义的脚本关闭系</a:t>
                      </a:r>
                      <a:endParaRPr lang="zh-CN" altLang="en-US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54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400" b="0" i="0" dirty="0" err="1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init</a:t>
                      </a:r>
                      <a:r>
                        <a:rPr lang="en-AU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6 </a:t>
                      </a:r>
                      <a:endParaRPr lang="en-AU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重新启动系统</a:t>
                      </a:r>
                      <a:endParaRPr lang="zh-CN" altLang="en-US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37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400" b="0" i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poweroff </a:t>
                      </a:r>
                      <a:endParaRPr lang="en-AU" sz="24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通过断电来关闭系统</a:t>
                      </a:r>
                      <a:endParaRPr lang="zh-CN" altLang="en-US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907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reboot </a:t>
                      </a:r>
                      <a:endParaRPr lang="en-AU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重新启动系统</a:t>
                      </a:r>
                      <a:endParaRPr lang="zh-CN" altLang="en-US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418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shutdown </a:t>
                      </a:r>
                      <a:endParaRPr lang="en-AU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安全关闭系统</a:t>
                      </a:r>
                      <a:endParaRPr lang="zh-CN" altLang="en-US" sz="24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86483" marR="86483" marT="43242" marB="432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144854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60243" y="1877290"/>
            <a:ext cx="7560839" cy="5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关机命令</a:t>
            </a: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29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539552" y="1955211"/>
            <a:ext cx="75608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退出当前用户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exit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39552" y="2746977"/>
            <a:ext cx="7560839" cy="5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打开浏览器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lang="en-US" altLang="zh-CN" sz="24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iceweasel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(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冰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鼬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28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b="1" smtClean="0"/>
              <a:pPr/>
              <a:t>15</a:t>
            </a:fld>
            <a:endParaRPr lang="en-US" altLang="zh-CN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9716" y="1843623"/>
            <a:ext cx="870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75000"/>
              </a:spcAft>
            </a:pP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文件和目录管理</a:t>
            </a:r>
            <a:b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cd	df	du	pwd	mount	rm	stat	ls	umount </a:t>
            </a:r>
            <a:b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cat	file	find	ln	mv	more	cp	which	whereis</a:t>
            </a:r>
            <a:b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mkdir	rmdir	grep	tail	sed	tar	gzip	bzip2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87028" y="3227923"/>
            <a:ext cx="841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8603" y="3253323"/>
            <a:ext cx="8702675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ct val="75000"/>
              </a:spcAft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用户及目录权限</a:t>
            </a:r>
            <a:b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  </a:t>
            </a:r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groupadd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groupdel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useradd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userdel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chown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chgrp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  </a:t>
            </a:r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chmod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passwd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60041" y="1824573"/>
            <a:ext cx="841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391791" y="4320123"/>
            <a:ext cx="841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23528" y="5237698"/>
            <a:ext cx="870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75000"/>
              </a:spcAft>
            </a:pP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其它常用指令</a:t>
            </a:r>
            <a:b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man	ps	kill	killall	signal	top	dd	mkfs	fdisk</a:t>
            </a:r>
            <a:b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vi	dmesg	exit	reboot	halt	poweroff	rpm	export</a:t>
            </a:r>
            <a:b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2000" b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date	uptime	reboot	setup	service	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396553" y="5228173"/>
            <a:ext cx="841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37816" y="4423310"/>
            <a:ext cx="87026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75000"/>
              </a:spcAft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网络指令</a:t>
            </a:r>
            <a:b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ifconfig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route	ping	telnet	dig	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netstat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tcpdump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iptables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401316" y="6579135"/>
            <a:ext cx="841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9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0" grpId="0" build="p" autoUpdateAnimBg="0"/>
      <p:bldP spid="13" grpId="0" build="p" autoUpdateAnimBg="0"/>
      <p:bldP spid="1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5196"/>
              </p:ext>
            </p:extLst>
          </p:nvPr>
        </p:nvGraphicFramePr>
        <p:xfrm>
          <a:off x="407190" y="1681668"/>
          <a:ext cx="7884000" cy="5148000"/>
        </p:xfrm>
        <a:graphic>
          <a:graphicData uri="http://schemas.openxmlformats.org/drawingml/2006/table">
            <a:tbl>
              <a:tblPr/>
              <a:tblGrid>
                <a:gridCol w="3564000">
                  <a:extLst>
                    <a:ext uri="{9D8B030D-6E8A-4147-A177-3AD203B41FA5}">
                      <a16:colId xmlns:a16="http://schemas.microsoft.com/office/drawing/2014/main" val="3784985969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62710034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命令 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作文</a:t>
                      </a:r>
                      <a:endParaRPr lang="zh-CN" altLang="en-US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38705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cd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change directory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改变目录</a:t>
                      </a:r>
                      <a:endParaRPr lang="zh-CN" altLang="en-US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54615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 err="1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cp</a:t>
                      </a:r>
                      <a:r>
                        <a:rPr lang="en-AU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copy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拷贝文件</a:t>
                      </a:r>
                      <a:endParaRPr lang="zh-CN" altLang="en-US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43516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cat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AU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concatenate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显示文件</a:t>
                      </a:r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内容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11116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ls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list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显示文件</a:t>
                      </a:r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列表（</a:t>
                      </a:r>
                      <a:r>
                        <a:rPr lang="en-US" altLang="zh-CN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-l,-a</a:t>
                      </a:r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18224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mv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move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移动文件</a:t>
                      </a:r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／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对文件</a:t>
                      </a:r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更名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53631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 err="1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mkdir</a:t>
                      </a:r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make directory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创建文目录</a:t>
                      </a:r>
                      <a:endParaRPr lang="zh-CN" altLang="en-US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729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 err="1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rmdir</a:t>
                      </a:r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remove directory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删除子目录</a:t>
                      </a:r>
                      <a:endParaRPr lang="zh-CN" altLang="en-US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871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i="0" kern="1200" dirty="0" err="1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rm</a:t>
                      </a:r>
                      <a:r>
                        <a:rPr lang="en-AU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remove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删除文件</a:t>
                      </a:r>
                      <a:endParaRPr lang="zh-CN" altLang="en-US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32902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 err="1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pwd</a:t>
                      </a:r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AU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print work directory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显示文户当前工作目录</a:t>
                      </a:r>
                      <a:endParaRPr lang="zh-CN" altLang="en-US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8747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 err="1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ps</a:t>
                      </a:r>
                      <a:r>
                        <a:rPr lang="en-AU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 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</a:t>
                      </a:r>
                      <a:r>
                        <a:rPr lang="en-AU" altLang="zh-CN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process status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）</a:t>
                      </a:r>
                      <a:endParaRPr lang="en-AU" sz="2000" b="1" i="0" kern="1200" dirty="0">
                        <a:solidFill>
                          <a:srgbClr val="002452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显示当前正在</a:t>
                      </a:r>
                      <a:r>
                        <a:rPr lang="zh-CN" altLang="en-US" sz="2000" b="1" i="0" kern="1200" dirty="0" smtClean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运行的</a:t>
                      </a:r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进程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1905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kill 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终⽌后台运⾏的进程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7828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who 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>
                          <a:solidFill>
                            <a:srgbClr val="002452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显示当前谁在操作</a:t>
                      </a:r>
                    </a:p>
                  </a:txBody>
                  <a:tcPr marL="61438" marR="61438" marT="30719" marB="307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235570"/>
                  </a:ext>
                </a:extLst>
              </a:tr>
            </a:tbl>
          </a:graphicData>
        </a:graphic>
      </p:graphicFrame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404158" y="1504952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1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26298" y="1683686"/>
            <a:ext cx="7674094" cy="466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命令名称： </a:t>
            </a:r>
            <a:r>
              <a:rPr kumimoji="1"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cd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使用语法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cd [directory] </a:t>
            </a:r>
            <a:b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变换工作目录至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directory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b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:directory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可为绝对路径或相对路径。若目录名称省略，则变换至用户的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home directory (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也就是登陆时所在的目录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。“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.”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表示当前目录，“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..”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表示上一级目录，“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-”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表示进入此工作目录前所在的目录，“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~”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home directory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，即用户主目录。</a:t>
            </a:r>
            <a:b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范例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进入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用户主目录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cd </a:t>
            </a:r>
            <a:r>
              <a:rPr kumimoji="1" lang="zh-CN" altLang="en-US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cd ~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进 入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上一级目录下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source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1" lang="en-US" altLang="zh-CN" sz="20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cd 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../source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进入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kumimoji="1"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usr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/local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kumimoji="1" lang="en-US" altLang="zh-CN" sz="20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cd 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kumimoji="1" lang="en-US" altLang="zh-CN" sz="2000" b="1" dirty="0" err="1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usr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/local</a:t>
            </a:r>
            <a:endParaRPr kumimoji="1" lang="en-US" altLang="zh-CN" sz="2000" b="1" dirty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07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6298" y="1683686"/>
            <a:ext cx="76740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</a:t>
            </a:r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名称</a:t>
            </a:r>
            <a:r>
              <a:rPr kumimoji="1"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</a:t>
            </a:r>
            <a:endParaRPr kumimoji="1" lang="en-US" altLang="zh-CN" sz="20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使用语法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kumimoji="1"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cp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[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 SOURCE DEST</a:t>
            </a:r>
          </a:p>
          <a:p>
            <a:pPr eaLnBrk="1" hangingPunct="1"/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cp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 SOURCE Directory </a:t>
            </a:r>
            <a:b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将一个档案拷贝至另一档案，或将数个档案或目录拷贝至另一目录 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-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尽可能将档案状态、权限等资料都照原状予以复制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r/-R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source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中含有目录名，则将目录下之档案亦皆依序拷贝至目的地。 </a:t>
            </a:r>
            <a:b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若目的地已经有相同档名的档案存在，则在复制前先予以删除再行复制。 </a:t>
            </a:r>
          </a:p>
          <a:p>
            <a:pPr eaLnBrk="1" hangingPunct="1"/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kumimoji="1"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在覆盖文件或目录时提示</a:t>
            </a:r>
          </a:p>
          <a:p>
            <a:pPr eaLnBrk="1" hangingPunct="1"/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范例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：将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当前目录下所有的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文件复制到当前目录中的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source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目录下</a:t>
            </a:r>
          </a:p>
          <a:p>
            <a:pPr eaLnBrk="1" hangingPunct="1"/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kumimoji="1" lang="en-US" altLang="zh-CN" sz="2000" b="1" dirty="0" err="1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*.c   ./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source</a:t>
            </a:r>
          </a:p>
          <a:p>
            <a:pPr eaLnBrk="1" hangingPunct="1"/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kumimoji="1"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source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目录下所有内容复制到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temp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目录下</a:t>
            </a:r>
          </a:p>
          <a:p>
            <a:pPr eaLnBrk="1" hangingPunct="1"/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kumimoji="1" lang="en-US" altLang="zh-CN" sz="2000" b="1" dirty="0" err="1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-a   source 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temp</a:t>
            </a:r>
          </a:p>
          <a:p>
            <a:pPr eaLnBrk="1" hangingPunct="1"/>
            <a:endParaRPr kumimoji="1"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35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858780"/>
            <a:ext cx="7056784" cy="413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命令名称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cat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使用语法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 cat [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 file1 [file2…]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把档案串连接后传到基本输出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-n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--number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开始对所有输出的行数编号 </a:t>
            </a:r>
            <a:b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-b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--number-nonblank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-n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相似，只不过对于空白行不编号 </a:t>
            </a:r>
            <a:b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-s 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当遇到有连续两行以上的空白行，就代换为一行的空白行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范例</a:t>
            </a:r>
            <a:r>
              <a:rPr kumimoji="1"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：输出</a:t>
            </a:r>
            <a:r>
              <a:rPr kumimoji="1"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hello.c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文件内容，列出行号：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kumimoji="1" lang="zh-CN" altLang="en-US" sz="20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cat </a:t>
            </a:r>
            <a:r>
              <a:rPr kumimoji="1" lang="en-US" altLang="zh-CN" sz="20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–n </a:t>
            </a:r>
            <a:r>
              <a:rPr kumimoji="1" lang="en-US" altLang="zh-CN" sz="2000" b="1" dirty="0" err="1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hello.c</a:t>
            </a:r>
            <a:endParaRPr kumimoji="1" lang="en-US" altLang="zh-CN" sz="2000" b="1" dirty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6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22" y="1311"/>
              <a:ext cx="110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简介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1981" y="1887"/>
              <a:ext cx="22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终端和</a:t>
              </a: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基本命令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373" y="2461"/>
              <a:ext cx="14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Vim/Vi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的使用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090" y="1887"/>
              <a:ext cx="19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下</a:t>
              </a:r>
              <a:r>
                <a:rPr kumimoji="0" lang="en-US" altLang="zh-CN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GCC</a:t>
              </a: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的使用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终端和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基本命令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39552" y="1900353"/>
            <a:ext cx="7560839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查询命令使用说明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help +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空格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 [</a:t>
            </a:r>
            <a:r>
              <a:rPr lang="zh-CN" altLang="en-US" sz="2400" dirty="0"/>
              <a:t>内建命令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en-US" sz="2400" dirty="0" smtClean="0"/>
              <a:t> 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man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空格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2400" dirty="0"/>
              <a:t>外部</a:t>
            </a:r>
            <a:r>
              <a:rPr lang="zh-CN" altLang="en-US" sz="2400" dirty="0" smtClean="0"/>
              <a:t>命令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] </a:t>
            </a:r>
          </a:p>
          <a:p>
            <a:pPr eaLnBrk="0" hangingPunct="0">
              <a:lnSpc>
                <a:spcPct val="150000"/>
              </a:lnSpc>
            </a:pP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539552" y="3550172"/>
            <a:ext cx="756083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可以使用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type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命令来区分命令是内建的还是外部的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type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空格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2400" dirty="0" smtClean="0"/>
              <a:t>命令</a:t>
            </a:r>
            <a:r>
              <a:rPr lang="en-US" altLang="zh-CN" sz="2400" dirty="0"/>
              <a:t>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5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22" y="1311"/>
              <a:ext cx="110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简介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1981" y="1887"/>
              <a:ext cx="22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终端和</a:t>
              </a: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基本命令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373" y="2461"/>
              <a:ext cx="14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Vim/Vi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的使用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090" y="1887"/>
              <a:ext cx="19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下</a:t>
              </a:r>
              <a:r>
                <a:rPr kumimoji="0" lang="en-US" altLang="zh-CN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GCC</a:t>
              </a: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的使用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Vim/Vi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17240" y="1683686"/>
            <a:ext cx="8269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所有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Unix Like 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系统都会内建 </a:t>
            </a:r>
            <a:r>
              <a:rPr lang="en-US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 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文书编辑器，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其</a:t>
            </a:r>
            <a:r>
              <a:rPr lang="zh-CN" altLang="en-US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它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文书编辑器则不一定会存在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sz="24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是从 </a:t>
            </a:r>
            <a:r>
              <a:rPr lang="en-US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 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发展出来的一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编程功能的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文本编辑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器。代码补完、编译及错误跳转等方便编程的功能特别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丰富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简单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的来说， </a:t>
            </a:r>
            <a:r>
              <a:rPr lang="en-US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 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简单的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的字处理</a:t>
            </a:r>
            <a:r>
              <a:rPr lang="zh-CN" altLang="en-US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软件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im 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则可以说是程序开发者的一项很好用的工具</a:t>
            </a:r>
            <a:r>
              <a:rPr lang="zh-CN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im</a:t>
            </a:r>
            <a:r>
              <a:rPr lang="zh-CN" altLang="en-US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补交</a:t>
            </a:r>
            <a:r>
              <a:rPr lang="en-US" altLang="zh-CN" sz="2400" kern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具有程序编辑的能力，可以主动的以字体颜色辨别语法的正确性，方便程序设计。</a:t>
            </a:r>
            <a:endParaRPr lang="zh-CN" altLang="zh-CN" sz="24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Vim/Vi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39552" y="1900353"/>
            <a:ext cx="756083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使用方法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在命令终端输入 </a:t>
            </a:r>
            <a:r>
              <a:rPr lang="en-US" altLang="zh-CN" sz="2400" b="1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vim </a:t>
            </a:r>
            <a:r>
              <a:rPr lang="en-US" altLang="zh-CN" sz="2400" b="1" dirty="0" err="1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hellowrold.c</a:t>
            </a:r>
            <a:endParaRPr lang="en-US" altLang="zh-CN" sz="2400" b="1" dirty="0" smtClean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19572" y="3789040"/>
            <a:ext cx="75608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：若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hellowrold.c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已经存在，则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Vim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会打开该文件；若该文件不存在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Vim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会先创建再打开该文件。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76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Vim/Vi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39552" y="1826001"/>
            <a:ext cx="82089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基本上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vi/vim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共分为三种模式，分别是命令模式（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Command mode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），输入模式（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Insert mode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）和底线命令模式（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Last line mode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800212" y="3801493"/>
            <a:ext cx="7560839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命令模式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：执行基本的指令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•	</a:t>
            </a:r>
            <a:r>
              <a:rPr lang="en-US" altLang="zh-CN" sz="2400" b="1" dirty="0" err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切换到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输入模式，以输入字符。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•	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删除当前光标所在处的字符。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•	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切换到底线命令模式，以在最底一行输入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命令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97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Vim/Vi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11560" y="1837259"/>
            <a:ext cx="7560839" cy="114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模式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：开始文本的编辑，与一般文本编辑器，如记事本差不多。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11915" y="3326693"/>
            <a:ext cx="756083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底线命令模式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：执行多样复杂的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操作。在命令模式下按下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（英文冒号）就进入了底线命令模式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退出程序。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•	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保存程序。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1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Vim/Vi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26</a:t>
            </a:fld>
            <a:endParaRPr lang="en-US" altLang="zh-CN"/>
          </a:p>
        </p:txBody>
      </p:sp>
      <p:pic>
        <p:nvPicPr>
          <p:cNvPr id="9" name="图片 8" descr="http://www.runoob.com/wp-content/uploads/2014/07/vim-vi-workmodel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2" y="1916832"/>
            <a:ext cx="7060376" cy="4558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12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Vim/Vi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27</a:t>
            </a:fld>
            <a:endParaRPr lang="en-US" altLang="zh-CN"/>
          </a:p>
        </p:txBody>
      </p:sp>
      <p:pic>
        <p:nvPicPr>
          <p:cNvPr id="7" name="图片 6" descr="http://www.runoob.com/wp-content/uploads/2014/07/078207F0-B204-4464-AAEF-982F45EDDAE9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28" y="1734643"/>
            <a:ext cx="7272808" cy="4936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051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Vim/Vi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8" name="图片 7" descr="http://www.runoob.com/wp-content/uploads/2014/07/1C928383-471E-4AF1-A61E-9E2CCBD5A913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9035"/>
            <a:ext cx="7488832" cy="48824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46571" y="2601542"/>
            <a:ext cx="313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按下</a:t>
            </a:r>
            <a:r>
              <a:rPr lang="en-US" altLang="zh-CN" sz="2800" dirty="0" err="1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800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进入输入模式</a:t>
            </a:r>
            <a:endParaRPr lang="zh-CN" altLang="en-US" sz="2800" dirty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Vim/Vi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29</a:t>
            </a:fld>
            <a:endParaRPr lang="en-US" altLang="zh-CN"/>
          </a:p>
        </p:txBody>
      </p:sp>
      <p:pic>
        <p:nvPicPr>
          <p:cNvPr id="9" name="图片 8" descr="http://www.runoob.com/wp-content/uploads/2014/07/B2FB5146-327C-4019-AC96-DD7A8EE7460C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0" y="1718573"/>
            <a:ext cx="7827168" cy="50948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99592" y="2852936"/>
            <a:ext cx="6205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在输入模式下按下</a:t>
            </a:r>
            <a:r>
              <a:rPr lang="en-US" altLang="zh-CN" sz="2800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ESC</a:t>
            </a:r>
            <a:r>
              <a:rPr lang="zh-CN" altLang="en-US" sz="2800" dirty="0" smtClean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进入命令模式。</a:t>
            </a:r>
            <a:endParaRPr lang="zh-CN" altLang="en-US" sz="2800" dirty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12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0" name="矩形 49"/>
          <p:cNvSpPr>
            <a:spLocks noRot="1" noChangeArrowheads="1"/>
          </p:cNvSpPr>
          <p:nvPr/>
        </p:nvSpPr>
        <p:spPr bwMode="auto">
          <a:xfrm>
            <a:off x="251520" y="1753204"/>
            <a:ext cx="5192246" cy="449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0" hangingPunct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1991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日，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对外发布了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系统内核。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 eaLnBrk="0" hangingPunct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技术角度，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仅仅是一种开放源代码的类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的内核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 eaLnBrk="0" hangingPunct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然而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，目前大多数人用它来表示以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内核为基础的整个操作系统。从这种意义讲，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指的是开放源代码的，包含内核、系统工具、完整的开发环境和应用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的完整的类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 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简介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589943"/>
            <a:ext cx="2552700" cy="39147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44208" y="574573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林纳斯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托瓦兹</a:t>
            </a:r>
          </a:p>
        </p:txBody>
      </p:sp>
    </p:spTree>
    <p:extLst>
      <p:ext uri="{BB962C8B-B14F-4D97-AF65-F5344CB8AC3E}">
        <p14:creationId xmlns:p14="http://schemas.microsoft.com/office/powerpoint/2010/main" val="150311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22" y="1311"/>
              <a:ext cx="110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简介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1981" y="1887"/>
              <a:ext cx="22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终端和</a:t>
              </a: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基本命令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373" y="2461"/>
              <a:ext cx="14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Vim/Vi</a:t>
              </a: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的使用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090" y="1887"/>
              <a:ext cx="19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Linux</a:t>
              </a: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下</a:t>
              </a:r>
              <a:r>
                <a:rPr kumimoji="0" lang="en-US" altLang="zh-CN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GCC</a:t>
              </a: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的使用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2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0" name="矩形 49"/>
          <p:cNvSpPr>
            <a:spLocks noRot="1" noChangeArrowheads="1"/>
          </p:cNvSpPr>
          <p:nvPr/>
        </p:nvSpPr>
        <p:spPr bwMode="auto">
          <a:xfrm>
            <a:off x="539552" y="1991324"/>
            <a:ext cx="4596259" cy="379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GCC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GNU Compiler Collection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GNU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推出的基于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C/C++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的编译器，是开放源代码领域应用最广泛的编译器，具有功能强大，编译代码支持性能优化等特点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。目前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GCC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可以用来编译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C/C++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FORTRAN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OBJC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等语言的程序，可根据需要选择安装支持的语言。</a:t>
            </a:r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AU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下</a:t>
            </a:r>
            <a:r>
              <a:rPr kumimoji="0" lang="en-AU" altLang="zh-CN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GCC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31</a:t>
            </a:fld>
            <a:endParaRPr lang="en-US" altLang="zh-CN"/>
          </a:p>
        </p:txBody>
      </p:sp>
      <p:pic>
        <p:nvPicPr>
          <p:cNvPr id="1026" name="Picture 2" descr="https://gcc.gnu.org/img/gccegg-6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931" y="2348880"/>
            <a:ext cx="247541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7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AU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下</a:t>
            </a:r>
            <a:r>
              <a:rPr kumimoji="0" lang="en-AU" altLang="zh-CN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GCC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39552" y="2571521"/>
            <a:ext cx="720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命令语法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   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GCC+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（选项）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（参数）</a:t>
            </a:r>
            <a:endParaRPr lang="zh-CN" altLang="en-US" sz="24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39552" y="1900353"/>
            <a:ext cx="75608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使用方法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：在命令终端输入相应的命令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41859" y="3606206"/>
            <a:ext cx="4968552" cy="2862322"/>
          </a:xfrm>
          <a:prstGeom prst="rect">
            <a:avLst/>
          </a:prstGeom>
          <a:noFill/>
          <a:ln w="9525">
            <a:solidFill>
              <a:srgbClr val="0041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选项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：指定生成的输出文件；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：仅执行编译预处理；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代码转换为汇编代码；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-wall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：显示警告信息；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：仅执行编译操作，不进行连接操作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5954355" y="3593686"/>
            <a:ext cx="2448272" cy="2308324"/>
          </a:xfrm>
          <a:prstGeom prst="rect">
            <a:avLst/>
          </a:prstGeom>
          <a:noFill/>
          <a:ln w="9525">
            <a:solidFill>
              <a:srgbClr val="0041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defRPr sz="24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Times New Roman" panose="02020603050405020304" pitchFamily="18" charset="0"/>
              </a:defRPr>
            </a:lvl9pPr>
          </a:lstStyle>
          <a:p>
            <a:r>
              <a:rPr lang="zh-CN" altLang="en-US" dirty="0"/>
              <a:t>参数：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源文件，指定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语言源代码文件。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408275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kumimoji="0" lang="en-AU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下</a:t>
            </a:r>
            <a:r>
              <a:rPr kumimoji="0" lang="en-AU" altLang="zh-CN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GCC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的使用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39552" y="1900353"/>
            <a:ext cx="756083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编译程序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AU" altLang="zh-CN" sz="3200" dirty="0" smtClean="0">
                <a:solidFill>
                  <a:srgbClr val="004181"/>
                </a:solidFill>
              </a:rPr>
              <a:t>          </a:t>
            </a:r>
            <a:r>
              <a:rPr lang="en-AU" altLang="zh-CN" sz="3200" dirty="0" err="1" smtClean="0">
                <a:solidFill>
                  <a:srgbClr val="004181"/>
                </a:solidFill>
              </a:rPr>
              <a:t>gcc</a:t>
            </a:r>
            <a:r>
              <a:rPr lang="en-AU" altLang="zh-CN" sz="3200" dirty="0" smtClean="0">
                <a:solidFill>
                  <a:srgbClr val="004181"/>
                </a:solidFill>
              </a:rPr>
              <a:t> </a:t>
            </a:r>
            <a:r>
              <a:rPr lang="zh-CN" altLang="en-AU" sz="3200" dirty="0">
                <a:solidFill>
                  <a:srgbClr val="004181"/>
                </a:solidFill>
              </a:rPr>
              <a:t>－</a:t>
            </a:r>
            <a:r>
              <a:rPr lang="en-AU" altLang="zh-CN" sz="3200" dirty="0">
                <a:solidFill>
                  <a:srgbClr val="004181"/>
                </a:solidFill>
              </a:rPr>
              <a:t>o </a:t>
            </a:r>
            <a:r>
              <a:rPr lang="en-AU" altLang="zh-CN" sz="3200" dirty="0" smtClean="0">
                <a:solidFill>
                  <a:srgbClr val="004181"/>
                </a:solidFill>
              </a:rPr>
              <a:t> </a:t>
            </a:r>
            <a:r>
              <a:rPr lang="en-AU" altLang="zh-CN" sz="3200" dirty="0" err="1" smtClean="0">
                <a:solidFill>
                  <a:srgbClr val="004181"/>
                </a:solidFill>
              </a:rPr>
              <a:t>helloworld.c</a:t>
            </a:r>
            <a:r>
              <a:rPr lang="en-AU" altLang="zh-CN" sz="3200" dirty="0" smtClean="0">
                <a:solidFill>
                  <a:srgbClr val="004181"/>
                </a:solidFill>
              </a:rPr>
              <a:t>  </a:t>
            </a:r>
            <a:r>
              <a:rPr lang="en-AU" altLang="zh-CN" sz="3200" dirty="0" err="1" smtClean="0">
                <a:solidFill>
                  <a:srgbClr val="004181"/>
                </a:solidFill>
              </a:rPr>
              <a:t>helloworld</a:t>
            </a:r>
            <a:r>
              <a:rPr lang="en-AU" altLang="zh-CN" sz="3200" dirty="0" smtClean="0">
                <a:solidFill>
                  <a:srgbClr val="004181"/>
                </a:solidFill>
              </a:rPr>
              <a:t> </a:t>
            </a:r>
            <a:endParaRPr lang="en-US" altLang="zh-CN" sz="3200" dirty="0" smtClean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39552" y="4221088"/>
            <a:ext cx="756083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</a:t>
            </a: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AU" altLang="zh-CN" sz="3200" dirty="0" smtClean="0">
                <a:solidFill>
                  <a:srgbClr val="004181"/>
                </a:solidFill>
              </a:rPr>
              <a:t>          </a:t>
            </a:r>
            <a:r>
              <a:rPr lang="en-US" altLang="zh-CN" sz="3200" dirty="0" smtClean="0">
                <a:solidFill>
                  <a:srgbClr val="004181"/>
                </a:solidFill>
              </a:rPr>
              <a:t>./</a:t>
            </a:r>
            <a:r>
              <a:rPr lang="en-US" altLang="zh-CN" sz="3200" dirty="0" err="1" smtClean="0">
                <a:solidFill>
                  <a:srgbClr val="004181"/>
                </a:solidFill>
              </a:rPr>
              <a:t>helloworld</a:t>
            </a:r>
            <a:endParaRPr lang="en-US" altLang="zh-CN" sz="3200" dirty="0" smtClean="0">
              <a:solidFill>
                <a:srgbClr val="00418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2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 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简介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03698"/>
            <a:ext cx="5613301" cy="562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4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 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简介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17240" y="1746852"/>
            <a:ext cx="8187207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操作系统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是计算机系统的基本系统软件。软件系统中操作系统是所有软件的核心。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操作系统负责控制、管理计算机的所有软件、硬件资源，是惟一直接和硬件系统打交道的软件，是整个软件系统的基础部分，同时还为计算机用户提供良好的界面。因此，操作系统直接面对所有硬件、软件和用户，它是协调计算机各组成部分之间、人机之间关系的重要软件系统。</a:t>
            </a:r>
          </a:p>
        </p:txBody>
      </p:sp>
      <p:sp>
        <p:nvSpPr>
          <p:cNvPr id="6" name="矩形 5"/>
          <p:cNvSpPr/>
          <p:nvPr/>
        </p:nvSpPr>
        <p:spPr>
          <a:xfrm>
            <a:off x="548184" y="4504631"/>
            <a:ext cx="80648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Linux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是一种多用户、多任务、支持多线程和多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的操作系统。它能运行主要的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工具软件、应用程序和网络协议。它支持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位和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64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位硬件。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继承了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以网络为核心的设计思想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，也是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一个性能稳定的多用户网络操作系统。</a:t>
            </a:r>
          </a:p>
        </p:txBody>
      </p:sp>
    </p:spTree>
    <p:extLst>
      <p:ext uri="{BB962C8B-B14F-4D97-AF65-F5344CB8AC3E}">
        <p14:creationId xmlns:p14="http://schemas.microsoft.com/office/powerpoint/2010/main" val="35186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 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简介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17240" y="1883241"/>
            <a:ext cx="8216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Linux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存在着许多不同的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版本。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⼀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些组织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或厂家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 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内核与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GNU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软件（系统软件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）整合起来，并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提供⼀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些安装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界面和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系统设定与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管理工具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，这样就构成了⼀个发型套件，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 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Ubuntu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Red Hat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Fedora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SUSE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4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Debian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FreeBSD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等。相对于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内核版本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发行套件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的版本号随着发布者的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不同而不同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，与系统内核的版本号是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相对独立的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。因此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Ubuntu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直接说成是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是不确切的，它们是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的发⾏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版本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，更确切地说，应该叫做“以</a:t>
            </a:r>
            <a:r>
              <a:rPr lang="en-US" altLang="zh-CN" sz="24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核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心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操作系统软件包”。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b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01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51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 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简介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2" y="1484784"/>
            <a:ext cx="8424936" cy="51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Linux 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简介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967162"/>
            <a:ext cx="7776864" cy="336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文件系统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中有一个重要的概念：</a:t>
            </a:r>
            <a:r>
              <a:rPr lang="zh-CN" altLang="en-US" sz="2400" b="1" dirty="0">
                <a:solidFill>
                  <a:srgbClr val="00418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一切都是文件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其实这是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哲学的一个体现，而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是重写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而来，所以这个概念也就传承了下来。在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系统中，把一切资源都看作是文件，包括硬件设备。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系统把每个硬件都看成是一个文件，通常称为设备文件，这样用户就可以用读写文件的方式实现对硬件的访问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98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0690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en-AU" altLang="zh-CN" sz="2800" dirty="0" smtClean="0"/>
              <a:t>Linux </a:t>
            </a:r>
            <a:r>
              <a:rPr lang="zh-CN" altLang="en-US" sz="2800" dirty="0" smtClean="0"/>
              <a:t>基础</a:t>
            </a:r>
            <a:endParaRPr lang="zh-CN" altLang="en-US" sz="28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85" y="908720"/>
            <a:ext cx="8150894" cy="585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99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3772</TotalTime>
  <Words>1556</Words>
  <Application>Microsoft Office PowerPoint</Application>
  <PresentationFormat>全屏显示(4:3)</PresentationFormat>
  <Paragraphs>249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华文行楷</vt:lpstr>
      <vt:lpstr>华文楷体</vt:lpstr>
      <vt:lpstr>楷体_GB2312</vt:lpstr>
      <vt:lpstr>宋体</vt:lpstr>
      <vt:lpstr>Arial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荣生辉</cp:lastModifiedBy>
  <cp:revision>260</cp:revision>
  <dcterms:created xsi:type="dcterms:W3CDTF">2014-03-21T03:02:44Z</dcterms:created>
  <dcterms:modified xsi:type="dcterms:W3CDTF">2018-09-21T01:46:27Z</dcterms:modified>
</cp:coreProperties>
</file>