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85" r:id="rId3"/>
    <p:sldId id="386" r:id="rId4"/>
    <p:sldId id="404" r:id="rId5"/>
    <p:sldId id="407" r:id="rId6"/>
    <p:sldId id="387" r:id="rId7"/>
    <p:sldId id="390" r:id="rId8"/>
    <p:sldId id="395" r:id="rId9"/>
    <p:sldId id="405" r:id="rId10"/>
    <p:sldId id="388" r:id="rId11"/>
    <p:sldId id="409" r:id="rId12"/>
    <p:sldId id="389" r:id="rId13"/>
    <p:sldId id="396" r:id="rId14"/>
    <p:sldId id="410" r:id="rId15"/>
    <p:sldId id="397" r:id="rId16"/>
    <p:sldId id="400" r:id="rId17"/>
    <p:sldId id="401" r:id="rId18"/>
    <p:sldId id="408" r:id="rId19"/>
    <p:sldId id="39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79322" autoAdjust="0"/>
  </p:normalViewPr>
  <p:slideViewPr>
    <p:cSldViewPr>
      <p:cViewPr varScale="1">
        <p:scale>
          <a:sx n="91" d="100"/>
          <a:sy n="91" d="100"/>
        </p:scale>
        <p:origin x="18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6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7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3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说明发邮件的礼节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5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9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开发语言排行榜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7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3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说明各个网站的作用，说明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的重要性。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3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3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4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3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zjx.ouc.edu.cn/" TargetMode="Externa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szjx.ouc.edu.cn" TargetMode="Externa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944216"/>
          </a:xfrm>
        </p:spPr>
        <p:txBody>
          <a:bodyPr anchor="ctr"/>
          <a:lstStyle/>
          <a:p>
            <a:pPr>
              <a:spcBef>
                <a:spcPts val="6000"/>
              </a:spcBef>
            </a:pPr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32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5" y="458112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授课方式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15616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259632" y="2041420"/>
            <a:ext cx="118919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4312" y="2836994"/>
            <a:ext cx="27976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计算导论</a:t>
            </a: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认识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计算机程序</a:t>
            </a: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语言基本语法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程序设计思路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数据结构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v"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56187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5300203" y="2041420"/>
            <a:ext cx="157605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上机实践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4211960" y="3770589"/>
            <a:ext cx="853922" cy="853922"/>
          </a:xfrm>
          <a:prstGeom prst="mathPlus">
            <a:avLst/>
          </a:prstGeom>
          <a:solidFill>
            <a:srgbClr val="0041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10888" y="2836994"/>
            <a:ext cx="2797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en-AU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操作系统</a:t>
            </a: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语言实践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程序编译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程序调试（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程序的独立运行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2" grpId="0"/>
      <p:bldP spid="23" grpId="0" animBg="1"/>
      <p:bldP spid="24" grpId="0" animBg="1"/>
      <p:bldP spid="2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授课方式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15616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259632" y="2041420"/>
            <a:ext cx="118919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4312" y="2836994"/>
            <a:ext cx="27976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时间地点：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 一 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3-4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节课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10:10-12:00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6001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教室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 五 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节课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10:10-12:00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@5302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教室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56187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5300203" y="2041420"/>
            <a:ext cx="157605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上机实践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4211960" y="3770589"/>
            <a:ext cx="853922" cy="853922"/>
          </a:xfrm>
          <a:prstGeom prst="mathPlus">
            <a:avLst/>
          </a:prstGeom>
          <a:solidFill>
            <a:srgbClr val="0041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00203" y="2836994"/>
            <a:ext cx="2797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时间地点：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 六 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5-8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节课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1:30-5:30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信息北楼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A301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4097" y="619175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注意放假调课安排！</a:t>
            </a:r>
            <a:endParaRPr lang="zh-CN" altLang="en-US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3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2" grpId="0"/>
      <p:bldP spid="23" grpId="0" animBg="1"/>
      <p:bldP spid="24" grpId="0" animBg="1"/>
      <p:bldP spid="2" grpId="0" animBg="1"/>
      <p:bldP spid="1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24" y="2735943"/>
            <a:ext cx="8259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最终成绩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成绩×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％＋期末成绩×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％</a:t>
            </a:r>
            <a:endParaRPr lang="en-US" altLang="zh-CN" sz="2800" b="1" kern="1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800" b="1" kern="100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奖励得分－惩罚扣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扣分</a:t>
            </a:r>
            <a:endParaRPr lang="zh-CN" altLang="zh-CN" sz="1600" b="1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1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24" y="1975943"/>
            <a:ext cx="825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任务成绩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＋上机作业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zh-CN" altLang="zh-CN" sz="1600" b="1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886303"/>
            <a:ext cx="77048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课程作业（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在网络教育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平台“课堂作业”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http://szjx.ouc.edu.cn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撰写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并提交详细任务报告（必须按照要求提交报告，否则会严重影响最终成绩）：报告提纲 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、问题分析；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、解决方案；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、算法设计（流程图）；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编程。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实现（程序运行结果截图，运行结果需体现个人信息）；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、结果分析；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、总结体会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每组只有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次超期机会且最多延期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天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2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981891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课程作业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优秀范本示例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0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24" y="1975943"/>
            <a:ext cx="825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任务成绩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＋上机作业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zh-CN" altLang="zh-CN" sz="1600" b="1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886303"/>
            <a:ext cx="763284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上机作业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OUC Online Judge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自动评测系统评测，无需提交报告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每次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上机作业会有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道习题，请及时完成上传，上机作业不接受补交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每次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上机的成绩：前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5-15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15-30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30-50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分，其他（完成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分，未完成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8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1024" y="1975943"/>
            <a:ext cx="82592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表现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成绩 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闭卷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考试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成绩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×40%</a:t>
            </a:r>
          </a:p>
          <a:p>
            <a:pPr marL="457200" lvl="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2400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作弊抄袭者</a:t>
            </a:r>
            <a:r>
              <a:rPr lang="en-US" altLang="zh-CN" sz="3200" u="sng" kern="1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sz="2400" b="1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413" y="3646971"/>
            <a:ext cx="76337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奖励得分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endParaRPr lang="en-US" altLang="zh-CN" sz="2000" b="1" kern="1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zh-CN" altLang="zh-CN" sz="2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总成绩</a:t>
            </a:r>
            <a:r>
              <a:rPr lang="en-US" altLang="zh-CN" sz="3200" b="1" u="sng" kern="1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sz="3200" b="1" u="sng" kern="1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zh-CN" altLang="zh-CN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</a:t>
            </a:r>
            <a:r>
              <a:rPr lang="zh-CN" altLang="zh-CN" sz="2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作业被评为优秀</a:t>
            </a:r>
            <a:r>
              <a:rPr lang="zh-CN" altLang="zh-CN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作业</a:t>
            </a:r>
            <a:r>
              <a:rPr lang="zh-CN" altLang="en-US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、担任课代表、课外作业被评为优秀等。原则上不累计加分，需要加分者需要提出书面申请说明理由</a:t>
            </a:r>
            <a:r>
              <a:rPr lang="zh-CN" altLang="zh-CN" sz="24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kern="1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7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240" y="2060848"/>
            <a:ext cx="7899176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惩罚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扣分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不良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表现扣总成绩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次且累计扣分。如平台故意乱问乱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答、做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与课堂教学无关的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活动、上课玩手机、上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机时玩游戏等。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17240" y="4210275"/>
            <a:ext cx="789917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缺勤处理  </a:t>
            </a:r>
            <a:r>
              <a:rPr lang="en-US" altLang="zh-CN" sz="20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特殊情况持假条请假</a:t>
            </a:r>
            <a:r>
              <a:rPr lang="en-US" altLang="zh-CN" sz="20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0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000" indent="-4572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无故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缺勤第一次，缺勤扣分＝</a:t>
            </a:r>
            <a:r>
              <a:rPr lang="en-US" altLang="zh-CN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kern="1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000" indent="-4572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无故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缺勤第二次，缺勤扣分＝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900000" indent="-4572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无故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缺勤第三次，缺勤扣分＝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34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高级语言程序设计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学习目标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009" y="2132856"/>
            <a:ext cx="6779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熟悉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语言语法，掌握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语言程序设计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5009" y="3095405"/>
            <a:ext cx="7557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0" indent="-280988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熟悉程序设计的基本概念，为学习其它的高级语言（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C++/Python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）打下基础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6763" y="4491407"/>
            <a:ext cx="7557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0" indent="-280988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参加计算机等级考试、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ACM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竞赛。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44279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如何学好</a:t>
            </a:r>
            <a:r>
              <a:rPr kumimoji="0" lang="en-US" altLang="zh-CN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语言（编程）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425" y="2146417"/>
            <a:ext cx="2351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学会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借鉴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28425" y="3083308"/>
            <a:ext cx="4634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解决问题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比效率更重要。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39141" y="4020199"/>
            <a:ext cx="6968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“纸上得来终觉浅，绝知此事要躬行”。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95063" y="4957090"/>
            <a:ext cx="7596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离开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算法，程序就是无源之水，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无本之木。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75724" y="2204864"/>
            <a:ext cx="5269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Email </a:t>
            </a:r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AU" altLang="zh-CN" sz="36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rsh@ouc.edu.cn</a:t>
            </a:r>
            <a:r>
              <a:rPr lang="en-AU" altLang="zh-CN" sz="3600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en-US" sz="3600" u="sng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724" y="4498622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办公室：</a:t>
            </a:r>
            <a:r>
              <a:rPr lang="zh-CN" altLang="en-US" sz="3600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信息楼南楼</a:t>
            </a:r>
            <a:r>
              <a:rPr lang="en-US" altLang="zh-CN" sz="3600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A212</a:t>
            </a:r>
            <a:endParaRPr lang="zh-CN" altLang="en-US" sz="3600" u="sng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724" y="3351743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Homepage</a:t>
            </a:r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AU" altLang="zh-CN" sz="36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</a:t>
            </a:r>
            <a:r>
              <a:rPr lang="en-AU" altLang="zh-CN" sz="36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rshouc.github.io</a:t>
            </a:r>
            <a:endParaRPr lang="zh-CN" altLang="en-US" sz="3600" u="sng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联系方式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22" name="Picture 2" descr="https://gss1.bdstatic.com/9vo3dSag_xI4khGkpoWK1HF6hhy/baike/c0%3Dbaike150%2C5%2C5%2C150%2C50/sign=5bd4e78b9d8fa0ec6bca6c5f47fe328b/d52a2834349b033b62b1d96219ce36d3d539bd4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1" y="1951742"/>
            <a:ext cx="2088232" cy="295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826769" y="5234680"/>
            <a:ext cx="27363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：谭浩强 著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出版社：清华大学出版社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186" y="1892223"/>
            <a:ext cx="47868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语言是现在应用最为广泛的编程语言之一，也是现在依然流行的编程语言中历史最悠久的一种之一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。许多种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语言是以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为基础发展而来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熟练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语言的用法和理论也可以对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它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编程语言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获得更深的理解。因此，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在本次课程中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我们希望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可以由浅入深的理解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语言的方方面面，为后续理解更高级的技术奠定更好的基础。</a:t>
            </a:r>
          </a:p>
        </p:txBody>
      </p:sp>
    </p:spTree>
    <p:extLst>
      <p:ext uri="{BB962C8B-B14F-4D97-AF65-F5344CB8AC3E}">
        <p14:creationId xmlns:p14="http://schemas.microsoft.com/office/powerpoint/2010/main" val="5196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" y="2204864"/>
            <a:ext cx="8955856" cy="43996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43808" y="1804754"/>
            <a:ext cx="3773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TIOBE Index for September 2018</a:t>
            </a:r>
            <a:endParaRPr lang="en-AU" altLang="zh-CN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808" y="1955491"/>
            <a:ext cx="376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TIOBE Index </a:t>
            </a:r>
            <a:r>
              <a:rPr lang="en-AU" altLang="zh-CN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2002 to 2018</a:t>
            </a:r>
            <a:endParaRPr lang="en-AU" altLang="zh-CN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" y="2586659"/>
            <a:ext cx="902786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pic>
        <p:nvPicPr>
          <p:cNvPr id="81922" name="Picture 2" descr="https://img3.doubanio.com/view/subject/l/public/s110693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67162"/>
            <a:ext cx="2358194" cy="32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388" y="1967162"/>
            <a:ext cx="2572803" cy="3279380"/>
          </a:xfrm>
          <a:prstGeom prst="rect">
            <a:avLst/>
          </a:prstGeom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主要参考书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5517232"/>
            <a:ext cx="35486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Kenneth A.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Reek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（里科）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出版社：人民邮电出版社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206" y="5517232"/>
            <a:ext cx="4499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Brian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W.Kernighan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尼汉）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Dennis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M.Ritchie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里奇）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7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重要的网址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2">
            <a:hlinkClick r:id="rId6"/>
          </p:cNvPr>
          <p:cNvSpPr txBox="1">
            <a:spLocks/>
          </p:cNvSpPr>
          <p:nvPr/>
        </p:nvSpPr>
        <p:spPr bwMode="auto">
          <a:xfrm>
            <a:off x="885275" y="2978602"/>
            <a:ext cx="6768752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indent="2286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indent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indent="6858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indent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网络教育综合平台：</a:t>
            </a:r>
            <a:r>
              <a:rPr lang="zh-CN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://szjx.ouc.edu.cn</a:t>
            </a:r>
          </a:p>
        </p:txBody>
      </p:sp>
      <p:sp>
        <p:nvSpPr>
          <p:cNvPr id="15" name="Text Box 4"/>
          <p:cNvSpPr txBox="1">
            <a:spLocks/>
          </p:cNvSpPr>
          <p:nvPr/>
        </p:nvSpPr>
        <p:spPr bwMode="auto">
          <a:xfrm>
            <a:off x="1115616" y="3824500"/>
            <a:ext cx="6452087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zh-CN"/>
            </a:defPPr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indent="2286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indent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indent="6858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indent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OUC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nline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udge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://222.195.147.</a:t>
            </a:r>
            <a:r>
              <a:rPr lang="zh-CN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104</a:t>
            </a:r>
            <a:endParaRPr lang="zh-CN" altLang="zh-CN" sz="2800" u="sng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142963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课程资源主页 ：</a:t>
            </a:r>
            <a:r>
              <a:rPr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https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://github.com/rshouc</a:t>
            </a:r>
            <a:r>
              <a:rPr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endParaRPr lang="zh-CN" altLang="en-US" sz="2800" u="sng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539552" y="2128950"/>
            <a:ext cx="504056" cy="504056"/>
          </a:xfrm>
          <a:prstGeom prst="star5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0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重要的网址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5" y="1700808"/>
            <a:ext cx="8708652" cy="48782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971600" y="1700808"/>
            <a:ext cx="2952328" cy="504056"/>
          </a:xfrm>
          <a:prstGeom prst="roundRect">
            <a:avLst/>
          </a:prstGeom>
          <a:noFill/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14596" y="4725144"/>
            <a:ext cx="1837124" cy="1368152"/>
          </a:xfrm>
          <a:prstGeom prst="roundRect">
            <a:avLst/>
          </a:prstGeom>
          <a:noFill/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452320" y="3861048"/>
            <a:ext cx="1512168" cy="648072"/>
          </a:xfrm>
          <a:prstGeom prst="roundRect">
            <a:avLst/>
          </a:prstGeom>
          <a:noFill/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9248" y="5348281"/>
            <a:ext cx="4658816" cy="600999"/>
          </a:xfrm>
          <a:prstGeom prst="roundRect">
            <a:avLst/>
          </a:prstGeom>
          <a:solidFill>
            <a:srgbClr val="002060">
              <a:alpha val="22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1726" y="54179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计算导论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5576" y="4609629"/>
            <a:ext cx="4104456" cy="600999"/>
          </a:xfrm>
          <a:prstGeom prst="roundRect">
            <a:avLst/>
          </a:prstGeom>
          <a:solidFill>
            <a:srgbClr val="002060">
              <a:alpha val="42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96173" y="467929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感性认识计算机程序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43608" y="3870977"/>
            <a:ext cx="3528392" cy="600999"/>
          </a:xfrm>
          <a:prstGeom prst="roundRect">
            <a:avLst/>
          </a:prstGeom>
          <a:solidFill>
            <a:srgbClr val="002060">
              <a:alpha val="76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96172" y="39684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理性认识计算机程序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496172" y="3132325"/>
            <a:ext cx="2643780" cy="600999"/>
          </a:xfrm>
          <a:prstGeom prst="roundRect">
            <a:avLst/>
          </a:prstGeom>
          <a:solidFill>
            <a:srgbClr val="002060">
              <a:alpha val="82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56834" y="32115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化程序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设计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802992" y="2403217"/>
            <a:ext cx="2031325" cy="600999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02993" y="24633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复杂数据结构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23928" y="2708920"/>
            <a:ext cx="1512168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508104" y="2509505"/>
            <a:ext cx="354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指针、结构体、链表等。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139952" y="3449027"/>
            <a:ext cx="1296144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08104" y="3249612"/>
            <a:ext cx="354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函数、递归。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572000" y="4167350"/>
            <a:ext cx="864096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08104" y="3967935"/>
            <a:ext cx="3548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、运算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成分和控制成分；数组；字符串。</a:t>
            </a:r>
          </a:p>
        </p:txBody>
      </p:sp>
      <p:cxnSp>
        <p:nvCxnSpPr>
          <p:cNvPr id="38" name="直接连接符 37"/>
          <p:cNvCxnSpPr>
            <a:stCxn id="20" idx="3"/>
          </p:cNvCxnSpPr>
          <p:nvPr/>
        </p:nvCxnSpPr>
        <p:spPr>
          <a:xfrm flipV="1">
            <a:off x="4860032" y="4908113"/>
            <a:ext cx="648072" cy="2016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508104" y="4697478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快步走进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程序，由问题到计算机程序。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148064" y="5626436"/>
            <a:ext cx="288032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508104" y="5427021"/>
            <a:ext cx="354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计算机体系结构、操作系统。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66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20" grpId="0" animBg="1"/>
      <p:bldP spid="21" grpId="0"/>
      <p:bldP spid="25" grpId="0" animBg="1"/>
      <p:bldP spid="26" grpId="0"/>
      <p:bldP spid="28" grpId="0" animBg="1"/>
      <p:bldP spid="29" grpId="0"/>
      <p:bldP spid="30" grpId="0" animBg="1"/>
      <p:bldP spid="31" grpId="0"/>
      <p:bldP spid="32" grpId="0"/>
      <p:bldP spid="35" grpId="0"/>
      <p:bldP spid="37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</TotalTime>
  <Words>882</Words>
  <Application>Microsoft Office PowerPoint</Application>
  <PresentationFormat>全屏显示(4:3)</PresentationFormat>
  <Paragraphs>154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Helvetica Light</vt:lpstr>
      <vt:lpstr>等线</vt:lpstr>
      <vt:lpstr>华文行楷</vt:lpstr>
      <vt:lpstr>华文楷体</vt:lpstr>
      <vt:lpstr>楷体</vt:lpstr>
      <vt:lpstr>楷体_GB2312</vt:lpstr>
      <vt:lpstr>宋体</vt:lpstr>
      <vt:lpstr>Arial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146</cp:revision>
  <dcterms:created xsi:type="dcterms:W3CDTF">2014-03-21T03:02:44Z</dcterms:created>
  <dcterms:modified xsi:type="dcterms:W3CDTF">2018-09-17T01:32:38Z</dcterms:modified>
</cp:coreProperties>
</file>