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85" r:id="rId3"/>
    <p:sldId id="419" r:id="rId4"/>
    <p:sldId id="443" r:id="rId5"/>
    <p:sldId id="420" r:id="rId6"/>
    <p:sldId id="434" r:id="rId7"/>
    <p:sldId id="429" r:id="rId8"/>
    <p:sldId id="442" r:id="rId9"/>
    <p:sldId id="430" r:id="rId10"/>
    <p:sldId id="444" r:id="rId11"/>
    <p:sldId id="423" r:id="rId12"/>
    <p:sldId id="424" r:id="rId13"/>
    <p:sldId id="425" r:id="rId14"/>
    <p:sldId id="426" r:id="rId15"/>
    <p:sldId id="432" r:id="rId16"/>
    <p:sldId id="435" r:id="rId17"/>
    <p:sldId id="433" r:id="rId18"/>
    <p:sldId id="438" r:id="rId19"/>
    <p:sldId id="439" r:id="rId20"/>
    <p:sldId id="441" r:id="rId21"/>
    <p:sldId id="440" r:id="rId22"/>
    <p:sldId id="436" r:id="rId23"/>
    <p:sldId id="386" r:id="rId24"/>
    <p:sldId id="396" r:id="rId25"/>
    <p:sldId id="397" r:id="rId26"/>
    <p:sldId id="400" r:id="rId27"/>
    <p:sldId id="401" r:id="rId28"/>
    <p:sldId id="402" r:id="rId29"/>
    <p:sldId id="437" r:id="rId30"/>
    <p:sldId id="403" r:id="rId31"/>
    <p:sldId id="407" r:id="rId32"/>
    <p:sldId id="410" r:id="rId33"/>
    <p:sldId id="418" r:id="rId34"/>
    <p:sldId id="408" r:id="rId35"/>
    <p:sldId id="409" r:id="rId36"/>
    <p:sldId id="413" r:id="rId37"/>
    <p:sldId id="417" r:id="rId38"/>
    <p:sldId id="404" r:id="rId39"/>
    <p:sldId id="405" r:id="rId40"/>
    <p:sldId id="398" r:id="rId41"/>
    <p:sldId id="399" r:id="rId4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181"/>
    <a:srgbClr val="0000FF"/>
    <a:srgbClr val="2B36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94241" autoAdjust="0"/>
  </p:normalViewPr>
  <p:slideViewPr>
    <p:cSldViewPr>
      <p:cViewPr varScale="1">
        <p:scale>
          <a:sx n="108" d="100"/>
          <a:sy n="108" d="100"/>
        </p:scale>
        <p:origin x="132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6854D-EEAC-4D45-B766-884B951AB701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879F8-41F2-4626-BB9A-829AFF335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001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05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4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07320-FDA7-4C22-B409-F290B834D4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5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80C0E-052C-4C27-ACAC-E7C4523AC7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28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DC5966-CC58-401F-8DC3-1FE2273288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15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957E8-67D0-4D6B-9E2E-E0F6059B35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06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4FB57-19BA-441F-B387-626DD8F686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32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A62-BFC4-4DB8-8D18-4C129CA149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21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8F6BBA-95E0-49AB-986F-884ABFCC9D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7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D7AC9-4311-4E32-BE6A-FBFE6BF205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62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B25585-14F4-4E38-99C9-6C29483250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84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AC0745-6F09-4C3C-A6F3-C1609F75AC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273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8F1D4-8253-459A-B4E7-0A26879DCA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43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08AE309-E964-4E7F-9122-C2A315CB72F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2492896"/>
            <a:ext cx="7632700" cy="1470025"/>
          </a:xfrm>
        </p:spPr>
        <p:txBody>
          <a:bodyPr anchor="ctr"/>
          <a:lstStyle/>
          <a:p>
            <a:r>
              <a:rPr lang="zh-CN" altLang="en-US" sz="5400" b="1" dirty="0" smtClean="0">
                <a:solidFill>
                  <a:srgbClr val="2B367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高级语言程序设计</a:t>
            </a:r>
            <a:endParaRPr lang="zh-CN" altLang="zh-CN" sz="5400" dirty="0">
              <a:solidFill>
                <a:srgbClr val="2B367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71294" y="5229200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主讲人：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荣生辉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4664"/>
            <a:ext cx="3523793" cy="8718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572000" y="4011285"/>
            <a:ext cx="27494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B367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——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B367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计算导论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2B367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计算机体系结构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043608" y="2708920"/>
            <a:ext cx="7128792" cy="3822081"/>
            <a:chOff x="622846" y="1538110"/>
            <a:chExt cx="6693917" cy="4704859"/>
          </a:xfrm>
        </p:grpSpPr>
        <p:sp>
          <p:nvSpPr>
            <p:cNvPr id="24" name="AutoShape 1"/>
            <p:cNvSpPr>
              <a:spLocks/>
            </p:cNvSpPr>
            <p:nvPr/>
          </p:nvSpPr>
          <p:spPr bwMode="auto">
            <a:xfrm rot="16200000">
              <a:off x="4489400" y="2400970"/>
              <a:ext cx="892969" cy="892969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969" b="0">
                <a:solidFill>
                  <a:srgbClr val="FFFFFF"/>
                </a:solidFill>
                <a:latin typeface="Helvetica Neue Medium" charset="0"/>
                <a:ea typeface="宋体" panose="02010600030101010101" pitchFamily="2" charset="-122"/>
                <a:sym typeface="Helvetica Neue Medium" charset="0"/>
              </a:endParaRPr>
            </a:p>
          </p:txBody>
        </p:sp>
        <p:sp>
          <p:nvSpPr>
            <p:cNvPr id="25" name="AutoShape 2"/>
            <p:cNvSpPr>
              <a:spLocks/>
            </p:cNvSpPr>
            <p:nvPr/>
          </p:nvSpPr>
          <p:spPr bwMode="auto">
            <a:xfrm rot="16200000">
              <a:off x="2322835" y="2400970"/>
              <a:ext cx="892969" cy="892969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969" b="0">
                <a:solidFill>
                  <a:srgbClr val="FFFFFF"/>
                </a:solidFill>
                <a:latin typeface="Helvetica Neue Medium" charset="0"/>
                <a:ea typeface="宋体" panose="02010600030101010101" pitchFamily="2" charset="-122"/>
                <a:sym typeface="Helvetica Neue Medium" charset="0"/>
              </a:endParaRPr>
            </a:p>
          </p:txBody>
        </p:sp>
        <p:sp>
          <p:nvSpPr>
            <p:cNvPr id="26" name="AutoShape 3"/>
            <p:cNvSpPr>
              <a:spLocks/>
            </p:cNvSpPr>
            <p:nvPr/>
          </p:nvSpPr>
          <p:spPr bwMode="auto">
            <a:xfrm rot="5400000">
              <a:off x="3508251" y="3512716"/>
              <a:ext cx="846088" cy="892969"/>
            </a:xfrm>
            <a:prstGeom prst="rightArrow">
              <a:avLst>
                <a:gd name="adj1" fmla="val 32000"/>
                <a:gd name="adj2" fmla="val 67532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969" b="0">
                <a:solidFill>
                  <a:srgbClr val="FFFFFF"/>
                </a:solidFill>
                <a:latin typeface="Helvetica Neue Medium" charset="0"/>
                <a:ea typeface="宋体" panose="02010600030101010101" pitchFamily="2" charset="-122"/>
                <a:sym typeface="Helvetica Neue Medium" charset="0"/>
              </a:endParaRPr>
            </a:p>
          </p:txBody>
        </p:sp>
        <p:sp>
          <p:nvSpPr>
            <p:cNvPr id="27" name="Rectangle 5"/>
            <p:cNvSpPr>
              <a:spLocks/>
            </p:cNvSpPr>
            <p:nvPr/>
          </p:nvSpPr>
          <p:spPr bwMode="auto">
            <a:xfrm>
              <a:off x="2154287" y="1538110"/>
              <a:ext cx="1387451" cy="8472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1969" b="0">
                  <a:solidFill>
                    <a:schemeClr val="tx1"/>
                  </a:solidFill>
                  <a:latin typeface="Helvetica Neue Medium" charset="0"/>
                  <a:ea typeface="宋体" panose="02010600030101010101" pitchFamily="2" charset="-122"/>
                  <a:sym typeface="Helvetica Neue Medium" charset="0"/>
                </a:rPr>
                <a:t>运算器</a:t>
              </a:r>
            </a:p>
          </p:txBody>
        </p:sp>
        <p:sp>
          <p:nvSpPr>
            <p:cNvPr id="28" name="Rectangle 6"/>
            <p:cNvSpPr>
              <a:spLocks/>
            </p:cNvSpPr>
            <p:nvPr/>
          </p:nvSpPr>
          <p:spPr bwMode="auto">
            <a:xfrm>
              <a:off x="4307459" y="1538110"/>
              <a:ext cx="1388566" cy="8472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1969" b="0">
                  <a:solidFill>
                    <a:schemeClr val="tx1"/>
                  </a:solidFill>
                  <a:latin typeface="Helvetica Neue Medium" charset="0"/>
                  <a:ea typeface="宋体" panose="02010600030101010101" pitchFamily="2" charset="-122"/>
                  <a:sym typeface="Helvetica Neue Medium" charset="0"/>
                </a:rPr>
                <a:t>控制器</a:t>
              </a:r>
            </a:p>
          </p:txBody>
        </p:sp>
        <p:sp>
          <p:nvSpPr>
            <p:cNvPr id="29" name="Rectangle 7"/>
            <p:cNvSpPr>
              <a:spLocks/>
            </p:cNvSpPr>
            <p:nvPr/>
          </p:nvSpPr>
          <p:spPr bwMode="auto">
            <a:xfrm>
              <a:off x="2504778" y="4350991"/>
              <a:ext cx="2966889" cy="18919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1969" b="0">
                  <a:solidFill>
                    <a:schemeClr val="tx1"/>
                  </a:solidFill>
                  <a:latin typeface="Helvetica Neue Medium" charset="0"/>
                  <a:ea typeface="宋体" panose="02010600030101010101" pitchFamily="2" charset="-122"/>
                  <a:sym typeface="Helvetica Neue Medium" charset="0"/>
                </a:rPr>
                <a:t>存储器</a:t>
              </a:r>
            </a:p>
          </p:txBody>
        </p:sp>
        <p:sp>
          <p:nvSpPr>
            <p:cNvPr id="30" name="Rectangle 8"/>
            <p:cNvSpPr>
              <a:spLocks/>
            </p:cNvSpPr>
            <p:nvPr/>
          </p:nvSpPr>
          <p:spPr bwMode="auto">
            <a:xfrm>
              <a:off x="622846" y="2594045"/>
              <a:ext cx="892969" cy="15180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1969" b="0" dirty="0">
                  <a:solidFill>
                    <a:schemeClr val="tx1"/>
                  </a:solidFill>
                  <a:latin typeface="Helvetica Neue Medium" charset="0"/>
                  <a:ea typeface="宋体" panose="02010600030101010101" pitchFamily="2" charset="-122"/>
                  <a:sym typeface="Helvetica Neue Medium" charset="0"/>
                </a:rPr>
                <a:t>输入</a:t>
              </a:r>
            </a:p>
            <a:p>
              <a:pPr eaLnBrk="1"/>
              <a:r>
                <a:rPr lang="zh-CN" altLang="zh-CN" sz="1969" b="0" dirty="0">
                  <a:solidFill>
                    <a:schemeClr val="tx1"/>
                  </a:solidFill>
                  <a:latin typeface="Helvetica Neue Medium" charset="0"/>
                  <a:ea typeface="宋体" panose="02010600030101010101" pitchFamily="2" charset="-122"/>
                  <a:sym typeface="Helvetica Neue Medium" charset="0"/>
                </a:rPr>
                <a:t>设备</a:t>
              </a:r>
            </a:p>
          </p:txBody>
        </p:sp>
        <p:sp>
          <p:nvSpPr>
            <p:cNvPr id="31" name="Rectangle 9"/>
            <p:cNvSpPr>
              <a:spLocks/>
            </p:cNvSpPr>
            <p:nvPr/>
          </p:nvSpPr>
          <p:spPr bwMode="auto">
            <a:xfrm>
              <a:off x="6423794" y="2594045"/>
              <a:ext cx="892969" cy="15180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1969" b="0">
                  <a:solidFill>
                    <a:schemeClr val="tx1"/>
                  </a:solidFill>
                  <a:latin typeface="Helvetica Neue Medium" charset="0"/>
                  <a:ea typeface="宋体" panose="02010600030101010101" pitchFamily="2" charset="-122"/>
                  <a:sym typeface="Helvetica Neue Medium" charset="0"/>
                </a:rPr>
                <a:t>输出</a:t>
              </a:r>
            </a:p>
            <a:p>
              <a:pPr eaLnBrk="1"/>
              <a:r>
                <a:rPr lang="zh-CN" altLang="zh-CN" sz="1969" b="0">
                  <a:solidFill>
                    <a:schemeClr val="tx1"/>
                  </a:solidFill>
                  <a:latin typeface="Helvetica Neue Medium" charset="0"/>
                  <a:ea typeface="宋体" panose="02010600030101010101" pitchFamily="2" charset="-122"/>
                  <a:sym typeface="Helvetica Neue Medium" charset="0"/>
                </a:rPr>
                <a:t>设备</a:t>
              </a:r>
            </a:p>
          </p:txBody>
        </p:sp>
        <p:sp>
          <p:nvSpPr>
            <p:cNvPr id="32" name="AutoShape 10"/>
            <p:cNvSpPr>
              <a:spLocks/>
            </p:cNvSpPr>
            <p:nvPr/>
          </p:nvSpPr>
          <p:spPr bwMode="auto">
            <a:xfrm>
              <a:off x="1446609" y="2982516"/>
              <a:ext cx="4970488" cy="892969"/>
            </a:xfrm>
            <a:prstGeom prst="leftRightArrow">
              <a:avLst>
                <a:gd name="adj1" fmla="val 52917"/>
                <a:gd name="adj2" fmla="val 4398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1969" dirty="0">
                  <a:solidFill>
                    <a:schemeClr val="tx1"/>
                  </a:solidFill>
                  <a:latin typeface="Helvetica Neue Medium" charset="0"/>
                  <a:ea typeface="宋体" panose="02010600030101010101" pitchFamily="2" charset="-122"/>
                  <a:sym typeface="Helvetica Neue Medium" charset="0"/>
                </a:rPr>
                <a:t>总线</a:t>
              </a:r>
            </a:p>
          </p:txBody>
        </p:sp>
        <p:sp>
          <p:nvSpPr>
            <p:cNvPr id="33" name="Text Box 11"/>
            <p:cNvSpPr txBox="1">
              <a:spLocks/>
            </p:cNvSpPr>
            <p:nvPr/>
          </p:nvSpPr>
          <p:spPr bwMode="auto">
            <a:xfrm>
              <a:off x="3316263" y="4897874"/>
              <a:ext cx="1343918" cy="375167"/>
            </a:xfrm>
            <a:prstGeom prst="rect">
              <a:avLst/>
            </a:prstGeom>
            <a:noFill/>
            <a:ln w="63500">
              <a:solidFill>
                <a:srgbClr val="FFD479"/>
              </a:solidFill>
              <a:miter lim="4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>
              <a:spAutoFit/>
            </a:bodyPr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1969">
                  <a:ea typeface="宋体" panose="02010600030101010101" pitchFamily="2" charset="-122"/>
                </a:rPr>
                <a:t>高速缓存</a:t>
              </a:r>
            </a:p>
          </p:txBody>
        </p:sp>
        <p:sp>
          <p:nvSpPr>
            <p:cNvPr id="34" name="Text Box 12"/>
            <p:cNvSpPr txBox="1">
              <a:spLocks/>
            </p:cNvSpPr>
            <p:nvPr/>
          </p:nvSpPr>
          <p:spPr bwMode="auto">
            <a:xfrm>
              <a:off x="3282777" y="5441469"/>
              <a:ext cx="1410891" cy="375167"/>
            </a:xfrm>
            <a:prstGeom prst="rect">
              <a:avLst/>
            </a:prstGeom>
            <a:noFill/>
            <a:ln w="63500">
              <a:solidFill>
                <a:srgbClr val="FFD479"/>
              </a:solidFill>
              <a:miter lim="4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>
              <a:spAutoFit/>
            </a:bodyPr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1969">
                  <a:ea typeface="宋体" panose="02010600030101010101" pitchFamily="2" charset="-122"/>
                </a:rPr>
                <a:t>内存</a:t>
              </a:r>
            </a:p>
          </p:txBody>
        </p:sp>
        <p:sp>
          <p:nvSpPr>
            <p:cNvPr id="35" name="Text Box 13"/>
            <p:cNvSpPr txBox="1">
              <a:spLocks/>
            </p:cNvSpPr>
            <p:nvPr/>
          </p:nvSpPr>
          <p:spPr bwMode="auto">
            <a:xfrm>
              <a:off x="3282777" y="5850498"/>
              <a:ext cx="1410891" cy="331758"/>
            </a:xfrm>
            <a:prstGeom prst="rect">
              <a:avLst/>
            </a:prstGeom>
            <a:noFill/>
            <a:ln w="63500">
              <a:solidFill>
                <a:srgbClr val="FFD479"/>
              </a:solidFill>
              <a:miter lim="4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>
              <a:spAutoFit/>
            </a:bodyPr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1687">
                  <a:ea typeface="宋体" panose="02010600030101010101" pitchFamily="2" charset="-122"/>
                </a:rPr>
                <a:t>外存</a:t>
              </a:r>
            </a:p>
          </p:txBody>
        </p:sp>
      </p:grpSp>
      <p:sp>
        <p:nvSpPr>
          <p:cNvPr id="36" name="矩形 35"/>
          <p:cNvSpPr/>
          <p:nvPr/>
        </p:nvSpPr>
        <p:spPr>
          <a:xfrm>
            <a:off x="759042" y="1695014"/>
            <a:ext cx="4968552" cy="55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CPU </a:t>
            </a:r>
            <a:r>
              <a:rPr lang="zh-CN" altLang="en-US" sz="2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中央处理器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339752" y="2420888"/>
            <a:ext cx="4608512" cy="340967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30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/>
          </p:cNvSpPr>
          <p:nvPr/>
        </p:nvSpPr>
        <p:spPr bwMode="auto">
          <a:xfrm>
            <a:off x="4970487" y="229940"/>
            <a:ext cx="2210098" cy="212303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运算器</a:t>
            </a:r>
          </a:p>
        </p:txBody>
      </p:sp>
      <p:sp>
        <p:nvSpPr>
          <p:cNvPr id="28675" name="Rectangle 2"/>
          <p:cNvSpPr>
            <a:spLocks/>
          </p:cNvSpPr>
          <p:nvPr/>
        </p:nvSpPr>
        <p:spPr bwMode="auto">
          <a:xfrm>
            <a:off x="1979712" y="4350990"/>
            <a:ext cx="6017940" cy="2219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存储器</a:t>
            </a:r>
          </a:p>
        </p:txBody>
      </p:sp>
      <p:sp>
        <p:nvSpPr>
          <p:cNvPr id="28676" name="Rectangle 3"/>
          <p:cNvSpPr>
            <a:spLocks/>
          </p:cNvSpPr>
          <p:nvPr/>
        </p:nvSpPr>
        <p:spPr bwMode="auto">
          <a:xfrm>
            <a:off x="622846" y="2561704"/>
            <a:ext cx="892969" cy="1518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输入</a:t>
            </a:r>
          </a:p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设备</a:t>
            </a:r>
          </a:p>
        </p:txBody>
      </p:sp>
      <p:sp>
        <p:nvSpPr>
          <p:cNvPr id="28677" name="Rectangle 4"/>
          <p:cNvSpPr>
            <a:spLocks/>
          </p:cNvSpPr>
          <p:nvPr/>
        </p:nvSpPr>
        <p:spPr bwMode="auto">
          <a:xfrm>
            <a:off x="7805663" y="2561704"/>
            <a:ext cx="892969" cy="1518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输出</a:t>
            </a:r>
          </a:p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设备</a:t>
            </a:r>
          </a:p>
        </p:txBody>
      </p:sp>
      <p:sp>
        <p:nvSpPr>
          <p:cNvPr id="28700" name="AutoShape 6"/>
          <p:cNvSpPr>
            <a:spLocks/>
          </p:cNvSpPr>
          <p:nvPr/>
        </p:nvSpPr>
        <p:spPr bwMode="auto">
          <a:xfrm rot="16200000">
            <a:off x="5586954" y="2401025"/>
            <a:ext cx="892979" cy="892868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endParaRPr lang="zh-CN" altLang="zh-CN" sz="1547" b="0">
              <a:solidFill>
                <a:srgbClr val="FFFF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Helvetica Neue Medium" charset="0"/>
            </a:endParaRPr>
          </a:p>
        </p:txBody>
      </p:sp>
      <p:sp>
        <p:nvSpPr>
          <p:cNvPr id="28701" name="AutoShape 7"/>
          <p:cNvSpPr>
            <a:spLocks/>
          </p:cNvSpPr>
          <p:nvPr/>
        </p:nvSpPr>
        <p:spPr bwMode="auto">
          <a:xfrm rot="16200000">
            <a:off x="2779992" y="2401025"/>
            <a:ext cx="892979" cy="892868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endParaRPr lang="zh-CN" altLang="zh-CN" sz="1547" b="0">
              <a:solidFill>
                <a:srgbClr val="FFFF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Helvetica Neue Medium" charset="0"/>
            </a:endParaRPr>
          </a:p>
        </p:txBody>
      </p:sp>
      <p:sp>
        <p:nvSpPr>
          <p:cNvPr id="28702" name="AutoShape 8"/>
          <p:cNvSpPr>
            <a:spLocks/>
          </p:cNvSpPr>
          <p:nvPr/>
        </p:nvSpPr>
        <p:spPr bwMode="auto">
          <a:xfrm rot="5400000">
            <a:off x="4512396" y="3503740"/>
            <a:ext cx="846279" cy="892869"/>
          </a:xfrm>
          <a:prstGeom prst="rightArrow">
            <a:avLst>
              <a:gd name="adj1" fmla="val 32000"/>
              <a:gd name="adj2" fmla="val 6753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endParaRPr lang="zh-CN" altLang="zh-CN" sz="1547" b="0">
              <a:solidFill>
                <a:srgbClr val="FFFF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Helvetica Neue Medium" charset="0"/>
            </a:endParaRPr>
          </a:p>
        </p:txBody>
      </p:sp>
      <p:sp>
        <p:nvSpPr>
          <p:cNvPr id="28703" name="AutoShape 9"/>
          <p:cNvSpPr>
            <a:spLocks/>
          </p:cNvSpPr>
          <p:nvPr/>
        </p:nvSpPr>
        <p:spPr bwMode="auto">
          <a:xfrm>
            <a:off x="1446610" y="2982194"/>
            <a:ext cx="6408167" cy="892980"/>
          </a:xfrm>
          <a:prstGeom prst="leftRightArrow">
            <a:avLst>
              <a:gd name="adj1" fmla="val 52917"/>
              <a:gd name="adj2" fmla="val 43993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总线</a:t>
            </a:r>
          </a:p>
        </p:txBody>
      </p:sp>
      <p:sp>
        <p:nvSpPr>
          <p:cNvPr id="28679" name="Rectangle 10"/>
          <p:cNvSpPr>
            <a:spLocks/>
          </p:cNvSpPr>
          <p:nvPr/>
        </p:nvSpPr>
        <p:spPr bwMode="auto">
          <a:xfrm>
            <a:off x="1705570" y="229940"/>
            <a:ext cx="2126382" cy="212303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控制器</a:t>
            </a:r>
          </a:p>
        </p:txBody>
      </p:sp>
      <p:graphicFrame>
        <p:nvGraphicFramePr>
          <p:cNvPr id="28683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541102"/>
              </p:ext>
            </p:extLst>
          </p:nvPr>
        </p:nvGraphicFramePr>
        <p:xfrm>
          <a:off x="2625328" y="4785197"/>
          <a:ext cx="5141268" cy="1504952"/>
        </p:xfrm>
        <a:graphic>
          <a:graphicData uri="http://schemas.openxmlformats.org/drawingml/2006/table">
            <a:tbl>
              <a:tblPr/>
              <a:tblGrid>
                <a:gridCol w="5141268">
                  <a:extLst>
                    <a:ext uri="{9D8B030D-6E8A-4147-A177-3AD203B41FA5}">
                      <a16:colId xmlns:a16="http://schemas.microsoft.com/office/drawing/2014/main" val="356068746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宋体" panose="02010600030101010101" pitchFamily="2" charset="-122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8036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1100011101010001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 01111011 10100001</a:t>
                      </a: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65466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1001010001110111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 00111001 10000001</a:t>
                      </a: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22991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宋体" panose="02010600030101010101" pitchFamily="2" charset="-122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858776"/>
                  </a:ext>
                </a:extLst>
              </a:tr>
            </a:tbl>
          </a:graphicData>
        </a:graphic>
      </p:graphicFrame>
      <p:sp>
        <p:nvSpPr>
          <p:cNvPr id="28692" name="Text Box 29"/>
          <p:cNvSpPr txBox="1">
            <a:spLocks/>
          </p:cNvSpPr>
          <p:nvPr/>
        </p:nvSpPr>
        <p:spPr bwMode="auto">
          <a:xfrm>
            <a:off x="1775892" y="657075"/>
            <a:ext cx="501178" cy="147861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命令纪录员</a:t>
            </a:r>
          </a:p>
        </p:txBody>
      </p:sp>
      <p:sp>
        <p:nvSpPr>
          <p:cNvPr id="28693" name="Text Box 30"/>
          <p:cNvSpPr txBox="1">
            <a:spLocks/>
          </p:cNvSpPr>
          <p:nvPr/>
        </p:nvSpPr>
        <p:spPr bwMode="auto">
          <a:xfrm>
            <a:off x="2436689" y="639230"/>
            <a:ext cx="1280294" cy="634726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控制信号</a:t>
            </a:r>
          </a:p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产生器</a:t>
            </a:r>
          </a:p>
        </p:txBody>
      </p:sp>
      <p:sp>
        <p:nvSpPr>
          <p:cNvPr id="28694" name="Text Box 31"/>
          <p:cNvSpPr txBox="1">
            <a:spLocks/>
          </p:cNvSpPr>
          <p:nvPr/>
        </p:nvSpPr>
        <p:spPr bwMode="auto">
          <a:xfrm>
            <a:off x="2452222" y="1397142"/>
            <a:ext cx="1250343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命令解释器</a:t>
            </a:r>
          </a:p>
        </p:txBody>
      </p:sp>
      <p:sp>
        <p:nvSpPr>
          <p:cNvPr id="28695" name="Text Box 32"/>
          <p:cNvSpPr txBox="1">
            <a:spLocks/>
          </p:cNvSpPr>
          <p:nvPr/>
        </p:nvSpPr>
        <p:spPr bwMode="auto">
          <a:xfrm>
            <a:off x="5526886" y="1163854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计算电路</a:t>
            </a:r>
          </a:p>
        </p:txBody>
      </p:sp>
      <p:sp>
        <p:nvSpPr>
          <p:cNvPr id="28696" name="Text Box 33"/>
          <p:cNvSpPr txBox="1">
            <a:spLocks/>
          </p:cNvSpPr>
          <p:nvPr/>
        </p:nvSpPr>
        <p:spPr bwMode="auto">
          <a:xfrm>
            <a:off x="2452222" y="1892740"/>
            <a:ext cx="1250343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指令暂存处</a:t>
            </a:r>
          </a:p>
        </p:txBody>
      </p:sp>
      <p:sp>
        <p:nvSpPr>
          <p:cNvPr id="28697" name="Text Box 34"/>
          <p:cNvSpPr txBox="1">
            <a:spLocks/>
          </p:cNvSpPr>
          <p:nvPr/>
        </p:nvSpPr>
        <p:spPr bwMode="auto">
          <a:xfrm>
            <a:off x="5526886" y="682767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计算结果</a:t>
            </a:r>
          </a:p>
        </p:txBody>
      </p:sp>
      <p:sp>
        <p:nvSpPr>
          <p:cNvPr id="28698" name="Text Box 35"/>
          <p:cNvSpPr txBox="1">
            <a:spLocks/>
          </p:cNvSpPr>
          <p:nvPr/>
        </p:nvSpPr>
        <p:spPr bwMode="auto">
          <a:xfrm>
            <a:off x="5023475" y="1667265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数据暂存</a:t>
            </a:r>
          </a:p>
        </p:txBody>
      </p:sp>
      <p:sp>
        <p:nvSpPr>
          <p:cNvPr id="28699" name="Text Box 36"/>
          <p:cNvSpPr txBox="1">
            <a:spLocks/>
          </p:cNvSpPr>
          <p:nvPr/>
        </p:nvSpPr>
        <p:spPr bwMode="auto">
          <a:xfrm>
            <a:off x="6109548" y="1667265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数据暂存</a:t>
            </a:r>
          </a:p>
        </p:txBody>
      </p:sp>
    </p:spTree>
    <p:extLst>
      <p:ext uri="{BB962C8B-B14F-4D97-AF65-F5344CB8AC3E}">
        <p14:creationId xmlns:p14="http://schemas.microsoft.com/office/powerpoint/2010/main" val="3700679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/>
          </p:cNvSpPr>
          <p:nvPr/>
        </p:nvSpPr>
        <p:spPr bwMode="auto">
          <a:xfrm>
            <a:off x="4970487" y="254496"/>
            <a:ext cx="2210098" cy="20984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运算器</a:t>
            </a:r>
          </a:p>
        </p:txBody>
      </p:sp>
      <p:sp>
        <p:nvSpPr>
          <p:cNvPr id="29699" name="Rectangle 2"/>
          <p:cNvSpPr>
            <a:spLocks/>
          </p:cNvSpPr>
          <p:nvPr/>
        </p:nvSpPr>
        <p:spPr bwMode="auto">
          <a:xfrm>
            <a:off x="1799332" y="4350990"/>
            <a:ext cx="6198320" cy="2219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存储器</a:t>
            </a:r>
          </a:p>
        </p:txBody>
      </p:sp>
      <p:sp>
        <p:nvSpPr>
          <p:cNvPr id="29700" name="Rectangle 3"/>
          <p:cNvSpPr>
            <a:spLocks/>
          </p:cNvSpPr>
          <p:nvPr/>
        </p:nvSpPr>
        <p:spPr bwMode="auto">
          <a:xfrm>
            <a:off x="622846" y="2561704"/>
            <a:ext cx="892969" cy="1518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输入</a:t>
            </a:r>
          </a:p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设备</a:t>
            </a:r>
          </a:p>
        </p:txBody>
      </p:sp>
      <p:sp>
        <p:nvSpPr>
          <p:cNvPr id="29701" name="Rectangle 4"/>
          <p:cNvSpPr>
            <a:spLocks/>
          </p:cNvSpPr>
          <p:nvPr/>
        </p:nvSpPr>
        <p:spPr bwMode="auto">
          <a:xfrm>
            <a:off x="7805663" y="2561704"/>
            <a:ext cx="892969" cy="1518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输出</a:t>
            </a:r>
          </a:p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设备</a:t>
            </a:r>
          </a:p>
        </p:txBody>
      </p:sp>
      <p:grpSp>
        <p:nvGrpSpPr>
          <p:cNvPr id="29702" name="Group 5"/>
          <p:cNvGrpSpPr>
            <a:grpSpLocks/>
          </p:cNvGrpSpPr>
          <p:nvPr/>
        </p:nvGrpSpPr>
        <p:grpSpPr bwMode="auto">
          <a:xfrm>
            <a:off x="1446610" y="2400970"/>
            <a:ext cx="6408167" cy="1972344"/>
            <a:chOff x="0" y="0"/>
            <a:chExt cx="9114865" cy="280507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724" name="AutoShape 6"/>
            <p:cNvSpPr>
              <a:spLocks/>
            </p:cNvSpPr>
            <p:nvPr/>
          </p:nvSpPr>
          <p:spPr bwMode="auto">
            <a:xfrm rot="-5400000">
              <a:off x="5889232" y="0"/>
              <a:ext cx="1270000" cy="1270000"/>
            </a:xfrm>
            <a:prstGeom prst="rightArrow">
              <a:avLst>
                <a:gd name="adj1" fmla="val 32000"/>
                <a:gd name="adj2" fmla="val 64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547" b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endParaRPr>
            </a:p>
          </p:txBody>
        </p:sp>
        <p:sp>
          <p:nvSpPr>
            <p:cNvPr id="29725" name="AutoShape 7"/>
            <p:cNvSpPr>
              <a:spLocks/>
            </p:cNvSpPr>
            <p:nvPr/>
          </p:nvSpPr>
          <p:spPr bwMode="auto">
            <a:xfrm rot="-5400000">
              <a:off x="1896658" y="0"/>
              <a:ext cx="1270000" cy="1270000"/>
            </a:xfrm>
            <a:prstGeom prst="rightArrow">
              <a:avLst>
                <a:gd name="adj1" fmla="val 32000"/>
                <a:gd name="adj2" fmla="val 64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547" b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endParaRPr>
            </a:p>
          </p:txBody>
        </p:sp>
        <p:sp>
          <p:nvSpPr>
            <p:cNvPr id="29726" name="AutoShape 8"/>
            <p:cNvSpPr>
              <a:spLocks/>
            </p:cNvSpPr>
            <p:nvPr/>
          </p:nvSpPr>
          <p:spPr bwMode="auto">
            <a:xfrm rot="5400000">
              <a:off x="4360795" y="1568287"/>
              <a:ext cx="1203583" cy="1270001"/>
            </a:xfrm>
            <a:prstGeom prst="rightArrow">
              <a:avLst>
                <a:gd name="adj1" fmla="val 32000"/>
                <a:gd name="adj2" fmla="val 67532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547" b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endParaRPr>
            </a:p>
          </p:txBody>
        </p:sp>
        <p:sp>
          <p:nvSpPr>
            <p:cNvPr id="29727" name="AutoShape 9"/>
            <p:cNvSpPr>
              <a:spLocks/>
            </p:cNvSpPr>
            <p:nvPr/>
          </p:nvSpPr>
          <p:spPr bwMode="auto">
            <a:xfrm>
              <a:off x="0" y="826620"/>
              <a:ext cx="9114865" cy="1270001"/>
            </a:xfrm>
            <a:prstGeom prst="leftRightArrow">
              <a:avLst>
                <a:gd name="adj1" fmla="val 52917"/>
                <a:gd name="adj2" fmla="val 43993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1969" dirty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Helvetica Neue Medium" charset="0"/>
                </a:rPr>
                <a:t>总线</a:t>
              </a:r>
            </a:p>
          </p:txBody>
        </p:sp>
      </p:grpSp>
      <p:sp>
        <p:nvSpPr>
          <p:cNvPr id="29703" name="Rectangle 10"/>
          <p:cNvSpPr>
            <a:spLocks/>
          </p:cNvSpPr>
          <p:nvPr/>
        </p:nvSpPr>
        <p:spPr bwMode="auto">
          <a:xfrm>
            <a:off x="1705570" y="132830"/>
            <a:ext cx="2126382" cy="22201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控制器</a:t>
            </a:r>
          </a:p>
        </p:txBody>
      </p:sp>
      <p:sp>
        <p:nvSpPr>
          <p:cNvPr id="29704" name="Text Box 11"/>
          <p:cNvSpPr txBox="1">
            <a:spLocks/>
          </p:cNvSpPr>
          <p:nvPr/>
        </p:nvSpPr>
        <p:spPr bwMode="auto">
          <a:xfrm>
            <a:off x="1775892" y="512341"/>
            <a:ext cx="501178" cy="147861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命令纪录员</a:t>
            </a:r>
          </a:p>
        </p:txBody>
      </p:sp>
      <p:sp>
        <p:nvSpPr>
          <p:cNvPr id="29705" name="Text Box 12"/>
          <p:cNvSpPr txBox="1">
            <a:spLocks/>
          </p:cNvSpPr>
          <p:nvPr/>
        </p:nvSpPr>
        <p:spPr bwMode="auto">
          <a:xfrm>
            <a:off x="2570043" y="639230"/>
            <a:ext cx="1014702" cy="634726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控制信号</a:t>
            </a:r>
          </a:p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产生器</a:t>
            </a:r>
          </a:p>
        </p:txBody>
      </p:sp>
      <p:sp>
        <p:nvSpPr>
          <p:cNvPr id="29706" name="Text Box 13"/>
          <p:cNvSpPr txBox="1">
            <a:spLocks/>
          </p:cNvSpPr>
          <p:nvPr/>
        </p:nvSpPr>
        <p:spPr bwMode="auto">
          <a:xfrm>
            <a:off x="2452222" y="1397142"/>
            <a:ext cx="1250343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命令解释器</a:t>
            </a:r>
          </a:p>
        </p:txBody>
      </p:sp>
      <p:sp>
        <p:nvSpPr>
          <p:cNvPr id="29707" name="Text Box 14"/>
          <p:cNvSpPr txBox="1">
            <a:spLocks/>
          </p:cNvSpPr>
          <p:nvPr/>
        </p:nvSpPr>
        <p:spPr bwMode="auto">
          <a:xfrm>
            <a:off x="5526886" y="1163854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计算电路</a:t>
            </a:r>
          </a:p>
        </p:txBody>
      </p:sp>
      <p:sp>
        <p:nvSpPr>
          <p:cNvPr id="29708" name="Text Box 15"/>
          <p:cNvSpPr txBox="1">
            <a:spLocks/>
          </p:cNvSpPr>
          <p:nvPr/>
        </p:nvSpPr>
        <p:spPr bwMode="auto">
          <a:xfrm>
            <a:off x="2447851" y="1890307"/>
            <a:ext cx="1257969" cy="375039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984">
                <a:solidFill>
                  <a:srgbClr val="FF26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1100011101010001</a:t>
            </a:r>
          </a:p>
          <a:p>
            <a:pPr eaLnBrk="1"/>
            <a:r>
              <a:rPr lang="zh-CN" altLang="zh-CN" sz="984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0111101110100001</a:t>
            </a:r>
          </a:p>
        </p:txBody>
      </p:sp>
      <p:sp>
        <p:nvSpPr>
          <p:cNvPr id="29709" name="Text Box 16"/>
          <p:cNvSpPr txBox="1">
            <a:spLocks/>
          </p:cNvSpPr>
          <p:nvPr/>
        </p:nvSpPr>
        <p:spPr bwMode="auto">
          <a:xfrm>
            <a:off x="5526886" y="682767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计算结果</a:t>
            </a:r>
          </a:p>
        </p:txBody>
      </p:sp>
      <p:sp>
        <p:nvSpPr>
          <p:cNvPr id="29710" name="Text Box 17"/>
          <p:cNvSpPr txBox="1">
            <a:spLocks/>
          </p:cNvSpPr>
          <p:nvPr/>
        </p:nvSpPr>
        <p:spPr bwMode="auto">
          <a:xfrm>
            <a:off x="5023475" y="1667265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数据暂存</a:t>
            </a:r>
          </a:p>
        </p:txBody>
      </p:sp>
      <p:sp>
        <p:nvSpPr>
          <p:cNvPr id="29711" name="Text Box 18"/>
          <p:cNvSpPr txBox="1">
            <a:spLocks/>
          </p:cNvSpPr>
          <p:nvPr/>
        </p:nvSpPr>
        <p:spPr bwMode="auto">
          <a:xfrm>
            <a:off x="6109548" y="1667265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数据暂存</a:t>
            </a:r>
          </a:p>
        </p:txBody>
      </p:sp>
      <p:graphicFrame>
        <p:nvGraphicFramePr>
          <p:cNvPr id="2971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139823"/>
              </p:ext>
            </p:extLst>
          </p:nvPr>
        </p:nvGraphicFramePr>
        <p:xfrm>
          <a:off x="2625328" y="4785197"/>
          <a:ext cx="5141268" cy="1504952"/>
        </p:xfrm>
        <a:graphic>
          <a:graphicData uri="http://schemas.openxmlformats.org/drawingml/2006/table">
            <a:tbl>
              <a:tblPr/>
              <a:tblGrid>
                <a:gridCol w="5141268">
                  <a:extLst>
                    <a:ext uri="{9D8B030D-6E8A-4147-A177-3AD203B41FA5}">
                      <a16:colId xmlns:a16="http://schemas.microsoft.com/office/drawing/2014/main" val="2008330414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宋体" panose="02010600030101010101" pitchFamily="2" charset="-122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40534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1100011101010001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 01111011 10100001</a:t>
                      </a: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0359728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1001010001110111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 00111001 10000001</a:t>
                      </a: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851125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宋体" panose="02010600030101010101" pitchFamily="2" charset="-122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697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743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/>
          </p:cNvSpPr>
          <p:nvPr/>
        </p:nvSpPr>
        <p:spPr bwMode="auto">
          <a:xfrm>
            <a:off x="4970487" y="223242"/>
            <a:ext cx="2210098" cy="21297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运算器</a:t>
            </a:r>
          </a:p>
        </p:txBody>
      </p:sp>
      <p:sp>
        <p:nvSpPr>
          <p:cNvPr id="30723" name="Rectangle 2"/>
          <p:cNvSpPr>
            <a:spLocks/>
          </p:cNvSpPr>
          <p:nvPr/>
        </p:nvSpPr>
        <p:spPr bwMode="auto">
          <a:xfrm>
            <a:off x="1799332" y="4350990"/>
            <a:ext cx="6198320" cy="2219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存储器</a:t>
            </a:r>
          </a:p>
        </p:txBody>
      </p:sp>
      <p:sp>
        <p:nvSpPr>
          <p:cNvPr id="30724" name="Rectangle 3"/>
          <p:cNvSpPr>
            <a:spLocks/>
          </p:cNvSpPr>
          <p:nvPr/>
        </p:nvSpPr>
        <p:spPr bwMode="auto">
          <a:xfrm>
            <a:off x="622846" y="2561704"/>
            <a:ext cx="892969" cy="1518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输入</a:t>
            </a:r>
          </a:p>
          <a:p>
            <a:pPr eaLnBrk="1"/>
            <a:r>
              <a:rPr lang="zh-CN" altLang="zh-CN" sz="1969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设备</a:t>
            </a:r>
          </a:p>
        </p:txBody>
      </p:sp>
      <p:sp>
        <p:nvSpPr>
          <p:cNvPr id="30725" name="Rectangle 4"/>
          <p:cNvSpPr>
            <a:spLocks/>
          </p:cNvSpPr>
          <p:nvPr/>
        </p:nvSpPr>
        <p:spPr bwMode="auto">
          <a:xfrm>
            <a:off x="7805663" y="2561704"/>
            <a:ext cx="892969" cy="1518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输出</a:t>
            </a:r>
          </a:p>
          <a:p>
            <a:pPr eaLnBrk="1"/>
            <a:r>
              <a:rPr lang="zh-CN" altLang="zh-CN" sz="1969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设备</a:t>
            </a:r>
          </a:p>
        </p:txBody>
      </p:sp>
      <p:grpSp>
        <p:nvGrpSpPr>
          <p:cNvPr id="30726" name="Group 5"/>
          <p:cNvGrpSpPr>
            <a:grpSpLocks/>
          </p:cNvGrpSpPr>
          <p:nvPr/>
        </p:nvGrpSpPr>
        <p:grpSpPr bwMode="auto">
          <a:xfrm>
            <a:off x="1446610" y="2400970"/>
            <a:ext cx="6408167" cy="1972344"/>
            <a:chOff x="0" y="0"/>
            <a:chExt cx="9114865" cy="280507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0748" name="AutoShape 6"/>
            <p:cNvSpPr>
              <a:spLocks/>
            </p:cNvSpPr>
            <p:nvPr/>
          </p:nvSpPr>
          <p:spPr bwMode="auto">
            <a:xfrm rot="-5400000">
              <a:off x="5889232" y="0"/>
              <a:ext cx="1270000" cy="1270000"/>
            </a:xfrm>
            <a:prstGeom prst="rightArrow">
              <a:avLst>
                <a:gd name="adj1" fmla="val 32000"/>
                <a:gd name="adj2" fmla="val 64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547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30749" name="AutoShape 7"/>
            <p:cNvSpPr>
              <a:spLocks/>
            </p:cNvSpPr>
            <p:nvPr/>
          </p:nvSpPr>
          <p:spPr bwMode="auto">
            <a:xfrm rot="-5400000">
              <a:off x="1896658" y="0"/>
              <a:ext cx="1270000" cy="1270000"/>
            </a:xfrm>
            <a:prstGeom prst="rightArrow">
              <a:avLst>
                <a:gd name="adj1" fmla="val 32000"/>
                <a:gd name="adj2" fmla="val 64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547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30750" name="AutoShape 8"/>
            <p:cNvSpPr>
              <a:spLocks/>
            </p:cNvSpPr>
            <p:nvPr/>
          </p:nvSpPr>
          <p:spPr bwMode="auto">
            <a:xfrm rot="5400000">
              <a:off x="4360795" y="1568287"/>
              <a:ext cx="1203583" cy="1270001"/>
            </a:xfrm>
            <a:prstGeom prst="rightArrow">
              <a:avLst>
                <a:gd name="adj1" fmla="val 32000"/>
                <a:gd name="adj2" fmla="val 67532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547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30751" name="AutoShape 9"/>
            <p:cNvSpPr>
              <a:spLocks/>
            </p:cNvSpPr>
            <p:nvPr/>
          </p:nvSpPr>
          <p:spPr bwMode="auto">
            <a:xfrm>
              <a:off x="0" y="826620"/>
              <a:ext cx="9114865" cy="1270001"/>
            </a:xfrm>
            <a:prstGeom prst="leftRightArrow">
              <a:avLst>
                <a:gd name="adj1" fmla="val 52917"/>
                <a:gd name="adj2" fmla="val 43993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1969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总线</a:t>
              </a:r>
            </a:p>
          </p:txBody>
        </p:sp>
      </p:grpSp>
      <p:sp>
        <p:nvSpPr>
          <p:cNvPr id="30727" name="Rectangle 10"/>
          <p:cNvSpPr>
            <a:spLocks/>
          </p:cNvSpPr>
          <p:nvPr/>
        </p:nvSpPr>
        <p:spPr bwMode="auto">
          <a:xfrm>
            <a:off x="1705570" y="132830"/>
            <a:ext cx="2126382" cy="22201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控制器</a:t>
            </a:r>
          </a:p>
        </p:txBody>
      </p:sp>
      <p:sp>
        <p:nvSpPr>
          <p:cNvPr id="30728" name="Text Box 11"/>
          <p:cNvSpPr txBox="1">
            <a:spLocks/>
          </p:cNvSpPr>
          <p:nvPr/>
        </p:nvSpPr>
        <p:spPr bwMode="auto">
          <a:xfrm>
            <a:off x="1775892" y="657075"/>
            <a:ext cx="501178" cy="147861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华文楷体" panose="02010600040101010101" pitchFamily="2" charset="-122"/>
                <a:ea typeface="华文楷体" panose="02010600040101010101" pitchFamily="2" charset="-122"/>
              </a:rPr>
              <a:t>命令纪录员</a:t>
            </a:r>
          </a:p>
        </p:txBody>
      </p:sp>
      <p:sp>
        <p:nvSpPr>
          <p:cNvPr id="30729" name="Text Box 12"/>
          <p:cNvSpPr txBox="1">
            <a:spLocks/>
          </p:cNvSpPr>
          <p:nvPr/>
        </p:nvSpPr>
        <p:spPr bwMode="auto">
          <a:xfrm>
            <a:off x="2570043" y="639230"/>
            <a:ext cx="1014702" cy="634726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华文楷体" panose="02010600040101010101" pitchFamily="2" charset="-122"/>
                <a:ea typeface="华文楷体" panose="02010600040101010101" pitchFamily="2" charset="-122"/>
              </a:rPr>
              <a:t>控制信号</a:t>
            </a:r>
          </a:p>
          <a:p>
            <a:pPr eaLnBrk="1"/>
            <a:r>
              <a:rPr lang="zh-CN" altLang="zh-CN" sz="1828">
                <a:latin typeface="华文楷体" panose="02010600040101010101" pitchFamily="2" charset="-122"/>
                <a:ea typeface="华文楷体" panose="02010600040101010101" pitchFamily="2" charset="-122"/>
              </a:rPr>
              <a:t>产生器</a:t>
            </a:r>
          </a:p>
        </p:txBody>
      </p:sp>
      <p:sp>
        <p:nvSpPr>
          <p:cNvPr id="30730" name="Text Box 13"/>
          <p:cNvSpPr txBox="1">
            <a:spLocks/>
          </p:cNvSpPr>
          <p:nvPr/>
        </p:nvSpPr>
        <p:spPr bwMode="auto">
          <a:xfrm>
            <a:off x="2452222" y="1397142"/>
            <a:ext cx="1250343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华文楷体" panose="02010600040101010101" pitchFamily="2" charset="-122"/>
                <a:ea typeface="华文楷体" panose="02010600040101010101" pitchFamily="2" charset="-122"/>
              </a:rPr>
              <a:t>命令解释器</a:t>
            </a:r>
          </a:p>
        </p:txBody>
      </p:sp>
      <p:sp>
        <p:nvSpPr>
          <p:cNvPr id="30731" name="Text Box 14"/>
          <p:cNvSpPr txBox="1">
            <a:spLocks/>
          </p:cNvSpPr>
          <p:nvPr/>
        </p:nvSpPr>
        <p:spPr bwMode="auto">
          <a:xfrm>
            <a:off x="5526886" y="1163854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华文楷体" panose="02010600040101010101" pitchFamily="2" charset="-122"/>
                <a:ea typeface="华文楷体" panose="02010600040101010101" pitchFamily="2" charset="-122"/>
              </a:rPr>
              <a:t>计算电路</a:t>
            </a:r>
          </a:p>
        </p:txBody>
      </p:sp>
      <p:sp>
        <p:nvSpPr>
          <p:cNvPr id="30732" name="Text Box 15"/>
          <p:cNvSpPr txBox="1">
            <a:spLocks/>
          </p:cNvSpPr>
          <p:nvPr/>
        </p:nvSpPr>
        <p:spPr bwMode="auto">
          <a:xfrm>
            <a:off x="2447851" y="1890307"/>
            <a:ext cx="1257969" cy="375039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984">
                <a:solidFill>
                  <a:srgbClr val="FF2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1100011101010001</a:t>
            </a:r>
          </a:p>
          <a:p>
            <a:pPr eaLnBrk="1"/>
            <a:r>
              <a:rPr lang="zh-CN" altLang="zh-CN" sz="984">
                <a:latin typeface="华文楷体" panose="02010600040101010101" pitchFamily="2" charset="-122"/>
                <a:ea typeface="华文楷体" panose="02010600040101010101" pitchFamily="2" charset="-122"/>
              </a:rPr>
              <a:t>0111101110100001</a:t>
            </a:r>
          </a:p>
        </p:txBody>
      </p:sp>
      <p:sp>
        <p:nvSpPr>
          <p:cNvPr id="30733" name="Text Box 16"/>
          <p:cNvSpPr txBox="1">
            <a:spLocks/>
          </p:cNvSpPr>
          <p:nvPr/>
        </p:nvSpPr>
        <p:spPr bwMode="auto">
          <a:xfrm>
            <a:off x="5526886" y="682767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华文楷体" panose="02010600040101010101" pitchFamily="2" charset="-122"/>
                <a:ea typeface="华文楷体" panose="02010600040101010101" pitchFamily="2" charset="-122"/>
              </a:rPr>
              <a:t>计算结果</a:t>
            </a:r>
          </a:p>
        </p:txBody>
      </p:sp>
      <p:sp>
        <p:nvSpPr>
          <p:cNvPr id="30734" name="Text Box 17"/>
          <p:cNvSpPr txBox="1">
            <a:spLocks/>
          </p:cNvSpPr>
          <p:nvPr/>
        </p:nvSpPr>
        <p:spPr bwMode="auto">
          <a:xfrm>
            <a:off x="5122303" y="1689432"/>
            <a:ext cx="815929" cy="310214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547">
                <a:latin typeface="华文楷体" panose="02010600040101010101" pitchFamily="2" charset="-122"/>
                <a:ea typeface="华文楷体" panose="02010600040101010101" pitchFamily="2" charset="-122"/>
              </a:rPr>
              <a:t>01111011</a:t>
            </a:r>
          </a:p>
        </p:txBody>
      </p:sp>
      <p:sp>
        <p:nvSpPr>
          <p:cNvPr id="30735" name="Text Box 18"/>
          <p:cNvSpPr txBox="1">
            <a:spLocks/>
          </p:cNvSpPr>
          <p:nvPr/>
        </p:nvSpPr>
        <p:spPr bwMode="auto">
          <a:xfrm>
            <a:off x="6208934" y="1689432"/>
            <a:ext cx="815929" cy="310214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547">
                <a:latin typeface="华文楷体" panose="02010600040101010101" pitchFamily="2" charset="-122"/>
                <a:ea typeface="华文楷体" panose="02010600040101010101" pitchFamily="2" charset="-122"/>
              </a:rPr>
              <a:t>10100001</a:t>
            </a:r>
          </a:p>
        </p:txBody>
      </p:sp>
      <p:graphicFrame>
        <p:nvGraphicFramePr>
          <p:cNvPr id="30739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46418"/>
              </p:ext>
            </p:extLst>
          </p:nvPr>
        </p:nvGraphicFramePr>
        <p:xfrm>
          <a:off x="2625328" y="4785197"/>
          <a:ext cx="5141268" cy="1504952"/>
        </p:xfrm>
        <a:graphic>
          <a:graphicData uri="http://schemas.openxmlformats.org/drawingml/2006/table">
            <a:tbl>
              <a:tblPr/>
              <a:tblGrid>
                <a:gridCol w="5141268">
                  <a:extLst>
                    <a:ext uri="{9D8B030D-6E8A-4147-A177-3AD203B41FA5}">
                      <a16:colId xmlns:a16="http://schemas.microsoft.com/office/drawing/2014/main" val="4154024806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宋体" panose="02010600030101010101" pitchFamily="2" charset="-122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137867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1100011101010001</a:t>
                      </a: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 01111011 10100001</a:t>
                      </a: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56551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1001010001110111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 00111001 10000001</a:t>
                      </a: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648607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宋体" panose="02010600030101010101" pitchFamily="2" charset="-122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959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967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/>
          </p:cNvSpPr>
          <p:nvPr/>
        </p:nvSpPr>
        <p:spPr bwMode="auto">
          <a:xfrm>
            <a:off x="4970487" y="329283"/>
            <a:ext cx="2210098" cy="20236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运算器</a:t>
            </a:r>
          </a:p>
        </p:txBody>
      </p:sp>
      <p:sp>
        <p:nvSpPr>
          <p:cNvPr id="31747" name="Rectangle 2"/>
          <p:cNvSpPr>
            <a:spLocks/>
          </p:cNvSpPr>
          <p:nvPr/>
        </p:nvSpPr>
        <p:spPr bwMode="auto">
          <a:xfrm>
            <a:off x="1799332" y="4350990"/>
            <a:ext cx="6198320" cy="2219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存储器</a:t>
            </a:r>
          </a:p>
        </p:txBody>
      </p:sp>
      <p:sp>
        <p:nvSpPr>
          <p:cNvPr id="31748" name="Rectangle 3"/>
          <p:cNvSpPr>
            <a:spLocks/>
          </p:cNvSpPr>
          <p:nvPr/>
        </p:nvSpPr>
        <p:spPr bwMode="auto">
          <a:xfrm>
            <a:off x="622846" y="2561704"/>
            <a:ext cx="892969" cy="1518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输入</a:t>
            </a:r>
          </a:p>
          <a:p>
            <a:pPr eaLnBrk="1"/>
            <a:r>
              <a:rPr lang="zh-CN" altLang="zh-CN" sz="1969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设备</a:t>
            </a:r>
          </a:p>
        </p:txBody>
      </p:sp>
      <p:sp>
        <p:nvSpPr>
          <p:cNvPr id="31749" name="Rectangle 4"/>
          <p:cNvSpPr>
            <a:spLocks/>
          </p:cNvSpPr>
          <p:nvPr/>
        </p:nvSpPr>
        <p:spPr bwMode="auto">
          <a:xfrm>
            <a:off x="7805663" y="2561704"/>
            <a:ext cx="892969" cy="1518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输出</a:t>
            </a:r>
          </a:p>
          <a:p>
            <a:pPr eaLnBrk="1"/>
            <a:r>
              <a:rPr lang="zh-CN" altLang="zh-CN" sz="1969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设备</a:t>
            </a:r>
          </a:p>
        </p:txBody>
      </p:sp>
      <p:grpSp>
        <p:nvGrpSpPr>
          <p:cNvPr id="31750" name="Group 5"/>
          <p:cNvGrpSpPr>
            <a:grpSpLocks/>
          </p:cNvGrpSpPr>
          <p:nvPr/>
        </p:nvGrpSpPr>
        <p:grpSpPr bwMode="auto">
          <a:xfrm>
            <a:off x="1446610" y="2400970"/>
            <a:ext cx="6408167" cy="1972344"/>
            <a:chOff x="0" y="0"/>
            <a:chExt cx="9114865" cy="280507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1772" name="AutoShape 6"/>
            <p:cNvSpPr>
              <a:spLocks/>
            </p:cNvSpPr>
            <p:nvPr/>
          </p:nvSpPr>
          <p:spPr bwMode="auto">
            <a:xfrm rot="-5400000">
              <a:off x="5889232" y="0"/>
              <a:ext cx="1270000" cy="1270000"/>
            </a:xfrm>
            <a:prstGeom prst="rightArrow">
              <a:avLst>
                <a:gd name="adj1" fmla="val 32000"/>
                <a:gd name="adj2" fmla="val 64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547" b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31773" name="AutoShape 7"/>
            <p:cNvSpPr>
              <a:spLocks/>
            </p:cNvSpPr>
            <p:nvPr/>
          </p:nvSpPr>
          <p:spPr bwMode="auto">
            <a:xfrm rot="-5400000">
              <a:off x="1896658" y="0"/>
              <a:ext cx="1270000" cy="1270000"/>
            </a:xfrm>
            <a:prstGeom prst="rightArrow">
              <a:avLst>
                <a:gd name="adj1" fmla="val 32000"/>
                <a:gd name="adj2" fmla="val 64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547" b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31774" name="AutoShape 8"/>
            <p:cNvSpPr>
              <a:spLocks/>
            </p:cNvSpPr>
            <p:nvPr/>
          </p:nvSpPr>
          <p:spPr bwMode="auto">
            <a:xfrm rot="5400000">
              <a:off x="4360795" y="1568287"/>
              <a:ext cx="1203583" cy="1270001"/>
            </a:xfrm>
            <a:prstGeom prst="rightArrow">
              <a:avLst>
                <a:gd name="adj1" fmla="val 32000"/>
                <a:gd name="adj2" fmla="val 67532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547" b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31775" name="AutoShape 9"/>
            <p:cNvSpPr>
              <a:spLocks/>
            </p:cNvSpPr>
            <p:nvPr/>
          </p:nvSpPr>
          <p:spPr bwMode="auto">
            <a:xfrm>
              <a:off x="0" y="826620"/>
              <a:ext cx="9114865" cy="1270001"/>
            </a:xfrm>
            <a:prstGeom prst="leftRightArrow">
              <a:avLst>
                <a:gd name="adj1" fmla="val 52917"/>
                <a:gd name="adj2" fmla="val 43993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1969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总线</a:t>
              </a:r>
            </a:p>
          </p:txBody>
        </p:sp>
      </p:grpSp>
      <p:sp>
        <p:nvSpPr>
          <p:cNvPr id="31751" name="Rectangle 10"/>
          <p:cNvSpPr>
            <a:spLocks/>
          </p:cNvSpPr>
          <p:nvPr/>
        </p:nvSpPr>
        <p:spPr bwMode="auto">
          <a:xfrm>
            <a:off x="1705570" y="132830"/>
            <a:ext cx="2126382" cy="22201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控制器</a:t>
            </a:r>
          </a:p>
        </p:txBody>
      </p:sp>
      <p:sp>
        <p:nvSpPr>
          <p:cNvPr id="31752" name="Text Box 11"/>
          <p:cNvSpPr txBox="1">
            <a:spLocks/>
          </p:cNvSpPr>
          <p:nvPr/>
        </p:nvSpPr>
        <p:spPr bwMode="auto">
          <a:xfrm>
            <a:off x="1775892" y="657075"/>
            <a:ext cx="501178" cy="147861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华文楷体" panose="02010600040101010101" pitchFamily="2" charset="-122"/>
                <a:ea typeface="华文楷体" panose="02010600040101010101" pitchFamily="2" charset="-122"/>
              </a:rPr>
              <a:t>命令纪录员</a:t>
            </a:r>
          </a:p>
        </p:txBody>
      </p:sp>
      <p:sp>
        <p:nvSpPr>
          <p:cNvPr id="31753" name="Text Box 12"/>
          <p:cNvSpPr txBox="1">
            <a:spLocks/>
          </p:cNvSpPr>
          <p:nvPr/>
        </p:nvSpPr>
        <p:spPr bwMode="auto">
          <a:xfrm>
            <a:off x="2570043" y="639230"/>
            <a:ext cx="1014702" cy="634726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华文楷体" panose="02010600040101010101" pitchFamily="2" charset="-122"/>
                <a:ea typeface="华文楷体" panose="02010600040101010101" pitchFamily="2" charset="-122"/>
              </a:rPr>
              <a:t>控制信号</a:t>
            </a:r>
          </a:p>
          <a:p>
            <a:pPr eaLnBrk="1"/>
            <a:r>
              <a:rPr lang="zh-CN" altLang="zh-CN" sz="1828">
                <a:latin typeface="华文楷体" panose="02010600040101010101" pitchFamily="2" charset="-122"/>
                <a:ea typeface="华文楷体" panose="02010600040101010101" pitchFamily="2" charset="-122"/>
              </a:rPr>
              <a:t>产生器</a:t>
            </a:r>
          </a:p>
        </p:txBody>
      </p:sp>
      <p:sp>
        <p:nvSpPr>
          <p:cNvPr id="31754" name="Text Box 13"/>
          <p:cNvSpPr txBox="1">
            <a:spLocks/>
          </p:cNvSpPr>
          <p:nvPr/>
        </p:nvSpPr>
        <p:spPr bwMode="auto">
          <a:xfrm>
            <a:off x="2452222" y="1397142"/>
            <a:ext cx="1250343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华文楷体" panose="02010600040101010101" pitchFamily="2" charset="-122"/>
                <a:ea typeface="华文楷体" panose="02010600040101010101" pitchFamily="2" charset="-122"/>
              </a:rPr>
              <a:t>命令解释器</a:t>
            </a:r>
          </a:p>
        </p:txBody>
      </p:sp>
      <p:sp>
        <p:nvSpPr>
          <p:cNvPr id="31755" name="Text Box 14"/>
          <p:cNvSpPr txBox="1">
            <a:spLocks/>
          </p:cNvSpPr>
          <p:nvPr/>
        </p:nvSpPr>
        <p:spPr bwMode="auto">
          <a:xfrm>
            <a:off x="5526886" y="1163854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华文楷体" panose="02010600040101010101" pitchFamily="2" charset="-122"/>
                <a:ea typeface="华文楷体" panose="02010600040101010101" pitchFamily="2" charset="-122"/>
              </a:rPr>
              <a:t>计算电路</a:t>
            </a:r>
          </a:p>
        </p:txBody>
      </p:sp>
      <p:sp>
        <p:nvSpPr>
          <p:cNvPr id="31756" name="Text Box 15"/>
          <p:cNvSpPr txBox="1">
            <a:spLocks/>
          </p:cNvSpPr>
          <p:nvPr/>
        </p:nvSpPr>
        <p:spPr bwMode="auto">
          <a:xfrm>
            <a:off x="2447851" y="1890307"/>
            <a:ext cx="1257969" cy="375039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984">
                <a:solidFill>
                  <a:srgbClr val="FF2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1100011101010001</a:t>
            </a:r>
          </a:p>
          <a:p>
            <a:pPr eaLnBrk="1"/>
            <a:r>
              <a:rPr lang="zh-CN" altLang="zh-CN" sz="984">
                <a:latin typeface="华文楷体" panose="02010600040101010101" pitchFamily="2" charset="-122"/>
                <a:ea typeface="华文楷体" panose="02010600040101010101" pitchFamily="2" charset="-122"/>
              </a:rPr>
              <a:t>0111101110100001</a:t>
            </a:r>
          </a:p>
        </p:txBody>
      </p:sp>
      <p:sp>
        <p:nvSpPr>
          <p:cNvPr id="31757" name="Text Box 16"/>
          <p:cNvSpPr txBox="1">
            <a:spLocks/>
          </p:cNvSpPr>
          <p:nvPr/>
        </p:nvSpPr>
        <p:spPr bwMode="auto">
          <a:xfrm>
            <a:off x="5625714" y="704934"/>
            <a:ext cx="815929" cy="310214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en-US" altLang="zh-CN" sz="1547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zh-CN" sz="1547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en-US" altLang="zh-CN" sz="1547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zh-CN" sz="1547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11100</a:t>
            </a:r>
            <a:endParaRPr lang="zh-CN" altLang="zh-CN" sz="1547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758" name="Text Box 17"/>
          <p:cNvSpPr txBox="1">
            <a:spLocks/>
          </p:cNvSpPr>
          <p:nvPr/>
        </p:nvSpPr>
        <p:spPr bwMode="auto">
          <a:xfrm>
            <a:off x="5122303" y="1689432"/>
            <a:ext cx="815929" cy="310214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547">
                <a:latin typeface="华文楷体" panose="02010600040101010101" pitchFamily="2" charset="-122"/>
                <a:ea typeface="华文楷体" panose="02010600040101010101" pitchFamily="2" charset="-122"/>
              </a:rPr>
              <a:t>01111011</a:t>
            </a:r>
          </a:p>
        </p:txBody>
      </p:sp>
      <p:sp>
        <p:nvSpPr>
          <p:cNvPr id="31759" name="Text Box 18"/>
          <p:cNvSpPr txBox="1">
            <a:spLocks/>
          </p:cNvSpPr>
          <p:nvPr/>
        </p:nvSpPr>
        <p:spPr bwMode="auto">
          <a:xfrm>
            <a:off x="6208934" y="1689432"/>
            <a:ext cx="815929" cy="310214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547">
                <a:latin typeface="华文楷体" panose="02010600040101010101" pitchFamily="2" charset="-122"/>
                <a:ea typeface="华文楷体" panose="02010600040101010101" pitchFamily="2" charset="-122"/>
              </a:rPr>
              <a:t>10100001</a:t>
            </a:r>
          </a:p>
        </p:txBody>
      </p:sp>
      <p:graphicFrame>
        <p:nvGraphicFramePr>
          <p:cNvPr id="31763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965926"/>
              </p:ext>
            </p:extLst>
          </p:nvPr>
        </p:nvGraphicFramePr>
        <p:xfrm>
          <a:off x="2625328" y="4785197"/>
          <a:ext cx="5141268" cy="1504952"/>
        </p:xfrm>
        <a:graphic>
          <a:graphicData uri="http://schemas.openxmlformats.org/drawingml/2006/table">
            <a:tbl>
              <a:tblPr/>
              <a:tblGrid>
                <a:gridCol w="5141268">
                  <a:extLst>
                    <a:ext uri="{9D8B030D-6E8A-4147-A177-3AD203B41FA5}">
                      <a16:colId xmlns:a16="http://schemas.microsoft.com/office/drawing/2014/main" val="301170090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宋体" panose="02010600030101010101" pitchFamily="2" charset="-122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662835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1100011101010001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 01111011 10100001</a:t>
                      </a: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97210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1001010001110111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 00111001 10000001</a:t>
                      </a: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97823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宋体" panose="02010600030101010101" pitchFamily="2" charset="-122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109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33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计算机体系结构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1779562" y="2196293"/>
            <a:ext cx="1392829" cy="1016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编码</a:t>
            </a:r>
            <a:endParaRPr lang="zh-CN" altLang="en-US" sz="24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63688" y="3675182"/>
            <a:ext cx="1392829" cy="1048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译码</a:t>
            </a:r>
            <a:endParaRPr lang="zh-CN" altLang="en-US" sz="24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63688" y="5337856"/>
            <a:ext cx="1392829" cy="96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执行</a:t>
            </a:r>
          </a:p>
        </p:txBody>
      </p:sp>
      <p:sp>
        <p:nvSpPr>
          <p:cNvPr id="11" name="右箭头 10"/>
          <p:cNvSpPr/>
          <p:nvPr/>
        </p:nvSpPr>
        <p:spPr>
          <a:xfrm rot="5400000">
            <a:off x="2208471" y="4885933"/>
            <a:ext cx="535007" cy="338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5400000">
            <a:off x="2280478" y="3280058"/>
            <a:ext cx="390993" cy="338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407473" y="5048016"/>
            <a:ext cx="26414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从存储器 上取出待计算的数放入 计算器；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计算器计算结果；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输出到存储器 或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输出设备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4" y="2350691"/>
            <a:ext cx="30157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在控制器 指挥下从存储器上取出</a:t>
            </a:r>
            <a:r>
              <a:rPr lang="zh-CN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指令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000" dirty="0"/>
          </a:p>
        </p:txBody>
      </p:sp>
      <p:sp>
        <p:nvSpPr>
          <p:cNvPr id="15" name="圆角矩形 14"/>
          <p:cNvSpPr/>
          <p:nvPr/>
        </p:nvSpPr>
        <p:spPr>
          <a:xfrm>
            <a:off x="4427984" y="2196293"/>
            <a:ext cx="2880320" cy="1016683"/>
          </a:xfrm>
          <a:prstGeom prst="roundRect">
            <a:avLst/>
          </a:prstGeom>
          <a:noFill/>
          <a:ln w="19050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3419872" y="2704634"/>
            <a:ext cx="1008112" cy="0"/>
          </a:xfrm>
          <a:prstGeom prst="line">
            <a:avLst/>
          </a:prstGeom>
          <a:noFill/>
          <a:ln w="19050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矩形 17"/>
          <p:cNvSpPr/>
          <p:nvPr/>
        </p:nvSpPr>
        <p:spPr>
          <a:xfrm>
            <a:off x="4412111" y="3829580"/>
            <a:ext cx="30157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SzPct val="100000"/>
              <a:buNone/>
            </a:pP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分析指令，得到计算命令和待操作的数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412111" y="3675182"/>
            <a:ext cx="2880320" cy="1016683"/>
          </a:xfrm>
          <a:prstGeom prst="roundRect">
            <a:avLst/>
          </a:prstGeom>
          <a:noFill/>
          <a:ln w="19050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3403999" y="4183523"/>
            <a:ext cx="1008112" cy="0"/>
          </a:xfrm>
          <a:prstGeom prst="line">
            <a:avLst/>
          </a:prstGeom>
          <a:noFill/>
          <a:ln w="19050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圆角矩形 20"/>
          <p:cNvSpPr/>
          <p:nvPr/>
        </p:nvSpPr>
        <p:spPr>
          <a:xfrm>
            <a:off x="4412111" y="4971326"/>
            <a:ext cx="2880320" cy="1539693"/>
          </a:xfrm>
          <a:prstGeom prst="roundRect">
            <a:avLst/>
          </a:prstGeom>
          <a:noFill/>
          <a:ln w="19050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3399361" y="5786680"/>
            <a:ext cx="1008112" cy="0"/>
          </a:xfrm>
          <a:prstGeom prst="line">
            <a:avLst/>
          </a:prstGeom>
          <a:noFill/>
          <a:ln w="19050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6360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827684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347" y="1311"/>
              <a:ext cx="147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图灵和图灵机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762721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235" y="1887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计算机体系结构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3699346"/>
            <a:ext cx="5410200" cy="665163"/>
            <a:chOff x="1152" y="2413"/>
            <a:chExt cx="3408" cy="41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271" y="2461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操作系统的概念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34" name="Group 263"/>
          <p:cNvGrpSpPr>
            <a:grpSpLocks/>
          </p:cNvGrpSpPr>
          <p:nvPr/>
        </p:nvGrpSpPr>
        <p:grpSpPr bwMode="auto">
          <a:xfrm>
            <a:off x="1835150" y="5428134"/>
            <a:ext cx="5410200" cy="665162"/>
            <a:chOff x="1152" y="2413"/>
            <a:chExt cx="3408" cy="419"/>
          </a:xfrm>
        </p:grpSpPr>
        <p:grpSp>
          <p:nvGrpSpPr>
            <p:cNvPr id="35" name="Group 264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9" name="AutoShape 26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0" name="AutoShape 26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1" name="AutoShape 26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6" name="Line 268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7" name="Text Box 269"/>
            <p:cNvSpPr txBox="1">
              <a:spLocks noChangeArrowheads="1"/>
            </p:cNvSpPr>
            <p:nvPr/>
          </p:nvSpPr>
          <p:spPr bwMode="auto">
            <a:xfrm>
              <a:off x="1974" y="2449"/>
              <a:ext cx="229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编译原理和</a:t>
              </a:r>
              <a:r>
                <a:rPr kumimoji="0" lang="en-US" altLang="zh-CN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C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编译环境</a:t>
              </a:r>
            </a:p>
          </p:txBody>
        </p:sp>
        <p:sp>
          <p:nvSpPr>
            <p:cNvPr id="38" name="Text Box 270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</a:p>
          </p:txBody>
        </p:sp>
      </p:grpSp>
      <p:grpSp>
        <p:nvGrpSpPr>
          <p:cNvPr id="42" name="Group 271"/>
          <p:cNvGrpSpPr>
            <a:grpSpLocks/>
          </p:cNvGrpSpPr>
          <p:nvPr/>
        </p:nvGrpSpPr>
        <p:grpSpPr bwMode="auto">
          <a:xfrm>
            <a:off x="1835150" y="4562946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386" y="1887"/>
              <a:ext cx="13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C</a:t>
              </a: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语言的诞生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900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操作系统的概念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532317" y="2047544"/>
            <a:ext cx="496855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操作系统定义：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是一种管理计算机系统资源、控制程序执行、改善人机界面和为其它软件提供支持的系统软件。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6049" y="4135636"/>
            <a:ext cx="496855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操作系统的两个主要涉及原则</a:t>
            </a:r>
            <a:endParaRPr lang="en-US" altLang="zh-CN" sz="22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）方便：能让人方便的使用计算机系统的资源。</a:t>
            </a: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）效率：能让计算机高效的工作。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26" name="Picture 2" descr="https://timgsa.baidu.com/timg?image&amp;quality=80&amp;size=b9999_10000&amp;sec=1537109274672&amp;di=260334823c4902eae137f952f82e1a53&amp;imgtype=0&amp;src=http%3A%2F%2Fpic.baike.soso.com%2Fp%2F20131221%2F20131221123536-58445796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663" y="1844824"/>
            <a:ext cx="3043575" cy="450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02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操作系统的概念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417240" y="1772816"/>
            <a:ext cx="504056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操作系统的功能：（从资源管理角度）</a:t>
            </a:r>
            <a:endParaRPr lang="en-US" altLang="zh-CN" sz="22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）处理器管理：对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进行分配和控制</a:t>
            </a: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）存储管理：对主存储器进行分配和回收，如内存、硬盘等。</a:t>
            </a: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）文件管理：管理磁盘的存储，如文件共享、存取和保护。</a:t>
            </a: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）设备管理：对各类输入、输出设备进行分配回收管理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854" y="3119288"/>
            <a:ext cx="3686455" cy="290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1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操作系统的概念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539552" y="2060848"/>
            <a:ext cx="7732930" cy="2583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操作系统为用户提供的使用接口：</a:t>
            </a:r>
            <a:endParaRPr lang="en-US" altLang="zh-CN" sz="22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）程序员接口：通过“系统调用”使用操作系统提供的各项功能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—&gt;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（开发者）</a:t>
            </a: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）操作员接口：通过操作控制命令提出控制要求。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—&gt;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应用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者）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171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827684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347" y="1311"/>
              <a:ext cx="147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图灵和图灵机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762721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235" y="1887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计算机体系结构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3699346"/>
            <a:ext cx="5410200" cy="665163"/>
            <a:chOff x="1152" y="2413"/>
            <a:chExt cx="3408" cy="41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271" y="2461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操作系统的概念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34" name="Group 263"/>
          <p:cNvGrpSpPr>
            <a:grpSpLocks/>
          </p:cNvGrpSpPr>
          <p:nvPr/>
        </p:nvGrpSpPr>
        <p:grpSpPr bwMode="auto">
          <a:xfrm>
            <a:off x="1835150" y="5428134"/>
            <a:ext cx="5410200" cy="665162"/>
            <a:chOff x="1152" y="2413"/>
            <a:chExt cx="3408" cy="419"/>
          </a:xfrm>
        </p:grpSpPr>
        <p:grpSp>
          <p:nvGrpSpPr>
            <p:cNvPr id="35" name="Group 264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9" name="AutoShape 26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0" name="AutoShape 26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1" name="AutoShape 26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6" name="Line 268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7" name="Text Box 269"/>
            <p:cNvSpPr txBox="1">
              <a:spLocks noChangeArrowheads="1"/>
            </p:cNvSpPr>
            <p:nvPr/>
          </p:nvSpPr>
          <p:spPr bwMode="auto">
            <a:xfrm>
              <a:off x="1974" y="2449"/>
              <a:ext cx="229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编译原理和</a:t>
              </a:r>
              <a:r>
                <a:rPr kumimoji="0" lang="en-US" altLang="zh-CN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C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编译环境</a:t>
              </a:r>
            </a:p>
          </p:txBody>
        </p:sp>
        <p:sp>
          <p:nvSpPr>
            <p:cNvPr id="38" name="Text Box 270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</a:p>
          </p:txBody>
        </p:sp>
      </p:grpSp>
      <p:grpSp>
        <p:nvGrpSpPr>
          <p:cNvPr id="42" name="Group 271"/>
          <p:cNvGrpSpPr>
            <a:grpSpLocks/>
          </p:cNvGrpSpPr>
          <p:nvPr/>
        </p:nvGrpSpPr>
        <p:grpSpPr bwMode="auto">
          <a:xfrm>
            <a:off x="1835150" y="4562946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386" y="1887"/>
              <a:ext cx="13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C</a:t>
              </a: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语言的诞生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204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操作系统的概念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417240" y="1916832"/>
            <a:ext cx="3938736" cy="4561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常用操作系统</a:t>
            </a:r>
            <a:endParaRPr lang="en-US" altLang="zh-CN" sz="22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MS-DOS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：是</a:t>
            </a:r>
            <a:r>
              <a:rPr lang="en-AU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Disk </a:t>
            </a:r>
            <a:r>
              <a:rPr lang="en-AU" altLang="zh-CN" sz="2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Oper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en-AU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AU" altLang="zh-CN" sz="2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ation</a:t>
            </a:r>
            <a:r>
              <a:rPr lang="en-AU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AU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System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简称，于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1981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推出，界面只能用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字符命令方式操作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，且只能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运行单个任务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UNIX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：是一个功能强大、性能全面的多用户、多任务操作系统，可以应用从巨型计算机到普通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PC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机等多种不同的平台上，是应用面最广、影响力最大的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操作系统。</a:t>
            </a: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3" r="4697"/>
          <a:stretch/>
        </p:blipFill>
        <p:spPr>
          <a:xfrm>
            <a:off x="5039544" y="1916832"/>
            <a:ext cx="4104456" cy="39090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204864"/>
            <a:ext cx="1464320" cy="148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操作系统的概念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417240" y="1916832"/>
            <a:ext cx="39387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常用操作系统</a:t>
            </a:r>
            <a:endParaRPr lang="en-US" altLang="zh-CN" sz="22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是一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种类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UNIX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系统，所有源码开源，是由全世界的程序员创造的一个操作系统。</a:t>
            </a: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MAC OS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：苹果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Macintosh 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系列个人电脑和工作站的操作系统。</a:t>
            </a: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Windows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：微软公司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推出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的通用操作系统。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3" r="4697"/>
          <a:stretch/>
        </p:blipFill>
        <p:spPr>
          <a:xfrm>
            <a:off x="5039544" y="1916832"/>
            <a:ext cx="4104456" cy="39090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204864"/>
            <a:ext cx="1464320" cy="148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1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827684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347" y="1311"/>
              <a:ext cx="147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图灵和图灵机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762721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235" y="1887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计算机体系结构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3699346"/>
            <a:ext cx="5410200" cy="665163"/>
            <a:chOff x="1152" y="2413"/>
            <a:chExt cx="3408" cy="41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271" y="2461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操作系统的概念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34" name="Group 263"/>
          <p:cNvGrpSpPr>
            <a:grpSpLocks/>
          </p:cNvGrpSpPr>
          <p:nvPr/>
        </p:nvGrpSpPr>
        <p:grpSpPr bwMode="auto">
          <a:xfrm>
            <a:off x="1835150" y="5428134"/>
            <a:ext cx="5410200" cy="665162"/>
            <a:chOff x="1152" y="2413"/>
            <a:chExt cx="3408" cy="419"/>
          </a:xfrm>
        </p:grpSpPr>
        <p:grpSp>
          <p:nvGrpSpPr>
            <p:cNvPr id="35" name="Group 264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9" name="AutoShape 26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0" name="AutoShape 26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1" name="AutoShape 26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6" name="Line 268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7" name="Text Box 269"/>
            <p:cNvSpPr txBox="1">
              <a:spLocks noChangeArrowheads="1"/>
            </p:cNvSpPr>
            <p:nvPr/>
          </p:nvSpPr>
          <p:spPr bwMode="auto">
            <a:xfrm>
              <a:off x="1974" y="2449"/>
              <a:ext cx="229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编译原理和</a:t>
              </a:r>
              <a:r>
                <a:rPr kumimoji="0" lang="en-US" altLang="zh-CN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C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编译环境</a:t>
              </a:r>
            </a:p>
          </p:txBody>
        </p:sp>
        <p:sp>
          <p:nvSpPr>
            <p:cNvPr id="38" name="Text Box 270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</a:p>
          </p:txBody>
        </p:sp>
      </p:grpSp>
      <p:grpSp>
        <p:nvGrpSpPr>
          <p:cNvPr id="42" name="Group 271"/>
          <p:cNvGrpSpPr>
            <a:grpSpLocks/>
          </p:cNvGrpSpPr>
          <p:nvPr/>
        </p:nvGrpSpPr>
        <p:grpSpPr bwMode="auto">
          <a:xfrm>
            <a:off x="1835150" y="4562946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386" y="1887"/>
              <a:ext cx="13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C</a:t>
              </a: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语言的诞生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074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17240" y="1012739"/>
            <a:ext cx="300263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语言的诞生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48064" y="5313099"/>
            <a:ext cx="363949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American Telephone &amp; </a:t>
            </a:r>
            <a:r>
              <a:rPr lang="en-AU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Telegraph</a:t>
            </a:r>
          </a:p>
          <a:p>
            <a:pPr algn="ctr">
              <a:spcBef>
                <a:spcPts val="600"/>
              </a:spcBef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美国电话电报公司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5651" y="2060848"/>
            <a:ext cx="425464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algn="just"/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语言诞生的摇篮位于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AT&amp;T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公司设立的</a:t>
            </a:r>
            <a:r>
              <a:rPr lang="zh-CN" altLang="en-US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贝尔实验室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AT&amp;T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前身</a:t>
            </a:r>
            <a:r>
              <a:rPr lang="zh-CN" altLang="en-US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贝尔电话公司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是由著名的</a:t>
            </a:r>
            <a:r>
              <a:rPr lang="zh-CN" altLang="en-US" sz="2200" u="sng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亚历山大</a:t>
            </a:r>
            <a:r>
              <a:rPr lang="en-US" altLang="zh-CN" sz="2200" u="sng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2200" u="sng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贝尔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于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1887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年建立的通讯公司。</a:t>
            </a: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504000" algn="just"/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贝尔实验室在基础科学、通信科学和计算机科学等领域硕果累累，多次获得诺贝尔奖和图灵奖。其中著名的有</a:t>
            </a:r>
            <a:r>
              <a:rPr lang="zh-CN" altLang="en-US" sz="22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晶体管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激光器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太阳能电池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2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发光二极管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2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通信卫星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蜂窝移动通信</a:t>
            </a:r>
            <a:r>
              <a:rPr lang="zh-CN" altLang="en-US" sz="22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设备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2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以及</a:t>
            </a:r>
            <a:r>
              <a:rPr lang="en-US" altLang="zh-CN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Unix</a:t>
            </a:r>
            <a:r>
              <a:rPr lang="zh-CN" altLang="en-US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操作系统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等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许多重大发明的诞生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地</a:t>
            </a:r>
            <a:r>
              <a:rPr lang="zh-CN" altLang="en-US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pic>
        <p:nvPicPr>
          <p:cNvPr id="1026" name="Picture 2" descr="https://timgsa.baidu.com/timg?image&amp;quality=80&amp;size=b9999_10000&amp;sec=1536832452779&amp;di=0ebac87242db72a51eae4e72d02f45e5&amp;imgtype=0&amp;src=http%3A%2F%2Fhimg2.huanqiu.com%2Fattachment2010%2F2013%2F0715%2F2013071511041860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6" r="27425"/>
          <a:stretch/>
        </p:blipFill>
        <p:spPr bwMode="auto">
          <a:xfrm>
            <a:off x="5887692" y="1794903"/>
            <a:ext cx="216024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1969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2186357" y="2525211"/>
            <a:ext cx="3204016" cy="594877"/>
          </a:xfrm>
          <a:custGeom>
            <a:avLst/>
            <a:gdLst>
              <a:gd name="connsiteX0" fmla="*/ 0 w 2217792"/>
              <a:gd name="connsiteY0" fmla="*/ 99148 h 594877"/>
              <a:gd name="connsiteX1" fmla="*/ 99148 w 2217792"/>
              <a:gd name="connsiteY1" fmla="*/ 0 h 594877"/>
              <a:gd name="connsiteX2" fmla="*/ 2118644 w 2217792"/>
              <a:gd name="connsiteY2" fmla="*/ 0 h 594877"/>
              <a:gd name="connsiteX3" fmla="*/ 2217792 w 2217792"/>
              <a:gd name="connsiteY3" fmla="*/ 99148 h 594877"/>
              <a:gd name="connsiteX4" fmla="*/ 2217792 w 2217792"/>
              <a:gd name="connsiteY4" fmla="*/ 495729 h 594877"/>
              <a:gd name="connsiteX5" fmla="*/ 2118644 w 2217792"/>
              <a:gd name="connsiteY5" fmla="*/ 594877 h 594877"/>
              <a:gd name="connsiteX6" fmla="*/ 99148 w 2217792"/>
              <a:gd name="connsiteY6" fmla="*/ 594877 h 594877"/>
              <a:gd name="connsiteX7" fmla="*/ 0 w 2217792"/>
              <a:gd name="connsiteY7" fmla="*/ 495729 h 594877"/>
              <a:gd name="connsiteX8" fmla="*/ 0 w 2217792"/>
              <a:gd name="connsiteY8" fmla="*/ 99148 h 59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7792" h="594877">
                <a:moveTo>
                  <a:pt x="0" y="99148"/>
                </a:moveTo>
                <a:cubicBezTo>
                  <a:pt x="0" y="44390"/>
                  <a:pt x="44390" y="0"/>
                  <a:pt x="99148" y="0"/>
                </a:cubicBezTo>
                <a:lnTo>
                  <a:pt x="2118644" y="0"/>
                </a:lnTo>
                <a:cubicBezTo>
                  <a:pt x="2173402" y="0"/>
                  <a:pt x="2217792" y="44390"/>
                  <a:pt x="2217792" y="99148"/>
                </a:cubicBezTo>
                <a:lnTo>
                  <a:pt x="2217792" y="495729"/>
                </a:lnTo>
                <a:cubicBezTo>
                  <a:pt x="2217792" y="550487"/>
                  <a:pt x="2173402" y="594877"/>
                  <a:pt x="2118644" y="594877"/>
                </a:cubicBezTo>
                <a:lnTo>
                  <a:pt x="99148" y="594877"/>
                </a:lnTo>
                <a:cubicBezTo>
                  <a:pt x="44390" y="594877"/>
                  <a:pt x="0" y="550487"/>
                  <a:pt x="0" y="495729"/>
                </a:cubicBezTo>
                <a:lnTo>
                  <a:pt x="0" y="9914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8473" tIns="116670" rIns="116670" bIns="116670" numCol="1" spcCol="1270" anchor="ctr" anchorCtr="0">
            <a:noAutofit/>
          </a:bodyPr>
          <a:lstStyle/>
          <a:p>
            <a:pPr lvl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300" kern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17240" y="1012739"/>
            <a:ext cx="300263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语言的诞生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68035" y="5486280"/>
            <a:ext cx="33383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早期的程序需要通过带孔的纸带作为输入和输出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l="29382"/>
          <a:stretch/>
        </p:blipFill>
        <p:spPr>
          <a:xfrm>
            <a:off x="5477967" y="1844824"/>
            <a:ext cx="3300395" cy="3602917"/>
          </a:xfrm>
          <a:prstGeom prst="rect">
            <a:avLst/>
          </a:prstGeom>
        </p:spPr>
      </p:pic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11" name="椭圆 10"/>
          <p:cNvSpPr/>
          <p:nvPr/>
        </p:nvSpPr>
        <p:spPr>
          <a:xfrm>
            <a:off x="1741319" y="4731178"/>
            <a:ext cx="102827" cy="1028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椭圆 11"/>
          <p:cNvSpPr/>
          <p:nvPr/>
        </p:nvSpPr>
        <p:spPr>
          <a:xfrm>
            <a:off x="1651242" y="4875531"/>
            <a:ext cx="102827" cy="1028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椭圆 12"/>
          <p:cNvSpPr/>
          <p:nvPr/>
        </p:nvSpPr>
        <p:spPr>
          <a:xfrm>
            <a:off x="1543889" y="5000510"/>
            <a:ext cx="102827" cy="1028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椭圆 13"/>
          <p:cNvSpPr/>
          <p:nvPr/>
        </p:nvSpPr>
        <p:spPr>
          <a:xfrm>
            <a:off x="1672219" y="3278366"/>
            <a:ext cx="102827" cy="1028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椭圆 14"/>
          <p:cNvSpPr/>
          <p:nvPr/>
        </p:nvSpPr>
        <p:spPr>
          <a:xfrm>
            <a:off x="1809597" y="3196502"/>
            <a:ext cx="102827" cy="1028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椭圆 15"/>
          <p:cNvSpPr/>
          <p:nvPr/>
        </p:nvSpPr>
        <p:spPr>
          <a:xfrm>
            <a:off x="1946563" y="3114638"/>
            <a:ext cx="102827" cy="1028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椭圆 16"/>
          <p:cNvSpPr/>
          <p:nvPr/>
        </p:nvSpPr>
        <p:spPr>
          <a:xfrm>
            <a:off x="2083530" y="3196502"/>
            <a:ext cx="102827" cy="1028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椭圆 17"/>
          <p:cNvSpPr/>
          <p:nvPr/>
        </p:nvSpPr>
        <p:spPr>
          <a:xfrm>
            <a:off x="2220908" y="3278366"/>
            <a:ext cx="102827" cy="1028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椭圆 18"/>
          <p:cNvSpPr/>
          <p:nvPr/>
        </p:nvSpPr>
        <p:spPr>
          <a:xfrm>
            <a:off x="1946563" y="3287371"/>
            <a:ext cx="102827" cy="1028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椭圆 19"/>
          <p:cNvSpPr/>
          <p:nvPr/>
        </p:nvSpPr>
        <p:spPr>
          <a:xfrm>
            <a:off x="1946563" y="3460104"/>
            <a:ext cx="102827" cy="1028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任意多边形 20"/>
          <p:cNvSpPr/>
          <p:nvPr/>
        </p:nvSpPr>
        <p:spPr>
          <a:xfrm>
            <a:off x="1109954" y="5376105"/>
            <a:ext cx="3504069" cy="594877"/>
          </a:xfrm>
          <a:custGeom>
            <a:avLst/>
            <a:gdLst>
              <a:gd name="connsiteX0" fmla="*/ 0 w 2217792"/>
              <a:gd name="connsiteY0" fmla="*/ 99148 h 594877"/>
              <a:gd name="connsiteX1" fmla="*/ 99148 w 2217792"/>
              <a:gd name="connsiteY1" fmla="*/ 0 h 594877"/>
              <a:gd name="connsiteX2" fmla="*/ 2118644 w 2217792"/>
              <a:gd name="connsiteY2" fmla="*/ 0 h 594877"/>
              <a:gd name="connsiteX3" fmla="*/ 2217792 w 2217792"/>
              <a:gd name="connsiteY3" fmla="*/ 99148 h 594877"/>
              <a:gd name="connsiteX4" fmla="*/ 2217792 w 2217792"/>
              <a:gd name="connsiteY4" fmla="*/ 495729 h 594877"/>
              <a:gd name="connsiteX5" fmla="*/ 2118644 w 2217792"/>
              <a:gd name="connsiteY5" fmla="*/ 594877 h 594877"/>
              <a:gd name="connsiteX6" fmla="*/ 99148 w 2217792"/>
              <a:gd name="connsiteY6" fmla="*/ 594877 h 594877"/>
              <a:gd name="connsiteX7" fmla="*/ 0 w 2217792"/>
              <a:gd name="connsiteY7" fmla="*/ 495729 h 594877"/>
              <a:gd name="connsiteX8" fmla="*/ 0 w 2217792"/>
              <a:gd name="connsiteY8" fmla="*/ 99148 h 59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7792" h="594877">
                <a:moveTo>
                  <a:pt x="0" y="99148"/>
                </a:moveTo>
                <a:cubicBezTo>
                  <a:pt x="0" y="44390"/>
                  <a:pt x="44390" y="0"/>
                  <a:pt x="99148" y="0"/>
                </a:cubicBezTo>
                <a:lnTo>
                  <a:pt x="2118644" y="0"/>
                </a:lnTo>
                <a:cubicBezTo>
                  <a:pt x="2173402" y="0"/>
                  <a:pt x="2217792" y="44390"/>
                  <a:pt x="2217792" y="99148"/>
                </a:cubicBezTo>
                <a:lnTo>
                  <a:pt x="2217792" y="495729"/>
                </a:lnTo>
                <a:cubicBezTo>
                  <a:pt x="2217792" y="550487"/>
                  <a:pt x="2173402" y="594877"/>
                  <a:pt x="2118644" y="594877"/>
                </a:cubicBezTo>
                <a:lnTo>
                  <a:pt x="99148" y="594877"/>
                </a:lnTo>
                <a:cubicBezTo>
                  <a:pt x="44390" y="594877"/>
                  <a:pt x="0" y="550487"/>
                  <a:pt x="0" y="495729"/>
                </a:cubicBezTo>
                <a:lnTo>
                  <a:pt x="0" y="9914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8473" tIns="116670" rIns="116670" bIns="116670" numCol="1" spcCol="1270" anchor="ctr" anchorCtr="0">
            <a:noAutofit/>
          </a:bodyPr>
          <a:lstStyle/>
          <a:p>
            <a:pPr lvl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300" kern="1200"/>
          </a:p>
        </p:txBody>
      </p:sp>
      <p:sp>
        <p:nvSpPr>
          <p:cNvPr id="22" name="椭圆 21"/>
          <p:cNvSpPr/>
          <p:nvPr/>
        </p:nvSpPr>
        <p:spPr>
          <a:xfrm>
            <a:off x="495044" y="4793234"/>
            <a:ext cx="1028279" cy="10282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任意多边形 22"/>
          <p:cNvSpPr/>
          <p:nvPr/>
        </p:nvSpPr>
        <p:spPr>
          <a:xfrm>
            <a:off x="2047335" y="4212546"/>
            <a:ext cx="3204016" cy="594877"/>
          </a:xfrm>
          <a:custGeom>
            <a:avLst/>
            <a:gdLst>
              <a:gd name="connsiteX0" fmla="*/ 0 w 2217792"/>
              <a:gd name="connsiteY0" fmla="*/ 99148 h 594877"/>
              <a:gd name="connsiteX1" fmla="*/ 99148 w 2217792"/>
              <a:gd name="connsiteY1" fmla="*/ 0 h 594877"/>
              <a:gd name="connsiteX2" fmla="*/ 2118644 w 2217792"/>
              <a:gd name="connsiteY2" fmla="*/ 0 h 594877"/>
              <a:gd name="connsiteX3" fmla="*/ 2217792 w 2217792"/>
              <a:gd name="connsiteY3" fmla="*/ 99148 h 594877"/>
              <a:gd name="connsiteX4" fmla="*/ 2217792 w 2217792"/>
              <a:gd name="connsiteY4" fmla="*/ 495729 h 594877"/>
              <a:gd name="connsiteX5" fmla="*/ 2118644 w 2217792"/>
              <a:gd name="connsiteY5" fmla="*/ 594877 h 594877"/>
              <a:gd name="connsiteX6" fmla="*/ 99148 w 2217792"/>
              <a:gd name="connsiteY6" fmla="*/ 594877 h 594877"/>
              <a:gd name="connsiteX7" fmla="*/ 0 w 2217792"/>
              <a:gd name="connsiteY7" fmla="*/ 495729 h 594877"/>
              <a:gd name="connsiteX8" fmla="*/ 0 w 2217792"/>
              <a:gd name="connsiteY8" fmla="*/ 99148 h 59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7792" h="594877">
                <a:moveTo>
                  <a:pt x="0" y="99148"/>
                </a:moveTo>
                <a:cubicBezTo>
                  <a:pt x="0" y="44390"/>
                  <a:pt x="44390" y="0"/>
                  <a:pt x="99148" y="0"/>
                </a:cubicBezTo>
                <a:lnTo>
                  <a:pt x="2118644" y="0"/>
                </a:lnTo>
                <a:cubicBezTo>
                  <a:pt x="2173402" y="0"/>
                  <a:pt x="2217792" y="44390"/>
                  <a:pt x="2217792" y="99148"/>
                </a:cubicBezTo>
                <a:lnTo>
                  <a:pt x="2217792" y="495729"/>
                </a:lnTo>
                <a:cubicBezTo>
                  <a:pt x="2217792" y="550487"/>
                  <a:pt x="2173402" y="594877"/>
                  <a:pt x="2118644" y="594877"/>
                </a:cubicBezTo>
                <a:lnTo>
                  <a:pt x="99148" y="594877"/>
                </a:lnTo>
                <a:cubicBezTo>
                  <a:pt x="44390" y="594877"/>
                  <a:pt x="0" y="550487"/>
                  <a:pt x="0" y="495729"/>
                </a:cubicBezTo>
                <a:lnTo>
                  <a:pt x="0" y="9914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8473" tIns="116670" rIns="116670" bIns="116670" numCol="1" spcCol="1270" anchor="ctr" anchorCtr="0">
            <a:noAutofit/>
          </a:bodyPr>
          <a:lstStyle/>
          <a:p>
            <a:pPr lvl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300" kern="1200"/>
          </a:p>
        </p:txBody>
      </p:sp>
      <p:sp>
        <p:nvSpPr>
          <p:cNvPr id="24" name="椭圆 23"/>
          <p:cNvSpPr/>
          <p:nvPr/>
        </p:nvSpPr>
        <p:spPr>
          <a:xfrm>
            <a:off x="1432424" y="3629675"/>
            <a:ext cx="1028279" cy="10282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文本框 24"/>
          <p:cNvSpPr txBox="1"/>
          <p:nvPr/>
        </p:nvSpPr>
        <p:spPr>
          <a:xfrm>
            <a:off x="697455" y="498417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机器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语言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600741" y="5498279"/>
            <a:ext cx="266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完全由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数字组成。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1432424" y="1979105"/>
            <a:ext cx="1028279" cy="10282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文本框 28"/>
          <p:cNvSpPr txBox="1"/>
          <p:nvPr/>
        </p:nvSpPr>
        <p:spPr>
          <a:xfrm>
            <a:off x="1617574" y="383933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汇编</a:t>
            </a:r>
            <a:endParaRPr lang="en-US" altLang="zh-CN" dirty="0"/>
          </a:p>
          <a:p>
            <a:r>
              <a:rPr lang="zh-CN" altLang="en-US" dirty="0"/>
              <a:t>语言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615936" y="219917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/>
              <a:t>高级</a:t>
            </a:r>
            <a:endParaRPr lang="en-US" altLang="zh-CN" dirty="0"/>
          </a:p>
          <a:p>
            <a:r>
              <a:rPr lang="zh-CN" altLang="en-US" dirty="0"/>
              <a:t>语言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489283" y="4325318"/>
            <a:ext cx="266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由助记符组成。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2489283" y="2637977"/>
            <a:ext cx="282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符合</a:t>
            </a:r>
            <a:r>
              <a:rPr lang="zh-CN" altLang="en-US" dirty="0" smtClean="0"/>
              <a:t>人类语言的语句组成。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071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17240" y="1012739"/>
            <a:ext cx="300263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语言的诞生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33" name="矩形 32"/>
          <p:cNvSpPr/>
          <p:nvPr/>
        </p:nvSpPr>
        <p:spPr>
          <a:xfrm>
            <a:off x="539552" y="1844824"/>
            <a:ext cx="425464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algn="just"/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汇编语言（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assembly language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）是一种汇编语言是一种符号式程序设计语言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。通过用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助记符（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Mnemonics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）代替机器指令的操作码，用地址符号（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Symbol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）或标号（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Label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）代替指令或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操作数地址。</a:t>
            </a: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504000" algn="just"/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不同的设备中，汇编语言对应着不同的机器语言指令集，通过汇编过程转换成机器指令。普遍地说，特定的汇编语言和特定的机器语言指令集是一一对应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的，不同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平台之间不可直接移植。</a:t>
            </a:r>
          </a:p>
        </p:txBody>
      </p:sp>
      <p:pic>
        <p:nvPicPr>
          <p:cNvPr id="2050" name="Picture 2" descr="https://gss2.bdstatic.com/9fo3dSag_xI4khGkpoWK1HF6hhy/baike/w%3D268%3Bg%3D0/sign=d423ba833e87e9504217f46a2803347e/e7cd7b899e510fb36d07c2d7dd33c895d1430c57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844824"/>
            <a:ext cx="3024336" cy="453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44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17240" y="1012739"/>
            <a:ext cx="300263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语言的诞生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33" name="矩形 32"/>
          <p:cNvSpPr/>
          <p:nvPr/>
        </p:nvSpPr>
        <p:spPr>
          <a:xfrm>
            <a:off x="539553" y="1844824"/>
            <a:ext cx="30963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algn="just"/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1972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年，里奇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和汤普森认为汇编语言实现操作系统实在太过难以移植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，设计了一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种高级语言重新优化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Unix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系统，这就是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语言。并在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1973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年，二人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完成了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语言版本的的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Unix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由于远胜过汇编语言的可移植性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C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开发的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Unix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系统对后续的操作系统产生了巨大的影响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语言也风靡全球。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1935493"/>
            <a:ext cx="4562475" cy="31242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34245" y="5646495"/>
            <a:ext cx="79208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algn="just"/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由于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在这方面的卓越贡献，汤普森和里奇在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1983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年获得了有“计算机界诺贝尔奖”之称的图灵奖。。</a:t>
            </a:r>
          </a:p>
        </p:txBody>
      </p:sp>
      <p:sp>
        <p:nvSpPr>
          <p:cNvPr id="11" name="矩形 10"/>
          <p:cNvSpPr/>
          <p:nvPr/>
        </p:nvSpPr>
        <p:spPr>
          <a:xfrm>
            <a:off x="4494685" y="509474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肯</a:t>
            </a:r>
            <a:r>
              <a:rPr lang="en-US" altLang="zh-CN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汤普森</a:t>
            </a:r>
            <a:endParaRPr lang="zh-CN" altLang="en-US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02822" y="507571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丹尼斯</a:t>
            </a:r>
            <a:r>
              <a:rPr lang="en-US" altLang="zh-CN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里奇</a:t>
            </a:r>
          </a:p>
        </p:txBody>
      </p:sp>
    </p:spTree>
    <p:extLst>
      <p:ext uri="{BB962C8B-B14F-4D97-AF65-F5344CB8AC3E}">
        <p14:creationId xmlns:p14="http://schemas.microsoft.com/office/powerpoint/2010/main" val="130242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17240" y="1012739"/>
            <a:ext cx="300263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语言的诞生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115616" y="5246686"/>
            <a:ext cx="6624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  <a:p>
            <a:r>
              <a:rPr lang="zh-CN" altLang="en-US" dirty="0"/>
              <a:t> </a:t>
            </a:r>
          </a:p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55576" y="2295745"/>
            <a:ext cx="5320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操作：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寄存器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BX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内容送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到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AX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8946" y="3245579"/>
            <a:ext cx="43054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机器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1000100111011000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8946" y="4198180"/>
            <a:ext cx="3909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汇编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MOV   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AX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BX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0034" y="5152603"/>
            <a:ext cx="29065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  ：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*AX=*BX;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92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17240" y="1012739"/>
            <a:ext cx="300263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语言的诞生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计算导论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5616" y="5246686"/>
            <a:ext cx="6624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432265"/>
              </p:ext>
            </p:extLst>
          </p:nvPr>
        </p:nvGraphicFramePr>
        <p:xfrm>
          <a:off x="899592" y="2780928"/>
          <a:ext cx="7560840" cy="328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210">
                  <a:extLst>
                    <a:ext uri="{9D8B030D-6E8A-4147-A177-3AD203B41FA5}">
                      <a16:colId xmlns:a16="http://schemas.microsoft.com/office/drawing/2014/main" val="2216313417"/>
                    </a:ext>
                  </a:extLst>
                </a:gridCol>
                <a:gridCol w="1890210">
                  <a:extLst>
                    <a:ext uri="{9D8B030D-6E8A-4147-A177-3AD203B41FA5}">
                      <a16:colId xmlns:a16="http://schemas.microsoft.com/office/drawing/2014/main" val="2290240449"/>
                    </a:ext>
                  </a:extLst>
                </a:gridCol>
                <a:gridCol w="1890210">
                  <a:extLst>
                    <a:ext uri="{9D8B030D-6E8A-4147-A177-3AD203B41FA5}">
                      <a16:colId xmlns:a16="http://schemas.microsoft.com/office/drawing/2014/main" val="2673691724"/>
                    </a:ext>
                  </a:extLst>
                </a:gridCol>
                <a:gridCol w="1890210">
                  <a:extLst>
                    <a:ext uri="{9D8B030D-6E8A-4147-A177-3AD203B41FA5}">
                      <a16:colId xmlns:a16="http://schemas.microsoft.com/office/drawing/2014/main" val="3850220642"/>
                    </a:ext>
                  </a:extLst>
                </a:gridCol>
              </a:tblGrid>
              <a:tr h="82184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可读性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可移植性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运行效率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9195402"/>
                  </a:ext>
                </a:extLst>
              </a:tr>
              <a:tr h="821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机器语言</a:t>
                      </a:r>
                      <a:endParaRPr lang="zh-CN" alt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极差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差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高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7238459"/>
                  </a:ext>
                </a:extLst>
              </a:tr>
              <a:tr h="821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汇编语言</a:t>
                      </a:r>
                      <a:endParaRPr lang="zh-CN" alt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差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差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高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9852174"/>
                  </a:ext>
                </a:extLst>
              </a:tr>
              <a:tr h="821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C</a:t>
                      </a:r>
                      <a:r>
                        <a:rPr lang="zh-CN" alt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语言</a:t>
                      </a:r>
                      <a:endParaRPr lang="zh-CN" alt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较好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较好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较高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6688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77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827684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347" y="1311"/>
              <a:ext cx="147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图灵和图灵机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762721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235" y="1887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计算机体系结构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3699346"/>
            <a:ext cx="5410200" cy="665163"/>
            <a:chOff x="1152" y="2413"/>
            <a:chExt cx="3408" cy="41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271" y="2461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操作系统的概念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34" name="Group 263"/>
          <p:cNvGrpSpPr>
            <a:grpSpLocks/>
          </p:cNvGrpSpPr>
          <p:nvPr/>
        </p:nvGrpSpPr>
        <p:grpSpPr bwMode="auto">
          <a:xfrm>
            <a:off x="1835150" y="5428134"/>
            <a:ext cx="5410200" cy="665162"/>
            <a:chOff x="1152" y="2413"/>
            <a:chExt cx="3408" cy="419"/>
          </a:xfrm>
        </p:grpSpPr>
        <p:grpSp>
          <p:nvGrpSpPr>
            <p:cNvPr id="35" name="Group 264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9" name="AutoShape 26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0" name="AutoShape 26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1" name="AutoShape 26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6" name="Line 268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7" name="Text Box 269"/>
            <p:cNvSpPr txBox="1">
              <a:spLocks noChangeArrowheads="1"/>
            </p:cNvSpPr>
            <p:nvPr/>
          </p:nvSpPr>
          <p:spPr bwMode="auto">
            <a:xfrm>
              <a:off x="1974" y="2449"/>
              <a:ext cx="229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编译原理和</a:t>
              </a:r>
              <a:r>
                <a:rPr kumimoji="0" lang="en-US" altLang="zh-CN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C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编译环境</a:t>
              </a:r>
            </a:p>
          </p:txBody>
        </p:sp>
        <p:sp>
          <p:nvSpPr>
            <p:cNvPr id="38" name="Text Box 270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</a:p>
          </p:txBody>
        </p:sp>
      </p:grpSp>
      <p:grpSp>
        <p:nvGrpSpPr>
          <p:cNvPr id="42" name="Group 271"/>
          <p:cNvGrpSpPr>
            <a:grpSpLocks/>
          </p:cNvGrpSpPr>
          <p:nvPr/>
        </p:nvGrpSpPr>
        <p:grpSpPr bwMode="auto">
          <a:xfrm>
            <a:off x="1835150" y="4562946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386" y="1887"/>
              <a:ext cx="13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C</a:t>
              </a: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语言的诞生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991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图灵和图灵机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7" name="Text Box 4"/>
          <p:cNvSpPr txBox="1">
            <a:spLocks/>
          </p:cNvSpPr>
          <p:nvPr/>
        </p:nvSpPr>
        <p:spPr bwMode="auto">
          <a:xfrm>
            <a:off x="240109" y="1936083"/>
            <a:ext cx="5217053" cy="453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333375" indent="-333375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1912年6月，生于伦敦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中学期间获国王爱德华六世数学金盾奖章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1935年，被选为剑桥大学国王学院院士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1936年，提出</a:t>
            </a:r>
            <a:r>
              <a:rPr lang="zh-CN" altLang="zh-CN" sz="1800" dirty="0">
                <a:solidFill>
                  <a:srgbClr val="FF2F9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图灵机</a:t>
            </a: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（发表于《伦敦数学会文集》）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1938年，美国普林斯顿大学博士学位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1938-1945年二战期间，密码破译工作（曾任］英美密码破译部门总顾问）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1946年，获不列颠帝国勋章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1950年，提出著名的</a:t>
            </a:r>
            <a:r>
              <a:rPr lang="zh-CN" altLang="zh-CN" sz="1800" dirty="0">
                <a:solidFill>
                  <a:srgbClr val="FF2F9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“图灵测试”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1950年10月，提出了著名的“机器会思考吗？”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开启了人工智能的研究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1951年，被选为国家皇家学会会员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（家族中第四位皇家学会会员）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1952年，图灵写出一个国际象棋程序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1954年，逝世</a:t>
            </a:r>
          </a:p>
        </p:txBody>
      </p:sp>
      <p:sp>
        <p:nvSpPr>
          <p:cNvPr id="9" name="Text Box 3"/>
          <p:cNvSpPr txBox="1">
            <a:spLocks/>
          </p:cNvSpPr>
          <p:nvPr/>
        </p:nvSpPr>
        <p:spPr bwMode="auto">
          <a:xfrm>
            <a:off x="6012160" y="5811900"/>
            <a:ext cx="2980402" cy="71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l" eaLnBrk="1"/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anose="020B0604020202020204" pitchFamily="34" charset="0"/>
              </a:rPr>
              <a:t>艾伦·麦席森·图灵</a:t>
            </a:r>
            <a:endParaRPr lang="en-US" altLang="zh-CN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  <a:sym typeface="Arial" panose="020B0604020202020204" pitchFamily="34" charset="0"/>
            </a:endParaRPr>
          </a:p>
          <a:p>
            <a:pPr algn="l" eaLnBrk="1"/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anose="020B0604020202020204" pitchFamily="34" charset="0"/>
              </a:rPr>
              <a:t>Alan Mathison Turing</a:t>
            </a:r>
          </a:p>
        </p:txBody>
      </p:sp>
      <p:pic>
        <p:nvPicPr>
          <p:cNvPr id="2050" name="Picture 2" descr="https://gss0.bdstatic.com/94o3dSag_xI4khGkpoWK1HF6hhy/baike/w%3D268%3Bg%3D0/sign=bf9deee5402309f7e76faa144a356bce/9e3df8dcd100baa13dc6bcca4110b912c9fc2ed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774" y="1919551"/>
            <a:ext cx="2873689" cy="389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65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17240" y="1012739"/>
            <a:ext cx="422676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编译原理和</a:t>
            </a: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编译环境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1986600"/>
            <a:ext cx="753250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除机器语言外的任何编译语言，都需要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先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编译。而编译就是把高级语言转换为低级语言程序的过程。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4440" y="4221088"/>
            <a:ext cx="183230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源程序</a:t>
            </a:r>
            <a:endParaRPr lang="en-US" altLang="zh-CN" sz="24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.C/.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Cpp</a:t>
            </a:r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24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50496" y="4210487"/>
            <a:ext cx="166249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编译程序</a:t>
            </a:r>
            <a:endParaRPr lang="en-US" altLang="zh-CN" sz="24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(compiler)</a:t>
            </a:r>
            <a:endParaRPr lang="zh-CN" altLang="en-US" sz="24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21878" y="4221088"/>
            <a:ext cx="166249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目标程序</a:t>
            </a:r>
            <a:endParaRPr lang="en-US" altLang="zh-CN" sz="24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obj</a:t>
            </a:r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24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2887111" y="4673396"/>
            <a:ext cx="578257" cy="437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5476246" y="4673396"/>
            <a:ext cx="578257" cy="437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58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5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17240" y="1012739"/>
            <a:ext cx="422676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编译原理和</a:t>
            </a: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编译环境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539552" y="1967162"/>
            <a:ext cx="7776864" cy="398211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        在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一共完成的程序语言开发环境中，除了编译器这个主要工具外，还需要其他一些工具，如编辑器（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Editor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）、连接器（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Linker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）、调速器（</a:t>
            </a:r>
            <a:r>
              <a:rPr lang="en-US" altLang="zh-CN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Debugger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）和载入程序等。现代计算机系统常把这些相互独立的程序设计工具集成起来，构成一个集成化的程序开发环境（</a:t>
            </a:r>
            <a:r>
              <a:rPr lang="en-US" altLang="zh-CN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IDE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sz="2800" dirty="0" err="1" smtClean="0">
                <a:ea typeface="华文楷体" panose="02010600040101010101" pitchFamily="2" charset="-122"/>
                <a:cs typeface="Times New Roman" panose="02020603050405020304" pitchFamily="18" charset="0"/>
              </a:rPr>
              <a:t>ntegrated</a:t>
            </a:r>
            <a:r>
              <a:rPr lang="en-AU" altLang="zh-CN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 Development Environment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），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以提高程序设计的效率和程序的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质量。</a:t>
            </a:r>
            <a:endParaRPr lang="zh-CN" altLang="en-US" sz="28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27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17240" y="1012739"/>
            <a:ext cx="422676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编译原理和</a:t>
            </a: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编译环境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539552" y="1967162"/>
            <a:ext cx="7776864" cy="398211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编辑器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Editor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完成源程序的输入、编辑并产生标准文件（如</a:t>
            </a:r>
            <a:r>
              <a:rPr lang="en-US" altLang="zh-CN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文件）的程序。</a:t>
            </a:r>
            <a:endParaRPr lang="en-US" altLang="zh-CN" sz="2800" dirty="0" smtClean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endParaRPr lang="en-US" altLang="zh-CN" sz="28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连接器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Linker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）：又称为连接编辑器，将分别在不同目标文件（</a:t>
            </a:r>
            <a:r>
              <a:rPr lang="en-US" altLang="zh-CN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dirty="0" err="1" smtClean="0">
                <a:ea typeface="华文楷体" panose="02010600040101010101" pitchFamily="2" charset="-122"/>
                <a:cs typeface="Times New Roman" panose="02020603050405020304" pitchFamily="18" charset="0"/>
              </a:rPr>
              <a:t>obj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），或者是汇编代码，标准函数库代码，又或是操作系统提供的资源，收集到一个可执行文件中的程序</a:t>
            </a:r>
            <a:endParaRPr lang="zh-CN" altLang="en-US" sz="28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71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17240" y="1012739"/>
            <a:ext cx="422676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编译原理和</a:t>
            </a: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编译环境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539552" y="1967162"/>
            <a:ext cx="7776864" cy="398211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调试器（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debugger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可以在被编译的程序中判定执行是否错误的程序。运行一个带有调试程序的程序与直接执行是不同的。这是因为，调试程序保存有着所有或者大多数的源代码信息，它可以在预先指定的位置（断点，</a:t>
            </a:r>
            <a:r>
              <a:rPr lang="en-US" altLang="zh-CN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break-point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）暂停执行，并提供有关信息，如函数、变量值等。</a:t>
            </a:r>
            <a:endParaRPr lang="zh-CN" altLang="en-US" sz="28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42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17240" y="1012739"/>
            <a:ext cx="422676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编译原理和</a:t>
            </a: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编译环境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23" descr="a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798" y="1012739"/>
            <a:ext cx="3757162" cy="559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755576" y="2276872"/>
            <a:ext cx="4572000" cy="31023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ct val="5000"/>
              </a:spcBef>
              <a:buFont typeface="+mj-lt"/>
              <a:buAutoNum type="arabicPeriod"/>
            </a:pPr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与编辑源程序</a:t>
            </a:r>
          </a:p>
          <a:p>
            <a:pPr marL="342900" indent="-342900">
              <a:lnSpc>
                <a:spcPct val="200000"/>
              </a:lnSpc>
              <a:spcBef>
                <a:spcPct val="5000"/>
              </a:spcBef>
              <a:buFont typeface="+mj-lt"/>
              <a:buAutoNum type="arabicPeriod"/>
            </a:pP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对源程序进行编译</a:t>
            </a:r>
          </a:p>
          <a:p>
            <a:pPr marL="342900" indent="-342900">
              <a:lnSpc>
                <a:spcPct val="200000"/>
              </a:lnSpc>
              <a:spcBef>
                <a:spcPct val="5000"/>
              </a:spcBef>
              <a:buFont typeface="+mj-lt"/>
              <a:buAutoNum type="arabicPeriod"/>
            </a:pP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与库函数连接</a:t>
            </a:r>
          </a:p>
          <a:p>
            <a:pPr marL="342900" indent="-342900">
              <a:lnSpc>
                <a:spcPct val="200000"/>
              </a:lnSpc>
              <a:spcBef>
                <a:spcPct val="5000"/>
              </a:spcBef>
              <a:buFont typeface="+mj-lt"/>
              <a:buAutoNum type="arabicPeriod"/>
            </a:pP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运行目标程序</a:t>
            </a:r>
            <a:endParaRPr kumimoji="1" lang="zh-CN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758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17240" y="1012739"/>
            <a:ext cx="422676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编译原理和</a:t>
            </a: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编译环境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968087"/>
              </p:ext>
            </p:extLst>
          </p:nvPr>
        </p:nvGraphicFramePr>
        <p:xfrm>
          <a:off x="575556" y="2020297"/>
          <a:ext cx="7992888" cy="4373172"/>
        </p:xfrm>
        <a:graphic>
          <a:graphicData uri="http://schemas.openxmlformats.org/drawingml/2006/table">
            <a:tbl>
              <a:tblPr/>
              <a:tblGrid>
                <a:gridCol w="992549">
                  <a:extLst>
                    <a:ext uri="{9D8B030D-6E8A-4147-A177-3AD203B41FA5}">
                      <a16:colId xmlns:a16="http://schemas.microsoft.com/office/drawing/2014/main" val="2146760515"/>
                    </a:ext>
                  </a:extLst>
                </a:gridCol>
                <a:gridCol w="7000339">
                  <a:extLst>
                    <a:ext uri="{9D8B030D-6E8A-4147-A177-3AD203B41FA5}">
                      <a16:colId xmlns:a16="http://schemas.microsoft.com/office/drawing/2014/main" val="2430746717"/>
                    </a:ext>
                  </a:extLst>
                </a:gridCol>
              </a:tblGrid>
              <a:tr h="1727130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584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开放源代码的软件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宋体" panose="02010600030101010101" pitchFamily="2" charset="-122"/>
                        <a:sym typeface="Helvetica Neue Light" charset="0"/>
                      </a:endParaRPr>
                    </a:p>
                  </a:txBody>
                  <a:tcPr marL="156210" marR="156210" marT="12700" marB="12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DFDFD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F4F4F"/>
                      </a:solidFill>
                      <a:prstDash val="sysDot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584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Anjuta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Code::Blocks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C4E9E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CodeLite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Dev-C++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Eclipse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Geany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GNAT Programming Studio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KDevelop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MonoDevelop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NetBeans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QDevelop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wxDev-C++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DFDFD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F4F4F"/>
                      </a:solidFill>
                      <a:prstDash val="sysDot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729644"/>
                  </a:ext>
                </a:extLst>
              </a:tr>
              <a:tr h="1323021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584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免费软件</a:t>
                      </a:r>
                    </a:p>
                  </a:txBody>
                  <a:tcPr marL="156210" marR="156210" marT="12700" marB="12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DFDFD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F4F4F"/>
                      </a:solidFill>
                      <a:prstDash val="sysDot"/>
                      <a:miter lim="4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F4F4F"/>
                      </a:solidFill>
                      <a:prstDash val="sysDot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584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Visual Studio Express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C4E9E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Pelles C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Sun Studio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Turbo C++ Explorer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Xcode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DFDFD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F4F4F"/>
                      </a:solidFill>
                      <a:prstDash val="sysDot"/>
                      <a:miter lim="4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F4F4F"/>
                      </a:solidFill>
                      <a:prstDash val="sysDot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76222"/>
                  </a:ext>
                </a:extLst>
              </a:tr>
              <a:tr h="1323021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584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商业软件</a:t>
                      </a:r>
                    </a:p>
                  </a:txBody>
                  <a:tcPr marL="156210" marR="156210" marT="12700" marB="12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DFDFD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F4F4F"/>
                      </a:solidFill>
                      <a:prstDash val="sysDot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584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C++ Builder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Visual Studio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Turbo C++ Professional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DFDFD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F4F4F"/>
                      </a:solidFill>
                      <a:prstDash val="sysDot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198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05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17240" y="1012739"/>
            <a:ext cx="422676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编译原理和</a:t>
            </a: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编译环境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2"/>
          <p:cNvSpPr txBox="1">
            <a:spLocks/>
          </p:cNvSpPr>
          <p:nvPr/>
        </p:nvSpPr>
        <p:spPr bwMode="auto">
          <a:xfrm>
            <a:off x="683568" y="2204864"/>
            <a:ext cx="3312368" cy="3826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l" eaLnBrk="1"/>
            <a:r>
              <a:rPr kumimoji="1"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1" lang="zh-CN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Microsoft </a:t>
            </a:r>
            <a:r>
              <a:rPr kumimoji="1" lang="zh-CN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Visual Studio（简称VS）是</a:t>
            </a:r>
            <a:r>
              <a:rPr kumimoji="1" lang="zh-CN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美国</a:t>
            </a:r>
            <a:r>
              <a:rPr kumimoji="1"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微软公司</a:t>
            </a:r>
            <a:r>
              <a:rPr kumimoji="1" lang="zh-CN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1" lang="zh-CN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开发工具包系列产品。VS是一个基本</a:t>
            </a:r>
            <a:r>
              <a:rPr kumimoji="1" lang="zh-CN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完</a:t>
            </a:r>
            <a:r>
              <a:rPr kumimoji="1"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完整</a:t>
            </a:r>
            <a:r>
              <a:rPr kumimoji="1" lang="zh-CN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1" lang="zh-CN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开发工具集，它包括了</a:t>
            </a:r>
            <a:r>
              <a:rPr kumimoji="1" lang="zh-CN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整个</a:t>
            </a:r>
            <a:r>
              <a:rPr kumimoji="1"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软件生命周期</a:t>
            </a:r>
            <a:r>
              <a:rPr kumimoji="1" lang="zh-CN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</a:t>
            </a:r>
            <a:r>
              <a:rPr kumimoji="1" lang="zh-CN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所需要的大部分工具，</a:t>
            </a:r>
            <a:r>
              <a:rPr kumimoji="1" lang="zh-CN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</a:t>
            </a:r>
            <a:r>
              <a:rPr kumimoji="1"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项目管理、</a:t>
            </a:r>
            <a:r>
              <a:rPr kumimoji="1" lang="zh-CN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代码</a:t>
            </a:r>
            <a:r>
              <a:rPr kumimoji="1" lang="zh-CN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管控工具</a:t>
            </a:r>
            <a:r>
              <a:rPr kumimoji="1" lang="zh-CN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 (</a:t>
            </a:r>
            <a:r>
              <a:rPr kumimoji="1" lang="zh-CN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IDE)等等</a:t>
            </a:r>
            <a:r>
              <a:rPr lang="zh-CN" altLang="zh-CN" sz="26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6" name="Picture 3" descr="pasted-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88840"/>
            <a:ext cx="3131863" cy="4645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5543612" y="4869160"/>
            <a:ext cx="2016224" cy="64807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76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17240" y="1012739"/>
            <a:ext cx="422676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编译原理和</a:t>
            </a: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编译环境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2"/>
          <p:cNvSpPr txBox="1">
            <a:spLocks/>
          </p:cNvSpPr>
          <p:nvPr/>
        </p:nvSpPr>
        <p:spPr bwMode="auto">
          <a:xfrm>
            <a:off x="683568" y="2589585"/>
            <a:ext cx="3312368" cy="3057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l" eaLnBrk="1"/>
            <a:r>
              <a:rPr kumimoji="1"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啊</a:t>
            </a:r>
            <a:r>
              <a:rPr kumimoji="1"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哈</a:t>
            </a: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是一</a:t>
            </a:r>
            <a:r>
              <a:rPr kumimoji="1"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款非常容易上手的</a:t>
            </a: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语言编程软件，基于</a:t>
            </a:r>
            <a:r>
              <a:rPr kumimoji="1"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gcc</a:t>
            </a:r>
            <a:r>
              <a:rPr kumimoji="1"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标准。界面简洁可爱，支持语法高亮，代码折叠，编译错误提示等，上手快，操作方便</a:t>
            </a:r>
            <a:r>
              <a:rPr kumimoji="1"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。特别</a:t>
            </a:r>
            <a:r>
              <a:rPr kumimoji="1"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适合</a:t>
            </a: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语言入门的初学者使用</a:t>
            </a:r>
            <a:r>
              <a:rPr kumimoji="1"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600" b="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1988840"/>
            <a:ext cx="3823341" cy="442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1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总结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48064" y="5517232"/>
            <a:ext cx="396044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作者：</a:t>
            </a:r>
            <a:r>
              <a:rPr lang="en-AU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Randal </a:t>
            </a:r>
            <a:r>
              <a:rPr lang="en-AU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E.·Bryant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（布莱恩特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>
              <a:spcBef>
                <a:spcPts val="120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出版社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：机械工业出版社</a:t>
            </a:r>
          </a:p>
          <a:p>
            <a:pPr>
              <a:spcBef>
                <a:spcPts val="1200"/>
              </a:spcBef>
            </a:pP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1206" y="5517232"/>
            <a:ext cx="449999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作者：</a:t>
            </a:r>
            <a:r>
              <a:rPr lang="en-AU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（美）努尔，（美）劳伯 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出版社：机械工业出版社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pic>
        <p:nvPicPr>
          <p:cNvPr id="9218" name="Picture 2" descr="https://gss1.bdstatic.com/9vo3dSag_xI4khGkpoWK1HF6hhy/baike/w%3D268%3Bg%3D0/sign=102edc156559252da3171a020ca06406/ac6eddc451da81cbf00cbdc25766d016082431d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03225"/>
            <a:ext cx="2343664" cy="327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80" y="2003225"/>
            <a:ext cx="2296818" cy="327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6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总结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52328" y="5517232"/>
            <a:ext cx="449999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作者：</a:t>
            </a:r>
            <a:r>
              <a:rPr lang="en-AU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（美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阿霍 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出版社：机械工业出版社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690" y="1918846"/>
            <a:ext cx="2284576" cy="326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1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图灵和图灵机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12" name="Text Box 3"/>
          <p:cNvSpPr txBox="1">
            <a:spLocks/>
          </p:cNvSpPr>
          <p:nvPr/>
        </p:nvSpPr>
        <p:spPr bwMode="auto">
          <a:xfrm>
            <a:off x="525882" y="1863840"/>
            <a:ext cx="3918341" cy="1102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327025" indent="-327025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277938" indent="-388938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l" eaLnBrk="1">
              <a:spcBef>
                <a:spcPts val="600"/>
              </a:spcBef>
              <a:buSzPct val="50000"/>
              <a:buFontTx/>
              <a:buBlip>
                <a:blip r:embed="rId4"/>
              </a:buBlip>
            </a:pPr>
            <a:r>
              <a:rPr lang="zh-CN" altLang="zh-CN" sz="2000" dirty="0">
                <a:solidFill>
                  <a:srgbClr val="D4595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一条存储带</a:t>
            </a:r>
          </a:p>
          <a:p>
            <a:pPr marL="0" lvl="2" algn="l" eaLnBrk="1">
              <a:spcBef>
                <a:spcPts val="600"/>
              </a:spcBef>
              <a:buSzPct val="145000"/>
              <a:buFontTx/>
              <a:buChar char="•"/>
            </a:pPr>
            <a:r>
              <a:rPr lang="zh-CN" altLang="zh-CN" sz="20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双向无限</a:t>
            </a:r>
            <a:r>
              <a:rPr lang="zh-CN" altLang="zh-CN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延长</a:t>
            </a:r>
            <a:r>
              <a:rPr lang="zh-CN" altLang="en-US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zh-CN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上</a:t>
            </a:r>
            <a:r>
              <a:rPr lang="zh-CN" altLang="zh-CN" sz="20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有一个个小</a:t>
            </a:r>
            <a:r>
              <a:rPr lang="zh-CN" altLang="zh-CN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方格</a:t>
            </a:r>
            <a:r>
              <a:rPr lang="zh-CN" altLang="en-US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来存储信息。</a:t>
            </a:r>
            <a:endParaRPr lang="zh-CN" altLang="zh-CN" sz="20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Text Box 6"/>
          <p:cNvSpPr txBox="1">
            <a:spLocks/>
          </p:cNvSpPr>
          <p:nvPr/>
        </p:nvSpPr>
        <p:spPr bwMode="auto">
          <a:xfrm>
            <a:off x="539552" y="4366763"/>
            <a:ext cx="4359176" cy="2180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defPPr>
              <a:defRPr lang="zh-CN"/>
            </a:defPPr>
            <a:lvl1pPr marL="327025" indent="-327025" eaLnBrk="1">
              <a:spcBef>
                <a:spcPts val="600"/>
              </a:spcBef>
              <a:buSzPct val="50000"/>
              <a:buFontTx/>
              <a:buBlip>
                <a:blip r:embed="rId4"/>
              </a:buBlip>
              <a:defRPr sz="2000" b="0">
                <a:solidFill>
                  <a:srgbClr val="D4595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0" lvl="2" indent="-388938" eaLnBrk="1">
              <a:spcBef>
                <a:spcPts val="600"/>
              </a:spcBef>
              <a:buSzPct val="145000"/>
              <a:buFontTx/>
              <a:buChar char="•"/>
              <a:defRPr sz="2000" b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9pPr>
          </a:lstStyle>
          <a:p>
            <a:r>
              <a:rPr lang="zh-CN" altLang="zh-CN" b="1" dirty="0"/>
              <a:t>一个控制器</a:t>
            </a:r>
          </a:p>
          <a:p>
            <a:pPr lvl="2"/>
            <a:r>
              <a:rPr lang="zh-CN" altLang="zh-CN" dirty="0"/>
              <a:t>可以存储当前自身的状态；</a:t>
            </a:r>
          </a:p>
          <a:p>
            <a:pPr lvl="2"/>
            <a:r>
              <a:rPr lang="zh-CN" altLang="zh-CN" dirty="0" smtClean="0"/>
              <a:t>可以</a:t>
            </a:r>
            <a:r>
              <a:rPr lang="zh-CN" altLang="zh-CN" dirty="0"/>
              <a:t>根据读到的字母／数字变换自身的状态</a:t>
            </a:r>
          </a:p>
          <a:p>
            <a:pPr lvl="2"/>
            <a:r>
              <a:rPr lang="zh-CN" altLang="zh-CN" dirty="0"/>
              <a:t>可以沿着存储带一格一格地左移、右移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358717" y="1727164"/>
            <a:ext cx="3298453" cy="4818827"/>
            <a:chOff x="8656199" y="1916832"/>
            <a:chExt cx="3298453" cy="4818827"/>
          </a:xfrm>
        </p:grpSpPr>
        <p:pic>
          <p:nvPicPr>
            <p:cNvPr id="11" name="Picture 2" descr="tulingji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56199" y="1916832"/>
              <a:ext cx="3298453" cy="3453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199" y="4433676"/>
              <a:ext cx="3298453" cy="2301983"/>
            </a:xfrm>
            <a:prstGeom prst="rect">
              <a:avLst/>
            </a:prstGeom>
          </p:spPr>
        </p:pic>
      </p:grpSp>
      <p:sp>
        <p:nvSpPr>
          <p:cNvPr id="14" name="Text Box 3"/>
          <p:cNvSpPr txBox="1">
            <a:spLocks/>
          </p:cNvSpPr>
          <p:nvPr/>
        </p:nvSpPr>
        <p:spPr bwMode="auto">
          <a:xfrm>
            <a:off x="551385" y="3033712"/>
            <a:ext cx="3918341" cy="1102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327025" indent="-327025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277938" indent="-388938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l" eaLnBrk="1">
              <a:spcBef>
                <a:spcPts val="600"/>
              </a:spcBef>
              <a:buSzPct val="50000"/>
              <a:buFontTx/>
              <a:buBlip>
                <a:blip r:embed="rId4"/>
              </a:buBlip>
            </a:pPr>
            <a:r>
              <a:rPr lang="zh-CN" altLang="en-US" sz="2000" dirty="0">
                <a:solidFill>
                  <a:srgbClr val="D4595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000" dirty="0" smtClean="0">
                <a:solidFill>
                  <a:srgbClr val="D4595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个读写头</a:t>
            </a:r>
            <a:endParaRPr lang="zh-CN" altLang="zh-CN" sz="2000" dirty="0">
              <a:solidFill>
                <a:srgbClr val="D45954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2" algn="l" eaLnBrk="1">
              <a:spcBef>
                <a:spcPts val="600"/>
              </a:spcBef>
              <a:buSzPct val="145000"/>
              <a:buFontTx/>
              <a:buChar char="•"/>
            </a:pPr>
            <a:r>
              <a:rPr lang="zh-CN" altLang="en-US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可以</a:t>
            </a:r>
            <a:r>
              <a:rPr lang="zh-CN" altLang="en-US" sz="20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读、写、更改存储带上每一格的数字、</a:t>
            </a:r>
            <a:r>
              <a:rPr lang="zh-CN" altLang="en-US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字母</a:t>
            </a:r>
            <a:endParaRPr lang="zh-CN" altLang="en-US" sz="20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24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17240" y="1012739"/>
            <a:ext cx="300263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课后作业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7" name="Text Box 2"/>
          <p:cNvSpPr txBox="1">
            <a:spLocks/>
          </p:cNvSpPr>
          <p:nvPr/>
        </p:nvSpPr>
        <p:spPr bwMode="auto">
          <a:xfrm>
            <a:off x="339353" y="1988840"/>
            <a:ext cx="735073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indent="504000" algn="just">
              <a:defRPr sz="22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indent="0"/>
            <a:r>
              <a:rPr lang="zh-CN" altLang="zh-CN" sz="2400" dirty="0"/>
              <a:t>1、选择一款适合自己的c语言编译环境，并尽快熟悉。</a:t>
            </a:r>
          </a:p>
        </p:txBody>
      </p:sp>
      <p:sp>
        <p:nvSpPr>
          <p:cNvPr id="8" name="Text Box 3"/>
          <p:cNvSpPr txBox="1">
            <a:spLocks/>
          </p:cNvSpPr>
          <p:nvPr/>
        </p:nvSpPr>
        <p:spPr bwMode="auto">
          <a:xfrm>
            <a:off x="336277" y="2698509"/>
            <a:ext cx="7692107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indent="504000" algn="just">
              <a:defRPr sz="22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marL="360000" indent="-504000"/>
            <a:r>
              <a:rPr lang="zh-CN" altLang="zh-CN" sz="2400" dirty="0"/>
              <a:t>2、在自己的编辑环境下，抄写helloworld 程序，并将程序运行截图发至课程平台。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353734"/>
              </p:ext>
            </p:extLst>
          </p:nvPr>
        </p:nvGraphicFramePr>
        <p:xfrm>
          <a:off x="747732" y="3789040"/>
          <a:ext cx="7524750" cy="2598420"/>
        </p:xfrm>
        <a:graphic>
          <a:graphicData uri="http://schemas.openxmlformats.org/drawingml/2006/table">
            <a:tbl>
              <a:tblPr/>
              <a:tblGrid>
                <a:gridCol w="266700">
                  <a:extLst>
                    <a:ext uri="{9D8B030D-6E8A-4147-A177-3AD203B41FA5}">
                      <a16:colId xmlns:a16="http://schemas.microsoft.com/office/drawing/2014/main" val="2985989559"/>
                    </a:ext>
                  </a:extLst>
                </a:gridCol>
                <a:gridCol w="7258050">
                  <a:extLst>
                    <a:ext uri="{9D8B030D-6E8A-4147-A177-3AD203B41FA5}">
                      <a16:colId xmlns:a16="http://schemas.microsoft.com/office/drawing/2014/main" val="310355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28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28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28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28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28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28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 b="0" i="0" dirty="0">
                          <a:effectLst/>
                          <a:latin typeface="Consolas" panose="020B0609020204030204" pitchFamily="49" charset="0"/>
                        </a:rPr>
                        <a:t>#include &lt;</a:t>
                      </a:r>
                      <a:r>
                        <a:rPr lang="en-US" sz="2800" b="0" i="0" dirty="0" err="1">
                          <a:effectLst/>
                          <a:latin typeface="Consolas" panose="020B0609020204030204" pitchFamily="49" charset="0"/>
                        </a:rPr>
                        <a:t>stdio.h</a:t>
                      </a:r>
                      <a:r>
                        <a:rPr lang="en-US" sz="2800" b="0" i="0" dirty="0"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 fontAlgn="base"/>
                      <a:r>
                        <a:rPr lang="en-US" sz="2800" b="0" i="0" dirty="0" err="1" smtClean="0"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800" b="0" i="0" dirty="0">
                          <a:effectLst/>
                          <a:latin typeface="Consolas" panose="020B0609020204030204" pitchFamily="49" charset="0"/>
                        </a:rPr>
                        <a:t> main()</a:t>
                      </a:r>
                    </a:p>
                    <a:p>
                      <a:pPr algn="l" fontAlgn="base"/>
                      <a:r>
                        <a:rPr lang="en-US" sz="2800" b="0" i="0" dirty="0"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algn="l" fontAlgn="base"/>
                      <a:r>
                        <a:rPr lang="en-US" sz="2800" b="0" i="0" dirty="0"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2800" b="0" i="0" dirty="0" err="1"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2800" b="0" i="0" dirty="0">
                          <a:effectLst/>
                          <a:latin typeface="Consolas" panose="020B0609020204030204" pitchFamily="49" charset="0"/>
                        </a:rPr>
                        <a:t>("Hello, World!");</a:t>
                      </a:r>
                    </a:p>
                    <a:p>
                      <a:pPr algn="l" fontAlgn="base"/>
                      <a:r>
                        <a:rPr lang="en-US" sz="2800" b="0" i="0" dirty="0">
                          <a:effectLst/>
                          <a:latin typeface="Consolas" panose="020B0609020204030204" pitchFamily="49" charset="0"/>
                        </a:rPr>
                        <a:t>    return 0;</a:t>
                      </a:r>
                    </a:p>
                    <a:p>
                      <a:pPr algn="l" fontAlgn="base"/>
                      <a:r>
                        <a:rPr lang="en-US" sz="2800" b="0" i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871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3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17240" y="1012739"/>
            <a:ext cx="300263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思考题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8" name="Text Box 3"/>
          <p:cNvSpPr txBox="1">
            <a:spLocks/>
          </p:cNvSpPr>
          <p:nvPr/>
        </p:nvSpPr>
        <p:spPr bwMode="auto">
          <a:xfrm>
            <a:off x="725946" y="2246868"/>
            <a:ext cx="7692107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indent="504000" algn="just">
              <a:defRPr sz="22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marL="360000" indent="-504000">
              <a:lnSpc>
                <a:spcPct val="150000"/>
              </a:lnSpc>
            </a:pPr>
            <a:r>
              <a:rPr lang="zh-CN" altLang="en-US" sz="3200" dirty="0" smtClean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“</a:t>
            </a:r>
            <a:r>
              <a:rPr lang="zh-CN" altLang="zh-CN" sz="3200" dirty="0" smtClean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helloworld</a:t>
            </a:r>
            <a:r>
              <a:rPr lang="zh-CN" altLang="en-US" sz="3200" dirty="0" smtClean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”</a:t>
            </a:r>
            <a:r>
              <a:rPr lang="zh-CN" altLang="zh-CN" sz="3200" dirty="0" smtClean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程序</a:t>
            </a:r>
            <a:r>
              <a:rPr lang="zh-CN" altLang="en-US" sz="3200" dirty="0" smtClean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有没有实际意义？如果有，编写这个程序的意义是什么。</a:t>
            </a:r>
            <a:endParaRPr lang="zh-CN" altLang="zh-CN" sz="3200" dirty="0">
              <a:ln w="0"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122" name="Picture 2" descr="http://www.pooban.com/images/201607/thumb_img/3438_thumb_G_146911798852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082671"/>
            <a:ext cx="2188245" cy="218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43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图灵和图灵机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511478" y="1782091"/>
            <a:ext cx="8020962" cy="461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 charset="0"/>
                <a:sym typeface="Helvetica Neue" charset="0"/>
              </a:rPr>
              <a:t>图灵机的意义：</a:t>
            </a:r>
          </a:p>
          <a:p>
            <a:endParaRPr lang="en-US" altLang="zh-CN" sz="2000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 charset="0"/>
              <a:sym typeface="Helvetica Neue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 charset="0"/>
                <a:sym typeface="Helvetica Neue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 charset="0"/>
                <a:sym typeface="Helvetica Neue" charset="0"/>
              </a:rPr>
              <a:t>、它证明了通用计算理论，肯定了计算机实现的可能性，同时它给出了计算机应有的主要架构；</a:t>
            </a:r>
          </a:p>
          <a:p>
            <a:endParaRPr lang="zh-CN" altLang="en-US" sz="2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 charset="0"/>
              <a:sym typeface="Helvetica Neue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 charset="0"/>
                <a:sym typeface="Helvetica Neue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 charset="0"/>
                <a:sym typeface="Helvetica Neue" charset="0"/>
              </a:rPr>
              <a:t>、图灵机模型引入了读写与算法与程序语言的概念，极大的突破了过去的计算机器的设计理念；</a:t>
            </a:r>
          </a:p>
          <a:p>
            <a:endParaRPr lang="zh-CN" altLang="en-US" sz="2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 charset="0"/>
              <a:sym typeface="Helvetica Neue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 charset="0"/>
                <a:sym typeface="Helvetica Neue" charset="0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 charset="0"/>
                <a:sym typeface="Helvetica Neue" charset="0"/>
              </a:rPr>
              <a:t>、图灵机模型理论是计算学科最核心的理论，因为计算机的极限计算能力就是通用图灵机的计算能力，很多问题可以转化到图灵机这个简单的模型来考虑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 charset="0"/>
                <a:sym typeface="Helvetica Neue" charset="0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76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827684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347" y="1311"/>
              <a:ext cx="147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图灵和图灵机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762721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235" y="1887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计算机体系结构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3699346"/>
            <a:ext cx="5410200" cy="665163"/>
            <a:chOff x="1152" y="2413"/>
            <a:chExt cx="3408" cy="41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271" y="2461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操作系统的概念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34" name="Group 263"/>
          <p:cNvGrpSpPr>
            <a:grpSpLocks/>
          </p:cNvGrpSpPr>
          <p:nvPr/>
        </p:nvGrpSpPr>
        <p:grpSpPr bwMode="auto">
          <a:xfrm>
            <a:off x="1835150" y="5428134"/>
            <a:ext cx="5410200" cy="665162"/>
            <a:chOff x="1152" y="2413"/>
            <a:chExt cx="3408" cy="419"/>
          </a:xfrm>
        </p:grpSpPr>
        <p:grpSp>
          <p:nvGrpSpPr>
            <p:cNvPr id="35" name="Group 264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9" name="AutoShape 26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0" name="AutoShape 26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1" name="AutoShape 26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6" name="Line 268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7" name="Text Box 269"/>
            <p:cNvSpPr txBox="1">
              <a:spLocks noChangeArrowheads="1"/>
            </p:cNvSpPr>
            <p:nvPr/>
          </p:nvSpPr>
          <p:spPr bwMode="auto">
            <a:xfrm>
              <a:off x="1974" y="2449"/>
              <a:ext cx="229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编译原理和</a:t>
              </a:r>
              <a:r>
                <a:rPr kumimoji="0" lang="en-US" altLang="zh-CN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C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编译环境</a:t>
              </a:r>
            </a:p>
          </p:txBody>
        </p:sp>
        <p:sp>
          <p:nvSpPr>
            <p:cNvPr id="38" name="Text Box 270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</a:p>
          </p:txBody>
        </p:sp>
      </p:grpSp>
      <p:grpSp>
        <p:nvGrpSpPr>
          <p:cNvPr id="42" name="Group 271"/>
          <p:cNvGrpSpPr>
            <a:grpSpLocks/>
          </p:cNvGrpSpPr>
          <p:nvPr/>
        </p:nvGrpSpPr>
        <p:grpSpPr bwMode="auto">
          <a:xfrm>
            <a:off x="1835150" y="4562946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386" y="1887"/>
              <a:ext cx="13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C</a:t>
              </a: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语言的诞生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72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计算机体系结构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467543" y="1962226"/>
            <a:ext cx="4065807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1945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月，冯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诺依曼提出了在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数字计算机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内部的存储器中存放程序的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概念），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这是所有现代电子计算机的模板，被称为“冯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·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诺依曼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结构”，按这一结构建造的电脑称为存储程序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计算机，又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称为通用计算机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诺依曼计算机主要由运算器、控制器、存储器和输入输出设备组成，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它的的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特点是：程序以二进制代码的形式存放在存储器中；所有的指令都是由操作码和地址码组成；指令在其存储过程中按照执行的顺序进行存储；以运算器和控制器作为计算机结构的中心等。</a:t>
            </a:r>
          </a:p>
        </p:txBody>
      </p:sp>
      <p:pic>
        <p:nvPicPr>
          <p:cNvPr id="3074" name="Picture 2" descr="https://timgsa.baidu.com/timg?image&amp;quality=80&amp;size=b9999_10000&amp;sec=1537116587735&amp;di=08639f6cdd78a63ee1b64ef75f31c30d&amp;imgtype=0&amp;src=http%3A%2F%2Fimg.mp.itc.cn%2Fupload%2F20161228%2Ff95a6b8c89a149de9c2a6db18ae6b8c8_th.jpe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19"/>
          <a:stretch/>
        </p:blipFill>
        <p:spPr bwMode="auto">
          <a:xfrm>
            <a:off x="4932040" y="2492896"/>
            <a:ext cx="3821903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6084168" y="6021288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冯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诺伊曼</a:t>
            </a:r>
          </a:p>
        </p:txBody>
      </p:sp>
    </p:spTree>
    <p:extLst>
      <p:ext uri="{BB962C8B-B14F-4D97-AF65-F5344CB8AC3E}">
        <p14:creationId xmlns:p14="http://schemas.microsoft.com/office/powerpoint/2010/main" val="376134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计算机体系结构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grpSp>
        <p:nvGrpSpPr>
          <p:cNvPr id="5" name="组合 4"/>
          <p:cNvGrpSpPr/>
          <p:nvPr/>
        </p:nvGrpSpPr>
        <p:grpSpPr>
          <a:xfrm>
            <a:off x="1245946" y="1972315"/>
            <a:ext cx="6669372" cy="3568831"/>
            <a:chOff x="622846" y="1505769"/>
            <a:chExt cx="6693917" cy="3723431"/>
          </a:xfrm>
        </p:grpSpPr>
        <p:sp>
          <p:nvSpPr>
            <p:cNvPr id="6" name="Rectangle 2"/>
            <p:cNvSpPr>
              <a:spLocks/>
            </p:cNvSpPr>
            <p:nvPr/>
          </p:nvSpPr>
          <p:spPr bwMode="auto">
            <a:xfrm>
              <a:off x="2154287" y="1505769"/>
              <a:ext cx="1387451" cy="8472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218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运算器</a:t>
              </a:r>
            </a:p>
          </p:txBody>
        </p:sp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4307459" y="1505769"/>
              <a:ext cx="1388566" cy="8472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218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控制器</a:t>
              </a:r>
            </a:p>
          </p:txBody>
        </p:sp>
        <p:sp>
          <p:nvSpPr>
            <p:cNvPr id="8" name="Rectangle 4"/>
            <p:cNvSpPr>
              <a:spLocks/>
            </p:cNvSpPr>
            <p:nvPr/>
          </p:nvSpPr>
          <p:spPr bwMode="auto">
            <a:xfrm>
              <a:off x="2504778" y="4350991"/>
              <a:ext cx="2966889" cy="8782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218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存储器</a:t>
              </a:r>
            </a:p>
          </p:txBody>
        </p:sp>
        <p:sp>
          <p:nvSpPr>
            <p:cNvPr id="9" name="Rectangle 5"/>
            <p:cNvSpPr>
              <a:spLocks/>
            </p:cNvSpPr>
            <p:nvPr/>
          </p:nvSpPr>
          <p:spPr bwMode="auto">
            <a:xfrm>
              <a:off x="622846" y="2561704"/>
              <a:ext cx="892969" cy="15180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218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输入</a:t>
              </a:r>
            </a:p>
            <a:p>
              <a:pPr eaLnBrk="1"/>
              <a:r>
                <a:rPr lang="zh-CN" altLang="zh-CN" sz="218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设备</a:t>
              </a:r>
            </a:p>
          </p:txBody>
        </p:sp>
        <p:sp>
          <p:nvSpPr>
            <p:cNvPr id="11" name="Rectangle 6"/>
            <p:cNvSpPr>
              <a:spLocks/>
            </p:cNvSpPr>
            <p:nvPr/>
          </p:nvSpPr>
          <p:spPr bwMode="auto">
            <a:xfrm>
              <a:off x="6423794" y="2561704"/>
              <a:ext cx="892969" cy="15180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218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输出</a:t>
              </a:r>
            </a:p>
            <a:p>
              <a:pPr eaLnBrk="1"/>
              <a:r>
                <a:rPr lang="zh-CN" altLang="zh-CN" sz="218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设备</a:t>
              </a:r>
            </a:p>
          </p:txBody>
        </p:sp>
        <p:grpSp>
          <p:nvGrpSpPr>
            <p:cNvPr id="12" name="Group 7"/>
            <p:cNvGrpSpPr>
              <a:grpSpLocks/>
            </p:cNvGrpSpPr>
            <p:nvPr/>
          </p:nvGrpSpPr>
          <p:grpSpPr bwMode="auto">
            <a:xfrm>
              <a:off x="1446609" y="2400970"/>
              <a:ext cx="4970488" cy="1981274"/>
              <a:chOff x="0" y="0"/>
              <a:chExt cx="7069166" cy="2818363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4" name="AutoShape 8"/>
              <p:cNvSpPr>
                <a:spLocks/>
              </p:cNvSpPr>
              <p:nvPr/>
            </p:nvSpPr>
            <p:spPr bwMode="auto">
              <a:xfrm rot="-5400000">
                <a:off x="4327586" y="0"/>
                <a:ext cx="1270000" cy="1270000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5719" tIns="35719" rIns="35719" bIns="35719" anchor="ctr"/>
              <a:lstStyle>
                <a:lvl1pPr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1pPr>
                <a:lvl2pPr marL="742950" indent="-28575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2pPr>
                <a:lvl3pPr marL="1143000" indent="-22860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3pPr>
                <a:lvl4pPr marL="1600200" indent="-22860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4pPr>
                <a:lvl5pPr marL="2057400" indent="-22860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5pPr>
                <a:lvl6pPr marL="25146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6pPr>
                <a:lvl7pPr marL="29718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7pPr>
                <a:lvl8pPr marL="34290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8pPr>
                <a:lvl9pPr marL="38862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9pPr>
              </a:lstStyle>
              <a:p>
                <a:pPr eaLnBrk="1"/>
                <a:endParaRPr lang="zh-CN" altLang="zh-CN" sz="218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endParaRPr>
              </a:p>
            </p:txBody>
          </p:sp>
          <p:sp>
            <p:nvSpPr>
              <p:cNvPr id="15" name="AutoShape 9"/>
              <p:cNvSpPr>
                <a:spLocks/>
              </p:cNvSpPr>
              <p:nvPr/>
            </p:nvSpPr>
            <p:spPr bwMode="auto">
              <a:xfrm rot="-5400000">
                <a:off x="1245754" y="0"/>
                <a:ext cx="1270000" cy="1270000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5719" tIns="35719" rIns="35719" bIns="35719" anchor="ctr"/>
              <a:lstStyle>
                <a:lvl1pPr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1pPr>
                <a:lvl2pPr marL="742950" indent="-28575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2pPr>
                <a:lvl3pPr marL="1143000" indent="-22860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3pPr>
                <a:lvl4pPr marL="1600200" indent="-22860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4pPr>
                <a:lvl5pPr marL="2057400" indent="-22860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5pPr>
                <a:lvl6pPr marL="25146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6pPr>
                <a:lvl7pPr marL="29718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7pPr>
                <a:lvl8pPr marL="34290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8pPr>
                <a:lvl9pPr marL="38862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9pPr>
              </a:lstStyle>
              <a:p>
                <a:pPr eaLnBrk="1"/>
                <a:endParaRPr lang="zh-CN" altLang="zh-CN" sz="218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endParaRPr>
              </a:p>
            </p:txBody>
          </p:sp>
          <p:sp>
            <p:nvSpPr>
              <p:cNvPr id="16" name="AutoShape 10"/>
              <p:cNvSpPr>
                <a:spLocks/>
              </p:cNvSpPr>
              <p:nvPr/>
            </p:nvSpPr>
            <p:spPr bwMode="auto">
              <a:xfrm rot="5400000">
                <a:off x="2932792" y="1581570"/>
                <a:ext cx="1203582" cy="1270001"/>
              </a:xfrm>
              <a:prstGeom prst="rightArrow">
                <a:avLst>
                  <a:gd name="adj1" fmla="val 32000"/>
                  <a:gd name="adj2" fmla="val 67532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5719" tIns="35719" rIns="35719" bIns="35719" anchor="ctr"/>
              <a:lstStyle>
                <a:lvl1pPr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1pPr>
                <a:lvl2pPr marL="742950" indent="-28575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2pPr>
                <a:lvl3pPr marL="1143000" indent="-22860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3pPr>
                <a:lvl4pPr marL="1600200" indent="-22860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4pPr>
                <a:lvl5pPr marL="2057400" indent="-22860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5pPr>
                <a:lvl6pPr marL="25146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6pPr>
                <a:lvl7pPr marL="29718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7pPr>
                <a:lvl8pPr marL="34290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8pPr>
                <a:lvl9pPr marL="38862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9pPr>
              </a:lstStyle>
              <a:p>
                <a:pPr eaLnBrk="1"/>
                <a:endParaRPr lang="zh-CN" altLang="zh-CN" sz="218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endParaRPr>
              </a:p>
            </p:txBody>
          </p:sp>
          <p:sp>
            <p:nvSpPr>
              <p:cNvPr id="17" name="AutoShape 11"/>
              <p:cNvSpPr>
                <a:spLocks/>
              </p:cNvSpPr>
              <p:nvPr/>
            </p:nvSpPr>
            <p:spPr bwMode="auto">
              <a:xfrm>
                <a:off x="0" y="826620"/>
                <a:ext cx="7069166" cy="1270001"/>
              </a:xfrm>
              <a:prstGeom prst="leftRightArrow">
                <a:avLst>
                  <a:gd name="adj1" fmla="val 52917"/>
                  <a:gd name="adj2" fmla="val 43989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5719" tIns="35719" rIns="35719" bIns="35719" anchor="ctr"/>
              <a:lstStyle>
                <a:lvl1pPr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1pPr>
                <a:lvl2pPr marL="742950" indent="-28575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2pPr>
                <a:lvl3pPr marL="1143000" indent="-22860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3pPr>
                <a:lvl4pPr marL="1600200" indent="-22860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4pPr>
                <a:lvl5pPr marL="2057400" indent="-22860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5pPr>
                <a:lvl6pPr marL="25146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6pPr>
                <a:lvl7pPr marL="29718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7pPr>
                <a:lvl8pPr marL="34290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8pPr>
                <a:lvl9pPr marL="38862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9pPr>
              </a:lstStyle>
              <a:p>
                <a:pPr eaLnBrk="1"/>
                <a:r>
                  <a:rPr lang="zh-CN" altLang="zh-CN" sz="218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sym typeface="Helvetica Neue Medium" charset="0"/>
                  </a:rPr>
                  <a:t>总线</a:t>
                </a: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3531306" y="5956601"/>
            <a:ext cx="2098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Helvetica" panose="020B0604020202020204" pitchFamily="34" charset="0"/>
              </a:rPr>
              <a:t>冯.诺依曼结构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69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计算机体系结构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2771772" y="1972315"/>
            <a:ext cx="1382364" cy="812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218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运算器</a:t>
            </a: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4917048" y="1972315"/>
            <a:ext cx="1383474" cy="812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218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控制器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3120977" y="4699401"/>
            <a:ext cx="1033159" cy="8417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en-US" sz="218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程序</a:t>
            </a:r>
            <a:r>
              <a:rPr lang="zh-CN" altLang="zh-CN" sz="218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存储器</a:t>
            </a:r>
            <a:endParaRPr lang="zh-CN" altLang="zh-CN" sz="218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Helvetica Neue Medium" charset="0"/>
            </a:endParaRP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1245946" y="2984407"/>
            <a:ext cx="889695" cy="14550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218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输入</a:t>
            </a:r>
          </a:p>
          <a:p>
            <a:pPr eaLnBrk="1"/>
            <a:r>
              <a:rPr lang="zh-CN" altLang="zh-CN" sz="218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设备</a:t>
            </a:r>
          </a:p>
        </p:txBody>
      </p:sp>
      <p:sp>
        <p:nvSpPr>
          <p:cNvPr id="11" name="Rectangle 6"/>
          <p:cNvSpPr>
            <a:spLocks/>
          </p:cNvSpPr>
          <p:nvPr/>
        </p:nvSpPr>
        <p:spPr bwMode="auto">
          <a:xfrm>
            <a:off x="7025623" y="2984407"/>
            <a:ext cx="889695" cy="14550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218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输出</a:t>
            </a:r>
          </a:p>
          <a:p>
            <a:pPr eaLnBrk="1"/>
            <a:r>
              <a:rPr lang="zh-CN" altLang="zh-CN" sz="218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设备</a:t>
            </a:r>
          </a:p>
        </p:txBody>
      </p:sp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2066688" y="2741008"/>
            <a:ext cx="4958335" cy="1958396"/>
            <a:chOff x="0" y="-132588"/>
            <a:chExt cx="7077835" cy="290649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" name="AutoShape 9"/>
            <p:cNvSpPr>
              <a:spLocks/>
            </p:cNvSpPr>
            <p:nvPr/>
          </p:nvSpPr>
          <p:spPr bwMode="auto">
            <a:xfrm rot="16200000">
              <a:off x="4817873" y="276083"/>
              <a:ext cx="1662276" cy="844935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218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26" name="AutoShape 11"/>
            <p:cNvSpPr>
              <a:spLocks/>
            </p:cNvSpPr>
            <p:nvPr/>
          </p:nvSpPr>
          <p:spPr bwMode="auto">
            <a:xfrm>
              <a:off x="8669" y="1391934"/>
              <a:ext cx="7069166" cy="609011"/>
            </a:xfrm>
            <a:prstGeom prst="leftRightArrow">
              <a:avLst>
                <a:gd name="adj1" fmla="val 52917"/>
                <a:gd name="adj2" fmla="val 43989"/>
              </a:avLst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l" eaLnBrk="1"/>
              <a:r>
                <a:rPr lang="zh-CN" altLang="en-US" sz="2180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                                  数据</a:t>
              </a:r>
              <a:r>
                <a:rPr lang="zh-CN" altLang="zh-CN" sz="2180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总线</a:t>
              </a:r>
              <a:endParaRPr lang="zh-CN" altLang="zh-CN" sz="218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28" name="AutoShape 9"/>
            <p:cNvSpPr>
              <a:spLocks/>
            </p:cNvSpPr>
            <p:nvPr/>
          </p:nvSpPr>
          <p:spPr bwMode="auto">
            <a:xfrm rot="16200000">
              <a:off x="1853605" y="276083"/>
              <a:ext cx="1662276" cy="844935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218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15" name="AutoShape 9"/>
            <p:cNvSpPr>
              <a:spLocks/>
            </p:cNvSpPr>
            <p:nvPr/>
          </p:nvSpPr>
          <p:spPr bwMode="auto">
            <a:xfrm rot="16200000">
              <a:off x="805599" y="79944"/>
              <a:ext cx="1269999" cy="844935"/>
            </a:xfrm>
            <a:prstGeom prst="rightArrow">
              <a:avLst>
                <a:gd name="adj1" fmla="val 32000"/>
                <a:gd name="adj2" fmla="val 64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218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16" name="AutoShape 10"/>
            <p:cNvSpPr>
              <a:spLocks/>
            </p:cNvSpPr>
            <p:nvPr/>
          </p:nvSpPr>
          <p:spPr bwMode="auto">
            <a:xfrm rot="5400000">
              <a:off x="1241162" y="1705446"/>
              <a:ext cx="1503907" cy="633022"/>
            </a:xfrm>
            <a:prstGeom prst="rightArrow">
              <a:avLst>
                <a:gd name="adj1" fmla="val 32000"/>
                <a:gd name="adj2" fmla="val 67532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218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17" name="AutoShape 11"/>
            <p:cNvSpPr>
              <a:spLocks/>
            </p:cNvSpPr>
            <p:nvPr/>
          </p:nvSpPr>
          <p:spPr bwMode="auto">
            <a:xfrm>
              <a:off x="0" y="826620"/>
              <a:ext cx="7069166" cy="609011"/>
            </a:xfrm>
            <a:prstGeom prst="leftRightArrow">
              <a:avLst>
                <a:gd name="adj1" fmla="val 52917"/>
                <a:gd name="adj2" fmla="val 43989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l" eaLnBrk="1"/>
              <a:r>
                <a:rPr lang="zh-CN" altLang="en-US" sz="2180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             程序</a:t>
              </a:r>
              <a:r>
                <a:rPr lang="zh-CN" altLang="zh-CN" sz="2180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总线</a:t>
              </a:r>
              <a:endParaRPr lang="zh-CN" altLang="zh-CN" sz="218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25" name="AutoShape 9"/>
            <p:cNvSpPr>
              <a:spLocks/>
            </p:cNvSpPr>
            <p:nvPr/>
          </p:nvSpPr>
          <p:spPr bwMode="auto">
            <a:xfrm rot="16200000">
              <a:off x="3867072" y="79944"/>
              <a:ext cx="1269999" cy="844935"/>
            </a:xfrm>
            <a:prstGeom prst="rightArrow">
              <a:avLst>
                <a:gd name="adj1" fmla="val 32000"/>
                <a:gd name="adj2" fmla="val 64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218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27" name="AutoShape 10"/>
            <p:cNvSpPr>
              <a:spLocks/>
            </p:cNvSpPr>
            <p:nvPr/>
          </p:nvSpPr>
          <p:spPr bwMode="auto">
            <a:xfrm rot="5400000">
              <a:off x="4499113" y="1993928"/>
              <a:ext cx="926944" cy="633022"/>
            </a:xfrm>
            <a:prstGeom prst="rightArrow">
              <a:avLst>
                <a:gd name="adj1" fmla="val 32000"/>
                <a:gd name="adj2" fmla="val 67532"/>
              </a:avLst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218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3768467" y="591819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Helvetica" panose="020B0604020202020204" pitchFamily="34" charset="0"/>
              </a:rPr>
              <a:t>哈弗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Helvetica" panose="020B0604020202020204" pitchFamily="34" charset="0"/>
              </a:rPr>
              <a:t>结构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Rectangle 4"/>
          <p:cNvSpPr>
            <a:spLocks/>
          </p:cNvSpPr>
          <p:nvPr/>
        </p:nvSpPr>
        <p:spPr bwMode="auto">
          <a:xfrm>
            <a:off x="5026618" y="4699401"/>
            <a:ext cx="1033159" cy="8417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en-US" sz="218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数据</a:t>
            </a:r>
            <a:r>
              <a:rPr lang="zh-CN" altLang="zh-CN" sz="218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存储器</a:t>
            </a:r>
            <a:endParaRPr lang="zh-CN" altLang="zh-CN" sz="218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Helvetica Neue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26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2627</TotalTime>
  <Words>2276</Words>
  <Application>Microsoft Office PowerPoint</Application>
  <PresentationFormat>全屏显示(4:3)</PresentationFormat>
  <Paragraphs>383</Paragraphs>
  <Slides>41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6" baseType="lpstr">
      <vt:lpstr>Helvetica Neue</vt:lpstr>
      <vt:lpstr>Helvetica Neue Light</vt:lpstr>
      <vt:lpstr>Helvetica Neue Medium</vt:lpstr>
      <vt:lpstr>等线</vt:lpstr>
      <vt:lpstr>华文行楷</vt:lpstr>
      <vt:lpstr>华文楷体</vt:lpstr>
      <vt:lpstr>楷体</vt:lpstr>
      <vt:lpstr>楷体_GB2312</vt:lpstr>
      <vt:lpstr>宋体</vt:lpstr>
      <vt:lpstr>Arial</vt:lpstr>
      <vt:lpstr>Consolas</vt:lpstr>
      <vt:lpstr>Helvetica</vt:lpstr>
      <vt:lpstr>Times New Roman</vt:lpstr>
      <vt:lpstr>Wingdings</vt:lpstr>
      <vt:lpstr>默认设计模板</vt:lpstr>
      <vt:lpstr>高级语言程序设计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荣生辉</cp:lastModifiedBy>
  <cp:revision>166</cp:revision>
  <dcterms:created xsi:type="dcterms:W3CDTF">2014-03-21T03:02:44Z</dcterms:created>
  <dcterms:modified xsi:type="dcterms:W3CDTF">2018-09-17T01:47:40Z</dcterms:modified>
</cp:coreProperties>
</file>