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85" r:id="rId3"/>
    <p:sldId id="419" r:id="rId4"/>
    <p:sldId id="443" r:id="rId5"/>
    <p:sldId id="420" r:id="rId6"/>
    <p:sldId id="434" r:id="rId7"/>
    <p:sldId id="429" r:id="rId8"/>
    <p:sldId id="442" r:id="rId9"/>
    <p:sldId id="430" r:id="rId10"/>
    <p:sldId id="444" r:id="rId11"/>
    <p:sldId id="423" r:id="rId12"/>
    <p:sldId id="424" r:id="rId13"/>
    <p:sldId id="425" r:id="rId14"/>
    <p:sldId id="426" r:id="rId15"/>
    <p:sldId id="432" r:id="rId16"/>
    <p:sldId id="435" r:id="rId17"/>
    <p:sldId id="433" r:id="rId18"/>
    <p:sldId id="438" r:id="rId19"/>
    <p:sldId id="439" r:id="rId20"/>
    <p:sldId id="441" r:id="rId21"/>
    <p:sldId id="440" r:id="rId22"/>
    <p:sldId id="436" r:id="rId23"/>
    <p:sldId id="386" r:id="rId24"/>
    <p:sldId id="396" r:id="rId25"/>
    <p:sldId id="397" r:id="rId26"/>
    <p:sldId id="400" r:id="rId27"/>
    <p:sldId id="401" r:id="rId28"/>
    <p:sldId id="402" r:id="rId29"/>
    <p:sldId id="437" r:id="rId30"/>
    <p:sldId id="403" r:id="rId31"/>
    <p:sldId id="407" r:id="rId32"/>
    <p:sldId id="410" r:id="rId33"/>
    <p:sldId id="418" r:id="rId34"/>
    <p:sldId id="408" r:id="rId35"/>
    <p:sldId id="409" r:id="rId36"/>
    <p:sldId id="413" r:id="rId37"/>
    <p:sldId id="417" r:id="rId38"/>
    <p:sldId id="404" r:id="rId39"/>
    <p:sldId id="405" r:id="rId40"/>
    <p:sldId id="398" r:id="rId41"/>
    <p:sldId id="399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3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708920"/>
            <a:ext cx="7128792" cy="3822081"/>
            <a:chOff x="622846" y="1538110"/>
            <a:chExt cx="6693917" cy="4704859"/>
          </a:xfrm>
        </p:grpSpPr>
        <p:sp>
          <p:nvSpPr>
            <p:cNvPr id="24" name="AutoShape 1"/>
            <p:cNvSpPr>
              <a:spLocks/>
            </p:cNvSpPr>
            <p:nvPr/>
          </p:nvSpPr>
          <p:spPr bwMode="auto">
            <a:xfrm rot="16200000">
              <a:off x="4489400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2"/>
            <p:cNvSpPr>
              <a:spLocks/>
            </p:cNvSpPr>
            <p:nvPr/>
          </p:nvSpPr>
          <p:spPr bwMode="auto">
            <a:xfrm rot="16200000">
              <a:off x="2322835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3"/>
            <p:cNvSpPr>
              <a:spLocks/>
            </p:cNvSpPr>
            <p:nvPr/>
          </p:nvSpPr>
          <p:spPr bwMode="auto">
            <a:xfrm rot="5400000">
              <a:off x="3508251" y="3512716"/>
              <a:ext cx="846088" cy="892969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2154287" y="1538110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4307459" y="1538110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29" name="Rectangle 7"/>
            <p:cNvSpPr>
              <a:spLocks/>
            </p:cNvSpPr>
            <p:nvPr/>
          </p:nvSpPr>
          <p:spPr bwMode="auto">
            <a:xfrm>
              <a:off x="2504778" y="4350991"/>
              <a:ext cx="2966889" cy="1891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30" name="Rectangle 8"/>
            <p:cNvSpPr>
              <a:spLocks/>
            </p:cNvSpPr>
            <p:nvPr/>
          </p:nvSpPr>
          <p:spPr bwMode="auto">
            <a:xfrm>
              <a:off x="622846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1" name="Rectangle 9"/>
            <p:cNvSpPr>
              <a:spLocks/>
            </p:cNvSpPr>
            <p:nvPr/>
          </p:nvSpPr>
          <p:spPr bwMode="auto">
            <a:xfrm>
              <a:off x="6423794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2" name="AutoShape 10"/>
            <p:cNvSpPr>
              <a:spLocks/>
            </p:cNvSpPr>
            <p:nvPr/>
          </p:nvSpPr>
          <p:spPr bwMode="auto">
            <a:xfrm>
              <a:off x="1446609" y="2982516"/>
              <a:ext cx="4970488" cy="892969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总线</a:t>
              </a:r>
            </a:p>
          </p:txBody>
        </p:sp>
        <p:sp>
          <p:nvSpPr>
            <p:cNvPr id="33" name="Text Box 11"/>
            <p:cNvSpPr txBox="1">
              <a:spLocks/>
            </p:cNvSpPr>
            <p:nvPr/>
          </p:nvSpPr>
          <p:spPr bwMode="auto">
            <a:xfrm>
              <a:off x="3316263" y="4897874"/>
              <a:ext cx="1343918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高速缓存</a:t>
              </a:r>
            </a:p>
          </p:txBody>
        </p:sp>
        <p:sp>
          <p:nvSpPr>
            <p:cNvPr id="34" name="Text Box 12"/>
            <p:cNvSpPr txBox="1">
              <a:spLocks/>
            </p:cNvSpPr>
            <p:nvPr/>
          </p:nvSpPr>
          <p:spPr bwMode="auto">
            <a:xfrm>
              <a:off x="3282777" y="5441469"/>
              <a:ext cx="1410891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内存</a:t>
              </a:r>
            </a:p>
          </p:txBody>
        </p:sp>
        <p:sp>
          <p:nvSpPr>
            <p:cNvPr id="35" name="Text Box 13"/>
            <p:cNvSpPr txBox="1">
              <a:spLocks/>
            </p:cNvSpPr>
            <p:nvPr/>
          </p:nvSpPr>
          <p:spPr bwMode="auto">
            <a:xfrm>
              <a:off x="3282777" y="5850498"/>
              <a:ext cx="1410891" cy="331758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687">
                  <a:ea typeface="宋体" panose="02010600030101010101" pitchFamily="2" charset="-122"/>
                </a:rPr>
                <a:t>外存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759042" y="1695014"/>
            <a:ext cx="4968552" cy="55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 </a:t>
            </a: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中央处理器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2420888"/>
            <a:ext cx="4608512" cy="34096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/>
          </p:cNvSpPr>
          <p:nvPr/>
        </p:nvSpPr>
        <p:spPr bwMode="auto">
          <a:xfrm>
            <a:off x="4970487" y="229940"/>
            <a:ext cx="2210098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运算器</a:t>
            </a:r>
          </a:p>
        </p:txBody>
      </p:sp>
      <p:sp>
        <p:nvSpPr>
          <p:cNvPr id="28675" name="Rectangle 2"/>
          <p:cNvSpPr>
            <a:spLocks/>
          </p:cNvSpPr>
          <p:nvPr/>
        </p:nvSpPr>
        <p:spPr bwMode="auto">
          <a:xfrm>
            <a:off x="1979712" y="4350990"/>
            <a:ext cx="601794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677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700" name="AutoShape 6"/>
          <p:cNvSpPr>
            <a:spLocks/>
          </p:cNvSpPr>
          <p:nvPr/>
        </p:nvSpPr>
        <p:spPr bwMode="auto">
          <a:xfrm rot="16200000">
            <a:off x="5586954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1" name="AutoShape 7"/>
          <p:cNvSpPr>
            <a:spLocks/>
          </p:cNvSpPr>
          <p:nvPr/>
        </p:nvSpPr>
        <p:spPr bwMode="auto">
          <a:xfrm rot="16200000">
            <a:off x="2779992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2" name="AutoShape 8"/>
          <p:cNvSpPr>
            <a:spLocks/>
          </p:cNvSpPr>
          <p:nvPr/>
        </p:nvSpPr>
        <p:spPr bwMode="auto">
          <a:xfrm rot="5400000">
            <a:off x="4512396" y="3503740"/>
            <a:ext cx="846279" cy="892869"/>
          </a:xfrm>
          <a:prstGeom prst="rightArrow">
            <a:avLst>
              <a:gd name="adj1" fmla="val 32000"/>
              <a:gd name="adj2" fmla="val 675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3" name="AutoShape 9"/>
          <p:cNvSpPr>
            <a:spLocks/>
          </p:cNvSpPr>
          <p:nvPr/>
        </p:nvSpPr>
        <p:spPr bwMode="auto">
          <a:xfrm>
            <a:off x="1446610" y="2982194"/>
            <a:ext cx="6408167" cy="892980"/>
          </a:xfrm>
          <a:prstGeom prst="leftRightArrow">
            <a:avLst>
              <a:gd name="adj1" fmla="val 52917"/>
              <a:gd name="adj2" fmla="val 4399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总线</a:t>
            </a:r>
          </a:p>
        </p:txBody>
      </p:sp>
      <p:sp>
        <p:nvSpPr>
          <p:cNvPr id="28679" name="Rectangle 10"/>
          <p:cNvSpPr>
            <a:spLocks/>
          </p:cNvSpPr>
          <p:nvPr/>
        </p:nvSpPr>
        <p:spPr bwMode="auto">
          <a:xfrm>
            <a:off x="1705570" y="229940"/>
            <a:ext cx="2126382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graphicFrame>
        <p:nvGraphicFramePr>
          <p:cNvPr id="286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41102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5606874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8036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5466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299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58776"/>
                  </a:ext>
                </a:extLst>
              </a:tr>
            </a:tbl>
          </a:graphicData>
        </a:graphic>
      </p:graphicFrame>
      <p:sp>
        <p:nvSpPr>
          <p:cNvPr id="28692" name="Text Box 29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8693" name="Text Box 30"/>
          <p:cNvSpPr txBox="1">
            <a:spLocks/>
          </p:cNvSpPr>
          <p:nvPr/>
        </p:nvSpPr>
        <p:spPr bwMode="auto">
          <a:xfrm>
            <a:off x="2436689" y="639230"/>
            <a:ext cx="1280294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8694" name="Text Box 31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8695" name="Text Box 32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8696" name="Text Box 33"/>
          <p:cNvSpPr txBox="1">
            <a:spLocks/>
          </p:cNvSpPr>
          <p:nvPr/>
        </p:nvSpPr>
        <p:spPr bwMode="auto">
          <a:xfrm>
            <a:off x="2452222" y="1892740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指令暂存处</a:t>
            </a:r>
          </a:p>
        </p:txBody>
      </p:sp>
      <p:sp>
        <p:nvSpPr>
          <p:cNvPr id="28697" name="Text Box 34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8698" name="Text Box 35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8699" name="Text Box 36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</p:spTree>
    <p:extLst>
      <p:ext uri="{BB962C8B-B14F-4D97-AF65-F5344CB8AC3E}">
        <p14:creationId xmlns:p14="http://schemas.microsoft.com/office/powerpoint/2010/main" val="3700679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/>
          </p:cNvSpPr>
          <p:nvPr/>
        </p:nvSpPr>
        <p:spPr bwMode="auto">
          <a:xfrm>
            <a:off x="4970487" y="254496"/>
            <a:ext cx="2210098" cy="20984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运算器</a:t>
            </a:r>
          </a:p>
        </p:txBody>
      </p:sp>
      <p:sp>
        <p:nvSpPr>
          <p:cNvPr id="29699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存储器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724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5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6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7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29703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控制器</a:t>
            </a:r>
          </a:p>
        </p:txBody>
      </p:sp>
      <p:sp>
        <p:nvSpPr>
          <p:cNvPr id="29704" name="Text Box 11"/>
          <p:cNvSpPr txBox="1">
            <a:spLocks/>
          </p:cNvSpPr>
          <p:nvPr/>
        </p:nvSpPr>
        <p:spPr bwMode="auto">
          <a:xfrm>
            <a:off x="1775892" y="512341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9705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9706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9707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9708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1100011101010001</a:t>
            </a:r>
          </a:p>
          <a:p>
            <a:pPr eaLnBrk="1"/>
            <a:r>
              <a:rPr lang="zh-CN" altLang="zh-CN" sz="984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0111101110100001</a:t>
            </a:r>
          </a:p>
        </p:txBody>
      </p:sp>
      <p:sp>
        <p:nvSpPr>
          <p:cNvPr id="29709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9710" name="Text Box 17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9711" name="Text Box 18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graphicFrame>
        <p:nvGraphicFramePr>
          <p:cNvPr id="2971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9823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200833041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40534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5972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1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9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4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/>
          </p:cNvSpPr>
          <p:nvPr/>
        </p:nvSpPr>
        <p:spPr bwMode="auto">
          <a:xfrm>
            <a:off x="4970487" y="223242"/>
            <a:ext cx="2210098" cy="2129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0723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0725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748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49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0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1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0727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0728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0729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0730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0731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0732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0733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计算结果</a:t>
            </a:r>
          </a:p>
        </p:txBody>
      </p:sp>
      <p:sp>
        <p:nvSpPr>
          <p:cNvPr id="30734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0735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073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46418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41540248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3786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6551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4860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67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4970487" y="329283"/>
            <a:ext cx="2210098" cy="20236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1747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772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3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4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5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1751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1752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1753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1754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1755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1756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1757" name="Text Box 16"/>
          <p:cNvSpPr txBox="1">
            <a:spLocks/>
          </p:cNvSpPr>
          <p:nvPr/>
        </p:nvSpPr>
        <p:spPr bwMode="auto">
          <a:xfrm>
            <a:off x="5625714" y="704934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en-US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1547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11100</a:t>
            </a:r>
            <a:endParaRPr lang="zh-CN" altLang="zh-CN" sz="1547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758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1759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176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65926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0117009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6283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721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97823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79562" y="2196293"/>
            <a:ext cx="1392829" cy="101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3675182"/>
            <a:ext cx="1392829" cy="104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5337856"/>
            <a:ext cx="1392829" cy="9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2208471" y="4885933"/>
            <a:ext cx="535007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>
            <a:off x="2280478" y="3280058"/>
            <a:ext cx="390993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07473" y="5048016"/>
            <a:ext cx="2641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从存储器 上取出待计算的数放入 计算器；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计算器计算结果；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输出到存储器 或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输出设备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350691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在控制器 指挥下从存储器上取出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4427984" y="2196293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19872" y="2704634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矩形 17"/>
          <p:cNvSpPr/>
          <p:nvPr/>
        </p:nvSpPr>
        <p:spPr>
          <a:xfrm>
            <a:off x="4412111" y="3829580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SzPct val="100000"/>
              <a:buNone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分析指令，得到计算命令和待操作的数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12111" y="3675182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403999" y="4183523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20"/>
          <p:cNvSpPr/>
          <p:nvPr/>
        </p:nvSpPr>
        <p:spPr>
          <a:xfrm>
            <a:off x="4412111" y="4971326"/>
            <a:ext cx="2880320" cy="153969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99361" y="5786680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36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0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2317" y="2047544"/>
            <a:ext cx="496855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操作系统定义：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是一种管理计算机系统资源、控制程序执行、改善人机界面和为其它软件提供支持的系统软件。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6049" y="4135636"/>
            <a:ext cx="4968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操作系统的两个主要涉及原则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）方便：能让人方便的使用计算机系统的资源。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）效率：能让计算机高效的工作。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537109274672&amp;di=260334823c4902eae137f952f82e1a53&amp;imgtype=0&amp;src=http%3A%2F%2Fpic.baike.soso.com%2Fp%2F20131221%2F20131221123536-5844579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63" y="1844824"/>
            <a:ext cx="3043575" cy="450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17240" y="1772816"/>
            <a:ext cx="50405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操作系统的功能：（从资源管理角度）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）处理器管理：对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进行分配和控制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）存储管理：对主存储器进行分配和回收，如内存、硬盘等。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）文件管理：管理磁盘的存储，如文件共享、存取和保护。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）设备管理：对各类输入、输出设备进行分配回收管理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4" y="3119288"/>
            <a:ext cx="3686455" cy="29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7732930" cy="258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操作系统为用户提供的使用接口：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）程序员接口：通过“系统调用”使用操作系统提供的各项功能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（开发者）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）操作员接口：通过操作控制命令提出控制要求。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者）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7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MS-DOS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：是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Oper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ation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简称，于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1981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推出，界面只能用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字符命令方式操作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，且只能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运行单个任务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：是一个功能强大、性能全面的多用户、多任务操作系统，可以应用从巨型计算机到普通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机等多种不同的平台上，是应用面最广、影响力最大的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种类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系统，所有源码开源，是由全世界的程序员创造的一个操作系统。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 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：苹果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Macintosh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系列个人电脑和工作站的操作系统。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：微软公司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推出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的通用操作系统。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7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5313099"/>
            <a:ext cx="36394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American Telephone &amp;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Telegraph</a:t>
            </a:r>
          </a:p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美国电话电报公司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51" y="2060848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语言诞生的摇篮位于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公司设立的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前身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贝尔电话公司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是由著名的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亚历山大</a:t>
            </a:r>
            <a:r>
              <a:rPr lang="en-US" altLang="zh-CN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1887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年建立的通讯公司。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贝尔实验室在基础科学、通信科学和计算机科学等领域硕果累累，多次获得诺贝尔奖和图灵奖。其中著名的有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晶体管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激光器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太阳能电池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发光二极管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通信卫星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蜂窝移动通信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许多重大发明的诞生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1026" name="Picture 2" descr="https://timgsa.baidu.com/timg?image&amp;quality=80&amp;size=b9999_10000&amp;sec=1536832452779&amp;di=0ebac87242db72a51eae4e72d02f45e5&amp;imgtype=0&amp;src=http%3A%2F%2Fhimg2.huanqiu.com%2Fattachment2010%2F2013%2F0715%2F201307151104186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425"/>
          <a:stretch/>
        </p:blipFill>
        <p:spPr bwMode="auto">
          <a:xfrm>
            <a:off x="5887692" y="1794903"/>
            <a:ext cx="216024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2186357" y="2525211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8035" y="5486280"/>
            <a:ext cx="3338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早期的程序需要通过带孔的纸带作为输入和输出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9382"/>
          <a:stretch/>
        </p:blipFill>
        <p:spPr>
          <a:xfrm>
            <a:off x="5477967" y="1844824"/>
            <a:ext cx="3300395" cy="3602917"/>
          </a:xfrm>
          <a:prstGeom prst="rect">
            <a:avLst/>
          </a:prstGeom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1741319" y="473117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椭圆 11"/>
          <p:cNvSpPr/>
          <p:nvPr/>
        </p:nvSpPr>
        <p:spPr>
          <a:xfrm>
            <a:off x="1651242" y="487553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椭圆 12"/>
          <p:cNvSpPr/>
          <p:nvPr/>
        </p:nvSpPr>
        <p:spPr>
          <a:xfrm>
            <a:off x="1543889" y="5000510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椭圆 13"/>
          <p:cNvSpPr/>
          <p:nvPr/>
        </p:nvSpPr>
        <p:spPr>
          <a:xfrm>
            <a:off x="1672219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809597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1946563" y="311463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椭圆 16"/>
          <p:cNvSpPr/>
          <p:nvPr/>
        </p:nvSpPr>
        <p:spPr>
          <a:xfrm>
            <a:off x="2083530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椭圆 17"/>
          <p:cNvSpPr/>
          <p:nvPr/>
        </p:nvSpPr>
        <p:spPr>
          <a:xfrm>
            <a:off x="2220908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椭圆 18"/>
          <p:cNvSpPr/>
          <p:nvPr/>
        </p:nvSpPr>
        <p:spPr>
          <a:xfrm>
            <a:off x="1946563" y="328737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椭圆 19"/>
          <p:cNvSpPr/>
          <p:nvPr/>
        </p:nvSpPr>
        <p:spPr>
          <a:xfrm>
            <a:off x="1946563" y="3460104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1109954" y="5376105"/>
            <a:ext cx="3504069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2" name="椭圆 21"/>
          <p:cNvSpPr/>
          <p:nvPr/>
        </p:nvSpPr>
        <p:spPr>
          <a:xfrm>
            <a:off x="495044" y="4793234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047335" y="4212546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4" name="椭圆 23"/>
          <p:cNvSpPr/>
          <p:nvPr/>
        </p:nvSpPr>
        <p:spPr>
          <a:xfrm>
            <a:off x="1432424" y="362967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文本框 24"/>
          <p:cNvSpPr txBox="1"/>
          <p:nvPr/>
        </p:nvSpPr>
        <p:spPr>
          <a:xfrm>
            <a:off x="697455" y="4984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0741" y="5498279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数字组成。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432424" y="197910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文本框 28"/>
          <p:cNvSpPr txBox="1"/>
          <p:nvPr/>
        </p:nvSpPr>
        <p:spPr>
          <a:xfrm>
            <a:off x="1617574" y="383933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汇编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5936" y="21991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高级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9283" y="4325318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由助记符组成。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489283" y="2637977"/>
            <a:ext cx="28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</a:t>
            </a:r>
            <a:r>
              <a:rPr lang="zh-CN" altLang="en-US" dirty="0" smtClean="0"/>
              <a:t>人类语言的语句组成。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2" y="1844824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汇编语言（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assembly language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）是一种汇编语言是一种符号式程序设计语言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。通过用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助记符（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Mnemonics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）代替机器指令的操作码，用地址符号（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Symbol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）或标号（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Label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）代替指令或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操作数地址。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不同的设备中，汇编语言对应着不同的机器语言指令集，通过汇编过程转换成机器指令。普遍地说，特定的汇编语言和特定的机器语言指令集是一一对应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的，不同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平台之间不可直接移植。</a:t>
            </a:r>
          </a:p>
        </p:txBody>
      </p:sp>
      <p:pic>
        <p:nvPicPr>
          <p:cNvPr id="2050" name="Picture 2" descr="https://gss2.bdstatic.com/9fo3dSag_xI4khGkpoWK1HF6hhy/baike/w%3D268%3Bg%3D0/sign=d423ba833e87e9504217f46a2803347e/e7cd7b899e510fb36d07c2d7dd33c895d1430c57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3024336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3" y="1844824"/>
            <a:ext cx="3096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年，里奇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和汤普森认为汇编语言实现操作系统实在太过难以移植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，设计了一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种高级语言重新优化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系统，这就是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语言。并在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年，二人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语言版本的的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由于远胜过汇编语言的可移植性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系统对后续的操作系统产生了巨大的影响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语言也风靡全球。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35493"/>
            <a:ext cx="4562475" cy="3124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4245" y="5646495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在这方面的卓越贡献，汤普森和里奇在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1983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年获得了有“计算机界诺贝尔奖”之称的图灵奖。。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494685" y="50947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汤普森</a:t>
            </a:r>
            <a:endParaRPr lang="zh-CN" alt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2822" y="50757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丹尼斯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里奇</a:t>
            </a:r>
          </a:p>
        </p:txBody>
      </p:sp>
    </p:spTree>
    <p:extLst>
      <p:ext uri="{BB962C8B-B14F-4D97-AF65-F5344CB8AC3E}">
        <p14:creationId xmlns:p14="http://schemas.microsoft.com/office/powerpoint/2010/main" val="13024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5576" y="2295745"/>
            <a:ext cx="5320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946" y="3245579"/>
            <a:ext cx="4305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1000100111011000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8946" y="4198180"/>
            <a:ext cx="3909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汇编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  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BX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034" y="5152603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  ：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*AX=*BX;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计算导论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32265"/>
              </p:ext>
            </p:extLst>
          </p:nvPr>
        </p:nvGraphicFramePr>
        <p:xfrm>
          <a:off x="899592" y="2780928"/>
          <a:ext cx="7560840" cy="32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216313417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29024044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73691724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850220642"/>
                    </a:ext>
                  </a:extLst>
                </a:gridCol>
              </a:tblGrid>
              <a:tr h="821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可读性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可移植性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运行效率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195402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机器语言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极差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238459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汇编语言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852174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68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9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/>
          </p:cNvSpPr>
          <p:nvPr/>
        </p:nvSpPr>
        <p:spPr bwMode="auto">
          <a:xfrm>
            <a:off x="240109" y="1936083"/>
            <a:ext cx="5217053" cy="45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33375" indent="-33337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1912年6月，生于伦敦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中学期间获国王爱德华六世数学金盾奖章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1935年，被选为剑桥大学国王学院院士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1936年，提出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图灵机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（发表于《伦敦数学会文集》）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1938年，美国普林斯顿大学博士学位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1938-1945年二战期间，密码破译工作（曾任］英美密码破译部门总顾问）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1946年，获不列颠帝国勋章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1950年，提出著名的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“图灵测试”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1950年10月，提出了著名的“机器会思考吗？”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开启了人工智能的研究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1951年，被选为国家皇家学会会员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（家族中第四位皇家学会会员）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1952年，图灵写出一个国际象棋程序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1954年，逝世</a:t>
            </a:r>
          </a:p>
        </p:txBody>
      </p:sp>
      <p:sp>
        <p:nvSpPr>
          <p:cNvPr id="9" name="Text Box 3"/>
          <p:cNvSpPr txBox="1">
            <a:spLocks/>
          </p:cNvSpPr>
          <p:nvPr/>
        </p:nvSpPr>
        <p:spPr bwMode="auto">
          <a:xfrm>
            <a:off x="6012160" y="5811900"/>
            <a:ext cx="2980402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艾伦·麦席森·图灵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Alan Mathison Turing</a:t>
            </a:r>
          </a:p>
        </p:txBody>
      </p:sp>
      <p:pic>
        <p:nvPicPr>
          <p:cNvPr id="2050" name="Picture 2" descr="https://gss0.bdstatic.com/94o3dSag_xI4khGkpoWK1HF6hhy/baike/w%3D268%3Bg%3D0/sign=bf9deee5402309f7e76faa144a356bce/9e3df8dcd100baa13dc6bcca4110b912c9fc2ed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74" y="1919551"/>
            <a:ext cx="2873689" cy="38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986600"/>
            <a:ext cx="753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除机器语言外的任何编译语言，都需要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编译。而编译就是把高级语言转换为低级语言程序的过程。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4440" y="4221088"/>
            <a:ext cx="183230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.C/.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0496" y="4210487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(compiler)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1878" y="4221088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87111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476246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5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一共完成的程序语言开发环境中，除了编译器这个主要工具外，还需要其他一些工具，如编辑器（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）、连接器（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）、调速器（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）和载入程序等。现代计算机系统常把这些相互独立的程序设计工具集成起来，构成一个集成化的程序开发环境（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ntegrated</a:t>
            </a:r>
            <a:r>
              <a:rPr lang="en-AU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Development Environment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以提高程序设计的效率和程序的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质量。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7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编辑器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完成源程序的输入、编辑并产生标准文件（如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文件）的程序。</a:t>
            </a:r>
            <a:endParaRPr lang="en-US" altLang="zh-CN" sz="2800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连接器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）：又称为连接编辑器，将分别在不同目标文件（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），或者是汇编代码，标准函数库代码，又或是操作系统提供的资源，收集到一个可执行文件中的程序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调试器（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可以在被编译的程序中判定执行是否错误的程序。运行一个带有调试程序的程序与直接执行是不同的。这是因为，调试程序保存有着所有或者大多数的源代码信息，它可以在预先指定的位置（断点，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break-point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）暂停执行，并提供有关信息，如函数、变量值等。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3" descr="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98" y="1012739"/>
            <a:ext cx="3757162" cy="55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2276872"/>
            <a:ext cx="4572000" cy="3102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与编辑源程序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对源程序进行编译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与库函数连接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运行目标程序</a:t>
            </a:r>
            <a:endParaRPr kumimoji="1"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5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68087"/>
              </p:ext>
            </p:extLst>
          </p:nvPr>
        </p:nvGraphicFramePr>
        <p:xfrm>
          <a:off x="575556" y="2020297"/>
          <a:ext cx="7992888" cy="4373172"/>
        </p:xfrm>
        <a:graphic>
          <a:graphicData uri="http://schemas.openxmlformats.org/drawingml/2006/table">
            <a:tbl>
              <a:tblPr/>
              <a:tblGrid>
                <a:gridCol w="992549">
                  <a:extLst>
                    <a:ext uri="{9D8B030D-6E8A-4147-A177-3AD203B41FA5}">
                      <a16:colId xmlns:a16="http://schemas.microsoft.com/office/drawing/2014/main" val="2146760515"/>
                    </a:ext>
                  </a:extLst>
                </a:gridCol>
                <a:gridCol w="7000339">
                  <a:extLst>
                    <a:ext uri="{9D8B030D-6E8A-4147-A177-3AD203B41FA5}">
                      <a16:colId xmlns:a16="http://schemas.microsoft.com/office/drawing/2014/main" val="2430746717"/>
                    </a:ext>
                  </a:extLst>
                </a:gridCol>
              </a:tblGrid>
              <a:tr h="1727130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开放源代码的软件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 Light" charset="0"/>
                      </a:endParaRP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Anjuta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Code::Blocks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CodeLite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Dev-C++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Eclipse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Geany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GNAT Programming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KDevelop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MonoDevelop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NetBeans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QDevelop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wxDev-C++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29644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免费软件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 Express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Pelles C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Sun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Explorer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Xcode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76222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商业软件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C++ Builder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Professional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204864"/>
            <a:ext cx="3312368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Microsoft 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Visual Studio（简称VS）是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美国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微软公司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开发工具包系列产品。VS是一个基本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完整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开发工具集，它包括了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整个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软件生命周期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所需要的大部分工具，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项目管理、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管控工具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(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IDE)等等</a:t>
            </a:r>
            <a:r>
              <a:rPr lang="zh-CN" altLang="zh-CN" sz="26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3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131863" cy="464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543612" y="4869160"/>
            <a:ext cx="2016224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589585"/>
            <a:ext cx="3312368" cy="305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啊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款非常容易上手的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语言编程软件，基于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标准。界面简洁可爱，支持语法高亮，代码折叠，编译错误提示等，上手快，操作方便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。特别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适合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语言入门的初学者使用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6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88840"/>
            <a:ext cx="3823341" cy="44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9604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Randal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E.·Bryant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（布莱恩特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：机械工业出版社</a:t>
            </a:r>
          </a:p>
          <a:p>
            <a:pPr>
              <a:spcBef>
                <a:spcPts val="1200"/>
              </a:spcBef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（美）努尔，（美）劳伯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9218" name="Picture 2" descr="https://gss1.bdstatic.com/9vo3dSag_xI4khGkpoWK1HF6hhy/baike/w%3D268%3Bg%3D0/sign=102edc156559252da3171a020ca06406/ac6eddc451da81cbf00cbdc25766d016082431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3225"/>
            <a:ext cx="2343664" cy="32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003225"/>
            <a:ext cx="2296818" cy="32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2328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阿霍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90" y="1918846"/>
            <a:ext cx="2284576" cy="32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2" name="Text Box 3"/>
          <p:cNvSpPr txBox="1">
            <a:spLocks/>
          </p:cNvSpPr>
          <p:nvPr/>
        </p:nvSpPr>
        <p:spPr bwMode="auto">
          <a:xfrm>
            <a:off x="525882" y="1863840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zh-CN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一条存储带</a:t>
            </a: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双向无限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延长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有一个个小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方格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来存储信息。</a:t>
            </a:r>
            <a:endParaRPr lang="zh-CN" altLang="zh-CN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 Box 6"/>
          <p:cNvSpPr txBox="1">
            <a:spLocks/>
          </p:cNvSpPr>
          <p:nvPr/>
        </p:nvSpPr>
        <p:spPr bwMode="auto">
          <a:xfrm>
            <a:off x="539552" y="4366763"/>
            <a:ext cx="4359176" cy="21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327025" indent="-327025" eaLnBrk="1">
              <a:spcBef>
                <a:spcPts val="600"/>
              </a:spcBef>
              <a:buSzPct val="50000"/>
              <a:buFontTx/>
              <a:buBlip>
                <a:blip r:embed="rId4"/>
              </a:buBlip>
              <a:defRPr sz="2000" b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0" lvl="2" indent="-388938" eaLnBrk="1">
              <a:spcBef>
                <a:spcPts val="600"/>
              </a:spcBef>
              <a:buSzPct val="145000"/>
              <a:buFontTx/>
              <a:buChar char="•"/>
              <a:defRPr sz="2000" b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9pPr>
          </a:lstStyle>
          <a:p>
            <a:r>
              <a:rPr lang="zh-CN" altLang="zh-CN" b="1" dirty="0"/>
              <a:t>一个控制器</a:t>
            </a:r>
          </a:p>
          <a:p>
            <a:pPr lvl="2"/>
            <a:r>
              <a:rPr lang="zh-CN" altLang="zh-CN" dirty="0"/>
              <a:t>可以存储当前自身的状态；</a:t>
            </a:r>
          </a:p>
          <a:p>
            <a:pPr lvl="2"/>
            <a:r>
              <a:rPr lang="zh-CN" altLang="zh-CN" dirty="0" smtClean="0"/>
              <a:t>可以</a:t>
            </a:r>
            <a:r>
              <a:rPr lang="zh-CN" altLang="zh-CN" dirty="0"/>
              <a:t>根据读到的字母／数字变换自身的状态</a:t>
            </a:r>
          </a:p>
          <a:p>
            <a:pPr lvl="2"/>
            <a:r>
              <a:rPr lang="zh-CN" altLang="zh-CN" dirty="0"/>
              <a:t>可以沿着存储带一格一格地左移、右移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58717" y="1727164"/>
            <a:ext cx="3298453" cy="4818827"/>
            <a:chOff x="8656199" y="1916832"/>
            <a:chExt cx="3298453" cy="4818827"/>
          </a:xfrm>
        </p:grpSpPr>
        <p:pic>
          <p:nvPicPr>
            <p:cNvPr id="11" name="Picture 2" descr="tulingji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199" y="1916832"/>
              <a:ext cx="3298453" cy="3453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99" y="4433676"/>
              <a:ext cx="3298453" cy="2301983"/>
            </a:xfrm>
            <a:prstGeom prst="rect">
              <a:avLst/>
            </a:prstGeom>
          </p:spPr>
        </p:pic>
      </p:grpSp>
      <p:sp>
        <p:nvSpPr>
          <p:cNvPr id="14" name="Text Box 3"/>
          <p:cNvSpPr txBox="1">
            <a:spLocks/>
          </p:cNvSpPr>
          <p:nvPr/>
        </p:nvSpPr>
        <p:spPr bwMode="auto">
          <a:xfrm>
            <a:off x="551385" y="3033712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en-US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000" dirty="0" smtClean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个读写头</a:t>
            </a:r>
            <a:endParaRPr lang="zh-CN" altLang="zh-CN" sz="2000" dirty="0">
              <a:solidFill>
                <a:srgbClr val="D4595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读、写、更改存储带上每一格的数字、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字母</a:t>
            </a:r>
            <a:endParaRPr lang="zh-CN" altLang="en-US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课后作业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2"/>
          <p:cNvSpPr txBox="1">
            <a:spLocks/>
          </p:cNvSpPr>
          <p:nvPr/>
        </p:nvSpPr>
        <p:spPr bwMode="auto">
          <a:xfrm>
            <a:off x="339353" y="1988840"/>
            <a:ext cx="73507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indent="0"/>
            <a:r>
              <a:rPr lang="zh-CN" altLang="zh-CN" sz="2400" dirty="0"/>
              <a:t>1、选择一款适合自己的c语言编译环境，并尽快熟悉。</a:t>
            </a:r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336277" y="2698509"/>
            <a:ext cx="769210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/>
            <a:r>
              <a:rPr lang="zh-CN" altLang="zh-CN" sz="2400" dirty="0"/>
              <a:t>2、在自己的编辑环境下，抄写helloworld 程序，并将程序运行截图发至课程平台。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53734"/>
              </p:ext>
            </p:extLst>
          </p:nvPr>
        </p:nvGraphicFramePr>
        <p:xfrm>
          <a:off x="747732" y="3789040"/>
          <a:ext cx="7524750" cy="259842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985989559"/>
                    </a:ext>
                  </a:extLst>
                </a:gridCol>
                <a:gridCol w="7258050">
                  <a:extLst>
                    <a:ext uri="{9D8B030D-6E8A-4147-A177-3AD203B41FA5}">
                      <a16:colId xmlns:a16="http://schemas.microsoft.com/office/drawing/2014/main" val="3103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#include &lt;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2800" b="0" i="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("Hello, World!");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return 0;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725946" y="2246868"/>
            <a:ext cx="769210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>
              <a:lnSpc>
                <a:spcPct val="150000"/>
              </a:lnSpc>
            </a:pP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helloworld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程序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有没有实际意义？如果有，编写这个程序的意义是什么。</a:t>
            </a:r>
            <a:endParaRPr lang="zh-CN" altLang="zh-CN" sz="3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 descr="http://www.pooban.com/images/201607/thumb_img/3438_thumb_G_14691179885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82671"/>
            <a:ext cx="2188245" cy="218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11478" y="1782091"/>
            <a:ext cx="8020962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图灵机的意义：</a:t>
            </a:r>
          </a:p>
          <a:p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、它证明了通用计算理论，肯定了计算机实现的可能性，同时它给出了计算机应有的主要架构；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、图灵机模型引入了读写与算法与程序语言的概念，极大的突破了过去的计算机器的设计理念；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、图灵机模型理论是计算学科最核心的理论，因为计算机的极限计算能力就是通用图灵机的计算能力，很多问题可以转化到图灵机这个简单的模型来考虑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67543" y="1962226"/>
            <a:ext cx="406580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1945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月，冯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诺依曼提出了在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数字计算机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内部的存储器中存放程序的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概念），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这是所有现代电子计算机的模板，被称为“冯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诺依曼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结构”，按这一结构建造的电脑称为存储程序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计算机，又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称为通用计算机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诺依曼计算机主要由运算器、控制器、存储器和输入输出设备组成，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它的的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特点是：程序以二进制代码的形式存放在存储器中；所有的指令都是由操作码和地址码组成；指令在其存储过程中按照执行的顺序进行存储；以运算器和控制器作为计算机结构的中心等。</a:t>
            </a:r>
          </a:p>
        </p:txBody>
      </p:sp>
      <p:pic>
        <p:nvPicPr>
          <p:cNvPr id="3074" name="Picture 2" descr="https://timgsa.baidu.com/timg?image&amp;quality=80&amp;size=b9999_10000&amp;sec=1537116587735&amp;di=08639f6cdd78a63ee1b64ef75f31c30d&amp;imgtype=0&amp;src=http%3A%2F%2Fimg.mp.itc.cn%2Fupload%2F20161228%2Ff95a6b8c89a149de9c2a6db18ae6b8c8_th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9"/>
          <a:stretch/>
        </p:blipFill>
        <p:spPr bwMode="auto">
          <a:xfrm>
            <a:off x="4932040" y="2492896"/>
            <a:ext cx="38219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84168" y="60212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诺伊曼</a:t>
            </a:r>
          </a:p>
        </p:txBody>
      </p:sp>
    </p:spTree>
    <p:extLst>
      <p:ext uri="{BB962C8B-B14F-4D97-AF65-F5344CB8AC3E}">
        <p14:creationId xmlns:p14="http://schemas.microsoft.com/office/powerpoint/2010/main" val="37613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245946" y="1972315"/>
            <a:ext cx="6669372" cy="3568831"/>
            <a:chOff x="622846" y="1505769"/>
            <a:chExt cx="6693917" cy="3723431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2154287" y="1505769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4307459" y="1505769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2504778" y="4350991"/>
              <a:ext cx="2966889" cy="878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622846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6423794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6609" y="2400970"/>
              <a:ext cx="4970488" cy="1981274"/>
              <a:chOff x="0" y="0"/>
              <a:chExt cx="7069166" cy="281836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AutoShape 8"/>
              <p:cNvSpPr>
                <a:spLocks/>
              </p:cNvSpPr>
              <p:nvPr/>
            </p:nvSpPr>
            <p:spPr bwMode="auto">
              <a:xfrm rot="-5400000">
                <a:off x="4327586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5" name="AutoShape 9"/>
              <p:cNvSpPr>
                <a:spLocks/>
              </p:cNvSpPr>
              <p:nvPr/>
            </p:nvSpPr>
            <p:spPr bwMode="auto">
              <a:xfrm rot="-5400000">
                <a:off x="1245754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 rot="5400000">
                <a:off x="2932792" y="1581570"/>
                <a:ext cx="1203582" cy="1270001"/>
              </a:xfrm>
              <a:prstGeom prst="rightArrow">
                <a:avLst>
                  <a:gd name="adj1" fmla="val 32000"/>
                  <a:gd name="adj2" fmla="val 67532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7" name="AutoShape 11"/>
              <p:cNvSpPr>
                <a:spLocks/>
              </p:cNvSpPr>
              <p:nvPr/>
            </p:nvSpPr>
            <p:spPr bwMode="auto">
              <a:xfrm>
                <a:off x="0" y="826620"/>
                <a:ext cx="7069166" cy="1270001"/>
              </a:xfrm>
              <a:prstGeom prst="leftRightArrow">
                <a:avLst>
                  <a:gd name="adj1" fmla="val 52917"/>
                  <a:gd name="adj2" fmla="val 43989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r>
                  <a:rPr lang="zh-CN" altLang="zh-CN" sz="218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sym typeface="Helvetica Neue Medium" charset="0"/>
                  </a:rPr>
                  <a:t>总线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531306" y="5956601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冯.诺依曼结构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771772" y="1972315"/>
            <a:ext cx="138236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4917048" y="1972315"/>
            <a:ext cx="138347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3120977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程序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1245946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7025623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066688" y="2741008"/>
            <a:ext cx="4958335" cy="1958396"/>
            <a:chOff x="0" y="-132588"/>
            <a:chExt cx="7077835" cy="290649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AutoShape 9"/>
            <p:cNvSpPr>
              <a:spLocks/>
            </p:cNvSpPr>
            <p:nvPr/>
          </p:nvSpPr>
          <p:spPr bwMode="auto">
            <a:xfrm rot="16200000">
              <a:off x="4817873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8669" y="1391934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                     数据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 rot="16200000">
              <a:off x="1853605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 rot="16200000">
              <a:off x="805599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6" name="AutoShape 10"/>
            <p:cNvSpPr>
              <a:spLocks/>
            </p:cNvSpPr>
            <p:nvPr/>
          </p:nvSpPr>
          <p:spPr bwMode="auto">
            <a:xfrm rot="5400000">
              <a:off x="1241162" y="1705446"/>
              <a:ext cx="1503907" cy="633022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0" y="826620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程序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9"/>
            <p:cNvSpPr>
              <a:spLocks/>
            </p:cNvSpPr>
            <p:nvPr/>
          </p:nvSpPr>
          <p:spPr bwMode="auto">
            <a:xfrm rot="16200000">
              <a:off x="3867072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7" name="AutoShape 10"/>
            <p:cNvSpPr>
              <a:spLocks/>
            </p:cNvSpPr>
            <p:nvPr/>
          </p:nvSpPr>
          <p:spPr bwMode="auto">
            <a:xfrm rot="5400000">
              <a:off x="4499113" y="1993928"/>
              <a:ext cx="926944" cy="633022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68467" y="59181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哈弗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结构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Rectangle 4"/>
          <p:cNvSpPr>
            <a:spLocks/>
          </p:cNvSpPr>
          <p:nvPr/>
        </p:nvSpPr>
        <p:spPr bwMode="auto">
          <a:xfrm>
            <a:off x="5026618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数据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</TotalTime>
  <Words>2276</Words>
  <Application>Microsoft Office PowerPoint</Application>
  <PresentationFormat>全屏显示(4:3)</PresentationFormat>
  <Paragraphs>383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Helvetica Neue</vt:lpstr>
      <vt:lpstr>Helvetica Neue Light</vt:lpstr>
      <vt:lpstr>Helvetica Neue Medium</vt:lpstr>
      <vt:lpstr>等线</vt:lpstr>
      <vt:lpstr>华文行楷</vt:lpstr>
      <vt:lpstr>华文楷体</vt:lpstr>
      <vt:lpstr>楷体</vt:lpstr>
      <vt:lpstr>楷体_GB2312</vt:lpstr>
      <vt:lpstr>宋体</vt:lpstr>
      <vt:lpstr>Arial</vt:lpstr>
      <vt:lpstr>Consolas</vt:lpstr>
      <vt:lpstr>Helvetica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166</cp:revision>
  <dcterms:created xsi:type="dcterms:W3CDTF">2014-03-21T03:02:44Z</dcterms:created>
  <dcterms:modified xsi:type="dcterms:W3CDTF">2018-09-29T11:06:31Z</dcterms:modified>
</cp:coreProperties>
</file>