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85" r:id="rId3"/>
    <p:sldId id="485" r:id="rId4"/>
    <p:sldId id="486" r:id="rId5"/>
    <p:sldId id="487" r:id="rId6"/>
    <p:sldId id="489" r:id="rId7"/>
    <p:sldId id="490" r:id="rId8"/>
    <p:sldId id="488" r:id="rId9"/>
    <p:sldId id="492" r:id="rId10"/>
    <p:sldId id="491" r:id="rId11"/>
    <p:sldId id="531" r:id="rId12"/>
    <p:sldId id="494" r:id="rId13"/>
    <p:sldId id="495" r:id="rId14"/>
    <p:sldId id="496" r:id="rId15"/>
    <p:sldId id="497" r:id="rId16"/>
    <p:sldId id="499" r:id="rId17"/>
    <p:sldId id="532" r:id="rId18"/>
    <p:sldId id="501" r:id="rId19"/>
    <p:sldId id="502" r:id="rId20"/>
    <p:sldId id="503" r:id="rId21"/>
    <p:sldId id="505" r:id="rId22"/>
    <p:sldId id="504" r:id="rId23"/>
    <p:sldId id="506" r:id="rId24"/>
    <p:sldId id="507" r:id="rId25"/>
    <p:sldId id="508" r:id="rId26"/>
    <p:sldId id="509" r:id="rId27"/>
    <p:sldId id="510" r:id="rId28"/>
    <p:sldId id="511" r:id="rId29"/>
    <p:sldId id="512" r:id="rId30"/>
    <p:sldId id="513" r:id="rId31"/>
    <p:sldId id="514" r:id="rId32"/>
    <p:sldId id="515" r:id="rId33"/>
    <p:sldId id="516" r:id="rId34"/>
    <p:sldId id="517" r:id="rId35"/>
    <p:sldId id="419" r:id="rId36"/>
    <p:sldId id="518" r:id="rId37"/>
    <p:sldId id="519" r:id="rId38"/>
    <p:sldId id="520" r:id="rId39"/>
    <p:sldId id="521" r:id="rId40"/>
    <p:sldId id="522" r:id="rId41"/>
    <p:sldId id="523" r:id="rId42"/>
    <p:sldId id="524" r:id="rId43"/>
    <p:sldId id="525" r:id="rId44"/>
    <p:sldId id="526" r:id="rId45"/>
    <p:sldId id="527" r:id="rId46"/>
    <p:sldId id="528" r:id="rId47"/>
    <p:sldId id="530" r:id="rId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81"/>
    <a:srgbClr val="F3F9FA"/>
    <a:srgbClr val="0000FF"/>
    <a:srgbClr val="E7F1FB"/>
    <a:srgbClr val="2B3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4241" autoAdjust="0"/>
  </p:normalViewPr>
  <p:slideViewPr>
    <p:cSldViewPr>
      <p:cViewPr varScale="1">
        <p:scale>
          <a:sx n="104" d="100"/>
          <a:sy n="104" d="100"/>
        </p:scale>
        <p:origin x="136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6854D-EEAC-4D45-B766-884B951AB701}" type="datetimeFigureOut">
              <a:rPr lang="zh-CN" altLang="en-US" smtClean="0"/>
              <a:t>2018/9/29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879F8-41F2-4626-BB9A-829AFF3355F6}" type="slidenum">
              <a:rPr lang="zh-CN" altLang="en-US" smtClean="0"/>
              <a:t>‹#›</a:t>
            </a:fld>
            <a:endParaRPr lang="zh-CN" altLang="en-US"/>
          </a:p>
        </p:txBody>
      </p:sp>
    </p:spTree>
    <p:extLst>
      <p:ext uri="{BB962C8B-B14F-4D97-AF65-F5344CB8AC3E}">
        <p14:creationId xmlns:p14="http://schemas.microsoft.com/office/powerpoint/2010/main" val="198200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a:t>
            </a:fld>
            <a:endParaRPr lang="zh-CN" altLang="en-US"/>
          </a:p>
        </p:txBody>
      </p:sp>
    </p:spTree>
    <p:extLst>
      <p:ext uri="{BB962C8B-B14F-4D97-AF65-F5344CB8AC3E}">
        <p14:creationId xmlns:p14="http://schemas.microsoft.com/office/powerpoint/2010/main" val="365210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07320-FDA7-4C22-B409-F290B834D433}" type="slidenum">
              <a:rPr lang="en-US" altLang="zh-CN"/>
              <a:pPr/>
              <a:t>‹#›</a:t>
            </a:fld>
            <a:endParaRPr lang="en-US" altLang="zh-CN"/>
          </a:p>
        </p:txBody>
      </p:sp>
    </p:spTree>
    <p:extLst>
      <p:ext uri="{BB962C8B-B14F-4D97-AF65-F5344CB8AC3E}">
        <p14:creationId xmlns:p14="http://schemas.microsoft.com/office/powerpoint/2010/main" val="338856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880C0E-052C-4C27-ACAC-E7C4523AC7B9}" type="slidenum">
              <a:rPr lang="en-US" altLang="zh-CN"/>
              <a:pPr/>
              <a:t>‹#›</a:t>
            </a:fld>
            <a:endParaRPr lang="en-US" altLang="zh-CN"/>
          </a:p>
        </p:txBody>
      </p:sp>
    </p:spTree>
    <p:extLst>
      <p:ext uri="{BB962C8B-B14F-4D97-AF65-F5344CB8AC3E}">
        <p14:creationId xmlns:p14="http://schemas.microsoft.com/office/powerpoint/2010/main" val="15242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DC5966-CC58-401F-8DC3-1FE227328867}" type="slidenum">
              <a:rPr lang="en-US" altLang="zh-CN"/>
              <a:pPr/>
              <a:t>‹#›</a:t>
            </a:fld>
            <a:endParaRPr lang="en-US" altLang="zh-CN"/>
          </a:p>
        </p:txBody>
      </p:sp>
    </p:spTree>
    <p:extLst>
      <p:ext uri="{BB962C8B-B14F-4D97-AF65-F5344CB8AC3E}">
        <p14:creationId xmlns:p14="http://schemas.microsoft.com/office/powerpoint/2010/main" val="35091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9C957E8-67D0-4D6B-9E2E-E0F6059B356C}" type="slidenum">
              <a:rPr lang="en-US" altLang="zh-CN"/>
              <a:pPr/>
              <a:t>‹#›</a:t>
            </a:fld>
            <a:endParaRPr lang="en-US" altLang="zh-CN"/>
          </a:p>
        </p:txBody>
      </p:sp>
    </p:spTree>
    <p:extLst>
      <p:ext uri="{BB962C8B-B14F-4D97-AF65-F5344CB8AC3E}">
        <p14:creationId xmlns:p14="http://schemas.microsoft.com/office/powerpoint/2010/main" val="246206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E4FB57-19BA-441F-B387-626DD8F68635}" type="slidenum">
              <a:rPr lang="en-US" altLang="zh-CN"/>
              <a:pPr/>
              <a:t>‹#›</a:t>
            </a:fld>
            <a:endParaRPr lang="en-US" altLang="zh-CN"/>
          </a:p>
        </p:txBody>
      </p:sp>
    </p:spTree>
    <p:extLst>
      <p:ext uri="{BB962C8B-B14F-4D97-AF65-F5344CB8AC3E}">
        <p14:creationId xmlns:p14="http://schemas.microsoft.com/office/powerpoint/2010/main" val="119332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253A62-BFC4-4DB8-8D18-4C129CA149D9}" type="slidenum">
              <a:rPr lang="en-US" altLang="zh-CN"/>
              <a:pPr/>
              <a:t>‹#›</a:t>
            </a:fld>
            <a:endParaRPr lang="en-US" altLang="zh-CN"/>
          </a:p>
        </p:txBody>
      </p:sp>
    </p:spTree>
    <p:extLst>
      <p:ext uri="{BB962C8B-B14F-4D97-AF65-F5344CB8AC3E}">
        <p14:creationId xmlns:p14="http://schemas.microsoft.com/office/powerpoint/2010/main" val="192321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98F6BBA-95E0-49AB-986F-884ABFCC9D12}" type="slidenum">
              <a:rPr lang="en-US" altLang="zh-CN"/>
              <a:pPr/>
              <a:t>‹#›</a:t>
            </a:fld>
            <a:endParaRPr lang="en-US" altLang="zh-CN"/>
          </a:p>
        </p:txBody>
      </p:sp>
    </p:spTree>
    <p:extLst>
      <p:ext uri="{BB962C8B-B14F-4D97-AF65-F5344CB8AC3E}">
        <p14:creationId xmlns:p14="http://schemas.microsoft.com/office/powerpoint/2010/main" val="741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8BD7AC9-4311-4E32-BE6A-FBFE6BF205E4}" type="slidenum">
              <a:rPr lang="en-US" altLang="zh-CN"/>
              <a:pPr/>
              <a:t>‹#›</a:t>
            </a:fld>
            <a:endParaRPr lang="en-US" altLang="zh-CN"/>
          </a:p>
        </p:txBody>
      </p:sp>
    </p:spTree>
    <p:extLst>
      <p:ext uri="{BB962C8B-B14F-4D97-AF65-F5344CB8AC3E}">
        <p14:creationId xmlns:p14="http://schemas.microsoft.com/office/powerpoint/2010/main" val="32046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B25585-14F4-4E38-99C9-6C2948325071}" type="slidenum">
              <a:rPr lang="en-US" altLang="zh-CN"/>
              <a:pPr/>
              <a:t>‹#›</a:t>
            </a:fld>
            <a:endParaRPr lang="en-US" altLang="zh-CN"/>
          </a:p>
        </p:txBody>
      </p:sp>
    </p:spTree>
    <p:extLst>
      <p:ext uri="{BB962C8B-B14F-4D97-AF65-F5344CB8AC3E}">
        <p14:creationId xmlns:p14="http://schemas.microsoft.com/office/powerpoint/2010/main" val="5084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AAC0745-6F09-4C3C-A6F3-C1609F75ACFC}" type="slidenum">
              <a:rPr lang="en-US" altLang="zh-CN"/>
              <a:pPr/>
              <a:t>‹#›</a:t>
            </a:fld>
            <a:endParaRPr lang="en-US" altLang="zh-CN"/>
          </a:p>
        </p:txBody>
      </p:sp>
    </p:spTree>
    <p:extLst>
      <p:ext uri="{BB962C8B-B14F-4D97-AF65-F5344CB8AC3E}">
        <p14:creationId xmlns:p14="http://schemas.microsoft.com/office/powerpoint/2010/main" val="21527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18F1D4-8253-459A-B4E7-0A26879DCA24}" type="slidenum">
              <a:rPr lang="en-US" altLang="zh-CN"/>
              <a:pPr/>
              <a:t>‹#›</a:t>
            </a:fld>
            <a:endParaRPr lang="en-US" altLang="zh-CN"/>
          </a:p>
        </p:txBody>
      </p:sp>
    </p:spTree>
    <p:extLst>
      <p:ext uri="{BB962C8B-B14F-4D97-AF65-F5344CB8AC3E}">
        <p14:creationId xmlns:p14="http://schemas.microsoft.com/office/powerpoint/2010/main" val="307643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8AE309-E964-4E7F-9122-C2A315CB72F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p:nvPr>
        </p:nvSpPr>
        <p:spPr>
          <a:xfrm>
            <a:off x="683568" y="2492896"/>
            <a:ext cx="7632700" cy="1470025"/>
          </a:xfrm>
        </p:spPr>
        <p:txBody>
          <a:bodyPr anchor="ctr"/>
          <a:lstStyle/>
          <a:p>
            <a:r>
              <a:rPr lang="zh-CN" altLang="en-US" sz="5400" b="1" dirty="0" smtClean="0">
                <a:solidFill>
                  <a:srgbClr val="2B367F"/>
                </a:solidFill>
                <a:latin typeface="Times New Roman" panose="02020603050405020304" pitchFamily="18" charset="0"/>
                <a:ea typeface="华文楷体" panose="02010600040101010101" pitchFamily="2" charset="-122"/>
              </a:rPr>
              <a:t>高级语言程序设计</a:t>
            </a:r>
            <a:endParaRPr lang="zh-CN" altLang="zh-CN" sz="5400" dirty="0">
              <a:solidFill>
                <a:srgbClr val="2B367F"/>
              </a:solidFill>
            </a:endParaRPr>
          </a:p>
        </p:txBody>
      </p:sp>
      <p:sp>
        <p:nvSpPr>
          <p:cNvPr id="13" name="矩形 12"/>
          <p:cNvSpPr/>
          <p:nvPr/>
        </p:nvSpPr>
        <p:spPr>
          <a:xfrm>
            <a:off x="2971294" y="5229200"/>
            <a:ext cx="3057247"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主讲人：</a:t>
            </a: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荣生辉</a:t>
            </a:r>
            <a:endParaRPr kumimoji="0" lang="en-US" altLang="zh-CN"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04664"/>
            <a:ext cx="3523793" cy="871804"/>
          </a:xfrm>
          <a:prstGeom prst="rect">
            <a:avLst/>
          </a:prstGeom>
        </p:spPr>
      </p:pic>
      <p:sp>
        <p:nvSpPr>
          <p:cNvPr id="6" name="矩形 5"/>
          <p:cNvSpPr/>
          <p:nvPr/>
        </p:nvSpPr>
        <p:spPr>
          <a:xfrm>
            <a:off x="4441355" y="4011285"/>
            <a:ext cx="3010761"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C</a:t>
            </a:r>
            <a:r>
              <a:rPr kumimoji="0" lang="zh-CN" altLang="en-US"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语言基础</a:t>
            </a:r>
            <a:endParaRPr kumimoji="0" lang="en-US" altLang="zh-CN" sz="3200" b="1" i="0" u="none" strike="noStrike" kern="1200" cap="none" spc="0" normalizeH="0" baseline="0" noProof="0" dirty="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A1007320-FDA7-4C22-B409-F290B834D433}" type="slidenum">
              <a:rPr lang="en-US" altLang="zh-CN" smtClean="0"/>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8547248"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a:latin typeface="楷体" panose="02010609060101010101" pitchFamily="49" charset="-122"/>
                <a:ea typeface="楷体" panose="02010609060101010101" pitchFamily="49" charset="-122"/>
              </a:rPr>
              <a:t>十六</a:t>
            </a:r>
            <a:r>
              <a:rPr lang="zh-CN" altLang="en-US" sz="2800" b="1" dirty="0" smtClean="0">
                <a:latin typeface="楷体" panose="02010609060101010101" pitchFamily="49" charset="-122"/>
                <a:ea typeface="楷体" panose="02010609060101010101" pitchFamily="49" charset="-122"/>
              </a:rPr>
              <a:t>进制</a:t>
            </a:r>
            <a:r>
              <a:rPr lang="zh-CN" altLang="en-US" sz="2800" b="1" dirty="0">
                <a:latin typeface="楷体" panose="02010609060101010101" pitchFamily="49" charset="-122"/>
                <a:ea typeface="楷体" panose="02010609060101010101" pitchFamily="49" charset="-122"/>
              </a:rPr>
              <a:t>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a:t>
            </a:r>
            <a:r>
              <a:rPr lang="zh-CN" altLang="en-US" sz="2400">
                <a:latin typeface="楷体" panose="02010609060101010101" pitchFamily="49" charset="-122"/>
                <a:ea typeface="楷体" panose="02010609060101010101" pitchFamily="49" charset="-122"/>
              </a:rPr>
              <a:t>）</a:t>
            </a:r>
            <a:r>
              <a:rPr lang="zh-CN" altLang="en-US" sz="2400" smtClean="0">
                <a:latin typeface="楷体" panose="02010609060101010101" pitchFamily="49" charset="-122"/>
                <a:ea typeface="楷体" panose="02010609060101010101" pitchFamily="49" charset="-122"/>
              </a:rPr>
              <a:t>有十六个</a:t>
            </a:r>
            <a:r>
              <a:rPr lang="zh-CN" altLang="en-US" sz="2400" dirty="0">
                <a:latin typeface="楷体" panose="02010609060101010101" pitchFamily="49" charset="-122"/>
                <a:ea typeface="楷体" panose="02010609060101010101" pitchFamily="49" charset="-122"/>
              </a:rPr>
              <a:t>数码：</a:t>
            </a:r>
            <a:r>
              <a:rPr lang="zh-CN" altLang="en-US" sz="2400" dirty="0" smtClean="0">
                <a:latin typeface="楷体" panose="02010609060101010101" pitchFamily="49" charset="-122"/>
                <a:ea typeface="楷体" panose="02010609060101010101" pitchFamily="49" charset="-122"/>
              </a:rPr>
              <a:t>0</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1</a:t>
            </a:r>
            <a:r>
              <a:rPr lang="en-US" altLang="zh-CN" sz="2400" dirty="0" smtClean="0">
                <a:latin typeface="楷体" panose="02010609060101010101" pitchFamily="49" charset="-122"/>
                <a:ea typeface="楷体" panose="02010609060101010101" pitchFamily="49" charset="-122"/>
              </a:rPr>
              <a:t>,2,3,4,5,6,7,8,9,A,B,C,D,E,F</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a:t>
            </a:r>
            <a:r>
              <a:rPr lang="zh-CN" altLang="en-US" sz="2400" dirty="0" smtClean="0">
                <a:latin typeface="楷体" panose="02010609060101010101" pitchFamily="49" charset="-122"/>
                <a:ea typeface="楷体" panose="02010609060101010101" pitchFamily="49" charset="-122"/>
              </a:rPr>
              <a:t>为</a:t>
            </a:r>
            <a:r>
              <a:rPr lang="en-US" altLang="zh-CN" sz="2400" dirty="0" smtClean="0">
                <a:latin typeface="楷体" panose="02010609060101010101" pitchFamily="49" charset="-122"/>
                <a:ea typeface="楷体" panose="02010609060101010101" pitchFamily="49" charset="-122"/>
              </a:rPr>
              <a:t>16</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逢十六进</a:t>
            </a:r>
            <a:r>
              <a:rPr lang="zh-CN" altLang="en-US" sz="2400" dirty="0">
                <a:latin typeface="楷体" panose="02010609060101010101" pitchFamily="49" charset="-122"/>
                <a:ea typeface="楷体" panose="02010609060101010101" pitchFamily="49" charset="-122"/>
              </a:rPr>
              <a:t>一（加法运算），借一</a:t>
            </a:r>
            <a:r>
              <a:rPr lang="zh-CN" altLang="en-US" sz="2400" dirty="0" smtClean="0">
                <a:latin typeface="楷体" panose="02010609060101010101" pitchFamily="49" charset="-122"/>
                <a:ea typeface="楷体" panose="02010609060101010101" pitchFamily="49" charset="-122"/>
              </a:rPr>
              <a:t>当十六（</a:t>
            </a:r>
            <a:r>
              <a:rPr lang="zh-CN" altLang="en-US" sz="2400" dirty="0">
                <a:latin typeface="楷体" panose="02010609060101010101" pitchFamily="49" charset="-122"/>
                <a:ea typeface="楷体" panose="02010609060101010101" pitchFamily="49" charset="-122"/>
              </a:rPr>
              <a:t>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8" name="图片 7"/>
          <p:cNvPicPr>
            <a:picLocks noChangeAspect="1"/>
          </p:cNvPicPr>
          <p:nvPr/>
        </p:nvPicPr>
        <p:blipFill>
          <a:blip r:embed="rId4"/>
          <a:stretch>
            <a:fillRect/>
          </a:stretch>
        </p:blipFill>
        <p:spPr>
          <a:xfrm>
            <a:off x="3707904" y="4725144"/>
            <a:ext cx="4604309" cy="1770888"/>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10</a:t>
            </a:fld>
            <a:endParaRPr lang="en-US" altLang="zh-CN"/>
          </a:p>
        </p:txBody>
      </p:sp>
    </p:spTree>
    <p:extLst>
      <p:ext uri="{BB962C8B-B14F-4D97-AF65-F5344CB8AC3E}">
        <p14:creationId xmlns:p14="http://schemas.microsoft.com/office/powerpoint/2010/main" val="88187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539" y="2449"/>
              <a:ext cx="1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初识</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C</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语言</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10" y="1887"/>
              <a:ext cx="2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noProof="0" dirty="0" smtClean="0">
                  <a:solidFill>
                    <a:srgbClr val="000000"/>
                  </a:solidFill>
                  <a:latin typeface="华文楷体" panose="02010600040101010101" pitchFamily="2" charset="-122"/>
                  <a:ea typeface="华文楷体" panose="02010600040101010101" pitchFamily="2" charset="-122"/>
                  <a:cs typeface="楷体_GB2312"/>
                </a:rPr>
                <a:t>非十进制之间的转换</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11</a:t>
            </a:fld>
            <a:endParaRPr lang="en-US" altLang="zh-CN"/>
          </a:p>
        </p:txBody>
      </p:sp>
    </p:spTree>
    <p:extLst>
      <p:ext uri="{BB962C8B-B14F-4D97-AF65-F5344CB8AC3E}">
        <p14:creationId xmlns:p14="http://schemas.microsoft.com/office/powerpoint/2010/main" val="110617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6" presetClass="emph" presetSubtype="0" fill="hold" nodeType="withEffect">
                                  <p:stCondLst>
                                    <p:cond delay="0"/>
                                  </p:stCondLst>
                                  <p:childTnLst>
                                    <p:animScale>
                                      <p:cBhvr>
                                        <p:cTn id="33" dur="2000" fill="hold"/>
                                        <p:tgtEl>
                                          <p:spTgt spid="26"/>
                                        </p:tgtEl>
                                      </p:cBhvr>
                                      <p:by x="150000" y="150000"/>
                                    </p:animScale>
                                  </p:childTnLst>
                                </p:cTn>
                              </p:par>
                              <p:par>
                                <p:cTn id="34" presetID="10" presetClass="exit" presetSubtype="0" fill="hold" nodeType="withEffect">
                                  <p:stCondLst>
                                    <p:cond delay="0"/>
                                  </p:stCondLst>
                                  <p:childTnLst>
                                    <p:animEffect transition="out" filter="fade">
                                      <p:cBhvr>
                                        <p:cTn id="35" dur="500"/>
                                        <p:tgtEl>
                                          <p:spTgt spid="42"/>
                                        </p:tgtEl>
                                      </p:cBhvr>
                                    </p:animEffect>
                                    <p:set>
                                      <p:cBhvr>
                                        <p:cTn id="36" dur="1" fill="hold">
                                          <p:stCondLst>
                                            <p:cond delay="499"/>
                                          </p:stCondLst>
                                        </p:cTn>
                                        <p:tgtEl>
                                          <p:spTgt spid="4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）十进制</a:t>
            </a:r>
            <a:r>
              <a:rPr lang="zh-CN" altLang="en-US" sz="2400" dirty="0">
                <a:solidFill>
                  <a:srgbClr val="C00000"/>
                </a:solidFill>
                <a:latin typeface="华文楷体" panose="02010600040101010101" pitchFamily="2" charset="-122"/>
                <a:ea typeface="华文楷体" panose="02010600040101010101" pitchFamily="2" charset="-122"/>
              </a:rPr>
              <a:t>整数</a:t>
            </a:r>
            <a:r>
              <a:rPr lang="zh-CN" altLang="en-US" sz="2400" dirty="0">
                <a:latin typeface="华文楷体" panose="02010600040101010101" pitchFamily="2" charset="-122"/>
                <a:ea typeface="华文楷体" panose="02010600040101010101" pitchFamily="2" charset="-122"/>
              </a:rPr>
              <a:t>转换成二进制</a:t>
            </a:r>
            <a:r>
              <a:rPr lang="zh-CN" altLang="en-US" sz="2400" dirty="0">
                <a:solidFill>
                  <a:srgbClr val="C00000"/>
                </a:solidFill>
                <a:latin typeface="华文楷体" panose="02010600040101010101" pitchFamily="2" charset="-122"/>
                <a:ea typeface="华文楷体" panose="02010600040101010101" pitchFamily="2" charset="-122"/>
              </a:rPr>
              <a:t>整数</a:t>
            </a:r>
          </a:p>
          <a:p>
            <a:pPr eaLnBrk="0" hangingPunct="0">
              <a:lnSpc>
                <a:spcPct val="150000"/>
              </a:lnSpc>
            </a:pPr>
            <a:r>
              <a:rPr lang="zh-CN" altLang="en-US" sz="2400" dirty="0">
                <a:latin typeface="华文楷体" panose="02010600040101010101" pitchFamily="2" charset="-122"/>
                <a:ea typeface="华文楷体" panose="02010600040101010101" pitchFamily="2" charset="-122"/>
              </a:rPr>
              <a:t>      说明：通常采用</a:t>
            </a:r>
            <a:r>
              <a:rPr lang="zh-CN" altLang="en-US" sz="2400" dirty="0">
                <a:solidFill>
                  <a:schemeClr val="bg2"/>
                </a:solidFill>
                <a:latin typeface="华文楷体" panose="02010600040101010101" pitchFamily="2" charset="-122"/>
                <a:ea typeface="华文楷体" panose="02010600040101010101" pitchFamily="2" charset="-122"/>
              </a:rPr>
              <a:t>“</a:t>
            </a:r>
            <a:r>
              <a:rPr lang="zh-CN" altLang="en-US" sz="2400" b="1" dirty="0">
                <a:solidFill>
                  <a:srgbClr val="004181"/>
                </a:solidFill>
                <a:latin typeface="华文楷体" panose="02010600040101010101" pitchFamily="2" charset="-122"/>
                <a:ea typeface="华文楷体" panose="02010600040101010101" pitchFamily="2" charset="-122"/>
              </a:rPr>
              <a:t>除</a:t>
            </a:r>
            <a:r>
              <a:rPr lang="en-US" altLang="zh-CN" sz="2400" b="1" dirty="0">
                <a:solidFill>
                  <a:srgbClr val="004181"/>
                </a:solidFill>
                <a:latin typeface="华文楷体" panose="02010600040101010101" pitchFamily="2" charset="-122"/>
                <a:ea typeface="华文楷体" panose="02010600040101010101" pitchFamily="2" charset="-122"/>
              </a:rPr>
              <a:t>2</a:t>
            </a:r>
            <a:r>
              <a:rPr lang="zh-CN" altLang="en-US" sz="2400" b="1" dirty="0">
                <a:solidFill>
                  <a:srgbClr val="004181"/>
                </a:solidFill>
                <a:latin typeface="华文楷体" panose="02010600040101010101" pitchFamily="2" charset="-122"/>
                <a:ea typeface="华文楷体" panose="02010600040101010101" pitchFamily="2" charset="-122"/>
              </a:rPr>
              <a:t>取余法，商为零止，倒排列</a:t>
            </a:r>
            <a:r>
              <a:rPr lang="zh-CN" altLang="en-US" sz="2400" dirty="0" smtClean="0">
                <a:solidFill>
                  <a:schemeClr val="bg2"/>
                </a:solidFill>
                <a:latin typeface="华文楷体" panose="02010600040101010101" pitchFamily="2" charset="-122"/>
                <a:ea typeface="华文楷体" panose="02010600040101010101" pitchFamily="2" charset="-122"/>
              </a:rPr>
              <a:t>”。</a:t>
            </a:r>
            <a:endParaRPr lang="zh-CN" altLang="en-US" sz="2400" dirty="0">
              <a:solidFill>
                <a:schemeClr val="bg2"/>
              </a:solidFill>
              <a:latin typeface="华文楷体" panose="02010600040101010101" pitchFamily="2" charset="-122"/>
              <a:ea typeface="华文楷体" panose="02010600040101010101" pitchFamily="2" charset="-122"/>
            </a:endParaRPr>
          </a:p>
          <a:p>
            <a:pPr eaLnBrk="0" hangingPunct="0">
              <a:lnSpc>
                <a:spcPct val="150000"/>
              </a:lnSpc>
            </a:pPr>
            <a:endParaRPr lang="zh-CN" altLang="en-US" sz="2400" dirty="0">
              <a:solidFill>
                <a:schemeClr val="bg2"/>
              </a:solidFill>
              <a:latin typeface="华文楷体" panose="02010600040101010101" pitchFamily="2" charset="-122"/>
              <a:ea typeface="华文楷体" panose="02010600040101010101" pitchFamily="2" charset="-122"/>
            </a:endParaRPr>
          </a:p>
        </p:txBody>
      </p:sp>
      <p:sp>
        <p:nvSpPr>
          <p:cNvPr id="17" name="文本框 16"/>
          <p:cNvSpPr txBox="1">
            <a:spLocks noChangeArrowheads="1"/>
          </p:cNvSpPr>
          <p:nvPr/>
        </p:nvSpPr>
        <p:spPr bwMode="auto">
          <a:xfrm>
            <a:off x="1115616" y="2924944"/>
            <a:ext cx="5318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r>
              <a:rPr lang="zh-CN" altLang="en-US" sz="2400" b="1" dirty="0" smtClean="0">
                <a:latin typeface="楷体" panose="02010609060101010101" pitchFamily="49" charset="-122"/>
                <a:ea typeface="楷体" panose="02010609060101010101" pitchFamily="49" charset="-122"/>
              </a:rPr>
              <a:t>例</a:t>
            </a:r>
            <a:r>
              <a:rPr lang="zh-CN" altLang="en-US" sz="2400" b="1" dirty="0">
                <a:latin typeface="楷体" panose="02010609060101010101" pitchFamily="49" charset="-122"/>
                <a:ea typeface="楷体" panose="02010609060101010101" pitchFamily="49" charset="-122"/>
              </a:rPr>
              <a:t>：将（</a:t>
            </a:r>
            <a:r>
              <a:rPr lang="en-US" altLang="zh-CN" sz="2400" b="1" dirty="0">
                <a:latin typeface="楷体" panose="02010609060101010101" pitchFamily="49" charset="-122"/>
                <a:ea typeface="楷体" panose="02010609060101010101" pitchFamily="49" charset="-122"/>
              </a:rPr>
              <a:t>57</a:t>
            </a:r>
            <a:r>
              <a:rPr lang="zh-CN" altLang="en-US" sz="2400" b="1" dirty="0">
                <a:latin typeface="楷体" panose="02010609060101010101" pitchFamily="49" charset="-122"/>
                <a:ea typeface="楷体" panose="02010609060101010101" pitchFamily="49" charset="-122"/>
              </a:rPr>
              <a:t>）</a:t>
            </a:r>
            <a:r>
              <a:rPr lang="en-US" altLang="zh-CN" sz="2400" b="1" baseline="-25000" dirty="0">
                <a:latin typeface="楷体" panose="02010609060101010101" pitchFamily="49" charset="-122"/>
                <a:ea typeface="楷体" panose="02010609060101010101" pitchFamily="49" charset="-122"/>
              </a:rPr>
              <a:t>10</a:t>
            </a:r>
            <a:r>
              <a:rPr lang="zh-CN" altLang="en-US" sz="2400" b="1" dirty="0">
                <a:latin typeface="楷体" panose="02010609060101010101" pitchFamily="49" charset="-122"/>
                <a:ea typeface="楷体" panose="02010609060101010101" pitchFamily="49" charset="-122"/>
              </a:rPr>
              <a:t>转换成二进制数</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0000" y="3625648"/>
            <a:ext cx="5252280" cy="2899696"/>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12</a:t>
            </a:fld>
            <a:endParaRPr lang="en-US" altLang="zh-CN"/>
          </a:p>
        </p:txBody>
      </p:sp>
    </p:spTree>
    <p:extLst>
      <p:ext uri="{BB962C8B-B14F-4D97-AF65-F5344CB8AC3E}">
        <p14:creationId xmlns:p14="http://schemas.microsoft.com/office/powerpoint/2010/main" val="102278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）十进制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r>
              <a:rPr lang="zh-CN" altLang="en-US" sz="2400" dirty="0">
                <a:latin typeface="华文楷体" panose="02010600040101010101" pitchFamily="2" charset="-122"/>
                <a:ea typeface="华文楷体" panose="02010600040101010101" pitchFamily="2" charset="-122"/>
              </a:rPr>
              <a:t>转换成</a:t>
            </a:r>
            <a:r>
              <a:rPr lang="zh-CN" altLang="en-US" sz="2400" dirty="0" smtClean="0">
                <a:latin typeface="华文楷体" panose="02010600040101010101" pitchFamily="2" charset="-122"/>
                <a:ea typeface="华文楷体" panose="02010600040101010101" pitchFamily="2" charset="-122"/>
              </a:rPr>
              <a:t>二进制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endParaRPr lang="zh-CN" altLang="en-US" sz="2400" dirty="0">
              <a:solidFill>
                <a:srgbClr val="C00000"/>
              </a:solidFill>
              <a:latin typeface="华文楷体" panose="02010600040101010101" pitchFamily="2" charset="-122"/>
              <a:ea typeface="华文楷体" panose="02010600040101010101" pitchFamily="2" charset="-122"/>
            </a:endParaRPr>
          </a:p>
          <a:p>
            <a:pPr eaLnBrk="0" hangingPunct="0">
              <a:lnSpc>
                <a:spcPct val="150000"/>
              </a:lnSpc>
            </a:pPr>
            <a:r>
              <a:rPr lang="zh-CN" altLang="en-US" sz="2400" dirty="0">
                <a:latin typeface="华文楷体" panose="02010600040101010101" pitchFamily="2" charset="-122"/>
                <a:ea typeface="华文楷体" panose="02010600040101010101" pitchFamily="2" charset="-122"/>
              </a:rPr>
              <a:t>      说明</a:t>
            </a:r>
            <a:r>
              <a:rPr lang="zh-CN" altLang="en-US" sz="2400" dirty="0" smtClean="0">
                <a:latin typeface="华文楷体" panose="02010600040101010101" pitchFamily="2" charset="-122"/>
                <a:ea typeface="华文楷体" panose="02010600040101010101" pitchFamily="2" charset="-122"/>
              </a:rPr>
              <a:t>：采用</a:t>
            </a:r>
            <a:r>
              <a:rPr lang="zh-CN" altLang="en-US" sz="2400" dirty="0">
                <a:latin typeface="华文楷体" panose="02010600040101010101" pitchFamily="2" charset="-122"/>
                <a:ea typeface="华文楷体" panose="02010600040101010101" pitchFamily="2" charset="-122"/>
              </a:rPr>
              <a:t>“</a:t>
            </a:r>
            <a:r>
              <a:rPr lang="zh-CN" altLang="en-US" sz="2400" b="1" dirty="0">
                <a:solidFill>
                  <a:srgbClr val="004181"/>
                </a:solidFill>
                <a:latin typeface="华文楷体" panose="02010600040101010101" pitchFamily="2" charset="-122"/>
                <a:ea typeface="华文楷体" panose="02010600040101010101" pitchFamily="2" charset="-122"/>
              </a:rPr>
              <a:t>乘以</a:t>
            </a:r>
            <a:r>
              <a:rPr lang="en-US" altLang="zh-CN" sz="2400" b="1" dirty="0" smtClean="0">
                <a:solidFill>
                  <a:srgbClr val="004181"/>
                </a:solidFill>
                <a:latin typeface="华文楷体" panose="02010600040101010101" pitchFamily="2" charset="-122"/>
                <a:ea typeface="华文楷体" panose="02010600040101010101" pitchFamily="2" charset="-122"/>
              </a:rPr>
              <a:t>2</a:t>
            </a:r>
            <a:r>
              <a:rPr lang="zh-CN" altLang="en-US" sz="2400" b="1" dirty="0" smtClean="0">
                <a:solidFill>
                  <a:srgbClr val="004181"/>
                </a:solidFill>
                <a:latin typeface="华文楷体" panose="02010600040101010101" pitchFamily="2" charset="-122"/>
                <a:ea typeface="华文楷体" panose="02010600040101010101" pitchFamily="2" charset="-122"/>
              </a:rPr>
              <a:t>，顺向</a:t>
            </a:r>
            <a:r>
              <a:rPr lang="zh-CN" altLang="en-US" sz="2400" b="1" dirty="0">
                <a:solidFill>
                  <a:srgbClr val="004181"/>
                </a:solidFill>
                <a:latin typeface="华文楷体" panose="02010600040101010101" pitchFamily="2" charset="-122"/>
                <a:ea typeface="华文楷体" panose="02010600040101010101" pitchFamily="2" charset="-122"/>
              </a:rPr>
              <a:t>取整法</a:t>
            </a:r>
            <a:r>
              <a:rPr lang="zh-CN" altLang="en-US" sz="2400" dirty="0">
                <a:latin typeface="华文楷体" panose="02010600040101010101" pitchFamily="2" charset="-122"/>
                <a:ea typeface="华文楷体" panose="02010600040101010101" pitchFamily="2" charset="-122"/>
              </a:rPr>
              <a:t>”。即把给定的十进制小数不断乘以</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，取乘积的整数部分作为二进制小数的最高位，然后把乘积小数部分再乘以</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，取乘积的整数部分，得到二进制小数的第二位，</a:t>
            </a:r>
            <a:r>
              <a:rPr lang="zh-CN" altLang="en-US" sz="2400" dirty="0" smtClean="0">
                <a:latin typeface="华文楷体" panose="02010600040101010101" pitchFamily="2" charset="-122"/>
                <a:ea typeface="华文楷体" panose="02010600040101010101" pitchFamily="2" charset="-122"/>
              </a:rPr>
              <a:t>如此</a:t>
            </a:r>
            <a:r>
              <a:rPr lang="zh-CN" altLang="en-US" sz="2400" dirty="0">
                <a:latin typeface="华文楷体" panose="02010600040101010101" pitchFamily="2" charset="-122"/>
                <a:ea typeface="华文楷体" panose="02010600040101010101" pitchFamily="2" charset="-122"/>
              </a:rPr>
              <a:t>不断重复，得到二进制小数的其他位</a:t>
            </a:r>
            <a:r>
              <a:rPr lang="zh-CN" altLang="en-US" sz="2400" dirty="0" smtClean="0">
                <a:latin typeface="华文楷体" panose="02010600040101010101" pitchFamily="2" charset="-122"/>
                <a:ea typeface="华文楷体" panose="02010600040101010101" pitchFamily="2" charset="-122"/>
              </a:rPr>
              <a:t>。</a:t>
            </a:r>
            <a:endParaRPr lang="zh-CN" altLang="en-US" sz="2400" dirty="0">
              <a:solidFill>
                <a:schemeClr val="bg2"/>
              </a:solidFill>
              <a:latin typeface="华文楷体" panose="02010600040101010101" pitchFamily="2" charset="-122"/>
              <a:ea typeface="华文楷体" panose="02010600040101010101" pitchFamily="2" charset="-122"/>
            </a:endParaRPr>
          </a:p>
          <a:p>
            <a:pPr eaLnBrk="0" hangingPunct="0">
              <a:lnSpc>
                <a:spcPct val="150000"/>
              </a:lnSpc>
            </a:pPr>
            <a:endParaRPr lang="zh-CN" altLang="en-US" sz="2400" dirty="0">
              <a:solidFill>
                <a:schemeClr val="bg2"/>
              </a:solidFill>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13</a:t>
            </a:fld>
            <a:endParaRPr lang="en-US" altLang="zh-CN"/>
          </a:p>
        </p:txBody>
      </p:sp>
    </p:spTree>
    <p:extLst>
      <p:ext uri="{BB962C8B-B14F-4D97-AF65-F5344CB8AC3E}">
        <p14:creationId xmlns:p14="http://schemas.microsoft.com/office/powerpoint/2010/main" val="158990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7"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）十进制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r>
              <a:rPr lang="zh-CN" altLang="en-US" sz="2400" dirty="0">
                <a:latin typeface="华文楷体" panose="02010600040101010101" pitchFamily="2" charset="-122"/>
                <a:ea typeface="华文楷体" panose="02010600040101010101" pitchFamily="2" charset="-122"/>
              </a:rPr>
              <a:t>转换成</a:t>
            </a:r>
            <a:r>
              <a:rPr lang="zh-CN" altLang="en-US" sz="2400" dirty="0" smtClean="0">
                <a:latin typeface="华文楷体" panose="02010600040101010101" pitchFamily="2" charset="-122"/>
                <a:ea typeface="华文楷体" panose="02010600040101010101" pitchFamily="2" charset="-122"/>
              </a:rPr>
              <a:t>二进制</a:t>
            </a:r>
            <a:r>
              <a:rPr lang="zh-CN" altLang="en-US" sz="2400" dirty="0" smtClean="0">
                <a:solidFill>
                  <a:srgbClr val="C00000"/>
                </a:solidFill>
                <a:latin typeface="华文楷体" panose="02010600040101010101" pitchFamily="2" charset="-122"/>
                <a:ea typeface="华文楷体" panose="02010600040101010101" pitchFamily="2" charset="-122"/>
              </a:rPr>
              <a:t>小数</a:t>
            </a:r>
            <a:endParaRPr lang="zh-CN" altLang="en-US" sz="2400" dirty="0">
              <a:solidFill>
                <a:srgbClr val="C00000"/>
              </a:solidFill>
              <a:latin typeface="华文楷体" panose="02010600040101010101" pitchFamily="2" charset="-122"/>
              <a:ea typeface="华文楷体" panose="02010600040101010101" pitchFamily="2" charset="-122"/>
            </a:endParaRPr>
          </a:p>
        </p:txBody>
      </p:sp>
      <p:sp>
        <p:nvSpPr>
          <p:cNvPr id="2" name="矩形 1"/>
          <p:cNvSpPr/>
          <p:nvPr/>
        </p:nvSpPr>
        <p:spPr>
          <a:xfrm>
            <a:off x="1043608" y="2536158"/>
            <a:ext cx="4860626" cy="461665"/>
          </a:xfrm>
          <a:prstGeom prst="rect">
            <a:avLst/>
          </a:prstGeom>
        </p:spPr>
        <p:txBody>
          <a:bodyPr wrap="none">
            <a:spAutoFit/>
          </a:bodyPr>
          <a:lstStyle/>
          <a:p>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例:将（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0.875</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转换成二进制小数</a:t>
            </a:r>
            <a:endParaRPr lang="zh-CN" altLang="en-US" sz="2400" b="1" dirty="0">
              <a:latin typeface="Times New Roman" panose="02020603050405020304" pitchFamily="18" charset="0"/>
              <a:cs typeface="Times New Roman" panose="02020603050405020304" pitchFamily="18" charset="0"/>
            </a:endParaRPr>
          </a:p>
        </p:txBody>
      </p:sp>
      <p:sp>
        <p:nvSpPr>
          <p:cNvPr id="3" name="矩形 2"/>
          <p:cNvSpPr/>
          <p:nvPr/>
        </p:nvSpPr>
        <p:spPr>
          <a:xfrm>
            <a:off x="1043608" y="3212976"/>
            <a:ext cx="6552728" cy="2529923"/>
          </a:xfrm>
          <a:prstGeom prst="rect">
            <a:avLst/>
          </a:prstGeom>
        </p:spPr>
        <p:txBody>
          <a:bodyPr wrap="square">
            <a:spAutoFit/>
          </a:bodyPr>
          <a:lstStyle/>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0.875×2=1.75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整数部分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（高位）</a:t>
            </a:r>
          </a:p>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0.75×2=1.5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整数部分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a:t>
            </a:r>
          </a:p>
          <a:p>
            <a:pPr algn="just" eaLnBrk="0" hangingPunct="0">
              <a:lnSpc>
                <a:spcPct val="150000"/>
              </a:lnSpc>
              <a:spcBef>
                <a:spcPct val="20000"/>
              </a:spcBef>
              <a:buClr>
                <a:schemeClr val="tx1"/>
              </a:buClr>
              <a:buFont typeface="Wingdings" panose="05000000000000000000" pitchFamily="2" charset="2"/>
              <a:buNone/>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0.5×2=1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整数部分</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（低位</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algn="just" eaLnBrk="0" hangingPunct="0">
              <a:lnSpc>
                <a:spcPct val="150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所以</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0.875</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10</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0.111</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14</a:t>
            </a:fld>
            <a:endParaRPr lang="en-US" altLang="zh-CN"/>
          </a:p>
        </p:txBody>
      </p:sp>
    </p:spTree>
    <p:extLst>
      <p:ext uri="{BB962C8B-B14F-4D97-AF65-F5344CB8AC3E}">
        <p14:creationId xmlns:p14="http://schemas.microsoft.com/office/powerpoint/2010/main" val="107486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6" name="文本框 15"/>
          <p:cNvSpPr txBox="1">
            <a:spLocks noChangeArrowheads="1"/>
          </p:cNvSpPr>
          <p:nvPr/>
        </p:nvSpPr>
        <p:spPr bwMode="auto">
          <a:xfrm>
            <a:off x="627930" y="1674674"/>
            <a:ext cx="8264549" cy="170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）对一个既有</a:t>
            </a:r>
            <a:r>
              <a:rPr lang="zh-CN" altLang="en-US" sz="2400" dirty="0">
                <a:solidFill>
                  <a:srgbClr val="C00000"/>
                </a:solidFill>
                <a:latin typeface="华文楷体" panose="02010600040101010101" pitchFamily="2" charset="-122"/>
                <a:ea typeface="华文楷体" panose="02010600040101010101" pitchFamily="2" charset="-122"/>
              </a:rPr>
              <a:t>整数</a:t>
            </a:r>
            <a:r>
              <a:rPr lang="zh-CN" altLang="en-US" sz="2400" dirty="0">
                <a:latin typeface="华文楷体" panose="02010600040101010101" pitchFamily="2" charset="-122"/>
                <a:ea typeface="华文楷体" panose="02010600040101010101" pitchFamily="2" charset="-122"/>
              </a:rPr>
              <a:t>又有</a:t>
            </a:r>
            <a:r>
              <a:rPr lang="zh-CN" altLang="en-US" sz="2400" dirty="0">
                <a:solidFill>
                  <a:srgbClr val="C00000"/>
                </a:solidFill>
                <a:latin typeface="华文楷体" panose="02010600040101010101" pitchFamily="2" charset="-122"/>
                <a:ea typeface="华文楷体" panose="02010600040101010101" pitchFamily="2" charset="-122"/>
              </a:rPr>
              <a:t>小数</a:t>
            </a:r>
            <a:r>
              <a:rPr lang="zh-CN" altLang="en-US" sz="2400" dirty="0">
                <a:latin typeface="华文楷体" panose="02010600040101010101" pitchFamily="2" charset="-122"/>
                <a:ea typeface="华文楷体" panose="02010600040101010101" pitchFamily="2" charset="-122"/>
              </a:rPr>
              <a:t>部分的十进制数，只要分别把整数部分和小数部分转换成二进制，然后用小数点连接起来即可</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6" name="文本框 5"/>
          <p:cNvSpPr txBox="1">
            <a:spLocks noChangeArrowheads="1"/>
          </p:cNvSpPr>
          <p:nvPr/>
        </p:nvSpPr>
        <p:spPr bwMode="auto">
          <a:xfrm>
            <a:off x="1109747" y="4223772"/>
            <a:ext cx="73009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b="1" dirty="0">
                <a:latin typeface="华文楷体" panose="02010600040101010101" pitchFamily="2" charset="-122"/>
                <a:ea typeface="华文楷体" panose="02010600040101010101" pitchFamily="2" charset="-122"/>
              </a:rPr>
              <a:t>答案： </a:t>
            </a:r>
            <a:r>
              <a:rPr lang="en-US" altLang="zh-CN" sz="2400" b="1" dirty="0">
                <a:latin typeface="华文楷体" panose="02010600040101010101" pitchFamily="2" charset="-122"/>
                <a:ea typeface="华文楷体" panose="02010600040101010101" pitchFamily="2" charset="-122"/>
              </a:rPr>
              <a:t>(215)</a:t>
            </a:r>
            <a:r>
              <a:rPr lang="en-US" altLang="zh-CN" sz="2400" b="1" baseline="-25000" dirty="0">
                <a:latin typeface="华文楷体" panose="02010600040101010101" pitchFamily="2" charset="-122"/>
                <a:ea typeface="华文楷体" panose="02010600040101010101" pitchFamily="2" charset="-122"/>
              </a:rPr>
              <a:t>10</a:t>
            </a:r>
            <a:r>
              <a:rPr lang="en-US" altLang="zh-CN" sz="2400" b="1" dirty="0">
                <a:latin typeface="华文楷体" panose="02010600040101010101" pitchFamily="2" charset="-122"/>
                <a:ea typeface="华文楷体" panose="02010600040101010101" pitchFamily="2" charset="-122"/>
              </a:rPr>
              <a:t>=(11010111)</a:t>
            </a:r>
            <a:r>
              <a:rPr lang="en-US" altLang="zh-CN" sz="2400" b="1" baseline="-25000" dirty="0">
                <a:latin typeface="华文楷体" panose="02010600040101010101" pitchFamily="2" charset="-122"/>
                <a:ea typeface="华文楷体" panose="02010600040101010101" pitchFamily="2" charset="-122"/>
              </a:rPr>
              <a:t>2</a:t>
            </a:r>
            <a:endParaRPr lang="en-US" altLang="zh-CN" sz="2400" b="1" dirty="0">
              <a:latin typeface="华文楷体" panose="02010600040101010101" pitchFamily="2" charset="-122"/>
              <a:ea typeface="华文楷体" panose="02010600040101010101" pitchFamily="2" charset="-122"/>
            </a:endParaRPr>
          </a:p>
          <a:p>
            <a:pPr eaLnBrk="0" hangingPunct="0">
              <a:lnSpc>
                <a:spcPct val="150000"/>
              </a:lnSpc>
            </a:pPr>
            <a:r>
              <a:rPr lang="en-US" altLang="zh-CN" sz="2400" b="1" dirty="0">
                <a:latin typeface="华文楷体" panose="02010600040101010101" pitchFamily="2" charset="-122"/>
                <a:ea typeface="华文楷体" panose="02010600040101010101" pitchFamily="2" charset="-122"/>
              </a:rPr>
              <a:t>             (0.25)</a:t>
            </a:r>
            <a:r>
              <a:rPr lang="en-US" altLang="zh-CN" sz="2400" b="1" baseline="-25000" dirty="0">
                <a:latin typeface="华文楷体" panose="02010600040101010101" pitchFamily="2" charset="-122"/>
                <a:ea typeface="华文楷体" panose="02010600040101010101" pitchFamily="2" charset="-122"/>
              </a:rPr>
              <a:t>10</a:t>
            </a:r>
            <a:r>
              <a:rPr lang="en-US" altLang="zh-CN" sz="2400" b="1" dirty="0">
                <a:latin typeface="华文楷体" panose="02010600040101010101" pitchFamily="2" charset="-122"/>
                <a:ea typeface="华文楷体" panose="02010600040101010101" pitchFamily="2" charset="-122"/>
              </a:rPr>
              <a:t>=(0.01)</a:t>
            </a:r>
            <a:r>
              <a:rPr lang="en-US" altLang="zh-CN" sz="2400" b="1" baseline="-25000" dirty="0">
                <a:latin typeface="华文楷体" panose="02010600040101010101" pitchFamily="2" charset="-122"/>
                <a:ea typeface="华文楷体" panose="02010600040101010101" pitchFamily="2" charset="-122"/>
              </a:rPr>
              <a:t>2</a:t>
            </a:r>
            <a:endParaRPr lang="en-US" altLang="zh-CN" sz="2400" b="1" dirty="0">
              <a:latin typeface="华文楷体" panose="02010600040101010101" pitchFamily="2" charset="-122"/>
              <a:ea typeface="华文楷体" panose="02010600040101010101" pitchFamily="2" charset="-122"/>
            </a:endParaRPr>
          </a:p>
          <a:p>
            <a:pPr eaLnBrk="0" hangingPunct="0">
              <a:lnSpc>
                <a:spcPct val="150000"/>
              </a:lnSpc>
            </a:pPr>
            <a:r>
              <a:rPr lang="zh-CN" altLang="en-US" sz="2400" b="1" dirty="0">
                <a:latin typeface="华文楷体" panose="02010600040101010101" pitchFamily="2" charset="-122"/>
                <a:ea typeface="华文楷体" panose="02010600040101010101" pitchFamily="2" charset="-122"/>
              </a:rPr>
              <a:t>所以， </a:t>
            </a:r>
            <a:r>
              <a:rPr lang="en-US" altLang="zh-CN" sz="2400" b="1" dirty="0">
                <a:latin typeface="华文楷体" panose="02010600040101010101" pitchFamily="2" charset="-122"/>
                <a:ea typeface="华文楷体" panose="02010600040101010101" pitchFamily="2" charset="-122"/>
              </a:rPr>
              <a:t>(215.25)</a:t>
            </a:r>
            <a:r>
              <a:rPr lang="en-US" altLang="zh-CN" sz="2400" b="1" baseline="-25000" dirty="0">
                <a:latin typeface="华文楷体" panose="02010600040101010101" pitchFamily="2" charset="-122"/>
                <a:ea typeface="华文楷体" panose="02010600040101010101" pitchFamily="2" charset="-122"/>
              </a:rPr>
              <a:t>10</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11010111.01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endParaRPr lang="zh-CN" altLang="en-US" sz="2400" b="1" dirty="0">
              <a:latin typeface="华文楷体" panose="02010600040101010101" pitchFamily="2" charset="-122"/>
              <a:ea typeface="华文楷体" panose="02010600040101010101" pitchFamily="2" charset="-122"/>
            </a:endParaRPr>
          </a:p>
        </p:txBody>
      </p:sp>
      <p:sp>
        <p:nvSpPr>
          <p:cNvPr id="7" name="矩形 6"/>
          <p:cNvSpPr/>
          <p:nvPr/>
        </p:nvSpPr>
        <p:spPr>
          <a:xfrm>
            <a:off x="1043608" y="3569216"/>
            <a:ext cx="4705134" cy="461665"/>
          </a:xfrm>
          <a:prstGeom prst="rect">
            <a:avLst/>
          </a:prstGeom>
        </p:spPr>
        <p:txBody>
          <a:bodyPr wrap="non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en-US" altLang="zh-CN" sz="2400" b="1" dirty="0" smtClean="0">
                <a:latin typeface="华文楷体" panose="02010600040101010101" pitchFamily="2" charset="-122"/>
                <a:ea typeface="华文楷体" panose="02010600040101010101" pitchFamily="2" charset="-122"/>
              </a:rPr>
              <a:t>(215.25)</a:t>
            </a:r>
            <a:r>
              <a:rPr lang="en-US" altLang="zh-CN" sz="2400" b="1" baseline="-25000" dirty="0" smtClean="0">
                <a:latin typeface="华文楷体" panose="02010600040101010101" pitchFamily="2" charset="-122"/>
                <a:ea typeface="华文楷体" panose="02010600040101010101" pitchFamily="2" charset="-122"/>
              </a:rPr>
              <a:t>10 </a:t>
            </a:r>
            <a:r>
              <a:rPr lang="zh-CN" altLang="en-US" sz="2400" b="1" dirty="0" smtClean="0">
                <a:latin typeface="华文楷体" panose="02010600040101010101" pitchFamily="2" charset="-122"/>
                <a:ea typeface="华文楷体" panose="02010600040101010101" pitchFamily="2" charset="-122"/>
              </a:rPr>
              <a:t>转换</a:t>
            </a:r>
            <a:r>
              <a:rPr lang="zh-CN" altLang="en-US" sz="2400" b="1" dirty="0">
                <a:latin typeface="华文楷体" panose="02010600040101010101" pitchFamily="2" charset="-122"/>
                <a:ea typeface="华文楷体" panose="02010600040101010101" pitchFamily="2" charset="-122"/>
              </a:rPr>
              <a:t>成二进制数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15</a:t>
            </a:fld>
            <a:endParaRPr lang="en-US" altLang="zh-CN"/>
          </a:p>
        </p:txBody>
      </p:sp>
    </p:spTree>
    <p:extLst>
      <p:ext uri="{BB962C8B-B14F-4D97-AF65-F5344CB8AC3E}">
        <p14:creationId xmlns:p14="http://schemas.microsoft.com/office/powerpoint/2010/main" val="409440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12"/>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eaLnBrk="1" hangingPunct="1">
              <a:spcBef>
                <a:spcPct val="20000"/>
              </a:spcBef>
              <a:buClr>
                <a:srgbClr val="99CC00"/>
              </a:buClr>
              <a:buSzPct val="60000"/>
              <a:defRPr/>
            </a:pPr>
            <a:r>
              <a:rPr kumimoji="0" lang="zh-CN" altLang="en-US" sz="3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十进制转非十进制</a:t>
            </a:r>
          </a:p>
        </p:txBody>
      </p:sp>
      <p:sp>
        <p:nvSpPr>
          <p:cNvPr id="14" name="Oval 7"/>
          <p:cNvSpPr>
            <a:spLocks noChangeArrowheads="1"/>
          </p:cNvSpPr>
          <p:nvPr/>
        </p:nvSpPr>
        <p:spPr bwMode="auto">
          <a:xfrm>
            <a:off x="1790478" y="2685402"/>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smtClean="0">
                <a:latin typeface="楷体" panose="02010609060101010101" pitchFamily="49" charset="-122"/>
                <a:ea typeface="楷体" panose="02010609060101010101" pitchFamily="49" charset="-122"/>
              </a:rPr>
              <a:t>十进制</a:t>
            </a:r>
            <a:endParaRPr lang="zh-CN" altLang="en-US" sz="2400" b="1" dirty="0">
              <a:latin typeface="楷体" panose="02010609060101010101" pitchFamily="49" charset="-122"/>
              <a:ea typeface="楷体" panose="02010609060101010101" pitchFamily="49" charset="-122"/>
            </a:endParaRPr>
          </a:p>
        </p:txBody>
      </p:sp>
      <p:grpSp>
        <p:nvGrpSpPr>
          <p:cNvPr id="3" name="组合 2"/>
          <p:cNvGrpSpPr/>
          <p:nvPr/>
        </p:nvGrpSpPr>
        <p:grpSpPr>
          <a:xfrm>
            <a:off x="4957812" y="2136686"/>
            <a:ext cx="2782540" cy="2488713"/>
            <a:chOff x="4957812" y="2130922"/>
            <a:chExt cx="2494508" cy="2231096"/>
          </a:xfrm>
        </p:grpSpPr>
        <p:sp>
          <p:nvSpPr>
            <p:cNvPr id="15" name="Oval 7"/>
            <p:cNvSpPr>
              <a:spLocks noChangeArrowheads="1"/>
            </p:cNvSpPr>
            <p:nvPr/>
          </p:nvSpPr>
          <p:spPr bwMode="auto">
            <a:xfrm>
              <a:off x="5581439" y="2130922"/>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smtClean="0">
                  <a:latin typeface="楷体" panose="02010609060101010101" pitchFamily="49" charset="-122"/>
                  <a:ea typeface="楷体" panose="02010609060101010101" pitchFamily="49" charset="-122"/>
                </a:rPr>
                <a:t>二进制</a:t>
              </a:r>
              <a:endParaRPr lang="zh-CN" altLang="en-US" sz="2400" b="1" dirty="0">
                <a:latin typeface="楷体" panose="02010609060101010101" pitchFamily="49" charset="-122"/>
                <a:ea typeface="楷体" panose="02010609060101010101" pitchFamily="49" charset="-122"/>
              </a:endParaRPr>
            </a:p>
          </p:txBody>
        </p:sp>
        <p:sp>
          <p:nvSpPr>
            <p:cNvPr id="20" name="Oval 7"/>
            <p:cNvSpPr>
              <a:spLocks noChangeArrowheads="1"/>
            </p:cNvSpPr>
            <p:nvPr/>
          </p:nvSpPr>
          <p:spPr bwMode="auto">
            <a:xfrm>
              <a:off x="4957812" y="3161129"/>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a:latin typeface="楷体" panose="02010609060101010101" pitchFamily="49" charset="-122"/>
                  <a:ea typeface="楷体" panose="02010609060101010101" pitchFamily="49" charset="-122"/>
                </a:rPr>
                <a:t>八</a:t>
              </a:r>
              <a:r>
                <a:rPr lang="zh-CN" altLang="en-US" sz="2400" b="1" dirty="0" smtClean="0">
                  <a:latin typeface="楷体" panose="02010609060101010101" pitchFamily="49" charset="-122"/>
                  <a:ea typeface="楷体" panose="02010609060101010101" pitchFamily="49" charset="-122"/>
                </a:rPr>
                <a:t>进制</a:t>
              </a:r>
              <a:endParaRPr lang="zh-CN" altLang="en-US" sz="2400" b="1" dirty="0">
                <a:latin typeface="楷体" panose="02010609060101010101" pitchFamily="49" charset="-122"/>
                <a:ea typeface="楷体" panose="02010609060101010101" pitchFamily="49" charset="-122"/>
              </a:endParaRPr>
            </a:p>
          </p:txBody>
        </p:sp>
        <p:sp>
          <p:nvSpPr>
            <p:cNvPr id="21" name="Oval 7"/>
            <p:cNvSpPr>
              <a:spLocks noChangeArrowheads="1"/>
            </p:cNvSpPr>
            <p:nvPr/>
          </p:nvSpPr>
          <p:spPr bwMode="auto">
            <a:xfrm>
              <a:off x="6205066" y="3161129"/>
              <a:ext cx="1247254" cy="1200889"/>
            </a:xfrm>
            <a:prstGeom prst="ellipse">
              <a:avLst/>
            </a:prstGeom>
            <a:noFill/>
            <a:ln w="28575">
              <a:solidFill>
                <a:srgbClr val="004181"/>
              </a:solidFill>
            </a:ln>
          </p:spPr>
          <p:txBody>
            <a:bodyPr wrap="none"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2400" b="1" dirty="0" smtClean="0">
                  <a:latin typeface="楷体" panose="02010609060101010101" pitchFamily="49" charset="-122"/>
                  <a:ea typeface="楷体" panose="02010609060101010101" pitchFamily="49" charset="-122"/>
                </a:rPr>
                <a:t>十六</a:t>
              </a:r>
              <a:endParaRPr lang="en-US" altLang="zh-CN" sz="2400" b="1" dirty="0" smtClean="0">
                <a:latin typeface="楷体" panose="02010609060101010101" pitchFamily="49" charset="-122"/>
                <a:ea typeface="楷体" panose="02010609060101010101" pitchFamily="49" charset="-122"/>
              </a:endParaRPr>
            </a:p>
            <a:p>
              <a:pPr algn="ctr" eaLnBrk="0" hangingPunct="0"/>
              <a:r>
                <a:rPr lang="zh-CN" altLang="en-US" sz="2400" b="1" dirty="0" smtClean="0">
                  <a:latin typeface="楷体" panose="02010609060101010101" pitchFamily="49" charset="-122"/>
                  <a:ea typeface="楷体" panose="02010609060101010101" pitchFamily="49" charset="-122"/>
                </a:rPr>
                <a:t>进制</a:t>
              </a:r>
              <a:endParaRPr lang="zh-CN" altLang="en-US" sz="2400" b="1" dirty="0">
                <a:latin typeface="楷体" panose="02010609060101010101" pitchFamily="49" charset="-122"/>
                <a:ea typeface="楷体" panose="02010609060101010101" pitchFamily="49" charset="-122"/>
              </a:endParaRPr>
            </a:p>
          </p:txBody>
        </p:sp>
      </p:grpSp>
      <p:sp>
        <p:nvSpPr>
          <p:cNvPr id="29" name="Rectangle 23"/>
          <p:cNvSpPr>
            <a:spLocks noChangeArrowheads="1"/>
          </p:cNvSpPr>
          <p:nvPr/>
        </p:nvSpPr>
        <p:spPr bwMode="auto">
          <a:xfrm>
            <a:off x="3205436" y="5178995"/>
            <a:ext cx="39290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r>
              <a:rPr lang="zh-CN" altLang="en-US" sz="2800" b="1" dirty="0">
                <a:solidFill>
                  <a:srgbClr val="004181"/>
                </a:solidFill>
                <a:latin typeface="楷体" panose="02010609060101010101" pitchFamily="49" charset="-122"/>
                <a:ea typeface="楷体" panose="02010609060101010101" pitchFamily="49" charset="-122"/>
              </a:rPr>
              <a:t>整数</a:t>
            </a:r>
            <a:r>
              <a:rPr lang="zh-CN" altLang="en-US" sz="2800" b="1" dirty="0" smtClean="0">
                <a:solidFill>
                  <a:srgbClr val="004181"/>
                </a:solidFill>
                <a:latin typeface="楷体" panose="02010609060101010101" pitchFamily="49" charset="-122"/>
                <a:ea typeface="楷体" panose="02010609060101010101" pitchFamily="49" charset="-122"/>
              </a:rPr>
              <a:t>部分 </a:t>
            </a:r>
            <a:r>
              <a:rPr lang="zh-CN" altLang="en-US" sz="2800" b="1" dirty="0" smtClean="0">
                <a:solidFill>
                  <a:srgbClr val="C00000"/>
                </a:solidFill>
                <a:latin typeface="楷体" panose="02010609060101010101" pitchFamily="49" charset="-122"/>
                <a:ea typeface="楷体" panose="02010609060101010101" pitchFamily="49" charset="-122"/>
              </a:rPr>
              <a:t>除</a:t>
            </a:r>
            <a:r>
              <a:rPr lang="zh-CN" altLang="en-US" sz="2800" b="1" dirty="0">
                <a:solidFill>
                  <a:srgbClr val="C00000"/>
                </a:solidFill>
                <a:latin typeface="楷体" panose="02010609060101010101" pitchFamily="49" charset="-122"/>
                <a:ea typeface="楷体" panose="02010609060101010101" pitchFamily="49" charset="-122"/>
              </a:rPr>
              <a:t>基取余</a:t>
            </a:r>
          </a:p>
        </p:txBody>
      </p:sp>
      <p:sp>
        <p:nvSpPr>
          <p:cNvPr id="30" name="Rectangle 24"/>
          <p:cNvSpPr>
            <a:spLocks noChangeArrowheads="1"/>
          </p:cNvSpPr>
          <p:nvPr/>
        </p:nvSpPr>
        <p:spPr bwMode="auto">
          <a:xfrm>
            <a:off x="2131641" y="5191043"/>
            <a:ext cx="17922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r>
              <a:rPr lang="zh-CN" altLang="en-US" sz="2800" b="1" dirty="0">
                <a:latin typeface="楷体" panose="02010609060101010101" pitchFamily="49" charset="-122"/>
                <a:ea typeface="楷体" panose="02010609060101010101" pitchFamily="49" charset="-122"/>
              </a:rPr>
              <a:t>方法：</a:t>
            </a:r>
          </a:p>
        </p:txBody>
      </p:sp>
      <p:sp>
        <p:nvSpPr>
          <p:cNvPr id="31" name="Rectangle 23"/>
          <p:cNvSpPr>
            <a:spLocks noChangeArrowheads="1"/>
          </p:cNvSpPr>
          <p:nvPr/>
        </p:nvSpPr>
        <p:spPr bwMode="auto">
          <a:xfrm>
            <a:off x="3203848" y="5737562"/>
            <a:ext cx="39306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r>
              <a:rPr lang="zh-CN" altLang="en-US" sz="2800" b="1" dirty="0">
                <a:solidFill>
                  <a:srgbClr val="004181"/>
                </a:solidFill>
                <a:latin typeface="楷体" panose="02010609060101010101" pitchFamily="49" charset="-122"/>
                <a:ea typeface="楷体" panose="02010609060101010101" pitchFamily="49" charset="-122"/>
              </a:rPr>
              <a:t>小数</a:t>
            </a:r>
            <a:r>
              <a:rPr lang="zh-CN" altLang="en-US" sz="2800" b="1" dirty="0" smtClean="0">
                <a:solidFill>
                  <a:srgbClr val="004181"/>
                </a:solidFill>
                <a:latin typeface="楷体" panose="02010609060101010101" pitchFamily="49" charset="-122"/>
                <a:ea typeface="楷体" panose="02010609060101010101" pitchFamily="49" charset="-122"/>
              </a:rPr>
              <a:t>部分 </a:t>
            </a:r>
            <a:r>
              <a:rPr lang="zh-CN" altLang="en-US" sz="2800" b="1" dirty="0" smtClean="0">
                <a:solidFill>
                  <a:srgbClr val="C00000"/>
                </a:solidFill>
                <a:latin typeface="楷体" panose="02010609060101010101" pitchFamily="49" charset="-122"/>
                <a:ea typeface="楷体" panose="02010609060101010101" pitchFamily="49" charset="-122"/>
              </a:rPr>
              <a:t>乘</a:t>
            </a:r>
            <a:r>
              <a:rPr lang="zh-CN" altLang="en-US" sz="2800" b="1" dirty="0">
                <a:solidFill>
                  <a:srgbClr val="C00000"/>
                </a:solidFill>
                <a:latin typeface="楷体" panose="02010609060101010101" pitchFamily="49" charset="-122"/>
                <a:ea typeface="楷体" panose="02010609060101010101" pitchFamily="49" charset="-122"/>
              </a:rPr>
              <a:t>基取整</a:t>
            </a:r>
          </a:p>
        </p:txBody>
      </p:sp>
      <p:sp>
        <p:nvSpPr>
          <p:cNvPr id="6" name="右箭头 5"/>
          <p:cNvSpPr/>
          <p:nvPr/>
        </p:nvSpPr>
        <p:spPr>
          <a:xfrm>
            <a:off x="3491880" y="2924944"/>
            <a:ext cx="1296144"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16</a:t>
            </a:fld>
            <a:endParaRPr lang="en-US" altLang="zh-CN"/>
          </a:p>
        </p:txBody>
      </p:sp>
    </p:spTree>
    <p:extLst>
      <p:ext uri="{BB962C8B-B14F-4D97-AF65-F5344CB8AC3E}">
        <p14:creationId xmlns:p14="http://schemas.microsoft.com/office/powerpoint/2010/main" val="131283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ppt_x"/>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9" grpId="0"/>
      <p:bldP spid="30" grpId="0"/>
      <p:bldP spid="31"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539" y="2449"/>
              <a:ext cx="1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初识</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C</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语言</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10" y="1887"/>
              <a:ext cx="2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noProof="0" dirty="0" smtClean="0">
                  <a:solidFill>
                    <a:srgbClr val="000000"/>
                  </a:solidFill>
                  <a:latin typeface="华文楷体" panose="02010600040101010101" pitchFamily="2" charset="-122"/>
                  <a:ea typeface="华文楷体" panose="02010600040101010101" pitchFamily="2" charset="-122"/>
                  <a:cs typeface="楷体_GB2312"/>
                </a:rPr>
                <a:t>非十进制之间的转换</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17</a:t>
            </a:fld>
            <a:endParaRPr lang="en-US" altLang="zh-CN"/>
          </a:p>
        </p:txBody>
      </p:sp>
    </p:spTree>
    <p:extLst>
      <p:ext uri="{BB962C8B-B14F-4D97-AF65-F5344CB8AC3E}">
        <p14:creationId xmlns:p14="http://schemas.microsoft.com/office/powerpoint/2010/main" val="209336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6" presetClass="emph" presetSubtype="0" fill="hold" nodeType="withEffect">
                                  <p:stCondLst>
                                    <p:cond delay="0"/>
                                  </p:stCondLst>
                                  <p:childTnLst>
                                    <p:animScale>
                                      <p:cBhvr>
                                        <p:cTn id="36" dur="2000" fill="hold"/>
                                        <p:tgtEl>
                                          <p:spTgt spid="42"/>
                                        </p:tgtEl>
                                      </p:cBhvr>
                                      <p:by x="150000" y="150000"/>
                                    </p:animScale>
                                  </p:childTnLst>
                                </p:cTn>
                              </p:par>
                              <p:par>
                                <p:cTn id="37" presetID="10" presetClass="exit" presetSubtype="0" fill="hold" nodeType="withEffect">
                                  <p:stCondLst>
                                    <p:cond delay="0"/>
                                  </p:stCondLst>
                                  <p:childTnLst>
                                    <p:animEffect transition="out" filter="fade">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）二进制数转换成</a:t>
            </a:r>
            <a:r>
              <a:rPr lang="zh-CN" altLang="en-US" sz="2400" dirty="0" smtClean="0">
                <a:latin typeface="华文楷体" panose="02010600040101010101" pitchFamily="2" charset="-122"/>
                <a:ea typeface="华文楷体" panose="02010600040101010101" pitchFamily="2" charset="-122"/>
              </a:rPr>
              <a:t>十进制数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5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b="1" dirty="0">
                <a:solidFill>
                  <a:srgbClr val="C00000"/>
                </a:solidFill>
              </a:rPr>
              <a:t>乘权</a:t>
            </a:r>
            <a:r>
              <a:rPr lang="zh-CN" altLang="en-US" sz="2400" b="1" dirty="0" smtClean="0">
                <a:solidFill>
                  <a:srgbClr val="C00000"/>
                </a:solidFill>
              </a:rPr>
              <a:t>求和</a:t>
            </a:r>
            <a:endParaRPr lang="zh-CN" altLang="en-US" sz="2400" b="1" dirty="0">
              <a:solidFill>
                <a:srgbClr val="C00000"/>
              </a:solidFill>
            </a:endParaRPr>
          </a:p>
        </p:txBody>
      </p:sp>
      <p:sp>
        <p:nvSpPr>
          <p:cNvPr id="6" name="文本框 5"/>
          <p:cNvSpPr txBox="1">
            <a:spLocks noChangeArrowheads="1"/>
          </p:cNvSpPr>
          <p:nvPr/>
        </p:nvSpPr>
        <p:spPr bwMode="auto">
          <a:xfrm>
            <a:off x="1109747" y="3318837"/>
            <a:ext cx="7566709" cy="26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rPr>
              <a:t>答案：</a:t>
            </a:r>
            <a:endParaRPr lang="en-US" altLang="zh-CN" sz="2400" b="1" dirty="0" smtClean="0">
              <a:latin typeface="华文楷体" panose="02010600040101010101" pitchFamily="2" charset="-122"/>
              <a:ea typeface="华文楷体" panose="02010600040101010101" pitchFamily="2" charset="-122"/>
            </a:endParaRPr>
          </a:p>
          <a:p>
            <a:pPr eaLnBrk="0" hangingPunct="0">
              <a:lnSpc>
                <a:spcPct val="150000"/>
              </a:lnSpc>
            </a:pPr>
            <a:r>
              <a:rPr lang="zh-CN" altLang="en-US" sz="2800" b="1" dirty="0" smtClean="0">
                <a:solidFill>
                  <a:srgbClr val="000000"/>
                </a:solidFill>
                <a:latin typeface="宋体" panose="02010600030101010101" pitchFamily="2" charset="-122"/>
              </a:rPr>
              <a:t>（</a:t>
            </a:r>
            <a:r>
              <a:rPr lang="en-US" altLang="zh-CN" sz="2800" b="1" dirty="0" smtClean="0">
                <a:solidFill>
                  <a:srgbClr val="000000"/>
                </a:solidFill>
                <a:latin typeface="宋体" panose="02010600030101010101" pitchFamily="2" charset="-122"/>
              </a:rPr>
              <a:t>1101.01</a:t>
            </a:r>
            <a:r>
              <a:rPr lang="zh-CN" altLang="en-US" sz="2800" b="1" dirty="0" smtClean="0">
                <a:solidFill>
                  <a:srgbClr val="000000"/>
                </a:solidFill>
                <a:latin typeface="宋体" panose="02010600030101010101" pitchFamily="2" charset="-122"/>
              </a:rPr>
              <a:t>）</a:t>
            </a:r>
            <a:r>
              <a:rPr lang="en-US" altLang="zh-CN" sz="2800" b="1" baseline="-25000" dirty="0" smtClean="0">
                <a:solidFill>
                  <a:srgbClr val="000000"/>
                </a:solidFill>
                <a:latin typeface="宋体" panose="02010600030101010101" pitchFamily="2" charset="-122"/>
              </a:rPr>
              <a:t>2</a:t>
            </a:r>
          </a:p>
          <a:p>
            <a:pPr lvl="0" algn="just" eaLnBrk="0" hangingPunct="0">
              <a:lnSpc>
                <a:spcPct val="150000"/>
              </a:lnSpc>
              <a:spcBef>
                <a:spcPct val="20000"/>
              </a:spcBef>
              <a:buClr>
                <a:srgbClr val="000000"/>
              </a:buClr>
            </a:pPr>
            <a:r>
              <a:rPr lang="en-US" altLang="zh-CN" sz="2800" b="1" dirty="0" smtClean="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3</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2</a:t>
            </a:r>
            <a:r>
              <a:rPr lang="en-US" altLang="zh-CN" sz="2800" b="1" dirty="0">
                <a:solidFill>
                  <a:srgbClr val="000000"/>
                </a:solidFill>
                <a:latin typeface="宋体" panose="02010600030101010101" pitchFamily="2" charset="-122"/>
              </a:rPr>
              <a:t>+0×2</a:t>
            </a:r>
            <a:r>
              <a:rPr lang="en-US" altLang="zh-CN" sz="2800" b="1" baseline="30000" dirty="0">
                <a:solidFill>
                  <a:srgbClr val="000000"/>
                </a:solidFill>
                <a:latin typeface="宋体" panose="02010600030101010101" pitchFamily="2" charset="-122"/>
              </a:rPr>
              <a:t>1</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0</a:t>
            </a:r>
            <a:r>
              <a:rPr lang="en-US" altLang="zh-CN" sz="2800" b="1" dirty="0">
                <a:solidFill>
                  <a:srgbClr val="000000"/>
                </a:solidFill>
                <a:latin typeface="宋体" panose="02010600030101010101" pitchFamily="2" charset="-122"/>
              </a:rPr>
              <a:t>+0×2</a:t>
            </a:r>
            <a:r>
              <a:rPr lang="en-US" altLang="zh-CN" sz="2800" b="1" baseline="30000" dirty="0">
                <a:solidFill>
                  <a:srgbClr val="000000"/>
                </a:solidFill>
                <a:latin typeface="宋体" panose="02010600030101010101" pitchFamily="2" charset="-122"/>
              </a:rPr>
              <a:t>-1</a:t>
            </a:r>
            <a:r>
              <a:rPr lang="en-US" altLang="zh-CN" sz="2800" b="1" dirty="0">
                <a:solidFill>
                  <a:srgbClr val="000000"/>
                </a:solidFill>
                <a:latin typeface="宋体" panose="02010600030101010101" pitchFamily="2" charset="-122"/>
              </a:rPr>
              <a:t>+1×2</a:t>
            </a:r>
            <a:r>
              <a:rPr lang="en-US" altLang="zh-CN" sz="2800" b="1" baseline="30000" dirty="0">
                <a:solidFill>
                  <a:srgbClr val="000000"/>
                </a:solidFill>
                <a:latin typeface="宋体" panose="02010600030101010101" pitchFamily="2" charset="-122"/>
              </a:rPr>
              <a:t>-2</a:t>
            </a:r>
            <a:r>
              <a:rPr lang="en-US" altLang="zh-CN" sz="2800" b="1" dirty="0">
                <a:solidFill>
                  <a:srgbClr val="000000"/>
                </a:solidFill>
                <a:latin typeface="宋体" panose="02010600030101010101" pitchFamily="2" charset="-122"/>
              </a:rPr>
              <a:t> )</a:t>
            </a:r>
            <a:r>
              <a:rPr lang="en-US" altLang="zh-CN" sz="2800" b="1" baseline="-25000" dirty="0">
                <a:solidFill>
                  <a:srgbClr val="000000"/>
                </a:solidFill>
                <a:latin typeface="宋体" panose="02010600030101010101" pitchFamily="2" charset="-122"/>
              </a:rPr>
              <a:t>10</a:t>
            </a:r>
          </a:p>
          <a:p>
            <a:pPr lvl="0" algn="just" eaLnBrk="0" hangingPunct="0">
              <a:lnSpc>
                <a:spcPct val="150000"/>
              </a:lnSpc>
              <a:spcBef>
                <a:spcPct val="20000"/>
              </a:spcBef>
              <a:buClr>
                <a:srgbClr val="000000"/>
              </a:buClr>
            </a:pPr>
            <a:r>
              <a:rPr lang="en-US" altLang="zh-CN" sz="2800" b="1" dirty="0" smtClean="0">
                <a:solidFill>
                  <a:srgbClr val="000000"/>
                </a:solidFill>
                <a:latin typeface="宋体" panose="02010600030101010101" pitchFamily="2" charset="-122"/>
              </a:rPr>
              <a:t>=(13.25)</a:t>
            </a:r>
            <a:r>
              <a:rPr lang="en-US" altLang="zh-CN" sz="2800" b="1" baseline="-25000" dirty="0" smtClean="0">
                <a:solidFill>
                  <a:srgbClr val="000000"/>
                </a:solidFill>
                <a:latin typeface="宋体" panose="02010600030101010101" pitchFamily="2" charset="-122"/>
              </a:rPr>
              <a:t>10</a:t>
            </a:r>
            <a:endParaRPr lang="zh-CN" altLang="en-US" sz="2400" b="1" dirty="0">
              <a:latin typeface="华文楷体" panose="02010600040101010101" pitchFamily="2" charset="-122"/>
              <a:ea typeface="华文楷体" panose="02010600040101010101" pitchFamily="2" charset="-122"/>
            </a:endParaRPr>
          </a:p>
        </p:txBody>
      </p:sp>
      <p:sp>
        <p:nvSpPr>
          <p:cNvPr id="7" name="矩形 6"/>
          <p:cNvSpPr/>
          <p:nvPr/>
        </p:nvSpPr>
        <p:spPr>
          <a:xfrm>
            <a:off x="1109747" y="2852936"/>
            <a:ext cx="7848871"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zh-CN" altLang="en-US" sz="2400" b="1" dirty="0">
                <a:latin typeface="华文楷体" panose="02010600040101010101" pitchFamily="2" charset="-122"/>
                <a:ea typeface="华文楷体" panose="02010600040101010101" pitchFamily="2" charset="-122"/>
              </a:rPr>
              <a:t>（</a:t>
            </a:r>
            <a:r>
              <a:rPr lang="en-US" altLang="zh-CN" sz="2400" b="1" dirty="0" smtClean="0">
                <a:latin typeface="华文楷体" panose="02010600040101010101" pitchFamily="2" charset="-122"/>
                <a:ea typeface="华文楷体" panose="02010600040101010101" pitchFamily="2" charset="-122"/>
              </a:rPr>
              <a:t>1101.01</a:t>
            </a:r>
            <a:r>
              <a:rPr lang="zh-CN" altLang="en-US" sz="2400" b="1" dirty="0" smtClean="0">
                <a:latin typeface="华文楷体" panose="02010600040101010101" pitchFamily="2" charset="-122"/>
                <a:ea typeface="华文楷体" panose="02010600040101010101" pitchFamily="2" charset="-122"/>
              </a:rPr>
              <a:t>）</a:t>
            </a:r>
            <a:r>
              <a:rPr lang="en-US" altLang="zh-CN" sz="2400" b="1" baseline="-25000" dirty="0" smtClean="0">
                <a:latin typeface="宋体" panose="02010600030101010101" pitchFamily="2" charset="-122"/>
              </a:rPr>
              <a:t>2</a:t>
            </a:r>
            <a:r>
              <a:rPr lang="zh-CN" altLang="en-US" sz="2400" b="1" dirty="0" smtClean="0">
                <a:latin typeface="华文楷体" panose="02010600040101010101" pitchFamily="2" charset="-122"/>
                <a:ea typeface="华文楷体" panose="02010600040101010101" pitchFamily="2" charset="-122"/>
              </a:rPr>
              <a:t>转换成十进制数 </a:t>
            </a:r>
            <a:endParaRPr lang="zh-CN" altLang="en-US" sz="2400" b="1" dirty="0">
              <a:latin typeface="华文楷体" panose="02010600040101010101" pitchFamily="2" charset="-122"/>
              <a:ea typeface="华文楷体" panose="02010600040101010101" pitchFamily="2" charset="-122"/>
            </a:endParaRPr>
          </a:p>
        </p:txBody>
      </p:sp>
      <p:sp>
        <p:nvSpPr>
          <p:cNvPr id="2" name="矩形 1"/>
          <p:cNvSpPr/>
          <p:nvPr/>
        </p:nvSpPr>
        <p:spPr>
          <a:xfrm>
            <a:off x="1091094" y="6167537"/>
            <a:ext cx="7704855" cy="387798"/>
          </a:xfrm>
          <a:prstGeom prst="rect">
            <a:avLst/>
          </a:prstGeom>
        </p:spPr>
        <p:txBody>
          <a:bodyPr wrap="square">
            <a:spAutoFit/>
          </a:bodyPr>
          <a:lstStyle/>
          <a:p>
            <a:pPr algn="just" eaLnBrk="0" hangingPunct="0">
              <a:lnSpc>
                <a:spcPct val="80000"/>
              </a:lnSpc>
              <a:spcBef>
                <a:spcPct val="20000"/>
              </a:spcBef>
              <a:buClr>
                <a:schemeClr val="tx1"/>
              </a:buClr>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这里，“</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是基数，“</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i="1" baseline="30000" dirty="0" smtClean="0">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=3,2,1,0,-1,-2)</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为位权</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18</a:t>
            </a:fld>
            <a:endParaRPr lang="en-US" altLang="zh-CN"/>
          </a:p>
        </p:txBody>
      </p:sp>
    </p:spTree>
    <p:extLst>
      <p:ext uri="{BB962C8B-B14F-4D97-AF65-F5344CB8AC3E}">
        <p14:creationId xmlns:p14="http://schemas.microsoft.com/office/powerpoint/2010/main" val="217764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八进制数转换成十进制数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5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b="1" dirty="0">
                <a:solidFill>
                  <a:srgbClr val="C00000"/>
                </a:solidFill>
              </a:rPr>
              <a:t>乘权求和。</a:t>
            </a:r>
            <a:r>
              <a:rPr lang="zh-CN" altLang="en-US" sz="2400" dirty="0">
                <a:latin typeface="华文楷体" panose="02010600040101010101" pitchFamily="2" charset="-122"/>
                <a:ea typeface="华文楷体" panose="02010600040101010101" pitchFamily="2" charset="-122"/>
              </a:rPr>
              <a:t>方法同二进制转换成十进制完全一样，仅仅基数</a:t>
            </a:r>
            <a:r>
              <a:rPr lang="zh-CN" altLang="en-US" sz="2400" dirty="0" smtClean="0">
                <a:latin typeface="华文楷体" panose="02010600040101010101" pitchFamily="2" charset="-122"/>
                <a:ea typeface="华文楷体" panose="02010600040101010101" pitchFamily="2" charset="-122"/>
              </a:rPr>
              <a:t>有所不同。</a:t>
            </a:r>
            <a:endParaRPr lang="zh-CN" altLang="en-US" sz="2400" dirty="0">
              <a:latin typeface="华文楷体" panose="02010600040101010101" pitchFamily="2" charset="-122"/>
              <a:ea typeface="华文楷体" panose="02010600040101010101" pitchFamily="2" charset="-122"/>
            </a:endParaRPr>
          </a:p>
        </p:txBody>
      </p:sp>
      <p:sp>
        <p:nvSpPr>
          <p:cNvPr id="6" name="文本框 5"/>
          <p:cNvSpPr txBox="1">
            <a:spLocks noChangeArrowheads="1"/>
          </p:cNvSpPr>
          <p:nvPr/>
        </p:nvSpPr>
        <p:spPr bwMode="auto">
          <a:xfrm>
            <a:off x="674927" y="4243785"/>
            <a:ext cx="7566709" cy="12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lvl="0" eaLnBrk="0" hangingPunct="0">
              <a:lnSpc>
                <a:spcPct val="150000"/>
              </a:lnSpc>
              <a:spcBef>
                <a:spcPct val="20000"/>
              </a:spcBef>
              <a:buClr>
                <a:srgbClr val="000000"/>
              </a:buClr>
            </a:pPr>
            <a:r>
              <a:rPr lang="zh-CN" altLang="en-US" sz="2400" b="1" dirty="0" smtClean="0">
                <a:ea typeface="华文楷体" panose="02010600040101010101" pitchFamily="2" charset="-122"/>
                <a:cs typeface="Times New Roman" panose="02020603050405020304" pitchFamily="18" charset="0"/>
              </a:rPr>
              <a:t>答案：</a:t>
            </a:r>
            <a:r>
              <a:rPr lang="en-US" altLang="zh-CN" sz="2400" b="1" dirty="0">
                <a:solidFill>
                  <a:srgbClr val="000000"/>
                </a:solidFill>
                <a:ea typeface="华文楷体" panose="02010600040101010101" pitchFamily="2" charset="-122"/>
                <a:cs typeface="Times New Roman" panose="02020603050405020304" pitchFamily="18" charset="0"/>
              </a:rPr>
              <a:t>(24.6)</a:t>
            </a:r>
            <a:r>
              <a:rPr lang="en-US" altLang="zh-CN" sz="2400" b="1" baseline="-25000" dirty="0">
                <a:solidFill>
                  <a:srgbClr val="000000"/>
                </a:solidFill>
                <a:ea typeface="华文楷体" panose="02010600040101010101" pitchFamily="2" charset="-122"/>
                <a:cs typeface="Times New Roman" panose="02020603050405020304" pitchFamily="18" charset="0"/>
              </a:rPr>
              <a:t>8</a:t>
            </a:r>
            <a:r>
              <a:rPr lang="en-US" altLang="zh-CN" sz="2400" b="1" dirty="0">
                <a:solidFill>
                  <a:srgbClr val="000000"/>
                </a:solidFill>
                <a:ea typeface="华文楷体" panose="02010600040101010101" pitchFamily="2" charset="-122"/>
                <a:cs typeface="Times New Roman" panose="02020603050405020304" pitchFamily="18" charset="0"/>
              </a:rPr>
              <a:t>=(2×8</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+4×8</a:t>
            </a:r>
            <a:r>
              <a:rPr lang="en-US" altLang="zh-CN" sz="2400" b="1" baseline="30000" dirty="0">
                <a:solidFill>
                  <a:srgbClr val="000000"/>
                </a:solidFill>
                <a:ea typeface="华文楷体" panose="02010600040101010101" pitchFamily="2" charset="-122"/>
                <a:cs typeface="Times New Roman" panose="02020603050405020304" pitchFamily="18" charset="0"/>
              </a:rPr>
              <a:t>0</a:t>
            </a:r>
            <a:r>
              <a:rPr lang="en-US" altLang="zh-CN" sz="2400" b="1" dirty="0">
                <a:solidFill>
                  <a:srgbClr val="000000"/>
                </a:solidFill>
                <a:ea typeface="华文楷体" panose="02010600040101010101" pitchFamily="2" charset="-122"/>
                <a:cs typeface="Times New Roman" panose="02020603050405020304" pitchFamily="18" charset="0"/>
              </a:rPr>
              <a:t>+6×8</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a:t>
            </a:r>
            <a:r>
              <a:rPr lang="en-US" altLang="zh-CN" sz="2400" b="1" baseline="-25000" dirty="0">
                <a:solidFill>
                  <a:srgbClr val="000000"/>
                </a:solidFill>
                <a:ea typeface="华文楷体" panose="02010600040101010101" pitchFamily="2" charset="-122"/>
                <a:cs typeface="Times New Roman" panose="02020603050405020304" pitchFamily="18" charset="0"/>
              </a:rPr>
              <a:t>10</a:t>
            </a:r>
            <a:endParaRPr lang="en-US" altLang="zh-CN" sz="2400" b="1" dirty="0">
              <a:solidFill>
                <a:srgbClr val="000000"/>
              </a:solidFill>
              <a:ea typeface="华文楷体" panose="02010600040101010101" pitchFamily="2" charset="-122"/>
              <a:cs typeface="Times New Roman" panose="02020603050405020304" pitchFamily="18" charset="0"/>
            </a:endParaRPr>
          </a:p>
          <a:p>
            <a:pPr lvl="0" eaLnBrk="0" hangingPunct="0">
              <a:lnSpc>
                <a:spcPct val="150000"/>
              </a:lnSpc>
              <a:spcBef>
                <a:spcPct val="20000"/>
              </a:spcBef>
              <a:buClr>
                <a:srgbClr val="000000"/>
              </a:buClr>
            </a:pPr>
            <a:r>
              <a:rPr lang="en-US" altLang="zh-CN" sz="2400" b="1" dirty="0">
                <a:solidFill>
                  <a:srgbClr val="000000"/>
                </a:solidFill>
                <a:ea typeface="华文楷体" panose="02010600040101010101" pitchFamily="2" charset="-122"/>
                <a:cs typeface="Times New Roman" panose="02020603050405020304" pitchFamily="18" charset="0"/>
              </a:rPr>
              <a:t>               </a:t>
            </a:r>
            <a:r>
              <a:rPr lang="en-US" altLang="zh-CN" sz="2400" b="1" dirty="0" smtClean="0">
                <a:solidFill>
                  <a:srgbClr val="000000"/>
                </a:solidFill>
                <a:ea typeface="华文楷体" panose="02010600040101010101" pitchFamily="2" charset="-122"/>
                <a:cs typeface="Times New Roman" panose="02020603050405020304" pitchFamily="18" charset="0"/>
              </a:rPr>
              <a:t>        =(</a:t>
            </a:r>
            <a:r>
              <a:rPr lang="en-US" altLang="zh-CN" sz="2400" b="1" dirty="0">
                <a:solidFill>
                  <a:srgbClr val="000000"/>
                </a:solidFill>
                <a:ea typeface="华文楷体" panose="02010600040101010101" pitchFamily="2" charset="-122"/>
                <a:cs typeface="Times New Roman" panose="02020603050405020304" pitchFamily="18" charset="0"/>
              </a:rPr>
              <a:t>20.75)</a:t>
            </a:r>
            <a:r>
              <a:rPr lang="en-US" altLang="zh-CN" sz="2400" b="1" baseline="-25000" dirty="0">
                <a:solidFill>
                  <a:srgbClr val="000000"/>
                </a:solidFill>
                <a:ea typeface="华文楷体" panose="02010600040101010101" pitchFamily="2" charset="-122"/>
                <a:cs typeface="Times New Roman" panose="02020603050405020304" pitchFamily="18" charset="0"/>
              </a:rPr>
              <a:t>10</a:t>
            </a:r>
          </a:p>
        </p:txBody>
      </p:sp>
      <p:sp>
        <p:nvSpPr>
          <p:cNvPr id="7" name="矩形 6"/>
          <p:cNvSpPr/>
          <p:nvPr/>
        </p:nvSpPr>
        <p:spPr>
          <a:xfrm>
            <a:off x="656196" y="3605560"/>
            <a:ext cx="7848871"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en-US" altLang="zh-CN" sz="2400" b="1" dirty="0" smtClean="0">
                <a:latin typeface="华文楷体" panose="02010600040101010101" pitchFamily="2" charset="-122"/>
                <a:ea typeface="华文楷体" panose="02010600040101010101" pitchFamily="2" charset="-122"/>
              </a:rPr>
              <a:t>24.6</a:t>
            </a:r>
            <a:r>
              <a:rPr lang="zh-CN" altLang="en-US" sz="2400" b="1" dirty="0" smtClean="0">
                <a:latin typeface="华文楷体" panose="02010600040101010101" pitchFamily="2" charset="-122"/>
                <a:ea typeface="华文楷体" panose="02010600040101010101" pitchFamily="2" charset="-122"/>
              </a:rPr>
              <a:t>）</a:t>
            </a:r>
            <a:r>
              <a:rPr lang="en-US" altLang="zh-CN" sz="2400" b="1" baseline="-25000" dirty="0">
                <a:latin typeface="宋体" panose="02010600030101010101" pitchFamily="2" charset="-122"/>
              </a:rPr>
              <a:t>8</a:t>
            </a:r>
            <a:r>
              <a:rPr lang="zh-CN" altLang="en-US" sz="2400" b="1" dirty="0" smtClean="0">
                <a:latin typeface="华文楷体" panose="02010600040101010101" pitchFamily="2" charset="-122"/>
                <a:ea typeface="华文楷体" panose="02010600040101010101" pitchFamily="2" charset="-122"/>
              </a:rPr>
              <a:t>转换成十进制数 </a:t>
            </a:r>
            <a:endParaRPr lang="zh-CN" altLang="en-US" sz="2400" b="1"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19</a:t>
            </a:fld>
            <a:endParaRPr lang="en-US" altLang="zh-CN"/>
          </a:p>
        </p:txBody>
      </p:sp>
    </p:spTree>
    <p:extLst>
      <p:ext uri="{BB962C8B-B14F-4D97-AF65-F5344CB8AC3E}">
        <p14:creationId xmlns:p14="http://schemas.microsoft.com/office/powerpoint/2010/main" val="174842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539" y="2449"/>
              <a:ext cx="1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初识</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C</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语言</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10" y="1887"/>
              <a:ext cx="2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noProof="0" dirty="0" smtClean="0">
                  <a:solidFill>
                    <a:srgbClr val="000000"/>
                  </a:solidFill>
                  <a:latin typeface="华文楷体" panose="02010600040101010101" pitchFamily="2" charset="-122"/>
                  <a:ea typeface="华文楷体" panose="02010600040101010101" pitchFamily="2" charset="-122"/>
                  <a:cs typeface="楷体_GB2312"/>
                </a:rPr>
                <a:t>非十进制之间的转换</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2</a:t>
            </a:fld>
            <a:endParaRPr lang="en-US" altLang="zh-CN"/>
          </a:p>
        </p:txBody>
      </p:sp>
    </p:spTree>
    <p:extLst>
      <p:ext uri="{BB962C8B-B14F-4D97-AF65-F5344CB8AC3E}">
        <p14:creationId xmlns:p14="http://schemas.microsoft.com/office/powerpoint/2010/main" val="28220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nodeType="clickEffect">
                                  <p:stCondLst>
                                    <p:cond delay="0"/>
                                  </p:stCondLst>
                                  <p:childTnLst>
                                    <p:animScale>
                                      <p:cBhvr>
                                        <p:cTn id="27" dur="500" fill="hold"/>
                                        <p:tgtEl>
                                          <p:spTgt spid="9"/>
                                        </p:tgtEl>
                                      </p:cBhvr>
                                      <p:by x="150000" y="150000"/>
                                    </p:animScale>
                                  </p:childTnLst>
                                </p:cTn>
                              </p:par>
                              <p:par>
                                <p:cTn id="28" presetID="10" presetClass="exit" presetSubtype="0" fill="hold" nodeType="withEffect">
                                  <p:stCondLst>
                                    <p:cond delay="0"/>
                                  </p:stCondLst>
                                  <p:childTnLst>
                                    <p:animEffect transition="out" filter="fade">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42"/>
                                        </p:tgtEl>
                                      </p:cBhvr>
                                    </p:animEffect>
                                    <p:set>
                                      <p:cBhvr>
                                        <p:cTn id="36" dur="1" fill="hold">
                                          <p:stCondLst>
                                            <p:cond delay="499"/>
                                          </p:stCondLst>
                                        </p:cTn>
                                        <p:tgtEl>
                                          <p:spTgt spid="4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2283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）十六进制</a:t>
            </a:r>
            <a:r>
              <a:rPr lang="zh-CN" altLang="en-US" sz="2400" dirty="0">
                <a:latin typeface="华文楷体" panose="02010600040101010101" pitchFamily="2" charset="-122"/>
                <a:ea typeface="华文楷体" panose="02010600040101010101" pitchFamily="2" charset="-122"/>
              </a:rPr>
              <a:t>数转换成十进制数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十六进制数共有</a:t>
            </a:r>
            <a:r>
              <a:rPr lang="en-US" altLang="zh-CN" sz="2400" dirty="0">
                <a:latin typeface="华文楷体" panose="02010600040101010101" pitchFamily="2" charset="-122"/>
                <a:ea typeface="华文楷体" panose="02010600040101010101" pitchFamily="2" charset="-122"/>
              </a:rPr>
              <a:t>16</a:t>
            </a:r>
            <a:r>
              <a:rPr lang="zh-CN" altLang="en-US" sz="2400" dirty="0">
                <a:latin typeface="华文楷体" panose="02010600040101010101" pitchFamily="2" charset="-122"/>
                <a:ea typeface="华文楷体" panose="02010600040101010101" pitchFamily="2" charset="-122"/>
              </a:rPr>
              <a:t>个不同的符号：</a:t>
            </a:r>
            <a:r>
              <a:rPr lang="en-US" altLang="zh-CN" sz="2400" b="1" dirty="0">
                <a:solidFill>
                  <a:srgbClr val="C00000"/>
                </a:solidFill>
                <a:latin typeface="华文楷体" panose="02010600040101010101" pitchFamily="2" charset="-122"/>
                <a:ea typeface="华文楷体" panose="02010600040101010101" pitchFamily="2" charset="-122"/>
              </a:rPr>
              <a:t>0</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1</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2</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3</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4</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5</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6</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7</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8</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9</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A</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B</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C</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D</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E</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，其中</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10</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12</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D</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13</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E</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14</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表示</a:t>
            </a:r>
            <a:r>
              <a:rPr lang="en-US" altLang="zh-CN" sz="2400" dirty="0">
                <a:latin typeface="华文楷体" panose="02010600040101010101" pitchFamily="2" charset="-122"/>
                <a:ea typeface="华文楷体" panose="02010600040101010101" pitchFamily="2" charset="-122"/>
              </a:rPr>
              <a:t>15</a:t>
            </a:r>
            <a:r>
              <a:rPr lang="zh-CN" altLang="en-US" sz="2400" dirty="0">
                <a:latin typeface="华文楷体" panose="02010600040101010101" pitchFamily="2" charset="-122"/>
                <a:ea typeface="华文楷体" panose="02010600040101010101" pitchFamily="2" charset="-122"/>
              </a:rPr>
              <a:t>，转换方法同前，仅仅</a:t>
            </a:r>
            <a:r>
              <a:rPr lang="zh-CN" altLang="en-US" sz="2400" dirty="0">
                <a:solidFill>
                  <a:srgbClr val="C00000"/>
                </a:solidFill>
                <a:latin typeface="华文楷体" panose="02010600040101010101" pitchFamily="2" charset="-122"/>
                <a:ea typeface="华文楷体" panose="02010600040101010101" pitchFamily="2" charset="-122"/>
              </a:rPr>
              <a:t>基数为</a:t>
            </a:r>
            <a:r>
              <a:rPr lang="en-US" altLang="zh-CN" sz="2400" dirty="0">
                <a:solidFill>
                  <a:srgbClr val="C00000"/>
                </a:solidFill>
                <a:latin typeface="华文楷体" panose="02010600040101010101" pitchFamily="2" charset="-122"/>
                <a:ea typeface="华文楷体" panose="02010600040101010101" pitchFamily="2" charset="-122"/>
              </a:rPr>
              <a:t>16</a:t>
            </a:r>
            <a:r>
              <a:rPr lang="zh-CN" altLang="en-US" sz="2400" dirty="0">
                <a:latin typeface="华文楷体" panose="02010600040101010101" pitchFamily="2" charset="-122"/>
                <a:ea typeface="华文楷体" panose="02010600040101010101" pitchFamily="2" charset="-122"/>
              </a:rPr>
              <a:t>。</a:t>
            </a:r>
          </a:p>
        </p:txBody>
      </p:sp>
      <p:sp>
        <p:nvSpPr>
          <p:cNvPr id="6" name="文本框 5"/>
          <p:cNvSpPr txBox="1">
            <a:spLocks noChangeArrowheads="1"/>
          </p:cNvSpPr>
          <p:nvPr/>
        </p:nvSpPr>
        <p:spPr bwMode="auto">
          <a:xfrm>
            <a:off x="627930" y="4560493"/>
            <a:ext cx="7566709" cy="190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lvl="0" algn="just" eaLnBrk="0" hangingPunct="0">
              <a:lnSpc>
                <a:spcPct val="150000"/>
              </a:lnSpc>
              <a:spcBef>
                <a:spcPct val="20000"/>
              </a:spcBef>
              <a:buClr>
                <a:srgbClr val="000000"/>
              </a:buClr>
            </a:pPr>
            <a:r>
              <a:rPr lang="zh-CN" altLang="en-US" sz="2400" b="1" dirty="0" smtClean="0">
                <a:ea typeface="华文楷体" panose="02010600040101010101" pitchFamily="2" charset="-122"/>
                <a:cs typeface="Times New Roman" panose="02020603050405020304" pitchFamily="18" charset="0"/>
              </a:rPr>
              <a:t>答案：</a:t>
            </a:r>
            <a:r>
              <a:rPr lang="en-US" altLang="zh-CN" sz="2400" b="1" dirty="0">
                <a:solidFill>
                  <a:srgbClr val="000000"/>
                </a:solidFill>
                <a:ea typeface="华文楷体" panose="02010600040101010101" pitchFamily="2" charset="-122"/>
                <a:cs typeface="Times New Roman" panose="02020603050405020304" pitchFamily="18" charset="0"/>
              </a:rPr>
              <a:t>(4C.A)</a:t>
            </a:r>
            <a:r>
              <a:rPr lang="en-US" altLang="zh-CN" sz="2400" b="1" baseline="-25000" dirty="0">
                <a:solidFill>
                  <a:srgbClr val="000000"/>
                </a:solidFill>
                <a:ea typeface="华文楷体" panose="02010600040101010101" pitchFamily="2" charset="-122"/>
                <a:cs typeface="Times New Roman" panose="02020603050405020304" pitchFamily="18" charset="0"/>
              </a:rPr>
              <a:t>16</a:t>
            </a:r>
          </a:p>
          <a:p>
            <a:pPr lvl="0" algn="just" eaLnBrk="0" hangingPunct="0">
              <a:lnSpc>
                <a:spcPct val="150000"/>
              </a:lnSpc>
              <a:spcBef>
                <a:spcPct val="20000"/>
              </a:spcBef>
              <a:buClr>
                <a:srgbClr val="000000"/>
              </a:buClr>
            </a:pPr>
            <a:r>
              <a:rPr lang="en-US" altLang="zh-CN" sz="2400" b="1" dirty="0">
                <a:solidFill>
                  <a:srgbClr val="000000"/>
                </a:solidFill>
                <a:ea typeface="华文楷体" panose="02010600040101010101" pitchFamily="2" charset="-122"/>
                <a:cs typeface="Times New Roman" panose="02020603050405020304" pitchFamily="18" charset="0"/>
              </a:rPr>
              <a:t>        </a:t>
            </a:r>
            <a:r>
              <a:rPr lang="en-US" altLang="zh-CN" sz="2400" b="1" dirty="0" smtClean="0">
                <a:solidFill>
                  <a:srgbClr val="000000"/>
                </a:solidFill>
                <a:ea typeface="华文楷体" panose="02010600040101010101" pitchFamily="2" charset="-122"/>
                <a:cs typeface="Times New Roman" panose="02020603050405020304" pitchFamily="18" charset="0"/>
              </a:rPr>
              <a:t>    =(</a:t>
            </a:r>
            <a:r>
              <a:rPr lang="en-US" altLang="zh-CN" sz="2400" b="1" dirty="0">
                <a:solidFill>
                  <a:srgbClr val="000000"/>
                </a:solidFill>
                <a:ea typeface="华文楷体" panose="02010600040101010101" pitchFamily="2" charset="-122"/>
                <a:cs typeface="Times New Roman" panose="02020603050405020304" pitchFamily="18" charset="0"/>
              </a:rPr>
              <a:t>4×16</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+12×16</a:t>
            </a:r>
            <a:r>
              <a:rPr lang="en-US" altLang="zh-CN" sz="2400" b="1" baseline="30000" dirty="0">
                <a:solidFill>
                  <a:srgbClr val="000000"/>
                </a:solidFill>
                <a:ea typeface="华文楷体" panose="02010600040101010101" pitchFamily="2" charset="-122"/>
                <a:cs typeface="Times New Roman" panose="02020603050405020304" pitchFamily="18" charset="0"/>
              </a:rPr>
              <a:t>0</a:t>
            </a:r>
            <a:r>
              <a:rPr lang="en-US" altLang="zh-CN" sz="2400" b="1" dirty="0">
                <a:solidFill>
                  <a:srgbClr val="000000"/>
                </a:solidFill>
                <a:ea typeface="华文楷体" panose="02010600040101010101" pitchFamily="2" charset="-122"/>
                <a:cs typeface="Times New Roman" panose="02020603050405020304" pitchFamily="18" charset="0"/>
              </a:rPr>
              <a:t>+10×16</a:t>
            </a:r>
            <a:r>
              <a:rPr lang="en-US" altLang="zh-CN" sz="2400" b="1" baseline="30000" dirty="0">
                <a:solidFill>
                  <a:srgbClr val="000000"/>
                </a:solidFill>
                <a:ea typeface="华文楷体" panose="02010600040101010101" pitchFamily="2" charset="-122"/>
                <a:cs typeface="Times New Roman" panose="02020603050405020304" pitchFamily="18" charset="0"/>
              </a:rPr>
              <a:t>-1</a:t>
            </a:r>
            <a:r>
              <a:rPr lang="en-US" altLang="zh-CN" sz="2400" b="1" dirty="0">
                <a:solidFill>
                  <a:srgbClr val="000000"/>
                </a:solidFill>
                <a:ea typeface="华文楷体" panose="02010600040101010101" pitchFamily="2" charset="-122"/>
                <a:cs typeface="Times New Roman" panose="02020603050405020304" pitchFamily="18" charset="0"/>
              </a:rPr>
              <a:t>)</a:t>
            </a:r>
            <a:r>
              <a:rPr lang="en-US" altLang="zh-CN" sz="2400" b="1" baseline="-25000" dirty="0">
                <a:solidFill>
                  <a:srgbClr val="000000"/>
                </a:solidFill>
                <a:ea typeface="华文楷体" panose="02010600040101010101" pitchFamily="2" charset="-122"/>
                <a:cs typeface="Times New Roman" panose="02020603050405020304" pitchFamily="18" charset="0"/>
              </a:rPr>
              <a:t>10</a:t>
            </a:r>
            <a:endParaRPr lang="en-US" altLang="zh-CN" sz="2400" b="1" dirty="0">
              <a:solidFill>
                <a:srgbClr val="000000"/>
              </a:solidFill>
              <a:ea typeface="华文楷体" panose="02010600040101010101" pitchFamily="2" charset="-122"/>
              <a:cs typeface="Times New Roman" panose="02020603050405020304" pitchFamily="18" charset="0"/>
            </a:endParaRPr>
          </a:p>
          <a:p>
            <a:pPr lvl="0" eaLnBrk="0" hangingPunct="0">
              <a:lnSpc>
                <a:spcPct val="150000"/>
              </a:lnSpc>
              <a:spcBef>
                <a:spcPct val="20000"/>
              </a:spcBef>
              <a:buClr>
                <a:srgbClr val="000000"/>
              </a:buClr>
            </a:pPr>
            <a:r>
              <a:rPr lang="en-US" altLang="zh-CN" sz="2400" b="1" dirty="0">
                <a:solidFill>
                  <a:srgbClr val="000000"/>
                </a:solidFill>
                <a:ea typeface="华文楷体" panose="02010600040101010101" pitchFamily="2" charset="-122"/>
                <a:cs typeface="Times New Roman" panose="02020603050405020304" pitchFamily="18" charset="0"/>
              </a:rPr>
              <a:t>       </a:t>
            </a:r>
            <a:r>
              <a:rPr lang="en-US" altLang="zh-CN" sz="2400" b="1" dirty="0" smtClean="0">
                <a:solidFill>
                  <a:srgbClr val="000000"/>
                </a:solidFill>
                <a:ea typeface="华文楷体" panose="02010600040101010101" pitchFamily="2" charset="-122"/>
                <a:cs typeface="Times New Roman" panose="02020603050405020304" pitchFamily="18" charset="0"/>
              </a:rPr>
              <a:t>     </a:t>
            </a:r>
            <a:r>
              <a:rPr lang="en-US" altLang="zh-CN" sz="2400" b="1" dirty="0">
                <a:solidFill>
                  <a:srgbClr val="000000"/>
                </a:solidFill>
                <a:ea typeface="华文楷体" panose="02010600040101010101" pitchFamily="2" charset="-122"/>
                <a:cs typeface="Times New Roman" panose="02020603050405020304" pitchFamily="18" charset="0"/>
              </a:rPr>
              <a:t>=(76.625)</a:t>
            </a:r>
            <a:r>
              <a:rPr lang="en-US" altLang="zh-CN" sz="2400" b="1" baseline="-25000" dirty="0">
                <a:solidFill>
                  <a:srgbClr val="000000"/>
                </a:solidFill>
                <a:ea typeface="华文楷体" panose="02010600040101010101" pitchFamily="2" charset="-122"/>
                <a:cs typeface="Times New Roman" panose="02020603050405020304" pitchFamily="18" charset="0"/>
              </a:rPr>
              <a:t>10</a:t>
            </a:r>
          </a:p>
        </p:txBody>
      </p:sp>
      <p:sp>
        <p:nvSpPr>
          <p:cNvPr id="7" name="矩形 6"/>
          <p:cNvSpPr/>
          <p:nvPr/>
        </p:nvSpPr>
        <p:spPr>
          <a:xfrm>
            <a:off x="609427" y="4019390"/>
            <a:ext cx="7848871"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 例：</a:t>
            </a:r>
            <a:r>
              <a:rPr lang="zh-CN" altLang="en-US" sz="2400" b="1" dirty="0" smtClean="0">
                <a:latin typeface="华文楷体" panose="02010600040101010101" pitchFamily="2" charset="-122"/>
                <a:ea typeface="华文楷体" panose="02010600040101010101" pitchFamily="2" charset="-122"/>
              </a:rPr>
              <a:t>将 （</a:t>
            </a:r>
            <a:r>
              <a:rPr lang="en-US" altLang="zh-CN" sz="2400" b="1" dirty="0" smtClean="0">
                <a:latin typeface="华文楷体" panose="02010600040101010101" pitchFamily="2" charset="-122"/>
                <a:ea typeface="华文楷体" panose="02010600040101010101" pitchFamily="2" charset="-122"/>
              </a:rPr>
              <a:t>4C.A</a:t>
            </a:r>
            <a:r>
              <a:rPr lang="zh-CN" altLang="en-US" sz="2400" b="1" dirty="0" smtClean="0">
                <a:latin typeface="华文楷体" panose="02010600040101010101" pitchFamily="2" charset="-122"/>
                <a:ea typeface="华文楷体" panose="02010600040101010101" pitchFamily="2" charset="-122"/>
              </a:rPr>
              <a:t>）</a:t>
            </a:r>
            <a:r>
              <a:rPr lang="en-US" altLang="zh-CN" sz="2400" b="1" baseline="-25000" dirty="0" smtClean="0">
                <a:latin typeface="宋体" panose="02010600030101010101" pitchFamily="2" charset="-122"/>
              </a:rPr>
              <a:t>16</a:t>
            </a:r>
            <a:r>
              <a:rPr lang="zh-CN" altLang="en-US" sz="2400" b="1" dirty="0" smtClean="0">
                <a:latin typeface="华文楷体" panose="02010600040101010101" pitchFamily="2" charset="-122"/>
                <a:ea typeface="华文楷体" panose="02010600040101010101" pitchFamily="2" charset="-122"/>
              </a:rPr>
              <a:t>转换成十进制数 </a:t>
            </a:r>
            <a:endParaRPr lang="zh-CN" altLang="en-US" sz="2400" b="1"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20</a:t>
            </a:fld>
            <a:endParaRPr lang="en-US" altLang="zh-CN"/>
          </a:p>
        </p:txBody>
      </p:sp>
    </p:spTree>
    <p:extLst>
      <p:ext uri="{BB962C8B-B14F-4D97-AF65-F5344CB8AC3E}">
        <p14:creationId xmlns:p14="http://schemas.microsoft.com/office/powerpoint/2010/main" val="375685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1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4</a:t>
            </a:r>
            <a:r>
              <a:rPr lang="zh-CN" altLang="en-US" sz="2400" dirty="0" smtClean="0">
                <a:latin typeface="华文楷体" panose="02010600040101010101" pitchFamily="2" charset="-122"/>
                <a:ea typeface="华文楷体" panose="02010600040101010101" pitchFamily="2" charset="-122"/>
              </a:rPr>
              <a:t>）课堂练习</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862322"/>
          </a:xfrm>
          <a:prstGeom prst="rect">
            <a:avLst/>
          </a:prstGeom>
        </p:spPr>
        <p:txBody>
          <a:bodyPr wrap="square">
            <a:spAutoFit/>
          </a:bodyPr>
          <a:lstStyle/>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二进制数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10110.11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lnSpc>
                <a:spcPct val="150000"/>
              </a:lnSpc>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八进制数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35.7</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十六进制数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A7D.E</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21</a:t>
            </a:fld>
            <a:endParaRPr lang="en-US" altLang="zh-CN"/>
          </a:p>
        </p:txBody>
      </p:sp>
    </p:spTree>
    <p:extLst>
      <p:ext uri="{BB962C8B-B14F-4D97-AF65-F5344CB8AC3E}">
        <p14:creationId xmlns:p14="http://schemas.microsoft.com/office/powerpoint/2010/main" val="347791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1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862322"/>
          </a:xfrm>
          <a:prstGeom prst="rect">
            <a:avLst/>
          </a:prstGeom>
        </p:spPr>
        <p:txBody>
          <a:bodyPr wrap="square">
            <a:spAutoFit/>
          </a:bodyPr>
          <a:lstStyle/>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二进制数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10110.11</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lnSpc>
                <a:spcPct val="150000"/>
              </a:lnSpc>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10110.11</a:t>
            </a:r>
            <a:r>
              <a:rPr lang="zh-CN" altLang="en-US" sz="2400" b="1" dirty="0">
                <a:latin typeface="Times New Roman" panose="02020603050405020304" pitchFamily="18" charset="0"/>
                <a:cs typeface="Times New Roman" panose="02020603050405020304" pitchFamily="18" charset="0"/>
              </a:rPr>
              <a:t>)2</a:t>
            </a:r>
            <a:endParaRPr lang="en-US" altLang="zh-CN" sz="2400" b="1" dirty="0">
              <a:latin typeface="Times New Roman" panose="02020603050405020304" pitchFamily="18" charset="0"/>
              <a:cs typeface="Times New Roman" panose="02020603050405020304" pitchFamily="18" charset="0"/>
            </a:endParaRPr>
          </a:p>
          <a:p>
            <a:pPr eaLnBrk="0" hangingPunct="0">
              <a:lnSpc>
                <a:spcPct val="150000"/>
              </a:lnSpc>
            </a:pP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4</a:t>
            </a:r>
            <a:r>
              <a:rPr lang="en-US" altLang="zh-CN" sz="2400" b="1" dirty="0">
                <a:latin typeface="Times New Roman" panose="02020603050405020304" pitchFamily="18" charset="0"/>
                <a:cs typeface="Times New Roman" panose="02020603050405020304" pitchFamily="18" charset="0"/>
              </a:rPr>
              <a:t>+0×2</a:t>
            </a:r>
            <a:r>
              <a:rPr lang="en-US" altLang="zh-CN" sz="2400" b="1" baseline="30000" dirty="0">
                <a:latin typeface="Times New Roman" panose="02020603050405020304" pitchFamily="18" charset="0"/>
                <a:cs typeface="Times New Roman" panose="02020603050405020304" pitchFamily="18" charset="0"/>
              </a:rPr>
              <a:t>3</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+0×2</a:t>
            </a:r>
            <a:r>
              <a:rPr lang="en-US" altLang="zh-CN" sz="2400" b="1" baseline="30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+1×2</a:t>
            </a:r>
            <a:r>
              <a:rPr lang="en-US" altLang="zh-CN" sz="2400" b="1" baseline="30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baseline="-25000" dirty="0">
                <a:latin typeface="Times New Roman" panose="02020603050405020304" pitchFamily="18" charset="0"/>
                <a:cs typeface="Times New Roman" panose="02020603050405020304" pitchFamily="18" charset="0"/>
              </a:rPr>
              <a:t>10</a:t>
            </a:r>
          </a:p>
          <a:p>
            <a:pPr eaLnBrk="0" hangingPunct="0">
              <a:lnSpc>
                <a:spcPct val="150000"/>
              </a:lnSpc>
            </a:pPr>
            <a:r>
              <a:rPr lang="en-US" altLang="zh-CN" sz="2400" b="1" dirty="0">
                <a:latin typeface="Times New Roman" panose="02020603050405020304" pitchFamily="18" charset="0"/>
                <a:cs typeface="Times New Roman" panose="02020603050405020304" pitchFamily="18" charset="0"/>
              </a:rPr>
              <a:t>=(22.75)</a:t>
            </a:r>
            <a:r>
              <a:rPr lang="en-US" altLang="zh-CN" sz="2400" b="1" baseline="-25000" dirty="0">
                <a:latin typeface="Times New Roman" panose="02020603050405020304" pitchFamily="18" charset="0"/>
                <a:cs typeface="Times New Roman" panose="02020603050405020304" pitchFamily="18" charset="0"/>
              </a:rPr>
              <a:t>10</a:t>
            </a:r>
          </a:p>
          <a:p>
            <a:pPr eaLnBrk="0" hangingPunct="0">
              <a:lnSpc>
                <a:spcPct val="150000"/>
              </a:lnSpc>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22</a:t>
            </a:fld>
            <a:endParaRPr lang="en-US" altLang="zh-CN"/>
          </a:p>
        </p:txBody>
      </p:sp>
    </p:spTree>
    <p:extLst>
      <p:ext uri="{BB962C8B-B14F-4D97-AF65-F5344CB8AC3E}">
        <p14:creationId xmlns:p14="http://schemas.microsoft.com/office/powerpoint/2010/main" val="202864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308324"/>
          </a:xfrm>
          <a:prstGeom prst="rect">
            <a:avLst/>
          </a:prstGeom>
        </p:spPr>
        <p:txBody>
          <a:bodyPr wrap="square">
            <a:spAutoFit/>
          </a:bodyPr>
          <a:lstStyle/>
          <a:p>
            <a:pPr eaLnBrk="0" hangingPunct="0">
              <a:lnSpc>
                <a:spcPct val="150000"/>
              </a:lnSpc>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  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八进制数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35.7</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en-US" altLang="zh-CN" sz="2400" b="1" dirty="0" smtClean="0">
                <a:latin typeface="宋体" panose="02010600030101010101" pitchFamily="2" charset="-122"/>
              </a:rPr>
              <a:t>(</a:t>
            </a:r>
            <a:r>
              <a:rPr lang="en-US" altLang="zh-CN" sz="2400" b="1" dirty="0">
                <a:latin typeface="宋体" panose="02010600030101010101" pitchFamily="2" charset="-122"/>
              </a:rPr>
              <a:t>35.7)</a:t>
            </a:r>
            <a:r>
              <a:rPr lang="en-US" altLang="zh-CN" sz="2400" b="1" baseline="-25000" dirty="0">
                <a:latin typeface="宋体" panose="02010600030101010101" pitchFamily="2" charset="-122"/>
              </a:rPr>
              <a:t>8</a:t>
            </a:r>
          </a:p>
          <a:p>
            <a:pPr eaLnBrk="0" hangingPunct="0">
              <a:lnSpc>
                <a:spcPct val="150000"/>
              </a:lnSpc>
            </a:pPr>
            <a:r>
              <a:rPr lang="en-US" altLang="zh-CN" sz="2400" b="1" dirty="0">
                <a:latin typeface="宋体" panose="02010600030101010101" pitchFamily="2" charset="-122"/>
              </a:rPr>
              <a:t>=(3×8</a:t>
            </a:r>
            <a:r>
              <a:rPr lang="en-US" altLang="zh-CN" sz="2400" b="1" baseline="30000" dirty="0">
                <a:latin typeface="宋体" panose="02010600030101010101" pitchFamily="2" charset="-122"/>
              </a:rPr>
              <a:t>1</a:t>
            </a:r>
            <a:r>
              <a:rPr lang="en-US" altLang="zh-CN" sz="2400" b="1" dirty="0">
                <a:latin typeface="宋体" panose="02010600030101010101" pitchFamily="2" charset="-122"/>
              </a:rPr>
              <a:t>+5×8</a:t>
            </a:r>
            <a:r>
              <a:rPr lang="en-US" altLang="zh-CN" sz="2400" b="1" baseline="30000" dirty="0">
                <a:latin typeface="宋体" panose="02010600030101010101" pitchFamily="2" charset="-122"/>
              </a:rPr>
              <a:t>0</a:t>
            </a:r>
            <a:r>
              <a:rPr lang="en-US" altLang="zh-CN" sz="2400" b="1" dirty="0">
                <a:latin typeface="宋体" panose="02010600030101010101" pitchFamily="2" charset="-122"/>
              </a:rPr>
              <a:t>+7×8</a:t>
            </a:r>
            <a:r>
              <a:rPr lang="en-US" altLang="zh-CN" sz="2400" b="1" baseline="30000" dirty="0">
                <a:latin typeface="宋体" panose="02010600030101010101" pitchFamily="2" charset="-122"/>
              </a:rPr>
              <a:t>-1</a:t>
            </a:r>
            <a:r>
              <a:rPr lang="en-US" altLang="zh-CN" sz="2400" b="1" dirty="0">
                <a:latin typeface="宋体" panose="02010600030101010101" pitchFamily="2" charset="-122"/>
              </a:rPr>
              <a:t>)</a:t>
            </a:r>
            <a:r>
              <a:rPr lang="en-US" altLang="zh-CN" sz="2400" b="1" baseline="-25000" dirty="0">
                <a:latin typeface="宋体" panose="02010600030101010101" pitchFamily="2" charset="-122"/>
              </a:rPr>
              <a:t>10</a:t>
            </a:r>
            <a:r>
              <a:rPr lang="en-US" altLang="zh-CN" sz="2400" b="1" dirty="0">
                <a:latin typeface="宋体" panose="02010600030101010101" pitchFamily="2" charset="-122"/>
              </a:rPr>
              <a:t>                                   </a:t>
            </a:r>
          </a:p>
          <a:p>
            <a:pPr eaLnBrk="0" hangingPunct="0">
              <a:lnSpc>
                <a:spcPct val="150000"/>
              </a:lnSpc>
            </a:pPr>
            <a:r>
              <a:rPr lang="en-US" altLang="zh-CN" sz="2400" b="1" dirty="0">
                <a:latin typeface="宋体" panose="02010600030101010101" pitchFamily="2" charset="-122"/>
              </a:rPr>
              <a:t>=(</a:t>
            </a:r>
            <a:r>
              <a:rPr lang="en-US" altLang="zh-CN" sz="2400" b="1" dirty="0" smtClean="0">
                <a:latin typeface="宋体" panose="02010600030101010101" pitchFamily="2" charset="-122"/>
              </a:rPr>
              <a:t>29.875)</a:t>
            </a:r>
            <a:r>
              <a:rPr lang="en-US" altLang="zh-CN" sz="2400" b="1" baseline="-25000" dirty="0" smtClean="0">
                <a:latin typeface="宋体" panose="02010600030101010101" pitchFamily="2" charset="-122"/>
              </a:rPr>
              <a:t>10</a:t>
            </a:r>
            <a:endParaRPr lang="en-US" altLang="zh-CN" sz="2400" b="1" dirty="0">
              <a:latin typeface="宋体" panose="0201060003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23</a:t>
            </a:fld>
            <a:endParaRPr lang="en-US" altLang="zh-CN"/>
          </a:p>
        </p:txBody>
      </p:sp>
    </p:spTree>
    <p:extLst>
      <p:ext uri="{BB962C8B-B14F-4D97-AF65-F5344CB8AC3E}">
        <p14:creationId xmlns:p14="http://schemas.microsoft.com/office/powerpoint/2010/main" val="206011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221762"/>
          </a:xfrm>
          <a:prstGeom prst="rect">
            <a:avLst/>
          </a:prstGeom>
        </p:spPr>
        <p:txBody>
          <a:bodyPr wrap="square">
            <a:spAutoFit/>
          </a:bodyPr>
          <a:lstStyle/>
          <a:p>
            <a:pPr marL="457200" indent="-457200" eaLnBrk="0" hangingPunct="0">
              <a:lnSpc>
                <a:spcPct val="150000"/>
              </a:lnSpc>
              <a:buAutoNum type="alphaLcParenBoth" startAt="3"/>
            </a:pP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将</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十六进制数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A7D.E</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转换成</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十进制数。</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lnSpc>
                <a:spcPct val="150000"/>
              </a:lnSpc>
            </a:pPr>
            <a:r>
              <a:rPr lang="en-US" altLang="zh-CN" sz="2400" b="1" dirty="0">
                <a:latin typeface="宋体" panose="02010600030101010101" pitchFamily="2" charset="-122"/>
              </a:rPr>
              <a:t>(A7D.E)</a:t>
            </a:r>
            <a:r>
              <a:rPr lang="en-US" altLang="zh-CN" sz="2400" b="1" baseline="-25000" dirty="0">
                <a:latin typeface="宋体" panose="02010600030101010101" pitchFamily="2" charset="-122"/>
              </a:rPr>
              <a:t>16</a:t>
            </a:r>
          </a:p>
          <a:p>
            <a:pPr eaLnBrk="0" hangingPunct="0">
              <a:lnSpc>
                <a:spcPct val="150000"/>
              </a:lnSpc>
            </a:pPr>
            <a:r>
              <a:rPr lang="en-US" altLang="zh-CN" sz="2400" b="1" dirty="0">
                <a:latin typeface="宋体" panose="02010600030101010101" pitchFamily="2" charset="-122"/>
              </a:rPr>
              <a:t>=(10×16</a:t>
            </a:r>
            <a:r>
              <a:rPr lang="en-US" altLang="zh-CN" sz="2400" b="1" baseline="30000" dirty="0">
                <a:latin typeface="宋体" panose="02010600030101010101" pitchFamily="2" charset="-122"/>
              </a:rPr>
              <a:t>2</a:t>
            </a:r>
            <a:r>
              <a:rPr lang="en-US" altLang="zh-CN" sz="2400" b="1" dirty="0">
                <a:latin typeface="宋体" panose="02010600030101010101" pitchFamily="2" charset="-122"/>
              </a:rPr>
              <a:t>+7×16</a:t>
            </a:r>
            <a:r>
              <a:rPr lang="en-US" altLang="zh-CN" sz="2400" b="1" baseline="30000" dirty="0">
                <a:latin typeface="宋体" panose="02010600030101010101" pitchFamily="2" charset="-122"/>
              </a:rPr>
              <a:t>1</a:t>
            </a:r>
            <a:r>
              <a:rPr lang="en-US" altLang="zh-CN" sz="2400" b="1" dirty="0">
                <a:latin typeface="宋体" panose="02010600030101010101" pitchFamily="2" charset="-122"/>
              </a:rPr>
              <a:t>+13×16</a:t>
            </a:r>
            <a:r>
              <a:rPr lang="en-US" altLang="zh-CN" sz="2400" b="1" baseline="30000" dirty="0">
                <a:latin typeface="宋体" panose="02010600030101010101" pitchFamily="2" charset="-122"/>
              </a:rPr>
              <a:t>0</a:t>
            </a:r>
            <a:r>
              <a:rPr lang="en-US" altLang="zh-CN" sz="2400" b="1" dirty="0">
                <a:latin typeface="宋体" panose="02010600030101010101" pitchFamily="2" charset="-122"/>
              </a:rPr>
              <a:t>+14×16</a:t>
            </a:r>
            <a:r>
              <a:rPr lang="en-US" altLang="zh-CN" sz="2400" b="1" baseline="30000" dirty="0">
                <a:latin typeface="宋体" panose="02010600030101010101" pitchFamily="2" charset="-122"/>
              </a:rPr>
              <a:t>-1</a:t>
            </a:r>
            <a:r>
              <a:rPr lang="en-US" altLang="zh-CN" sz="2400" b="1" dirty="0">
                <a:latin typeface="宋体" panose="02010600030101010101" pitchFamily="2" charset="-122"/>
              </a:rPr>
              <a:t> )</a:t>
            </a:r>
            <a:r>
              <a:rPr lang="en-US" altLang="zh-CN" sz="2400" b="1" baseline="-25000" dirty="0">
                <a:latin typeface="宋体" panose="02010600030101010101" pitchFamily="2" charset="-122"/>
              </a:rPr>
              <a:t>10</a:t>
            </a:r>
            <a:r>
              <a:rPr lang="en-US" altLang="zh-CN" sz="2400" b="1" dirty="0">
                <a:latin typeface="宋体" panose="02010600030101010101" pitchFamily="2" charset="-122"/>
              </a:rPr>
              <a:t>    =(</a:t>
            </a:r>
            <a:r>
              <a:rPr lang="en-US" altLang="zh-CN" sz="2400" b="1" dirty="0" smtClean="0">
                <a:latin typeface="宋体" panose="02010600030101010101" pitchFamily="2" charset="-122"/>
              </a:rPr>
              <a:t>2685.875)</a:t>
            </a:r>
            <a:r>
              <a:rPr lang="en-US" altLang="zh-CN" sz="2400" b="1" baseline="-25000" dirty="0" smtClean="0">
                <a:latin typeface="宋体" panose="02010600030101010101" pitchFamily="2" charset="-122"/>
              </a:rPr>
              <a:t>10</a:t>
            </a:r>
            <a:endParaRPr lang="en-US" altLang="zh-CN" sz="2400" b="1" dirty="0">
              <a:latin typeface="宋体" panose="0201060003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24</a:t>
            </a:fld>
            <a:endParaRPr lang="en-US" altLang="zh-CN"/>
          </a:p>
        </p:txBody>
      </p:sp>
    </p:spTree>
    <p:extLst>
      <p:ext uri="{BB962C8B-B14F-4D97-AF65-F5344CB8AC3E}">
        <p14:creationId xmlns:p14="http://schemas.microsoft.com/office/powerpoint/2010/main" val="87784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）八进制数</a:t>
            </a:r>
            <a:r>
              <a:rPr lang="zh-CN" altLang="en-US" sz="2400" dirty="0">
                <a:latin typeface="华文楷体" panose="02010600040101010101" pitchFamily="2" charset="-122"/>
                <a:ea typeface="华文楷体" panose="02010600040101010101" pitchFamily="2" charset="-122"/>
              </a:rPr>
              <a:t>转换成二进制数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由于八进制的一位相当于二进制的三位，所以只需把每一个八进制数字改写成等值的三位二进制数</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并保持高低位的次序不变即</a:t>
            </a:r>
            <a:r>
              <a:rPr lang="zh-CN" altLang="en-US" sz="2400" dirty="0" smtClean="0">
                <a:latin typeface="华文楷体" panose="02010600040101010101" pitchFamily="2" charset="-122"/>
                <a:ea typeface="华文楷体" panose="02010600040101010101" pitchFamily="2" charset="-122"/>
              </a:rPr>
              <a:t>可。</a:t>
            </a:r>
            <a:endParaRPr lang="zh-CN" altLang="en-US" sz="2400" dirty="0">
              <a:latin typeface="华文楷体" panose="02010600040101010101" pitchFamily="2" charset="-122"/>
              <a:ea typeface="华文楷体" panose="02010600040101010101" pitchFamily="2" charset="-122"/>
            </a:endParaRPr>
          </a:p>
        </p:txBody>
      </p:sp>
      <p:sp>
        <p:nvSpPr>
          <p:cNvPr id="3" name="矩形 2"/>
          <p:cNvSpPr/>
          <p:nvPr/>
        </p:nvSpPr>
        <p:spPr>
          <a:xfrm>
            <a:off x="683568" y="3605204"/>
            <a:ext cx="6925995" cy="2529923"/>
          </a:xfrm>
          <a:prstGeom prst="rect">
            <a:avLst/>
          </a:prstGeom>
        </p:spPr>
        <p:txBody>
          <a:bodyPr wrap="square">
            <a:spAutoFit/>
          </a:bodyPr>
          <a:lstStyle/>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华文楷体" panose="02010600040101010101" pitchFamily="2" charset="-122"/>
                <a:ea typeface="华文楷体" panose="02010600040101010101" pitchFamily="2" charset="-122"/>
              </a:rPr>
              <a:t> 例</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将（</a:t>
            </a:r>
            <a:r>
              <a:rPr lang="en-US" altLang="zh-CN" sz="2400" b="1" dirty="0">
                <a:latin typeface="华文楷体" panose="02010600040101010101" pitchFamily="2" charset="-122"/>
                <a:ea typeface="华文楷体" panose="02010600040101010101" pitchFamily="2" charset="-122"/>
              </a:rPr>
              <a:t>0.754</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8</a:t>
            </a:r>
            <a:r>
              <a:rPr lang="zh-CN" altLang="en-US" sz="2400" b="1" dirty="0">
                <a:latin typeface="华文楷体" panose="02010600040101010101" pitchFamily="2" charset="-122"/>
                <a:ea typeface="华文楷体" panose="02010600040101010101" pitchFamily="2" charset="-122"/>
              </a:rPr>
              <a:t>转换成二进制数：</a:t>
            </a:r>
          </a:p>
          <a:p>
            <a:pPr algn="just" eaLnBrk="0" hangingPunct="0">
              <a:lnSpc>
                <a:spcPct val="150000"/>
              </a:lnSpc>
              <a:spcBef>
                <a:spcPct val="20000"/>
              </a:spcBef>
              <a:buClr>
                <a:schemeClr val="tx1"/>
              </a:buClr>
              <a:buFont typeface="Wingdings" panose="05000000000000000000" pitchFamily="2" charset="2"/>
              <a:buNone/>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0.754</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8</a:t>
            </a:r>
          </a:p>
          <a:p>
            <a:pPr algn="just" eaLnBrk="0" hangingPunct="0">
              <a:lnSpc>
                <a:spcPct val="150000"/>
              </a:lnSpc>
              <a:spcBef>
                <a:spcPct val="20000"/>
              </a:spcBef>
              <a:buClr>
                <a:schemeClr val="tx1"/>
              </a:buClr>
              <a:buFont typeface="Wingdings" panose="05000000000000000000" pitchFamily="2" charset="2"/>
              <a:buNone/>
            </a:pPr>
            <a:r>
              <a:rPr lang="en-US" altLang="zh-CN" sz="2400" b="1" baseline="-25000"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000</a:t>
            </a:r>
            <a:r>
              <a:rPr lang="en-US" altLang="zh-CN"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111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101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100</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p>
          <a:p>
            <a:pPr algn="just" eaLnBrk="0" hangingPunct="0">
              <a:lnSpc>
                <a:spcPct val="150000"/>
              </a:lnSpc>
              <a:spcBef>
                <a:spcPct val="20000"/>
              </a:spcBef>
              <a:buClr>
                <a:schemeClr val="tx1"/>
              </a:buClr>
              <a:buFont typeface="Wingdings" panose="05000000000000000000" pitchFamily="2" charset="2"/>
              <a:buNone/>
            </a:pPr>
            <a:r>
              <a:rPr lang="en-US" altLang="zh-CN" sz="2400" b="1" baseline="-25000"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0.1111011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endParaRPr lang="zh-CN" altLang="en-US" sz="2400" dirty="0">
              <a:latin typeface="华文楷体" panose="02010600040101010101" pitchFamily="2" charset="-122"/>
              <a:ea typeface="华文楷体" panose="02010600040101010101" pitchFamily="2" charset="-122"/>
            </a:endParaRP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25</a:t>
            </a:fld>
            <a:endParaRPr lang="en-US" altLang="zh-CN"/>
          </a:p>
        </p:txBody>
      </p:sp>
    </p:spTree>
    <p:extLst>
      <p:ext uri="{BB962C8B-B14F-4D97-AF65-F5344CB8AC3E}">
        <p14:creationId xmlns:p14="http://schemas.microsoft.com/office/powerpoint/2010/main" val="35067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）十六进制数</a:t>
            </a:r>
            <a:r>
              <a:rPr lang="zh-CN" altLang="en-US" sz="2400" dirty="0">
                <a:latin typeface="华文楷体" panose="02010600040101010101" pitchFamily="2" charset="-122"/>
                <a:ea typeface="华文楷体" panose="02010600040101010101" pitchFamily="2" charset="-122"/>
              </a:rPr>
              <a:t>转换成二进制数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由于十六进制的一位相当于二进制的四位，只需把每一个十六进制数字改写成等值的四位二进制数</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并保持高低位的次序不变即</a:t>
            </a:r>
            <a:r>
              <a:rPr lang="zh-CN" altLang="en-US" sz="2400" dirty="0" smtClean="0">
                <a:latin typeface="华文楷体" panose="02010600040101010101" pitchFamily="2" charset="-122"/>
                <a:ea typeface="华文楷体" panose="02010600040101010101" pitchFamily="2" charset="-122"/>
              </a:rPr>
              <a:t>可。</a:t>
            </a:r>
            <a:endParaRPr lang="zh-CN" altLang="en-US" sz="2400" dirty="0">
              <a:latin typeface="华文楷体" panose="02010600040101010101" pitchFamily="2" charset="-122"/>
              <a:ea typeface="华文楷体" panose="02010600040101010101" pitchFamily="2" charset="-122"/>
            </a:endParaRPr>
          </a:p>
        </p:txBody>
      </p:sp>
      <p:sp>
        <p:nvSpPr>
          <p:cNvPr id="9" name="矩形 8"/>
          <p:cNvSpPr>
            <a:spLocks noGrp="1" noChangeArrowheads="1"/>
          </p:cNvSpPr>
          <p:nvPr/>
        </p:nvSpPr>
        <p:spPr bwMode="auto">
          <a:xfrm>
            <a:off x="627930" y="3628238"/>
            <a:ext cx="7812087" cy="260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b="1" dirty="0">
                <a:latin typeface="华文楷体" panose="02010600040101010101" pitchFamily="2" charset="-122"/>
                <a:ea typeface="华文楷体" panose="02010600040101010101" pitchFamily="2" charset="-122"/>
              </a:rPr>
              <a:t>例:将（</a:t>
            </a:r>
            <a:r>
              <a:rPr lang="en-US" altLang="zh-CN" sz="2400" b="1" dirty="0">
                <a:latin typeface="华文楷体" panose="02010600040101010101" pitchFamily="2" charset="-122"/>
                <a:ea typeface="华文楷体" panose="02010600040101010101" pitchFamily="2" charset="-122"/>
              </a:rPr>
              <a:t>4C.2E</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16</a:t>
            </a:r>
            <a:r>
              <a:rPr lang="zh-CN" altLang="en-US" sz="2400" b="1" dirty="0">
                <a:latin typeface="华文楷体" panose="02010600040101010101" pitchFamily="2" charset="-122"/>
                <a:ea typeface="华文楷体" panose="02010600040101010101" pitchFamily="2" charset="-122"/>
              </a:rPr>
              <a:t>转换成二进制数：</a:t>
            </a:r>
          </a:p>
          <a:p>
            <a:pPr algn="just" eaLnBrk="0" hangingPunct="0">
              <a:lnSpc>
                <a:spcPct val="150000"/>
              </a:lnSpc>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4C.2E</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16</a:t>
            </a:r>
          </a:p>
          <a:p>
            <a:pPr algn="just" eaLnBrk="0" hangingPunct="0">
              <a:lnSpc>
                <a:spcPct val="150000"/>
              </a:lnSpc>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0100</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1100</a:t>
            </a:r>
            <a:r>
              <a:rPr lang="en-US" altLang="zh-CN"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0010</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1110</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p>
          <a:p>
            <a:pPr algn="just" eaLnBrk="0" hangingPunct="0">
              <a:lnSpc>
                <a:spcPct val="150000"/>
              </a:lnSpc>
            </a:pP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1001100.0010111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a:t>
            </a:r>
          </a:p>
          <a:p>
            <a:pPr algn="just" eaLnBrk="0" hangingPunct="0">
              <a:lnSpc>
                <a:spcPct val="150000"/>
              </a:lnSpc>
            </a:pPr>
            <a:endParaRPr lang="zh-CN" altLang="en-US" sz="2400" b="1"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26</a:t>
            </a:fld>
            <a:endParaRPr lang="en-US" altLang="zh-CN"/>
          </a:p>
        </p:txBody>
      </p:sp>
    </p:spTree>
    <p:extLst>
      <p:ext uri="{BB962C8B-B14F-4D97-AF65-F5344CB8AC3E}">
        <p14:creationId xmlns:p14="http://schemas.microsoft.com/office/powerpoint/2010/main" val="19036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7" dur="500"/>
                                        <p:tgtEl>
                                          <p:spTgt spid="9">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5"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）二进制数</a:t>
            </a:r>
            <a:r>
              <a:rPr lang="zh-CN" altLang="en-US" sz="2400" dirty="0">
                <a:latin typeface="华文楷体" panose="02010600040101010101" pitchFamily="2" charset="-122"/>
                <a:ea typeface="华文楷体" panose="02010600040101010101" pitchFamily="2" charset="-122"/>
              </a:rPr>
              <a:t>转换</a:t>
            </a:r>
            <a:r>
              <a:rPr lang="zh-CN" altLang="en-US" sz="2400" dirty="0" smtClean="0">
                <a:latin typeface="华文楷体" panose="02010600040101010101" pitchFamily="2" charset="-122"/>
                <a:ea typeface="华文楷体" panose="02010600040101010101" pitchFamily="2" charset="-122"/>
              </a:rPr>
              <a:t>成八进制数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将</a:t>
            </a:r>
            <a:r>
              <a:rPr lang="zh-CN" altLang="en-US" sz="2400" b="1" dirty="0">
                <a:solidFill>
                  <a:srgbClr val="C00000"/>
                </a:solidFill>
                <a:latin typeface="华文楷体" panose="02010600040101010101" pitchFamily="2" charset="-122"/>
                <a:ea typeface="华文楷体" panose="02010600040101010101" pitchFamily="2" charset="-122"/>
              </a:rPr>
              <a:t>整数部分从低位向高位每三位</a:t>
            </a:r>
            <a:r>
              <a:rPr lang="zh-CN" altLang="en-US" sz="2400" dirty="0">
                <a:latin typeface="华文楷体" panose="02010600040101010101" pitchFamily="2" charset="-122"/>
                <a:ea typeface="华文楷体" panose="02010600040101010101" pitchFamily="2" charset="-122"/>
              </a:rPr>
              <a:t>用一个等值的</a:t>
            </a:r>
            <a:r>
              <a:rPr lang="zh-CN" altLang="en-US" sz="2400" b="1" dirty="0">
                <a:solidFill>
                  <a:srgbClr val="C00000"/>
                </a:solidFill>
                <a:latin typeface="华文楷体" panose="02010600040101010101" pitchFamily="2" charset="-122"/>
                <a:ea typeface="华文楷体" panose="02010600040101010101" pitchFamily="2" charset="-122"/>
              </a:rPr>
              <a:t>八进制数</a:t>
            </a:r>
            <a:r>
              <a:rPr lang="zh-CN" altLang="en-US" sz="2400" dirty="0">
                <a:latin typeface="华文楷体" panose="02010600040101010101" pitchFamily="2" charset="-122"/>
                <a:ea typeface="华文楷体" panose="02010600040101010101" pitchFamily="2" charset="-122"/>
              </a:rPr>
              <a:t>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最后不足三位时在高位补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凑满三位</a:t>
            </a:r>
            <a:r>
              <a:rPr lang="en-US" altLang="zh-CN" sz="2400" dirty="0">
                <a:latin typeface="华文楷体" panose="02010600040101010101" pitchFamily="2" charset="-122"/>
                <a:ea typeface="华文楷体" panose="02010600040101010101" pitchFamily="2" charset="-122"/>
              </a:rPr>
              <a:t>; </a:t>
            </a:r>
            <a:r>
              <a:rPr lang="zh-CN" altLang="en-US" sz="2400" b="1" dirty="0">
                <a:solidFill>
                  <a:srgbClr val="C00000"/>
                </a:solidFill>
                <a:latin typeface="华文楷体" panose="02010600040101010101" pitchFamily="2" charset="-122"/>
                <a:ea typeface="华文楷体" panose="02010600040101010101" pitchFamily="2" charset="-122"/>
              </a:rPr>
              <a:t>小数部分从高位向低位每三位</a:t>
            </a:r>
            <a:r>
              <a:rPr lang="zh-CN" altLang="en-US" sz="2400" dirty="0">
                <a:latin typeface="华文楷体" panose="02010600040101010101" pitchFamily="2" charset="-122"/>
                <a:ea typeface="华文楷体" panose="02010600040101010101" pitchFamily="2" charset="-122"/>
              </a:rPr>
              <a:t>用一个等值的八进制数来替换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最后不足三位时在低位补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凑满三位。</a:t>
            </a:r>
          </a:p>
        </p:txBody>
      </p:sp>
      <p:sp>
        <p:nvSpPr>
          <p:cNvPr id="2" name="矩形 1"/>
          <p:cNvSpPr/>
          <p:nvPr/>
        </p:nvSpPr>
        <p:spPr>
          <a:xfrm>
            <a:off x="1133872" y="4127190"/>
            <a:ext cx="4572000" cy="2308324"/>
          </a:xfrm>
          <a:prstGeom prst="rect">
            <a:avLst/>
          </a:prstGeom>
        </p:spPr>
        <p:txBody>
          <a:bodyPr>
            <a:spAutoFit/>
          </a:bodyPr>
          <a:lstStyle/>
          <a:p>
            <a:pPr>
              <a:lnSpc>
                <a:spcPct val="150000"/>
              </a:lnSpc>
            </a:pPr>
            <a:r>
              <a:rPr lang="zh-CN" altLang="en-US" sz="2400" b="1" dirty="0">
                <a:latin typeface="华文楷体" panose="02010600040101010101" pitchFamily="2" charset="-122"/>
                <a:ea typeface="华文楷体" panose="02010600040101010101" pitchFamily="2" charset="-122"/>
              </a:rPr>
              <a:t>例:（</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r>
              <a:rPr lang="zh-CN" altLang="en-US" sz="2400" b="1" dirty="0" smtClean="0">
                <a:latin typeface="华文楷体" panose="02010600040101010101" pitchFamily="2" charset="-122"/>
                <a:ea typeface="华文楷体" panose="02010600040101010101" pitchFamily="2" charset="-122"/>
              </a:rPr>
              <a:t>转换为</a:t>
            </a:r>
            <a:r>
              <a:rPr lang="zh-CN" altLang="en-US" sz="2400" b="1" dirty="0">
                <a:latin typeface="华文楷体" panose="02010600040101010101" pitchFamily="2" charset="-122"/>
                <a:ea typeface="华文楷体" panose="02010600040101010101" pitchFamily="2" charset="-122"/>
              </a:rPr>
              <a:t>八进制</a:t>
            </a: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 </a:t>
            </a:r>
            <a:endParaRPr lang="en-US" altLang="zh-CN" sz="2400" b="1" baseline="-25000"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u="sng" dirty="0">
                <a:latin typeface="华文楷体" panose="02010600040101010101" pitchFamily="2" charset="-122"/>
                <a:ea typeface="华文楷体" panose="02010600040101010101" pitchFamily="2" charset="-122"/>
              </a:rPr>
              <a:t>011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101</a:t>
            </a:r>
            <a:r>
              <a:rPr lang="en-US" altLang="zh-CN" sz="2400" b="1" dirty="0">
                <a:latin typeface="华文楷体" panose="02010600040101010101" pitchFamily="2" charset="-122"/>
                <a:ea typeface="华文楷体" panose="02010600040101010101" pitchFamily="2" charset="-122"/>
              </a:rPr>
              <a:t>. </a:t>
            </a:r>
            <a:r>
              <a:rPr lang="en-US" altLang="zh-CN" sz="2400" b="1" u="sng" dirty="0">
                <a:latin typeface="华文楷体" panose="02010600040101010101" pitchFamily="2" charset="-122"/>
                <a:ea typeface="华文楷体" panose="02010600040101010101" pitchFamily="2" charset="-122"/>
              </a:rPr>
              <a:t>010</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p>
          <a:p>
            <a:pPr>
              <a:lnSpc>
                <a:spcPct val="150000"/>
              </a:lnSpc>
            </a:pPr>
            <a:r>
              <a:rPr lang="en-US" altLang="zh-CN" sz="2400" b="1" dirty="0" smtClean="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35.2</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8</a:t>
            </a:r>
            <a:endParaRPr lang="zh-CN" altLang="en-US" sz="2400"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27</a:t>
            </a:fld>
            <a:endParaRPr lang="en-US" altLang="zh-CN"/>
          </a:p>
        </p:txBody>
      </p:sp>
    </p:spTree>
    <p:extLst>
      <p:ext uri="{BB962C8B-B14F-4D97-AF65-F5344CB8AC3E}">
        <p14:creationId xmlns:p14="http://schemas.microsoft.com/office/powerpoint/2010/main" val="9372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4298776"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a:t>
            </a: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十进制之间的转换</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7" name="文本框 6"/>
          <p:cNvSpPr txBox="1">
            <a:spLocks noChangeArrowheads="1"/>
          </p:cNvSpPr>
          <p:nvPr/>
        </p:nvSpPr>
        <p:spPr bwMode="auto">
          <a:xfrm>
            <a:off x="627930" y="1674674"/>
            <a:ext cx="826454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4</a:t>
            </a:r>
            <a:r>
              <a:rPr lang="zh-CN" altLang="en-US" sz="2400" dirty="0" smtClean="0">
                <a:latin typeface="华文楷体" panose="02010600040101010101" pitchFamily="2" charset="-122"/>
                <a:ea typeface="华文楷体" panose="02010600040101010101" pitchFamily="2" charset="-122"/>
              </a:rPr>
              <a:t>）二进制数</a:t>
            </a:r>
            <a:r>
              <a:rPr lang="zh-CN" altLang="en-US" sz="2400" dirty="0">
                <a:latin typeface="华文楷体" panose="02010600040101010101" pitchFamily="2" charset="-122"/>
                <a:ea typeface="华文楷体" panose="02010600040101010101" pitchFamily="2" charset="-122"/>
              </a:rPr>
              <a:t>转换</a:t>
            </a:r>
            <a:r>
              <a:rPr lang="zh-CN" altLang="en-US" sz="2400" dirty="0" smtClean="0">
                <a:latin typeface="华文楷体" panose="02010600040101010101" pitchFamily="2" charset="-122"/>
                <a:ea typeface="华文楷体" panose="02010600040101010101" pitchFamily="2" charset="-122"/>
              </a:rPr>
              <a:t>成</a:t>
            </a:r>
            <a:r>
              <a:rPr lang="en-US" altLang="zh-CN" sz="2400" dirty="0" smtClean="0">
                <a:latin typeface="华文楷体" panose="02010600040101010101" pitchFamily="2" charset="-122"/>
                <a:ea typeface="华文楷体" panose="02010600040101010101" pitchFamily="2" charset="-122"/>
              </a:rPr>
              <a:t>16</a:t>
            </a:r>
            <a:r>
              <a:rPr lang="zh-CN" altLang="en-US" sz="2400" dirty="0" smtClean="0">
                <a:latin typeface="华文楷体" panose="02010600040101010101" pitchFamily="2" charset="-122"/>
                <a:ea typeface="华文楷体" panose="02010600040101010101" pitchFamily="2" charset="-122"/>
              </a:rPr>
              <a:t>进制数</a:t>
            </a:r>
            <a:endParaRPr lang="en-US" altLang="zh-CN" sz="2400" dirty="0" smtClean="0">
              <a:latin typeface="华文楷体" panose="02010600040101010101" pitchFamily="2" charset="-122"/>
              <a:ea typeface="华文楷体" panose="02010600040101010101" pitchFamily="2" charset="-122"/>
            </a:endParaRPr>
          </a:p>
          <a:p>
            <a:pPr eaLnBrk="0" hangingPunct="0">
              <a:lnSpc>
                <a:spcPct val="120000"/>
              </a:lnSpc>
            </a:pPr>
            <a:r>
              <a:rPr lang="zh-CN" altLang="en-US" sz="2400" dirty="0" smtClean="0">
                <a:latin typeface="华文楷体" panose="02010600040101010101" pitchFamily="2" charset="-122"/>
                <a:ea typeface="华文楷体" panose="02010600040101010101" pitchFamily="2" charset="-122"/>
              </a:rPr>
              <a:t>       方法：</a:t>
            </a:r>
            <a:r>
              <a:rPr lang="zh-CN" altLang="en-US" sz="2400" dirty="0">
                <a:latin typeface="华文楷体" panose="02010600040101010101" pitchFamily="2" charset="-122"/>
                <a:ea typeface="华文楷体" panose="02010600040101010101" pitchFamily="2" charset="-122"/>
              </a:rPr>
              <a:t>将整数部分从低位向高位每四位用一个等值的十六进制数来替换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最后不足四位时在高位补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凑满四位</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小数部分从高位向低位每四位用一个等值的十六进制数来替换</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最后不足四位时在低位补</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凑满四</a:t>
            </a:r>
            <a:r>
              <a:rPr lang="zh-CN" altLang="en-US" sz="2400" dirty="0" smtClean="0">
                <a:latin typeface="华文楷体" panose="02010600040101010101" pitchFamily="2" charset="-122"/>
                <a:ea typeface="华文楷体" panose="02010600040101010101" pitchFamily="2" charset="-122"/>
              </a:rPr>
              <a:t>位。</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1133872" y="4127190"/>
            <a:ext cx="4572000" cy="2086725"/>
          </a:xfrm>
          <a:prstGeom prst="rect">
            <a:avLst/>
          </a:prstGeom>
        </p:spPr>
        <p:txBody>
          <a:bodyPr>
            <a:spAutoFit/>
          </a:bodyPr>
          <a:lstStyle/>
          <a:p>
            <a:pPr>
              <a:lnSpc>
                <a:spcPct val="150000"/>
              </a:lnSpc>
            </a:pPr>
            <a:r>
              <a:rPr lang="zh-CN" altLang="en-US" sz="2400" b="1" dirty="0">
                <a:latin typeface="华文楷体" panose="02010600040101010101" pitchFamily="2" charset="-122"/>
                <a:ea typeface="华文楷体" panose="02010600040101010101" pitchFamily="2" charset="-122"/>
              </a:rPr>
              <a:t>例:（</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smtClean="0">
                <a:latin typeface="华文楷体" panose="02010600040101010101" pitchFamily="2" charset="-122"/>
                <a:ea typeface="华文楷体" panose="02010600040101010101" pitchFamily="2" charset="-122"/>
              </a:rPr>
              <a:t>2</a:t>
            </a:r>
            <a:r>
              <a:rPr lang="zh-CN" altLang="en-US" sz="2400" b="1" dirty="0" smtClean="0">
                <a:latin typeface="华文楷体" panose="02010600040101010101" pitchFamily="2" charset="-122"/>
                <a:ea typeface="华文楷体" panose="02010600040101010101" pitchFamily="2" charset="-122"/>
              </a:rPr>
              <a:t>转换为十六进制</a:t>
            </a:r>
            <a:endParaRPr lang="en-US" altLang="zh-CN" sz="2400" b="1"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11101.01</a:t>
            </a:r>
            <a:r>
              <a:rPr lang="zh-CN" altLang="en-US" sz="2400" b="1" dirty="0">
                <a:latin typeface="华文楷体" panose="02010600040101010101" pitchFamily="2" charset="-122"/>
                <a:ea typeface="华文楷体" panose="02010600040101010101" pitchFamily="2" charset="-122"/>
              </a:rPr>
              <a:t>）</a:t>
            </a:r>
            <a:r>
              <a:rPr lang="en-US" altLang="zh-CN" sz="2400" b="1" baseline="-25000" dirty="0">
                <a:latin typeface="华文楷体" panose="02010600040101010101" pitchFamily="2" charset="-122"/>
                <a:ea typeface="华文楷体" panose="02010600040101010101" pitchFamily="2" charset="-122"/>
              </a:rPr>
              <a:t>2 </a:t>
            </a:r>
            <a:endParaRPr lang="en-US" altLang="zh-CN" sz="2400" b="1" baseline="-25000" dirty="0" smtClean="0">
              <a:latin typeface="华文楷体" panose="02010600040101010101" pitchFamily="2" charset="-122"/>
              <a:ea typeface="华文楷体" panose="02010600040101010101" pitchFamily="2" charset="-122"/>
            </a:endParaRPr>
          </a:p>
          <a:p>
            <a:pPr algn="just" eaLnBrk="0" hangingPunct="0">
              <a:spcBef>
                <a:spcPct val="20000"/>
              </a:spcBef>
              <a:buClr>
                <a:schemeClr val="tx1"/>
              </a:buClr>
              <a:buFont typeface="Wingdings" panose="05000000000000000000" pitchFamily="2" charset="2"/>
              <a:buNone/>
            </a:pPr>
            <a:r>
              <a:rPr lang="en-US" altLang="zh-CN" sz="2400" b="1" dirty="0" smtClean="0">
                <a:latin typeface="华文楷体" panose="02010600040101010101" pitchFamily="2" charset="-122"/>
                <a:ea typeface="华文楷体" panose="02010600040101010101" pitchFamily="2" charset="-122"/>
              </a:rPr>
              <a:t>=</a:t>
            </a:r>
            <a:r>
              <a:rPr lang="zh-CN" altLang="en-US" sz="2400" b="1" dirty="0">
                <a:latin typeface="宋体" panose="02010600030101010101" pitchFamily="2" charset="-122"/>
              </a:rPr>
              <a:t>（</a:t>
            </a:r>
            <a:r>
              <a:rPr lang="en-US" altLang="zh-CN" sz="2400" b="1" u="sng" dirty="0">
                <a:latin typeface="宋体" panose="02010600030101010101" pitchFamily="2" charset="-122"/>
              </a:rPr>
              <a:t>0001</a:t>
            </a:r>
            <a:r>
              <a:rPr lang="en-US" altLang="zh-CN" sz="2400" b="1" dirty="0">
                <a:latin typeface="宋体" panose="02010600030101010101" pitchFamily="2" charset="-122"/>
              </a:rPr>
              <a:t> </a:t>
            </a:r>
            <a:r>
              <a:rPr lang="en-US" altLang="zh-CN" sz="2400" b="1" u="sng" dirty="0">
                <a:latin typeface="宋体" panose="02010600030101010101" pitchFamily="2" charset="-122"/>
              </a:rPr>
              <a:t>1101</a:t>
            </a:r>
            <a:r>
              <a:rPr lang="en-US" altLang="zh-CN" sz="2400" b="1" dirty="0">
                <a:latin typeface="宋体" panose="02010600030101010101" pitchFamily="2" charset="-122"/>
              </a:rPr>
              <a:t>. </a:t>
            </a:r>
            <a:r>
              <a:rPr lang="en-US" altLang="zh-CN" sz="2400" b="1" u="sng" dirty="0">
                <a:latin typeface="宋体" panose="02010600030101010101" pitchFamily="2" charset="-122"/>
              </a:rPr>
              <a:t>0100</a:t>
            </a:r>
            <a:r>
              <a:rPr lang="zh-CN" altLang="en-US" sz="2400" b="1" dirty="0">
                <a:latin typeface="宋体" panose="02010600030101010101" pitchFamily="2" charset="-122"/>
              </a:rPr>
              <a:t>）</a:t>
            </a:r>
            <a:r>
              <a:rPr lang="en-US" altLang="zh-CN" sz="2400" b="1" baseline="-25000" dirty="0">
                <a:latin typeface="宋体" panose="02010600030101010101" pitchFamily="2" charset="-122"/>
              </a:rPr>
              <a:t>2</a:t>
            </a:r>
          </a:p>
          <a:p>
            <a:pPr algn="just" eaLnBrk="0" hangingPunct="0">
              <a:spcBef>
                <a:spcPct val="20000"/>
              </a:spcBef>
              <a:buClr>
                <a:schemeClr val="tx1"/>
              </a:buClr>
              <a:buFont typeface="Wingdings" panose="05000000000000000000" pitchFamily="2" charset="2"/>
              <a:buNone/>
            </a:pPr>
            <a:r>
              <a:rPr lang="en-US" altLang="zh-CN" sz="2400" b="1" dirty="0" smtClean="0">
                <a:latin typeface="宋体" panose="02010600030101010101" pitchFamily="2" charset="-122"/>
              </a:rPr>
              <a:t>=</a:t>
            </a:r>
            <a:r>
              <a:rPr lang="zh-CN" altLang="en-US" sz="2400" b="1" dirty="0">
                <a:latin typeface="宋体" panose="02010600030101010101" pitchFamily="2" charset="-122"/>
              </a:rPr>
              <a:t>（</a:t>
            </a:r>
            <a:r>
              <a:rPr lang="en-US" altLang="zh-CN" sz="2400" b="1" dirty="0">
                <a:latin typeface="宋体" panose="02010600030101010101" pitchFamily="2" charset="-122"/>
              </a:rPr>
              <a:t>1D.4</a:t>
            </a:r>
            <a:r>
              <a:rPr lang="zh-CN" altLang="en-US" sz="2400" b="1" dirty="0">
                <a:latin typeface="宋体" panose="02010600030101010101" pitchFamily="2" charset="-122"/>
              </a:rPr>
              <a:t>）</a:t>
            </a:r>
            <a:r>
              <a:rPr lang="en-US" altLang="zh-CN" sz="2400" b="1" baseline="-25000" dirty="0">
                <a:latin typeface="宋体" panose="02010600030101010101" pitchFamily="2" charset="-122"/>
              </a:rPr>
              <a:t>16</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28</a:t>
            </a:fld>
            <a:endParaRPr lang="en-US" altLang="zh-CN"/>
          </a:p>
        </p:txBody>
      </p:sp>
    </p:spTree>
    <p:extLst>
      <p:ext uri="{BB962C8B-B14F-4D97-AF65-F5344CB8AC3E}">
        <p14:creationId xmlns:p14="http://schemas.microsoft.com/office/powerpoint/2010/main" val="233963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）课堂练习</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2751522"/>
          </a:xfrm>
          <a:prstGeom prst="rect">
            <a:avLst/>
          </a:prstGeom>
        </p:spPr>
        <p:txBody>
          <a:bodyPr wrap="square">
            <a:spAutoFit/>
          </a:body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a</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16.327)</a:t>
            </a:r>
            <a:r>
              <a:rPr lang="en-US" altLang="zh-CN" sz="2400" b="1" baseline="-25000" dirty="0" smtClean="0">
                <a:latin typeface="华文楷体" panose="02010600040101010101" pitchFamily="2" charset="-122"/>
                <a:ea typeface="华文楷体" panose="02010600040101010101" pitchFamily="2" charset="-122"/>
                <a:cs typeface="Times New Roman" panose="02020603050405020304" pitchFamily="18" charset="0"/>
              </a:rPr>
              <a:t>8</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AD.7F)</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16</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二进制数。</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50000"/>
              </a:lnSpc>
            </a:pP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lvl="0" eaLnBrk="0" hangingPunct="0">
              <a:spcBef>
                <a:spcPct val="20000"/>
              </a:spcBef>
              <a:buClr>
                <a:srgbClr val="000000"/>
              </a:buClr>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b</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将 </a:t>
            </a:r>
            <a:r>
              <a:rPr lang="en-US" altLang="zh-CN"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(1101101.011)</a:t>
            </a:r>
            <a:r>
              <a:rPr lang="en-US" altLang="zh-CN" sz="2400" b="1" baseline="-25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2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转换</a:t>
            </a:r>
            <a:r>
              <a:rPr lang="zh-CN" altLang="en-US" sz="24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成</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八进制数</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50000"/>
              </a:lnSpc>
            </a:pP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c</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(101011101.011)</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转换成十六进制</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数</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29</a:t>
            </a:fld>
            <a:endParaRPr lang="en-US" altLang="zh-CN"/>
          </a:p>
        </p:txBody>
      </p:sp>
    </p:spTree>
    <p:extLst>
      <p:ext uri="{BB962C8B-B14F-4D97-AF65-F5344CB8AC3E}">
        <p14:creationId xmlns:p14="http://schemas.microsoft.com/office/powerpoint/2010/main" val="218212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179512" y="1844824"/>
            <a:ext cx="4596259"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indent="0" algn="just" eaLnBrk="0" hangingPunct="0">
              <a:lnSpc>
                <a:spcPct val="150000"/>
              </a:lnSpc>
              <a:spcBef>
                <a:spcPts val="0"/>
              </a:spcBef>
              <a:buClr>
                <a:schemeClr val="tx1"/>
              </a:buClr>
              <a:buFont typeface="Wingdings" panose="05000000000000000000" pitchFamily="2" charset="2"/>
              <a:buNone/>
            </a:pPr>
            <a:r>
              <a:rPr lang="zh-CN" altLang="en-US" sz="2800" b="1" u="sng" dirty="0" smtClean="0">
                <a:solidFill>
                  <a:srgbClr val="0000FF"/>
                </a:solidFill>
                <a:latin typeface="华文楷体" panose="02010600040101010101" pitchFamily="2" charset="-122"/>
                <a:ea typeface="华文楷体" panose="02010600040101010101" pitchFamily="2" charset="-122"/>
              </a:rPr>
              <a:t>进位</a:t>
            </a:r>
            <a:r>
              <a:rPr lang="zh-CN" altLang="en-US" sz="2800" b="1" u="sng" dirty="0">
                <a:solidFill>
                  <a:srgbClr val="0000FF"/>
                </a:solidFill>
                <a:latin typeface="华文楷体" panose="02010600040101010101" pitchFamily="2" charset="-122"/>
                <a:ea typeface="华文楷体" panose="02010600040101010101" pitchFamily="2" charset="-122"/>
              </a:rPr>
              <a:t>计数</a:t>
            </a:r>
            <a:r>
              <a:rPr lang="zh-CN" altLang="en-US" sz="2800" b="1" u="sng" dirty="0" smtClean="0">
                <a:solidFill>
                  <a:srgbClr val="0000FF"/>
                </a:solidFill>
                <a:latin typeface="华文楷体" panose="02010600040101010101" pitchFamily="2" charset="-122"/>
                <a:ea typeface="华文楷体" panose="02010600040101010101" pitchFamily="2" charset="-122"/>
              </a:rPr>
              <a:t>制</a:t>
            </a:r>
            <a:r>
              <a:rPr lang="en-US" altLang="zh-CN" sz="28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进位</a:t>
            </a:r>
            <a:r>
              <a:rPr lang="zh-CN" altLang="en-US" sz="2400" dirty="0">
                <a:latin typeface="华文楷体" panose="02010600040101010101" pitchFamily="2" charset="-122"/>
                <a:ea typeface="华文楷体" panose="02010600040101010101" pitchFamily="2" charset="-122"/>
              </a:rPr>
              <a:t>计数制也称数制，就是人们利用数字符号按进位原则进行数据大小计算的方法。通常人们在日常生活中是以十进制来表达数值并进行计算的。另外还有二进制、八进制和十六进制等。</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5148064" y="1662084"/>
            <a:ext cx="1962935" cy="1940446"/>
          </a:xfrm>
          <a:prstGeom prst="rect">
            <a:avLst/>
          </a:prstGeom>
        </p:spPr>
      </p:pic>
      <p:pic>
        <p:nvPicPr>
          <p:cNvPr id="6" name="图片 5"/>
          <p:cNvPicPr>
            <a:picLocks noChangeAspect="1"/>
          </p:cNvPicPr>
          <p:nvPr/>
        </p:nvPicPr>
        <p:blipFill>
          <a:blip r:embed="rId5"/>
          <a:stretch>
            <a:fillRect/>
          </a:stretch>
        </p:blipFill>
        <p:spPr>
          <a:xfrm>
            <a:off x="6012160" y="3861048"/>
            <a:ext cx="2644938" cy="2211092"/>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3</a:t>
            </a:fld>
            <a:endParaRPr lang="en-US" altLang="zh-CN"/>
          </a:p>
        </p:txBody>
      </p:sp>
    </p:spTree>
    <p:extLst>
      <p:ext uri="{BB962C8B-B14F-4D97-AF65-F5344CB8AC3E}">
        <p14:creationId xmlns:p14="http://schemas.microsoft.com/office/powerpoint/2010/main" val="150311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horizont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6</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593560"/>
          </a:xfrm>
          <a:prstGeom prst="rect">
            <a:avLst/>
          </a:prstGeom>
        </p:spPr>
        <p:txBody>
          <a:bodyPr wrap="square">
            <a:spAutoFit/>
          </a:body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a</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16.327)</a:t>
            </a:r>
            <a:r>
              <a:rPr lang="en-US" altLang="zh-CN" sz="2400" b="1" baseline="-25000" dirty="0" smtClean="0">
                <a:latin typeface="华文楷体" panose="02010600040101010101" pitchFamily="2" charset="-122"/>
                <a:ea typeface="华文楷体" panose="02010600040101010101" pitchFamily="2" charset="-122"/>
                <a:cs typeface="Times New Roman" panose="02020603050405020304" pitchFamily="18" charset="0"/>
              </a:rPr>
              <a:t>8</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AD.7F)</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16</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二进制数。</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文本框 6"/>
          <p:cNvSpPr txBox="1">
            <a:spLocks noChangeArrowheads="1"/>
          </p:cNvSpPr>
          <p:nvPr/>
        </p:nvSpPr>
        <p:spPr bwMode="auto">
          <a:xfrm>
            <a:off x="827584" y="3789040"/>
            <a:ext cx="331236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50000"/>
              </a:lnSpc>
            </a:pPr>
            <a:r>
              <a:rPr lang="zh-CN" altLang="en-US" sz="2400" dirty="0" smtClean="0">
                <a:ea typeface="华文楷体" panose="02010600040101010101" pitchFamily="2" charset="-122"/>
                <a:cs typeface="Times New Roman" panose="02020603050405020304" pitchFamily="18" charset="0"/>
              </a:rPr>
              <a:t>(</a:t>
            </a:r>
            <a:r>
              <a:rPr lang="en-US" altLang="zh-CN" sz="2400" dirty="0">
                <a:ea typeface="华文楷体" panose="02010600040101010101" pitchFamily="2" charset="-122"/>
                <a:cs typeface="Times New Roman" panose="02020603050405020304" pitchFamily="18" charset="0"/>
              </a:rPr>
              <a:t>16.327</a:t>
            </a:r>
            <a:r>
              <a:rPr lang="zh-CN" altLang="en-US" sz="2400" dirty="0">
                <a:ea typeface="华文楷体" panose="02010600040101010101" pitchFamily="2" charset="-122"/>
                <a:cs typeface="Times New Roman" panose="02020603050405020304" pitchFamily="18" charset="0"/>
              </a:rPr>
              <a:t>)</a:t>
            </a:r>
            <a:r>
              <a:rPr lang="en-US" altLang="zh-CN" sz="2400" baseline="-25000" dirty="0">
                <a:ea typeface="华文楷体" panose="02010600040101010101" pitchFamily="2" charset="-122"/>
                <a:cs typeface="Times New Roman" panose="02020603050405020304" pitchFamily="18" charset="0"/>
              </a:rPr>
              <a:t>8</a:t>
            </a:r>
          </a:p>
          <a:p>
            <a:pPr eaLnBrk="0" hangingPunct="0">
              <a:lnSpc>
                <a:spcPct val="150000"/>
              </a:lnSpc>
            </a:pPr>
            <a:r>
              <a:rPr lang="en-US" altLang="zh-CN" sz="2400" dirty="0">
                <a:ea typeface="华文楷体" panose="02010600040101010101" pitchFamily="2" charset="-122"/>
                <a:cs typeface="Times New Roman" panose="02020603050405020304" pitchFamily="18" charset="0"/>
              </a:rPr>
              <a:t>=</a:t>
            </a:r>
            <a:r>
              <a:rPr lang="zh-CN" altLang="en-US" sz="2400" dirty="0">
                <a:ea typeface="华文楷体" panose="02010600040101010101" pitchFamily="2" charset="-122"/>
                <a:cs typeface="Times New Roman" panose="02020603050405020304" pitchFamily="18" charset="0"/>
              </a:rPr>
              <a:t>(</a:t>
            </a:r>
            <a:r>
              <a:rPr lang="en-US" altLang="zh-CN" sz="2400" u="sng" dirty="0" smtClean="0">
                <a:ea typeface="华文楷体" panose="02010600040101010101" pitchFamily="2" charset="-122"/>
                <a:cs typeface="Times New Roman" panose="02020603050405020304" pitchFamily="18" charset="0"/>
              </a:rPr>
              <a:t>001</a:t>
            </a:r>
            <a:r>
              <a:rPr lang="en-US" altLang="zh-CN" sz="2400" dirty="0" smtClean="0">
                <a:ea typeface="华文楷体" panose="02010600040101010101" pitchFamily="2" charset="-122"/>
                <a:cs typeface="Times New Roman" panose="02020603050405020304" pitchFamily="18" charset="0"/>
              </a:rPr>
              <a:t> </a:t>
            </a:r>
            <a:r>
              <a:rPr lang="en-US" altLang="zh-CN" sz="2400" u="sng" dirty="0" smtClean="0">
                <a:ea typeface="华文楷体" panose="02010600040101010101" pitchFamily="2" charset="-122"/>
                <a:cs typeface="Times New Roman" panose="02020603050405020304" pitchFamily="18" charset="0"/>
              </a:rPr>
              <a:t>110</a:t>
            </a:r>
            <a:r>
              <a:rPr lang="en-US" altLang="zh-CN" sz="2400" dirty="0" smtClean="0">
                <a:ea typeface="华文楷体" panose="02010600040101010101" pitchFamily="2" charset="-122"/>
                <a:cs typeface="Times New Roman" panose="02020603050405020304" pitchFamily="18" charset="0"/>
              </a:rPr>
              <a:t>.</a:t>
            </a:r>
            <a:r>
              <a:rPr lang="en-US" altLang="zh-CN" sz="2400" u="sng" dirty="0" smtClean="0">
                <a:ea typeface="华文楷体" panose="02010600040101010101" pitchFamily="2" charset="-122"/>
                <a:cs typeface="Times New Roman" panose="02020603050405020304" pitchFamily="18" charset="0"/>
              </a:rPr>
              <a:t>011</a:t>
            </a:r>
            <a:r>
              <a:rPr lang="en-US" altLang="zh-CN" sz="2400" dirty="0" smtClean="0">
                <a:ea typeface="华文楷体" panose="02010600040101010101" pitchFamily="2" charset="-122"/>
                <a:cs typeface="Times New Roman" panose="02020603050405020304" pitchFamily="18" charset="0"/>
              </a:rPr>
              <a:t> </a:t>
            </a:r>
            <a:r>
              <a:rPr lang="en-US" altLang="zh-CN" sz="2400" u="sng" dirty="0">
                <a:ea typeface="华文楷体" panose="02010600040101010101" pitchFamily="2" charset="-122"/>
                <a:cs typeface="Times New Roman" panose="02020603050405020304" pitchFamily="18" charset="0"/>
              </a:rPr>
              <a:t>010</a:t>
            </a:r>
            <a:r>
              <a:rPr lang="en-US" altLang="zh-CN" sz="2400" dirty="0">
                <a:ea typeface="华文楷体" panose="02010600040101010101" pitchFamily="2" charset="-122"/>
                <a:cs typeface="Times New Roman" panose="02020603050405020304" pitchFamily="18" charset="0"/>
              </a:rPr>
              <a:t> </a:t>
            </a:r>
            <a:r>
              <a:rPr lang="en-US" altLang="zh-CN" sz="2400" u="sng" dirty="0">
                <a:ea typeface="华文楷体" panose="02010600040101010101" pitchFamily="2" charset="-122"/>
                <a:cs typeface="Times New Roman" panose="02020603050405020304" pitchFamily="18" charset="0"/>
              </a:rPr>
              <a:t>111</a:t>
            </a:r>
            <a:r>
              <a:rPr lang="zh-CN" altLang="en-US" sz="2400" dirty="0">
                <a:ea typeface="华文楷体" panose="02010600040101010101" pitchFamily="2" charset="-122"/>
                <a:cs typeface="Times New Roman" panose="02020603050405020304" pitchFamily="18" charset="0"/>
              </a:rPr>
              <a:t>)</a:t>
            </a:r>
            <a:r>
              <a:rPr lang="en-US" altLang="zh-CN" sz="2400" baseline="-25000" dirty="0">
                <a:ea typeface="华文楷体" panose="02010600040101010101" pitchFamily="2" charset="-122"/>
                <a:cs typeface="Times New Roman" panose="02020603050405020304" pitchFamily="18" charset="0"/>
              </a:rPr>
              <a:t>2</a:t>
            </a:r>
          </a:p>
          <a:p>
            <a:pPr eaLnBrk="0" hangingPunct="0">
              <a:lnSpc>
                <a:spcPct val="150000"/>
              </a:lnSpc>
            </a:pPr>
            <a:r>
              <a:rPr lang="en-US" altLang="zh-CN" sz="2400" dirty="0">
                <a:ea typeface="华文楷体" panose="02010600040101010101" pitchFamily="2" charset="-122"/>
                <a:cs typeface="Times New Roman" panose="02020603050405020304" pitchFamily="18" charset="0"/>
              </a:rPr>
              <a:t>=</a:t>
            </a:r>
            <a:r>
              <a:rPr lang="zh-CN" altLang="en-US" sz="2400" dirty="0">
                <a:ea typeface="华文楷体" panose="02010600040101010101" pitchFamily="2" charset="-122"/>
                <a:cs typeface="Times New Roman" panose="02020603050405020304" pitchFamily="18" charset="0"/>
              </a:rPr>
              <a:t>(</a:t>
            </a:r>
            <a:r>
              <a:rPr lang="en-US" altLang="zh-CN" sz="2400" dirty="0">
                <a:ea typeface="华文楷体" panose="02010600040101010101" pitchFamily="2" charset="-122"/>
                <a:cs typeface="Times New Roman" panose="02020603050405020304" pitchFamily="18" charset="0"/>
              </a:rPr>
              <a:t>1110.011010111</a:t>
            </a:r>
            <a:r>
              <a:rPr lang="zh-CN" altLang="en-US" sz="2400" dirty="0">
                <a:ea typeface="华文楷体" panose="02010600040101010101" pitchFamily="2" charset="-122"/>
                <a:cs typeface="Times New Roman" panose="02020603050405020304" pitchFamily="18" charset="0"/>
              </a:rPr>
              <a:t>)</a:t>
            </a:r>
            <a:r>
              <a:rPr lang="en-US" altLang="zh-CN" sz="2400" baseline="-25000" dirty="0">
                <a:ea typeface="华文楷体" panose="02010600040101010101" pitchFamily="2" charset="-122"/>
                <a:cs typeface="Times New Roman" panose="02020603050405020304" pitchFamily="18" charset="0"/>
              </a:rPr>
              <a:t>2</a:t>
            </a:r>
            <a:endParaRPr lang="en-US" altLang="zh-CN" sz="2400" dirty="0">
              <a:ea typeface="华文楷体" panose="02010600040101010101" pitchFamily="2" charset="-122"/>
              <a:cs typeface="Times New Roman" panose="02020603050405020304" pitchFamily="18" charset="0"/>
            </a:endParaRPr>
          </a:p>
        </p:txBody>
      </p:sp>
      <p:sp>
        <p:nvSpPr>
          <p:cNvPr id="8" name="文本框 7"/>
          <p:cNvSpPr txBox="1">
            <a:spLocks noChangeArrowheads="1"/>
          </p:cNvSpPr>
          <p:nvPr/>
        </p:nvSpPr>
        <p:spPr bwMode="auto">
          <a:xfrm>
            <a:off x="4615692" y="3883762"/>
            <a:ext cx="34121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defRPr sz="2400">
                <a:latin typeface="Times New Roman" panose="02020603050405020304" pitchFamily="18" charset="0"/>
                <a:ea typeface="华文楷体" panose="02010600040101010101" pitchFamily="2" charset="-122"/>
                <a:cs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vl6pPr fontAlgn="base">
              <a:spcBef>
                <a:spcPct val="0"/>
              </a:spcBef>
              <a:spcAft>
                <a:spcPct val="0"/>
              </a:spcAft>
              <a:buFont typeface="Arial" panose="020B0604020202020204" pitchFamily="34" charset="0"/>
              <a:defRPr>
                <a:latin typeface="Times New Roman" panose="02020603050405020304" pitchFamily="18" charset="0"/>
              </a:defRPr>
            </a:lvl6pPr>
            <a:lvl7pPr fontAlgn="base">
              <a:spcBef>
                <a:spcPct val="0"/>
              </a:spcBef>
              <a:spcAft>
                <a:spcPct val="0"/>
              </a:spcAft>
              <a:buFont typeface="Arial" panose="020B0604020202020204" pitchFamily="34" charset="0"/>
              <a:defRPr>
                <a:latin typeface="Times New Roman" panose="02020603050405020304" pitchFamily="18" charset="0"/>
              </a:defRPr>
            </a:lvl7pPr>
            <a:lvl8pPr fontAlgn="base">
              <a:spcBef>
                <a:spcPct val="0"/>
              </a:spcBef>
              <a:spcAft>
                <a:spcPct val="0"/>
              </a:spcAft>
              <a:buFont typeface="Arial" panose="020B0604020202020204" pitchFamily="34" charset="0"/>
              <a:defRPr>
                <a:latin typeface="Times New Roman" panose="02020603050405020304" pitchFamily="18" charset="0"/>
              </a:defRPr>
            </a:lvl8pPr>
            <a:lvl9pPr fontAlgn="base">
              <a:spcBef>
                <a:spcPct val="0"/>
              </a:spcBef>
              <a:spcAft>
                <a:spcPct val="0"/>
              </a:spcAft>
              <a:buFont typeface="Arial" panose="020B0604020202020204" pitchFamily="34" charset="0"/>
              <a:defRPr>
                <a:latin typeface="Times New Roman" panose="02020603050405020304" pitchFamily="18" charset="0"/>
              </a:defRPr>
            </a:lvl9pPr>
          </a:lstStyle>
          <a:p>
            <a:r>
              <a:rPr lang="zh-CN" altLang="en-US" dirty="0" smtClean="0"/>
              <a:t>(</a:t>
            </a:r>
            <a:r>
              <a:rPr lang="en-US" altLang="zh-CN" dirty="0"/>
              <a:t>AD.7F</a:t>
            </a:r>
            <a:r>
              <a:rPr lang="zh-CN" altLang="en-US" dirty="0"/>
              <a:t>)</a:t>
            </a:r>
            <a:r>
              <a:rPr lang="en-US" altLang="zh-CN" dirty="0"/>
              <a:t>16</a:t>
            </a:r>
          </a:p>
          <a:p>
            <a:r>
              <a:rPr lang="en-US" altLang="zh-CN" dirty="0"/>
              <a:t> =</a:t>
            </a:r>
            <a:r>
              <a:rPr lang="zh-CN" altLang="en-US" dirty="0"/>
              <a:t>(</a:t>
            </a:r>
            <a:r>
              <a:rPr lang="en-US" altLang="zh-CN" dirty="0"/>
              <a:t>1010 1101.0111 1111</a:t>
            </a:r>
            <a:r>
              <a:rPr lang="zh-CN" altLang="en-US" dirty="0"/>
              <a:t>)</a:t>
            </a:r>
            <a:r>
              <a:rPr lang="en-US" altLang="zh-CN" dirty="0"/>
              <a:t>2</a:t>
            </a:r>
          </a:p>
          <a:p>
            <a:r>
              <a:rPr lang="en-US" altLang="zh-CN" dirty="0"/>
              <a:t> =</a:t>
            </a:r>
            <a:r>
              <a:rPr lang="zh-CN" altLang="en-US" dirty="0"/>
              <a:t>(</a:t>
            </a:r>
            <a:r>
              <a:rPr lang="en-US" altLang="zh-CN" dirty="0"/>
              <a:t>10101101.01111111</a:t>
            </a:r>
            <a:r>
              <a:rPr lang="zh-CN" altLang="en-US" dirty="0"/>
              <a:t>)</a:t>
            </a:r>
            <a:r>
              <a:rPr lang="en-US" altLang="zh-CN" dirty="0"/>
              <a:t>2</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30</a:t>
            </a:fld>
            <a:endParaRPr lang="en-US" altLang="zh-CN"/>
          </a:p>
        </p:txBody>
      </p:sp>
    </p:spTree>
    <p:extLst>
      <p:ext uri="{BB962C8B-B14F-4D97-AF65-F5344CB8AC3E}">
        <p14:creationId xmlns:p14="http://schemas.microsoft.com/office/powerpoint/2010/main" val="204350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6</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461665"/>
          </a:xfrm>
          <a:prstGeom prst="rect">
            <a:avLst/>
          </a:prstGeom>
        </p:spPr>
        <p:txBody>
          <a:bodyPr wrap="square">
            <a:spAutoFit/>
          </a:bodyPr>
          <a:lstStyle/>
          <a:p>
            <a:pPr lvl="0" eaLnBrk="0" hangingPunct="0">
              <a:spcBef>
                <a:spcPct val="20000"/>
              </a:spcBef>
              <a:buClr>
                <a:srgbClr val="000000"/>
              </a:buClr>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b</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将 </a:t>
            </a:r>
            <a:r>
              <a:rPr lang="en-US" altLang="zh-CN"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(1101101.011)</a:t>
            </a:r>
            <a:r>
              <a:rPr lang="en-US" altLang="zh-CN" sz="2400" b="1" baseline="-25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2 </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转换成八进制数</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p>
        </p:txBody>
      </p:sp>
      <p:sp>
        <p:nvSpPr>
          <p:cNvPr id="7" name="文本框 6"/>
          <p:cNvSpPr txBox="1">
            <a:spLocks noChangeArrowheads="1"/>
          </p:cNvSpPr>
          <p:nvPr/>
        </p:nvSpPr>
        <p:spPr bwMode="auto">
          <a:xfrm>
            <a:off x="1296293" y="3333773"/>
            <a:ext cx="514791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defRPr sz="2400">
                <a:latin typeface="Times New Roman" panose="02020603050405020304" pitchFamily="18" charset="0"/>
                <a:ea typeface="华文楷体" panose="02010600040101010101" pitchFamily="2" charset="-122"/>
                <a:cs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vl6pPr fontAlgn="base">
              <a:spcBef>
                <a:spcPct val="0"/>
              </a:spcBef>
              <a:spcAft>
                <a:spcPct val="0"/>
              </a:spcAft>
              <a:buFont typeface="Arial" panose="020B0604020202020204" pitchFamily="34" charset="0"/>
              <a:defRPr>
                <a:latin typeface="Times New Roman" panose="02020603050405020304" pitchFamily="18" charset="0"/>
              </a:defRPr>
            </a:lvl6pPr>
            <a:lvl7pPr fontAlgn="base">
              <a:spcBef>
                <a:spcPct val="0"/>
              </a:spcBef>
              <a:spcAft>
                <a:spcPct val="0"/>
              </a:spcAft>
              <a:buFont typeface="Arial" panose="020B0604020202020204" pitchFamily="34" charset="0"/>
              <a:defRPr>
                <a:latin typeface="Times New Roman" panose="02020603050405020304" pitchFamily="18" charset="0"/>
              </a:defRPr>
            </a:lvl7pPr>
            <a:lvl8pPr fontAlgn="base">
              <a:spcBef>
                <a:spcPct val="0"/>
              </a:spcBef>
              <a:spcAft>
                <a:spcPct val="0"/>
              </a:spcAft>
              <a:buFont typeface="Arial" panose="020B0604020202020204" pitchFamily="34" charset="0"/>
              <a:defRPr>
                <a:latin typeface="Times New Roman" panose="02020603050405020304" pitchFamily="18" charset="0"/>
              </a:defRPr>
            </a:lvl8pPr>
            <a:lvl9pPr fontAlgn="base">
              <a:spcBef>
                <a:spcPct val="0"/>
              </a:spcBef>
              <a:spcAft>
                <a:spcPct val="0"/>
              </a:spcAft>
              <a:buFont typeface="Arial" panose="020B0604020202020204" pitchFamily="34" charset="0"/>
              <a:defRPr>
                <a:latin typeface="Times New Roman" panose="02020603050405020304" pitchFamily="18" charset="0"/>
              </a:defRPr>
            </a:lvl9pPr>
          </a:lstStyle>
          <a:p>
            <a:r>
              <a:rPr lang="zh-CN" altLang="en-US" dirty="0" smtClean="0"/>
              <a:t>(</a:t>
            </a:r>
            <a:r>
              <a:rPr lang="en-US" altLang="zh-CN" dirty="0"/>
              <a:t>1101101.011</a:t>
            </a:r>
            <a:r>
              <a:rPr lang="zh-CN" altLang="en-US" dirty="0"/>
              <a:t>)</a:t>
            </a:r>
            <a:r>
              <a:rPr lang="en-US" altLang="zh-CN" baseline="-25000" dirty="0"/>
              <a:t>2</a:t>
            </a:r>
            <a:r>
              <a:rPr lang="en-US" altLang="zh-CN" dirty="0"/>
              <a:t> =</a:t>
            </a:r>
            <a:r>
              <a:rPr lang="zh-CN" altLang="en-US" dirty="0"/>
              <a:t>(</a:t>
            </a:r>
            <a:r>
              <a:rPr lang="en-US" altLang="zh-CN" dirty="0" smtClean="0"/>
              <a:t>001_101_101</a:t>
            </a:r>
            <a:r>
              <a:rPr lang="en-US" altLang="zh-CN" dirty="0"/>
              <a:t>. 011</a:t>
            </a:r>
            <a:r>
              <a:rPr lang="zh-CN" altLang="en-US" dirty="0"/>
              <a:t>)</a:t>
            </a:r>
            <a:r>
              <a:rPr lang="en-US" altLang="zh-CN" baseline="-25000" dirty="0"/>
              <a:t>2</a:t>
            </a:r>
          </a:p>
          <a:p>
            <a:r>
              <a:rPr lang="en-US" altLang="zh-CN" dirty="0" smtClean="0"/>
              <a:t>                          =</a:t>
            </a:r>
            <a:r>
              <a:rPr lang="zh-CN" altLang="en-US" dirty="0"/>
              <a:t>(</a:t>
            </a:r>
            <a:r>
              <a:rPr lang="en-US" altLang="zh-CN" dirty="0"/>
              <a:t>155.3</a:t>
            </a:r>
            <a:r>
              <a:rPr lang="zh-CN" altLang="en-US" dirty="0"/>
              <a:t>)</a:t>
            </a:r>
            <a:r>
              <a:rPr lang="en-US" altLang="zh-CN" baseline="-25000" dirty="0"/>
              <a:t>8</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31</a:t>
            </a:fld>
            <a:endParaRPr lang="en-US" altLang="zh-CN"/>
          </a:p>
        </p:txBody>
      </p:sp>
    </p:spTree>
    <p:extLst>
      <p:ext uri="{BB962C8B-B14F-4D97-AF65-F5344CB8AC3E}">
        <p14:creationId xmlns:p14="http://schemas.microsoft.com/office/powerpoint/2010/main" val="51990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非十进制转十进制</a:t>
            </a:r>
          </a:p>
        </p:txBody>
      </p:sp>
      <p:sp>
        <p:nvSpPr>
          <p:cNvPr id="16" name="文本框 15"/>
          <p:cNvSpPr txBox="1">
            <a:spLocks noChangeArrowheads="1"/>
          </p:cNvSpPr>
          <p:nvPr/>
        </p:nvSpPr>
        <p:spPr bwMode="auto">
          <a:xfrm>
            <a:off x="627930" y="1674674"/>
            <a:ext cx="82645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lnSpc>
                <a:spcPct val="120000"/>
              </a:lnSpc>
            </a:pPr>
            <a:r>
              <a:rPr lang="en-US" altLang="zh-CN" sz="2400" dirty="0" smtClean="0">
                <a:latin typeface="华文楷体" panose="02010600040101010101" pitchFamily="2" charset="-122"/>
                <a:ea typeface="华文楷体" panose="02010600040101010101" pitchFamily="2" charset="-122"/>
              </a:rPr>
              <a:t>6</a:t>
            </a:r>
            <a:r>
              <a:rPr lang="zh-CN" altLang="en-US" sz="2400" dirty="0" smtClean="0">
                <a:latin typeface="华文楷体" panose="02010600040101010101" pitchFamily="2" charset="-122"/>
                <a:ea typeface="华文楷体" panose="02010600040101010101" pitchFamily="2" charset="-122"/>
              </a:rPr>
              <a:t>）课堂练习答案</a:t>
            </a:r>
            <a:endParaRPr lang="zh-CN" altLang="en-US" sz="2400" dirty="0">
              <a:latin typeface="华文楷体" panose="02010600040101010101" pitchFamily="2" charset="-122"/>
              <a:ea typeface="华文楷体" panose="02010600040101010101" pitchFamily="2" charset="-122"/>
            </a:endParaRPr>
          </a:p>
        </p:txBody>
      </p:sp>
      <p:sp>
        <p:nvSpPr>
          <p:cNvPr id="2" name="矩形 1"/>
          <p:cNvSpPr/>
          <p:nvPr/>
        </p:nvSpPr>
        <p:spPr>
          <a:xfrm>
            <a:off x="827584" y="2529033"/>
            <a:ext cx="7182544" cy="593560"/>
          </a:xfrm>
          <a:prstGeom prst="rect">
            <a:avLst/>
          </a:prstGeom>
        </p:spPr>
        <p:txBody>
          <a:bodyPr wrap="square">
            <a:spAutoFit/>
          </a:bodyPr>
          <a:lstStyle/>
          <a:p>
            <a:pPr eaLnBrk="0" hangingPunct="0">
              <a:lnSpc>
                <a:spcPct val="150000"/>
              </a:lnSpc>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c</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  将</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(101011101.011)</a:t>
            </a:r>
            <a:r>
              <a:rPr lang="en-US" altLang="zh-CN" sz="2400" b="1"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转换成十六进制</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数</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文本框 6"/>
          <p:cNvSpPr txBox="1">
            <a:spLocks noChangeArrowheads="1"/>
          </p:cNvSpPr>
          <p:nvPr/>
        </p:nvSpPr>
        <p:spPr bwMode="auto">
          <a:xfrm>
            <a:off x="1043608" y="3477744"/>
            <a:ext cx="8064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defRPr sz="2400">
                <a:latin typeface="Times New Roman" panose="02020603050405020304" pitchFamily="18" charset="0"/>
                <a:ea typeface="华文楷体" panose="02010600040101010101" pitchFamily="2" charset="-122"/>
                <a:cs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vl6pPr fontAlgn="base">
              <a:spcBef>
                <a:spcPct val="0"/>
              </a:spcBef>
              <a:spcAft>
                <a:spcPct val="0"/>
              </a:spcAft>
              <a:buFont typeface="Arial" panose="020B0604020202020204" pitchFamily="34" charset="0"/>
              <a:defRPr>
                <a:latin typeface="Times New Roman" panose="02020603050405020304" pitchFamily="18" charset="0"/>
              </a:defRPr>
            </a:lvl6pPr>
            <a:lvl7pPr fontAlgn="base">
              <a:spcBef>
                <a:spcPct val="0"/>
              </a:spcBef>
              <a:spcAft>
                <a:spcPct val="0"/>
              </a:spcAft>
              <a:buFont typeface="Arial" panose="020B0604020202020204" pitchFamily="34" charset="0"/>
              <a:defRPr>
                <a:latin typeface="Times New Roman" panose="02020603050405020304" pitchFamily="18" charset="0"/>
              </a:defRPr>
            </a:lvl7pPr>
            <a:lvl8pPr fontAlgn="base">
              <a:spcBef>
                <a:spcPct val="0"/>
              </a:spcBef>
              <a:spcAft>
                <a:spcPct val="0"/>
              </a:spcAft>
              <a:buFont typeface="Arial" panose="020B0604020202020204" pitchFamily="34" charset="0"/>
              <a:defRPr>
                <a:latin typeface="Times New Roman" panose="02020603050405020304" pitchFamily="18" charset="0"/>
              </a:defRPr>
            </a:lvl8pPr>
            <a:lvl9pPr fontAlgn="base">
              <a:spcBef>
                <a:spcPct val="0"/>
              </a:spcBef>
              <a:spcAft>
                <a:spcPct val="0"/>
              </a:spcAft>
              <a:buFont typeface="Arial" panose="020B0604020202020204" pitchFamily="34" charset="0"/>
              <a:defRPr>
                <a:latin typeface="Times New Roman" panose="02020603050405020304" pitchFamily="18" charset="0"/>
              </a:defRPr>
            </a:lvl9pPr>
          </a:lstStyle>
          <a:p>
            <a:r>
              <a:rPr lang="zh-CN" altLang="en-US" dirty="0" smtClean="0"/>
              <a:t>(</a:t>
            </a:r>
            <a:r>
              <a:rPr lang="en-US" altLang="zh-CN" dirty="0"/>
              <a:t>101011101.011</a:t>
            </a:r>
            <a:r>
              <a:rPr lang="zh-CN" altLang="en-US" dirty="0"/>
              <a:t>)</a:t>
            </a:r>
            <a:r>
              <a:rPr lang="en-US" altLang="zh-CN" baseline="-25000" dirty="0"/>
              <a:t>2</a:t>
            </a:r>
            <a:r>
              <a:rPr lang="en-US" altLang="zh-CN" dirty="0"/>
              <a:t> =</a:t>
            </a:r>
            <a:r>
              <a:rPr lang="zh-CN" altLang="en-US" dirty="0"/>
              <a:t>(</a:t>
            </a:r>
            <a:r>
              <a:rPr lang="en-US" altLang="zh-CN" dirty="0" smtClean="0"/>
              <a:t>0001_0101_1101.0110</a:t>
            </a:r>
            <a:r>
              <a:rPr lang="zh-CN" altLang="en-US" dirty="0"/>
              <a:t>)</a:t>
            </a:r>
            <a:r>
              <a:rPr lang="en-US" altLang="zh-CN" baseline="-25000" dirty="0"/>
              <a:t>2</a:t>
            </a:r>
            <a:r>
              <a:rPr lang="en-US" altLang="zh-CN" dirty="0"/>
              <a:t> </a:t>
            </a:r>
          </a:p>
          <a:p>
            <a:r>
              <a:rPr lang="en-US" altLang="zh-CN" dirty="0" smtClean="0"/>
              <a:t>                              =</a:t>
            </a:r>
            <a:r>
              <a:rPr lang="zh-CN" altLang="en-US" dirty="0"/>
              <a:t>(</a:t>
            </a:r>
            <a:r>
              <a:rPr lang="en-US" altLang="zh-CN" dirty="0"/>
              <a:t>15D.6</a:t>
            </a:r>
            <a:r>
              <a:rPr lang="zh-CN" altLang="en-US" dirty="0"/>
              <a:t>)</a:t>
            </a:r>
            <a:r>
              <a:rPr lang="en-US" altLang="zh-CN" baseline="-25000" dirty="0"/>
              <a:t>16</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32</a:t>
            </a:fld>
            <a:endParaRPr lang="en-US" altLang="zh-CN"/>
          </a:p>
        </p:txBody>
      </p:sp>
    </p:spTree>
    <p:extLst>
      <p:ext uri="{BB962C8B-B14F-4D97-AF65-F5344CB8AC3E}">
        <p14:creationId xmlns:p14="http://schemas.microsoft.com/office/powerpoint/2010/main" val="229084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7"/>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dirty="0">
                <a:latin typeface="华文楷体" panose="02010600040101010101" pitchFamily="2" charset="-122"/>
                <a:ea typeface="华文楷体" panose="02010600040101010101" pitchFamily="2" charset="-122"/>
              </a:rPr>
              <a:t>常用数制对照表</a:t>
            </a:r>
          </a:p>
        </p:txBody>
      </p:sp>
      <p:grpSp>
        <p:nvGrpSpPr>
          <p:cNvPr id="9" name="组合 8"/>
          <p:cNvGrpSpPr>
            <a:grpSpLocks/>
          </p:cNvGrpSpPr>
          <p:nvPr/>
        </p:nvGrpSpPr>
        <p:grpSpPr bwMode="auto">
          <a:xfrm>
            <a:off x="741363" y="2073275"/>
            <a:ext cx="7924800" cy="3886200"/>
            <a:chOff x="0" y="0"/>
            <a:chExt cx="3407" cy="3746"/>
          </a:xfrm>
        </p:grpSpPr>
        <p:grpSp>
          <p:nvGrpSpPr>
            <p:cNvPr id="10" name="组合 25603"/>
            <p:cNvGrpSpPr>
              <a:grpSpLocks/>
            </p:cNvGrpSpPr>
            <p:nvPr/>
          </p:nvGrpSpPr>
          <p:grpSpPr bwMode="auto">
            <a:xfrm>
              <a:off x="3" y="3"/>
              <a:ext cx="3401" cy="3740"/>
              <a:chOff x="0" y="0"/>
              <a:chExt cx="3401" cy="3740"/>
            </a:xfrm>
          </p:grpSpPr>
          <p:grpSp>
            <p:nvGrpSpPr>
              <p:cNvPr id="12" name="组合 25604"/>
              <p:cNvGrpSpPr>
                <a:grpSpLocks/>
              </p:cNvGrpSpPr>
              <p:nvPr/>
            </p:nvGrpSpPr>
            <p:grpSpPr bwMode="auto">
              <a:xfrm>
                <a:off x="0" y="0"/>
                <a:ext cx="357" cy="374"/>
                <a:chOff x="0" y="0"/>
                <a:chExt cx="357" cy="374"/>
              </a:xfrm>
            </p:grpSpPr>
            <p:sp>
              <p:nvSpPr>
                <p:cNvPr id="252" name="矩形 25605"/>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53" name="矩形 25606"/>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3" name="组合 25607"/>
              <p:cNvGrpSpPr>
                <a:grpSpLocks/>
              </p:cNvGrpSpPr>
              <p:nvPr/>
            </p:nvGrpSpPr>
            <p:grpSpPr bwMode="auto">
              <a:xfrm>
                <a:off x="357" y="0"/>
                <a:ext cx="400" cy="374"/>
                <a:chOff x="0" y="0"/>
                <a:chExt cx="400" cy="374"/>
              </a:xfrm>
            </p:grpSpPr>
            <p:sp>
              <p:nvSpPr>
                <p:cNvPr id="250" name="矩形 25608"/>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二进制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51" name="矩形 25609"/>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4" name="组合 25610"/>
              <p:cNvGrpSpPr>
                <a:grpSpLocks/>
              </p:cNvGrpSpPr>
              <p:nvPr/>
            </p:nvGrpSpPr>
            <p:grpSpPr bwMode="auto">
              <a:xfrm>
                <a:off x="757" y="0"/>
                <a:ext cx="442" cy="374"/>
                <a:chOff x="0" y="0"/>
                <a:chExt cx="442" cy="374"/>
              </a:xfrm>
            </p:grpSpPr>
            <p:sp>
              <p:nvSpPr>
                <p:cNvPr id="248" name="矩形 2561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八进制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9" name="矩形 2561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5" name="组合 25613"/>
              <p:cNvGrpSpPr>
                <a:grpSpLocks/>
              </p:cNvGrpSpPr>
              <p:nvPr/>
            </p:nvGrpSpPr>
            <p:grpSpPr bwMode="auto">
              <a:xfrm>
                <a:off x="1199" y="0"/>
                <a:ext cx="442" cy="374"/>
                <a:chOff x="0" y="0"/>
                <a:chExt cx="442" cy="374"/>
              </a:xfrm>
            </p:grpSpPr>
            <p:sp>
              <p:nvSpPr>
                <p:cNvPr id="246" name="矩形 2561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十六进制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7" name="矩形 2561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7" name="组合 25616"/>
              <p:cNvGrpSpPr>
                <a:grpSpLocks/>
              </p:cNvGrpSpPr>
              <p:nvPr/>
            </p:nvGrpSpPr>
            <p:grpSpPr bwMode="auto">
              <a:xfrm>
                <a:off x="1641" y="0"/>
                <a:ext cx="442" cy="374"/>
                <a:chOff x="0" y="0"/>
                <a:chExt cx="442" cy="374"/>
              </a:xfrm>
            </p:grpSpPr>
            <p:sp>
              <p:nvSpPr>
                <p:cNvPr id="244" name="矩形 2561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5" name="矩形 2561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8" name="组合 25619"/>
              <p:cNvGrpSpPr>
                <a:grpSpLocks/>
              </p:cNvGrpSpPr>
              <p:nvPr/>
            </p:nvGrpSpPr>
            <p:grpSpPr bwMode="auto">
              <a:xfrm>
                <a:off x="2083" y="0"/>
                <a:ext cx="442" cy="374"/>
                <a:chOff x="0" y="0"/>
                <a:chExt cx="442" cy="374"/>
              </a:xfrm>
            </p:grpSpPr>
            <p:sp>
              <p:nvSpPr>
                <p:cNvPr id="242" name="矩形 2562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二进制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3" name="矩形 2562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19" name="组合 25622"/>
              <p:cNvGrpSpPr>
                <a:grpSpLocks/>
              </p:cNvGrpSpPr>
              <p:nvPr/>
            </p:nvGrpSpPr>
            <p:grpSpPr bwMode="auto">
              <a:xfrm>
                <a:off x="2525" y="0"/>
                <a:ext cx="442" cy="374"/>
                <a:chOff x="0" y="0"/>
                <a:chExt cx="442" cy="374"/>
              </a:xfrm>
            </p:grpSpPr>
            <p:sp>
              <p:nvSpPr>
                <p:cNvPr id="240" name="矩形 2562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八进制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41" name="矩形 2562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0" name="组合 25625"/>
              <p:cNvGrpSpPr>
                <a:grpSpLocks/>
              </p:cNvGrpSpPr>
              <p:nvPr/>
            </p:nvGrpSpPr>
            <p:grpSpPr bwMode="auto">
              <a:xfrm>
                <a:off x="2967" y="0"/>
                <a:ext cx="434" cy="374"/>
                <a:chOff x="0" y="0"/>
                <a:chExt cx="434" cy="374"/>
              </a:xfrm>
            </p:grpSpPr>
            <p:sp>
              <p:nvSpPr>
                <p:cNvPr id="238" name="矩形 25626"/>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zh-CN" altLang="en-US" sz="1400" b="1">
                      <a:latin typeface="华文楷体" panose="02010600040101010101" pitchFamily="2" charset="-122"/>
                      <a:ea typeface="华文楷体" panose="02010600040101010101" pitchFamily="2" charset="-122"/>
                    </a:rPr>
                    <a:t>十六进制</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9" name="矩形 25627"/>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1" name="组合 25628"/>
              <p:cNvGrpSpPr>
                <a:grpSpLocks/>
              </p:cNvGrpSpPr>
              <p:nvPr/>
            </p:nvGrpSpPr>
            <p:grpSpPr bwMode="auto">
              <a:xfrm>
                <a:off x="0" y="374"/>
                <a:ext cx="357" cy="374"/>
                <a:chOff x="0" y="0"/>
                <a:chExt cx="357" cy="374"/>
              </a:xfrm>
            </p:grpSpPr>
            <p:sp>
              <p:nvSpPr>
                <p:cNvPr id="236" name="矩形 25629"/>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7" name="矩形 25630"/>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2" name="组合 25631"/>
              <p:cNvGrpSpPr>
                <a:grpSpLocks/>
              </p:cNvGrpSpPr>
              <p:nvPr/>
            </p:nvGrpSpPr>
            <p:grpSpPr bwMode="auto">
              <a:xfrm>
                <a:off x="357" y="374"/>
                <a:ext cx="400" cy="374"/>
                <a:chOff x="0" y="0"/>
                <a:chExt cx="400" cy="374"/>
              </a:xfrm>
            </p:grpSpPr>
            <p:sp>
              <p:nvSpPr>
                <p:cNvPr id="234" name="矩形 25632"/>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5" name="矩形 25633"/>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3" name="组合 25634"/>
              <p:cNvGrpSpPr>
                <a:grpSpLocks/>
              </p:cNvGrpSpPr>
              <p:nvPr/>
            </p:nvGrpSpPr>
            <p:grpSpPr bwMode="auto">
              <a:xfrm>
                <a:off x="757" y="374"/>
                <a:ext cx="442" cy="374"/>
                <a:chOff x="0" y="0"/>
                <a:chExt cx="442" cy="374"/>
              </a:xfrm>
            </p:grpSpPr>
            <p:sp>
              <p:nvSpPr>
                <p:cNvPr id="232" name="矩形 2563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3" name="矩形 2563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4" name="组合 25637"/>
              <p:cNvGrpSpPr>
                <a:grpSpLocks/>
              </p:cNvGrpSpPr>
              <p:nvPr/>
            </p:nvGrpSpPr>
            <p:grpSpPr bwMode="auto">
              <a:xfrm>
                <a:off x="1199" y="374"/>
                <a:ext cx="442" cy="374"/>
                <a:chOff x="0" y="0"/>
                <a:chExt cx="442" cy="374"/>
              </a:xfrm>
            </p:grpSpPr>
            <p:sp>
              <p:nvSpPr>
                <p:cNvPr id="230" name="矩形 2563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31" name="矩形 2563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5" name="组合 25640"/>
              <p:cNvGrpSpPr>
                <a:grpSpLocks/>
              </p:cNvGrpSpPr>
              <p:nvPr/>
            </p:nvGrpSpPr>
            <p:grpSpPr bwMode="auto">
              <a:xfrm>
                <a:off x="1641" y="374"/>
                <a:ext cx="442" cy="374"/>
                <a:chOff x="0" y="0"/>
                <a:chExt cx="442" cy="374"/>
              </a:xfrm>
            </p:grpSpPr>
            <p:sp>
              <p:nvSpPr>
                <p:cNvPr id="228" name="矩形 2564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9</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9" name="矩形 2564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6" name="组合 25643"/>
              <p:cNvGrpSpPr>
                <a:grpSpLocks/>
              </p:cNvGrpSpPr>
              <p:nvPr/>
            </p:nvGrpSpPr>
            <p:grpSpPr bwMode="auto">
              <a:xfrm>
                <a:off x="2083" y="374"/>
                <a:ext cx="442" cy="374"/>
                <a:chOff x="0" y="0"/>
                <a:chExt cx="442" cy="374"/>
              </a:xfrm>
            </p:grpSpPr>
            <p:sp>
              <p:nvSpPr>
                <p:cNvPr id="226" name="矩形 2564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7" name="矩形 2564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7" name="组合 25646"/>
              <p:cNvGrpSpPr>
                <a:grpSpLocks/>
              </p:cNvGrpSpPr>
              <p:nvPr/>
            </p:nvGrpSpPr>
            <p:grpSpPr bwMode="auto">
              <a:xfrm>
                <a:off x="2525" y="374"/>
                <a:ext cx="442" cy="374"/>
                <a:chOff x="0" y="0"/>
                <a:chExt cx="442" cy="374"/>
              </a:xfrm>
            </p:grpSpPr>
            <p:sp>
              <p:nvSpPr>
                <p:cNvPr id="224" name="矩形 2564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5" name="矩形 2564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8" name="组合 25649"/>
              <p:cNvGrpSpPr>
                <a:grpSpLocks/>
              </p:cNvGrpSpPr>
              <p:nvPr/>
            </p:nvGrpSpPr>
            <p:grpSpPr bwMode="auto">
              <a:xfrm>
                <a:off x="2967" y="374"/>
                <a:ext cx="434" cy="374"/>
                <a:chOff x="0" y="0"/>
                <a:chExt cx="434" cy="374"/>
              </a:xfrm>
            </p:grpSpPr>
            <p:sp>
              <p:nvSpPr>
                <p:cNvPr id="222" name="矩形 25650"/>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9</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3" name="矩形 25651"/>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29" name="组合 25652"/>
              <p:cNvGrpSpPr>
                <a:grpSpLocks/>
              </p:cNvGrpSpPr>
              <p:nvPr/>
            </p:nvGrpSpPr>
            <p:grpSpPr bwMode="auto">
              <a:xfrm>
                <a:off x="0" y="748"/>
                <a:ext cx="357" cy="374"/>
                <a:chOff x="0" y="0"/>
                <a:chExt cx="357" cy="374"/>
              </a:xfrm>
            </p:grpSpPr>
            <p:sp>
              <p:nvSpPr>
                <p:cNvPr id="220" name="矩形 25653"/>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21" name="矩形 25654"/>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0" name="组合 25655"/>
              <p:cNvGrpSpPr>
                <a:grpSpLocks/>
              </p:cNvGrpSpPr>
              <p:nvPr/>
            </p:nvGrpSpPr>
            <p:grpSpPr bwMode="auto">
              <a:xfrm>
                <a:off x="357" y="748"/>
                <a:ext cx="400" cy="374"/>
                <a:chOff x="0" y="0"/>
                <a:chExt cx="400" cy="374"/>
              </a:xfrm>
            </p:grpSpPr>
            <p:sp>
              <p:nvSpPr>
                <p:cNvPr id="218" name="矩形 25656"/>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9" name="矩形 25657"/>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1" name="组合 25658"/>
              <p:cNvGrpSpPr>
                <a:grpSpLocks/>
              </p:cNvGrpSpPr>
              <p:nvPr/>
            </p:nvGrpSpPr>
            <p:grpSpPr bwMode="auto">
              <a:xfrm>
                <a:off x="757" y="748"/>
                <a:ext cx="442" cy="374"/>
                <a:chOff x="0" y="0"/>
                <a:chExt cx="442" cy="374"/>
              </a:xfrm>
            </p:grpSpPr>
            <p:sp>
              <p:nvSpPr>
                <p:cNvPr id="216" name="矩形 2565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7" name="矩形 2566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2" name="组合 25661"/>
              <p:cNvGrpSpPr>
                <a:grpSpLocks/>
              </p:cNvGrpSpPr>
              <p:nvPr/>
            </p:nvGrpSpPr>
            <p:grpSpPr bwMode="auto">
              <a:xfrm>
                <a:off x="1199" y="748"/>
                <a:ext cx="442" cy="374"/>
                <a:chOff x="0" y="0"/>
                <a:chExt cx="442" cy="374"/>
              </a:xfrm>
            </p:grpSpPr>
            <p:sp>
              <p:nvSpPr>
                <p:cNvPr id="214" name="矩形 2566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5" name="矩形 2566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3" name="组合 25664"/>
              <p:cNvGrpSpPr>
                <a:grpSpLocks/>
              </p:cNvGrpSpPr>
              <p:nvPr/>
            </p:nvGrpSpPr>
            <p:grpSpPr bwMode="auto">
              <a:xfrm>
                <a:off x="1641" y="748"/>
                <a:ext cx="442" cy="374"/>
                <a:chOff x="0" y="0"/>
                <a:chExt cx="442" cy="374"/>
              </a:xfrm>
            </p:grpSpPr>
            <p:sp>
              <p:nvSpPr>
                <p:cNvPr id="212" name="矩形 2566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3" name="矩形 2566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4" name="组合 25667"/>
              <p:cNvGrpSpPr>
                <a:grpSpLocks/>
              </p:cNvGrpSpPr>
              <p:nvPr/>
            </p:nvGrpSpPr>
            <p:grpSpPr bwMode="auto">
              <a:xfrm>
                <a:off x="2083" y="748"/>
                <a:ext cx="442" cy="374"/>
                <a:chOff x="0" y="0"/>
                <a:chExt cx="442" cy="374"/>
              </a:xfrm>
            </p:grpSpPr>
            <p:sp>
              <p:nvSpPr>
                <p:cNvPr id="210" name="矩形 2566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11" name="矩形 2566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5" name="组合 25670"/>
              <p:cNvGrpSpPr>
                <a:grpSpLocks/>
              </p:cNvGrpSpPr>
              <p:nvPr/>
            </p:nvGrpSpPr>
            <p:grpSpPr bwMode="auto">
              <a:xfrm>
                <a:off x="2525" y="748"/>
                <a:ext cx="442" cy="374"/>
                <a:chOff x="0" y="0"/>
                <a:chExt cx="442" cy="374"/>
              </a:xfrm>
            </p:grpSpPr>
            <p:sp>
              <p:nvSpPr>
                <p:cNvPr id="208" name="矩形 2567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9" name="矩形 2567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6" name="组合 25673"/>
              <p:cNvGrpSpPr>
                <a:grpSpLocks/>
              </p:cNvGrpSpPr>
              <p:nvPr/>
            </p:nvGrpSpPr>
            <p:grpSpPr bwMode="auto">
              <a:xfrm>
                <a:off x="2967" y="748"/>
                <a:ext cx="434" cy="374"/>
                <a:chOff x="0" y="0"/>
                <a:chExt cx="434" cy="374"/>
              </a:xfrm>
            </p:grpSpPr>
            <p:sp>
              <p:nvSpPr>
                <p:cNvPr id="206" name="矩形 25674"/>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A</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7" name="矩形 25675"/>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7" name="组合 25676"/>
              <p:cNvGrpSpPr>
                <a:grpSpLocks/>
              </p:cNvGrpSpPr>
              <p:nvPr/>
            </p:nvGrpSpPr>
            <p:grpSpPr bwMode="auto">
              <a:xfrm>
                <a:off x="0" y="1122"/>
                <a:ext cx="357" cy="374"/>
                <a:chOff x="0" y="0"/>
                <a:chExt cx="357" cy="374"/>
              </a:xfrm>
            </p:grpSpPr>
            <p:sp>
              <p:nvSpPr>
                <p:cNvPr id="204" name="矩形 25677"/>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5" name="矩形 25678"/>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8" name="组合 25679"/>
              <p:cNvGrpSpPr>
                <a:grpSpLocks/>
              </p:cNvGrpSpPr>
              <p:nvPr/>
            </p:nvGrpSpPr>
            <p:grpSpPr bwMode="auto">
              <a:xfrm>
                <a:off x="357" y="1122"/>
                <a:ext cx="400" cy="374"/>
                <a:chOff x="0" y="0"/>
                <a:chExt cx="400" cy="374"/>
              </a:xfrm>
            </p:grpSpPr>
            <p:sp>
              <p:nvSpPr>
                <p:cNvPr id="202" name="矩形 25680"/>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3" name="矩形 25681"/>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39" name="组合 25682"/>
              <p:cNvGrpSpPr>
                <a:grpSpLocks/>
              </p:cNvGrpSpPr>
              <p:nvPr/>
            </p:nvGrpSpPr>
            <p:grpSpPr bwMode="auto">
              <a:xfrm>
                <a:off x="757" y="1122"/>
                <a:ext cx="442" cy="374"/>
                <a:chOff x="0" y="0"/>
                <a:chExt cx="442" cy="374"/>
              </a:xfrm>
            </p:grpSpPr>
            <p:sp>
              <p:nvSpPr>
                <p:cNvPr id="200" name="矩形 2568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201" name="矩形 2568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0" name="组合 25685"/>
              <p:cNvGrpSpPr>
                <a:grpSpLocks/>
              </p:cNvGrpSpPr>
              <p:nvPr/>
            </p:nvGrpSpPr>
            <p:grpSpPr bwMode="auto">
              <a:xfrm>
                <a:off x="1199" y="1122"/>
                <a:ext cx="442" cy="374"/>
                <a:chOff x="0" y="0"/>
                <a:chExt cx="442" cy="374"/>
              </a:xfrm>
            </p:grpSpPr>
            <p:sp>
              <p:nvSpPr>
                <p:cNvPr id="198" name="矩形 2568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9" name="矩形 2568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1" name="组合 25688"/>
              <p:cNvGrpSpPr>
                <a:grpSpLocks/>
              </p:cNvGrpSpPr>
              <p:nvPr/>
            </p:nvGrpSpPr>
            <p:grpSpPr bwMode="auto">
              <a:xfrm>
                <a:off x="1641" y="1122"/>
                <a:ext cx="442" cy="374"/>
                <a:chOff x="0" y="0"/>
                <a:chExt cx="442" cy="374"/>
              </a:xfrm>
            </p:grpSpPr>
            <p:sp>
              <p:nvSpPr>
                <p:cNvPr id="196" name="矩形 2568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7" name="矩形 2569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2" name="组合 25691"/>
              <p:cNvGrpSpPr>
                <a:grpSpLocks/>
              </p:cNvGrpSpPr>
              <p:nvPr/>
            </p:nvGrpSpPr>
            <p:grpSpPr bwMode="auto">
              <a:xfrm>
                <a:off x="2083" y="1122"/>
                <a:ext cx="442" cy="374"/>
                <a:chOff x="0" y="0"/>
                <a:chExt cx="442" cy="374"/>
              </a:xfrm>
            </p:grpSpPr>
            <p:sp>
              <p:nvSpPr>
                <p:cNvPr id="194" name="矩形 2569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5" name="矩形 2569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3" name="组合 25694"/>
              <p:cNvGrpSpPr>
                <a:grpSpLocks/>
              </p:cNvGrpSpPr>
              <p:nvPr/>
            </p:nvGrpSpPr>
            <p:grpSpPr bwMode="auto">
              <a:xfrm>
                <a:off x="2525" y="1122"/>
                <a:ext cx="442" cy="374"/>
                <a:chOff x="0" y="0"/>
                <a:chExt cx="442" cy="374"/>
              </a:xfrm>
            </p:grpSpPr>
            <p:sp>
              <p:nvSpPr>
                <p:cNvPr id="192" name="矩形 2569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3" name="矩形 2569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4" name="组合 25697"/>
              <p:cNvGrpSpPr>
                <a:grpSpLocks/>
              </p:cNvGrpSpPr>
              <p:nvPr/>
            </p:nvGrpSpPr>
            <p:grpSpPr bwMode="auto">
              <a:xfrm>
                <a:off x="2967" y="1122"/>
                <a:ext cx="434" cy="374"/>
                <a:chOff x="0" y="0"/>
                <a:chExt cx="434" cy="374"/>
              </a:xfrm>
            </p:grpSpPr>
            <p:sp>
              <p:nvSpPr>
                <p:cNvPr id="190" name="矩形 25698"/>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B</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91" name="矩形 25699"/>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5" name="组合 25700"/>
              <p:cNvGrpSpPr>
                <a:grpSpLocks/>
              </p:cNvGrpSpPr>
              <p:nvPr/>
            </p:nvGrpSpPr>
            <p:grpSpPr bwMode="auto">
              <a:xfrm>
                <a:off x="0" y="1496"/>
                <a:ext cx="357" cy="374"/>
                <a:chOff x="0" y="0"/>
                <a:chExt cx="357" cy="374"/>
              </a:xfrm>
            </p:grpSpPr>
            <p:sp>
              <p:nvSpPr>
                <p:cNvPr id="188" name="矩形 25701"/>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9" name="矩形 25702"/>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6" name="组合 25703"/>
              <p:cNvGrpSpPr>
                <a:grpSpLocks/>
              </p:cNvGrpSpPr>
              <p:nvPr/>
            </p:nvGrpSpPr>
            <p:grpSpPr bwMode="auto">
              <a:xfrm>
                <a:off x="357" y="1496"/>
                <a:ext cx="400" cy="374"/>
                <a:chOff x="0" y="0"/>
                <a:chExt cx="400" cy="374"/>
              </a:xfrm>
            </p:grpSpPr>
            <p:sp>
              <p:nvSpPr>
                <p:cNvPr id="186" name="矩形 25704"/>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011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7" name="矩形 25705"/>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7" name="组合 25706"/>
              <p:cNvGrpSpPr>
                <a:grpSpLocks/>
              </p:cNvGrpSpPr>
              <p:nvPr/>
            </p:nvGrpSpPr>
            <p:grpSpPr bwMode="auto">
              <a:xfrm>
                <a:off x="757" y="1496"/>
                <a:ext cx="442" cy="374"/>
                <a:chOff x="0" y="0"/>
                <a:chExt cx="442" cy="374"/>
              </a:xfrm>
            </p:grpSpPr>
            <p:sp>
              <p:nvSpPr>
                <p:cNvPr id="184" name="矩形 2570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5" name="矩形 2570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8" name="组合 25709"/>
              <p:cNvGrpSpPr>
                <a:grpSpLocks/>
              </p:cNvGrpSpPr>
              <p:nvPr/>
            </p:nvGrpSpPr>
            <p:grpSpPr bwMode="auto">
              <a:xfrm>
                <a:off x="1199" y="1496"/>
                <a:ext cx="442" cy="374"/>
                <a:chOff x="0" y="0"/>
                <a:chExt cx="442" cy="374"/>
              </a:xfrm>
            </p:grpSpPr>
            <p:sp>
              <p:nvSpPr>
                <p:cNvPr id="182" name="矩形 2571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dirty="0">
                      <a:latin typeface="华文楷体" panose="02010600040101010101" pitchFamily="2" charset="-122"/>
                      <a:ea typeface="华文楷体" panose="02010600040101010101" pitchFamily="2" charset="-122"/>
                    </a:rPr>
                    <a:t>3</a:t>
                  </a:r>
                </a:p>
                <a:p>
                  <a:pPr algn="ctr" eaLnBrk="0" hangingPunct="0"/>
                  <a:endParaRPr lang="zh-CN" altLang="en-US" sz="1400" b="1" dirty="0">
                    <a:latin typeface="华文楷体" panose="02010600040101010101" pitchFamily="2" charset="-122"/>
                    <a:ea typeface="华文楷体" panose="02010600040101010101" pitchFamily="2" charset="-122"/>
                  </a:endParaRPr>
                </a:p>
              </p:txBody>
            </p:sp>
            <p:sp>
              <p:nvSpPr>
                <p:cNvPr id="183" name="矩形 2571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49" name="组合 25712"/>
              <p:cNvGrpSpPr>
                <a:grpSpLocks/>
              </p:cNvGrpSpPr>
              <p:nvPr/>
            </p:nvGrpSpPr>
            <p:grpSpPr bwMode="auto">
              <a:xfrm>
                <a:off x="1641" y="1496"/>
                <a:ext cx="442" cy="374"/>
                <a:chOff x="0" y="0"/>
                <a:chExt cx="442" cy="374"/>
              </a:xfrm>
            </p:grpSpPr>
            <p:sp>
              <p:nvSpPr>
                <p:cNvPr id="180" name="矩形 2571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12</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81" name="矩形 2571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0" name="组合 25715"/>
              <p:cNvGrpSpPr>
                <a:grpSpLocks/>
              </p:cNvGrpSpPr>
              <p:nvPr/>
            </p:nvGrpSpPr>
            <p:grpSpPr bwMode="auto">
              <a:xfrm>
                <a:off x="2083" y="1496"/>
                <a:ext cx="442" cy="374"/>
                <a:chOff x="0" y="0"/>
                <a:chExt cx="442" cy="374"/>
              </a:xfrm>
            </p:grpSpPr>
            <p:sp>
              <p:nvSpPr>
                <p:cNvPr id="178" name="矩形 2571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9" name="矩形 2571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2" name="组合 25718"/>
              <p:cNvGrpSpPr>
                <a:grpSpLocks/>
              </p:cNvGrpSpPr>
              <p:nvPr/>
            </p:nvGrpSpPr>
            <p:grpSpPr bwMode="auto">
              <a:xfrm>
                <a:off x="2525" y="1496"/>
                <a:ext cx="442" cy="374"/>
                <a:chOff x="0" y="0"/>
                <a:chExt cx="442" cy="374"/>
              </a:xfrm>
            </p:grpSpPr>
            <p:sp>
              <p:nvSpPr>
                <p:cNvPr id="176" name="矩形 2571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7" name="矩形 2572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3" name="组合 25721"/>
              <p:cNvGrpSpPr>
                <a:grpSpLocks/>
              </p:cNvGrpSpPr>
              <p:nvPr/>
            </p:nvGrpSpPr>
            <p:grpSpPr bwMode="auto">
              <a:xfrm>
                <a:off x="2967" y="1496"/>
                <a:ext cx="434" cy="374"/>
                <a:chOff x="0" y="0"/>
                <a:chExt cx="434" cy="374"/>
              </a:xfrm>
            </p:grpSpPr>
            <p:sp>
              <p:nvSpPr>
                <p:cNvPr id="174" name="矩形 25722"/>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C</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5" name="矩形 25723"/>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4" name="组合 25724"/>
              <p:cNvGrpSpPr>
                <a:grpSpLocks/>
              </p:cNvGrpSpPr>
              <p:nvPr/>
            </p:nvGrpSpPr>
            <p:grpSpPr bwMode="auto">
              <a:xfrm>
                <a:off x="0" y="1870"/>
                <a:ext cx="357" cy="374"/>
                <a:chOff x="0" y="0"/>
                <a:chExt cx="357" cy="374"/>
              </a:xfrm>
            </p:grpSpPr>
            <p:sp>
              <p:nvSpPr>
                <p:cNvPr id="172" name="矩形 25725"/>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3" name="矩形 25726"/>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5" name="组合 25727"/>
              <p:cNvGrpSpPr>
                <a:grpSpLocks/>
              </p:cNvGrpSpPr>
              <p:nvPr/>
            </p:nvGrpSpPr>
            <p:grpSpPr bwMode="auto">
              <a:xfrm>
                <a:off x="357" y="1870"/>
                <a:ext cx="400" cy="374"/>
                <a:chOff x="0" y="0"/>
                <a:chExt cx="400" cy="374"/>
              </a:xfrm>
            </p:grpSpPr>
            <p:sp>
              <p:nvSpPr>
                <p:cNvPr id="170" name="矩形 25728"/>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71" name="矩形 25729"/>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6" name="组合 25730"/>
              <p:cNvGrpSpPr>
                <a:grpSpLocks/>
              </p:cNvGrpSpPr>
              <p:nvPr/>
            </p:nvGrpSpPr>
            <p:grpSpPr bwMode="auto">
              <a:xfrm>
                <a:off x="757" y="1870"/>
                <a:ext cx="442" cy="374"/>
                <a:chOff x="0" y="0"/>
                <a:chExt cx="442" cy="374"/>
              </a:xfrm>
            </p:grpSpPr>
            <p:sp>
              <p:nvSpPr>
                <p:cNvPr id="168" name="矩形 2573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9" name="矩形 2573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7" name="组合 25733"/>
              <p:cNvGrpSpPr>
                <a:grpSpLocks/>
              </p:cNvGrpSpPr>
              <p:nvPr/>
            </p:nvGrpSpPr>
            <p:grpSpPr bwMode="auto">
              <a:xfrm>
                <a:off x="1199" y="1870"/>
                <a:ext cx="442" cy="374"/>
                <a:chOff x="0" y="0"/>
                <a:chExt cx="442" cy="374"/>
              </a:xfrm>
            </p:grpSpPr>
            <p:sp>
              <p:nvSpPr>
                <p:cNvPr id="166" name="矩形 2573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dirty="0">
                      <a:latin typeface="华文楷体" panose="02010600040101010101" pitchFamily="2" charset="-122"/>
                      <a:ea typeface="华文楷体" panose="02010600040101010101" pitchFamily="2" charset="-122"/>
                    </a:rPr>
                    <a:t>4</a:t>
                  </a:r>
                </a:p>
                <a:p>
                  <a:pPr algn="ctr" eaLnBrk="0" hangingPunct="0"/>
                  <a:endParaRPr lang="zh-CN" altLang="en-US" sz="1400" b="1" dirty="0">
                    <a:latin typeface="华文楷体" panose="02010600040101010101" pitchFamily="2" charset="-122"/>
                    <a:ea typeface="华文楷体" panose="02010600040101010101" pitchFamily="2" charset="-122"/>
                  </a:endParaRPr>
                </a:p>
              </p:txBody>
            </p:sp>
            <p:sp>
              <p:nvSpPr>
                <p:cNvPr id="167" name="矩形 2573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8" name="组合 25736"/>
              <p:cNvGrpSpPr>
                <a:grpSpLocks/>
              </p:cNvGrpSpPr>
              <p:nvPr/>
            </p:nvGrpSpPr>
            <p:grpSpPr bwMode="auto">
              <a:xfrm>
                <a:off x="1641" y="1870"/>
                <a:ext cx="442" cy="374"/>
                <a:chOff x="0" y="0"/>
                <a:chExt cx="442" cy="374"/>
              </a:xfrm>
            </p:grpSpPr>
            <p:sp>
              <p:nvSpPr>
                <p:cNvPr id="164" name="矩形 2573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13</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5" name="矩形 2573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59" name="组合 25739"/>
              <p:cNvGrpSpPr>
                <a:grpSpLocks/>
              </p:cNvGrpSpPr>
              <p:nvPr/>
            </p:nvGrpSpPr>
            <p:grpSpPr bwMode="auto">
              <a:xfrm>
                <a:off x="2083" y="1870"/>
                <a:ext cx="442" cy="374"/>
                <a:chOff x="0" y="0"/>
                <a:chExt cx="442" cy="374"/>
              </a:xfrm>
            </p:grpSpPr>
            <p:sp>
              <p:nvSpPr>
                <p:cNvPr id="162" name="矩形 2574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3" name="矩形 2574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0" name="组合 25742"/>
              <p:cNvGrpSpPr>
                <a:grpSpLocks/>
              </p:cNvGrpSpPr>
              <p:nvPr/>
            </p:nvGrpSpPr>
            <p:grpSpPr bwMode="auto">
              <a:xfrm>
                <a:off x="2525" y="1870"/>
                <a:ext cx="442" cy="374"/>
                <a:chOff x="0" y="0"/>
                <a:chExt cx="442" cy="374"/>
              </a:xfrm>
            </p:grpSpPr>
            <p:sp>
              <p:nvSpPr>
                <p:cNvPr id="160" name="矩形 2574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61" name="矩形 2574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1" name="组合 25745"/>
              <p:cNvGrpSpPr>
                <a:grpSpLocks/>
              </p:cNvGrpSpPr>
              <p:nvPr/>
            </p:nvGrpSpPr>
            <p:grpSpPr bwMode="auto">
              <a:xfrm>
                <a:off x="2967" y="1870"/>
                <a:ext cx="434" cy="374"/>
                <a:chOff x="0" y="0"/>
                <a:chExt cx="434" cy="374"/>
              </a:xfrm>
            </p:grpSpPr>
            <p:sp>
              <p:nvSpPr>
                <p:cNvPr id="158" name="矩形 25746"/>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D</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9" name="矩形 25747"/>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2" name="组合 25748"/>
              <p:cNvGrpSpPr>
                <a:grpSpLocks/>
              </p:cNvGrpSpPr>
              <p:nvPr/>
            </p:nvGrpSpPr>
            <p:grpSpPr bwMode="auto">
              <a:xfrm>
                <a:off x="0" y="2244"/>
                <a:ext cx="357" cy="374"/>
                <a:chOff x="0" y="0"/>
                <a:chExt cx="357" cy="374"/>
              </a:xfrm>
            </p:grpSpPr>
            <p:sp>
              <p:nvSpPr>
                <p:cNvPr id="156" name="矩形 25749"/>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7" name="矩形 25750"/>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3" name="组合 25751"/>
              <p:cNvGrpSpPr>
                <a:grpSpLocks/>
              </p:cNvGrpSpPr>
              <p:nvPr/>
            </p:nvGrpSpPr>
            <p:grpSpPr bwMode="auto">
              <a:xfrm>
                <a:off x="357" y="2244"/>
                <a:ext cx="400" cy="374"/>
                <a:chOff x="0" y="0"/>
                <a:chExt cx="400" cy="374"/>
              </a:xfrm>
            </p:grpSpPr>
            <p:sp>
              <p:nvSpPr>
                <p:cNvPr id="154" name="矩形 25752"/>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5" name="矩形 25753"/>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4" name="组合 25754"/>
              <p:cNvGrpSpPr>
                <a:grpSpLocks/>
              </p:cNvGrpSpPr>
              <p:nvPr/>
            </p:nvGrpSpPr>
            <p:grpSpPr bwMode="auto">
              <a:xfrm>
                <a:off x="757" y="2244"/>
                <a:ext cx="442" cy="374"/>
                <a:chOff x="0" y="0"/>
                <a:chExt cx="442" cy="374"/>
              </a:xfrm>
            </p:grpSpPr>
            <p:sp>
              <p:nvSpPr>
                <p:cNvPr id="152" name="矩形 2575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3" name="矩形 2575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5" name="组合 25757"/>
              <p:cNvGrpSpPr>
                <a:grpSpLocks/>
              </p:cNvGrpSpPr>
              <p:nvPr/>
            </p:nvGrpSpPr>
            <p:grpSpPr bwMode="auto">
              <a:xfrm>
                <a:off x="1199" y="2244"/>
                <a:ext cx="442" cy="374"/>
                <a:chOff x="0" y="0"/>
                <a:chExt cx="442" cy="374"/>
              </a:xfrm>
            </p:grpSpPr>
            <p:sp>
              <p:nvSpPr>
                <p:cNvPr id="150" name="矩形 2575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51" name="矩形 2575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6" name="组合 25760"/>
              <p:cNvGrpSpPr>
                <a:grpSpLocks/>
              </p:cNvGrpSpPr>
              <p:nvPr/>
            </p:nvGrpSpPr>
            <p:grpSpPr bwMode="auto">
              <a:xfrm>
                <a:off x="1641" y="2244"/>
                <a:ext cx="442" cy="374"/>
                <a:chOff x="0" y="0"/>
                <a:chExt cx="442" cy="374"/>
              </a:xfrm>
            </p:grpSpPr>
            <p:sp>
              <p:nvSpPr>
                <p:cNvPr id="148" name="矩形 2576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14</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9" name="矩形 2576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7" name="组合 25763"/>
              <p:cNvGrpSpPr>
                <a:grpSpLocks/>
              </p:cNvGrpSpPr>
              <p:nvPr/>
            </p:nvGrpSpPr>
            <p:grpSpPr bwMode="auto">
              <a:xfrm>
                <a:off x="2083" y="2244"/>
                <a:ext cx="442" cy="374"/>
                <a:chOff x="0" y="0"/>
                <a:chExt cx="442" cy="374"/>
              </a:xfrm>
            </p:grpSpPr>
            <p:sp>
              <p:nvSpPr>
                <p:cNvPr id="146" name="矩形 25764"/>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7" name="矩形 25765"/>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8" name="组合 25766"/>
              <p:cNvGrpSpPr>
                <a:grpSpLocks/>
              </p:cNvGrpSpPr>
              <p:nvPr/>
            </p:nvGrpSpPr>
            <p:grpSpPr bwMode="auto">
              <a:xfrm>
                <a:off x="2525" y="2244"/>
                <a:ext cx="442" cy="374"/>
                <a:chOff x="0" y="0"/>
                <a:chExt cx="442" cy="374"/>
              </a:xfrm>
            </p:grpSpPr>
            <p:sp>
              <p:nvSpPr>
                <p:cNvPr id="144" name="矩形 2576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5" name="矩形 2576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69" name="组合 25769"/>
              <p:cNvGrpSpPr>
                <a:grpSpLocks/>
              </p:cNvGrpSpPr>
              <p:nvPr/>
            </p:nvGrpSpPr>
            <p:grpSpPr bwMode="auto">
              <a:xfrm>
                <a:off x="2967" y="2244"/>
                <a:ext cx="434" cy="374"/>
                <a:chOff x="0" y="0"/>
                <a:chExt cx="434" cy="374"/>
              </a:xfrm>
            </p:grpSpPr>
            <p:sp>
              <p:nvSpPr>
                <p:cNvPr id="142" name="矩形 25770"/>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E</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3" name="矩形 25771"/>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0" name="组合 25772"/>
              <p:cNvGrpSpPr>
                <a:grpSpLocks/>
              </p:cNvGrpSpPr>
              <p:nvPr/>
            </p:nvGrpSpPr>
            <p:grpSpPr bwMode="auto">
              <a:xfrm>
                <a:off x="0" y="2618"/>
                <a:ext cx="357" cy="374"/>
                <a:chOff x="0" y="0"/>
                <a:chExt cx="357" cy="374"/>
              </a:xfrm>
            </p:grpSpPr>
            <p:sp>
              <p:nvSpPr>
                <p:cNvPr id="140" name="矩形 25773"/>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41" name="矩形 25774"/>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1" name="组合 25775"/>
              <p:cNvGrpSpPr>
                <a:grpSpLocks/>
              </p:cNvGrpSpPr>
              <p:nvPr/>
            </p:nvGrpSpPr>
            <p:grpSpPr bwMode="auto">
              <a:xfrm>
                <a:off x="357" y="2618"/>
                <a:ext cx="400" cy="374"/>
                <a:chOff x="0" y="0"/>
                <a:chExt cx="400" cy="374"/>
              </a:xfrm>
            </p:grpSpPr>
            <p:sp>
              <p:nvSpPr>
                <p:cNvPr id="138" name="矩形 25776"/>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9" name="矩形 25777"/>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2" name="组合 25778"/>
              <p:cNvGrpSpPr>
                <a:grpSpLocks/>
              </p:cNvGrpSpPr>
              <p:nvPr/>
            </p:nvGrpSpPr>
            <p:grpSpPr bwMode="auto">
              <a:xfrm>
                <a:off x="757" y="2618"/>
                <a:ext cx="442" cy="374"/>
                <a:chOff x="0" y="0"/>
                <a:chExt cx="442" cy="374"/>
              </a:xfrm>
            </p:grpSpPr>
            <p:sp>
              <p:nvSpPr>
                <p:cNvPr id="136" name="矩形 2577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7" name="矩形 2578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3" name="组合 25781"/>
              <p:cNvGrpSpPr>
                <a:grpSpLocks/>
              </p:cNvGrpSpPr>
              <p:nvPr/>
            </p:nvGrpSpPr>
            <p:grpSpPr bwMode="auto">
              <a:xfrm>
                <a:off x="1199" y="2618"/>
                <a:ext cx="442" cy="374"/>
                <a:chOff x="0" y="0"/>
                <a:chExt cx="442" cy="374"/>
              </a:xfrm>
            </p:grpSpPr>
            <p:sp>
              <p:nvSpPr>
                <p:cNvPr id="134" name="矩形 2578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5" name="矩形 2578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4" name="组合 25784"/>
              <p:cNvGrpSpPr>
                <a:grpSpLocks/>
              </p:cNvGrpSpPr>
              <p:nvPr/>
            </p:nvGrpSpPr>
            <p:grpSpPr bwMode="auto">
              <a:xfrm>
                <a:off x="1641" y="2618"/>
                <a:ext cx="442" cy="374"/>
                <a:chOff x="0" y="0"/>
                <a:chExt cx="442" cy="374"/>
              </a:xfrm>
            </p:grpSpPr>
            <p:sp>
              <p:nvSpPr>
                <p:cNvPr id="132" name="矩形 2578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15</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3" name="矩形 2578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5" name="组合 25787"/>
              <p:cNvGrpSpPr>
                <a:grpSpLocks/>
              </p:cNvGrpSpPr>
              <p:nvPr/>
            </p:nvGrpSpPr>
            <p:grpSpPr bwMode="auto">
              <a:xfrm>
                <a:off x="2083" y="2618"/>
                <a:ext cx="442" cy="374"/>
                <a:chOff x="0" y="0"/>
                <a:chExt cx="442" cy="374"/>
              </a:xfrm>
            </p:grpSpPr>
            <p:sp>
              <p:nvSpPr>
                <p:cNvPr id="130" name="矩形 25788"/>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31" name="矩形 25789"/>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6" name="组合 25790"/>
              <p:cNvGrpSpPr>
                <a:grpSpLocks/>
              </p:cNvGrpSpPr>
              <p:nvPr/>
            </p:nvGrpSpPr>
            <p:grpSpPr bwMode="auto">
              <a:xfrm>
                <a:off x="2525" y="2618"/>
                <a:ext cx="442" cy="374"/>
                <a:chOff x="0" y="0"/>
                <a:chExt cx="442" cy="374"/>
              </a:xfrm>
            </p:grpSpPr>
            <p:sp>
              <p:nvSpPr>
                <p:cNvPr id="128" name="矩形 25791"/>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9" name="矩形 25792"/>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7" name="组合 25793"/>
              <p:cNvGrpSpPr>
                <a:grpSpLocks/>
              </p:cNvGrpSpPr>
              <p:nvPr/>
            </p:nvGrpSpPr>
            <p:grpSpPr bwMode="auto">
              <a:xfrm>
                <a:off x="2967" y="2618"/>
                <a:ext cx="434" cy="374"/>
                <a:chOff x="0" y="0"/>
                <a:chExt cx="434" cy="374"/>
              </a:xfrm>
            </p:grpSpPr>
            <p:sp>
              <p:nvSpPr>
                <p:cNvPr id="126" name="矩形 25794"/>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F</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7" name="矩形 25795"/>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8" name="组合 25796"/>
              <p:cNvGrpSpPr>
                <a:grpSpLocks/>
              </p:cNvGrpSpPr>
              <p:nvPr/>
            </p:nvGrpSpPr>
            <p:grpSpPr bwMode="auto">
              <a:xfrm>
                <a:off x="0" y="2992"/>
                <a:ext cx="357" cy="374"/>
                <a:chOff x="0" y="0"/>
                <a:chExt cx="357" cy="374"/>
              </a:xfrm>
            </p:grpSpPr>
            <p:sp>
              <p:nvSpPr>
                <p:cNvPr id="124" name="矩形 25797"/>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5" name="矩形 25798"/>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79" name="组合 25799"/>
              <p:cNvGrpSpPr>
                <a:grpSpLocks/>
              </p:cNvGrpSpPr>
              <p:nvPr/>
            </p:nvGrpSpPr>
            <p:grpSpPr bwMode="auto">
              <a:xfrm>
                <a:off x="357" y="2992"/>
                <a:ext cx="400" cy="374"/>
                <a:chOff x="0" y="0"/>
                <a:chExt cx="400" cy="374"/>
              </a:xfrm>
            </p:grpSpPr>
            <p:sp>
              <p:nvSpPr>
                <p:cNvPr id="122" name="矩形 25800"/>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3" name="矩形 25801"/>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0" name="组合 25802"/>
              <p:cNvGrpSpPr>
                <a:grpSpLocks/>
              </p:cNvGrpSpPr>
              <p:nvPr/>
            </p:nvGrpSpPr>
            <p:grpSpPr bwMode="auto">
              <a:xfrm>
                <a:off x="757" y="2992"/>
                <a:ext cx="442" cy="374"/>
                <a:chOff x="0" y="0"/>
                <a:chExt cx="442" cy="374"/>
              </a:xfrm>
            </p:grpSpPr>
            <p:sp>
              <p:nvSpPr>
                <p:cNvPr id="120" name="矩形 2580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21" name="矩形 2580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1" name="组合 25805"/>
              <p:cNvGrpSpPr>
                <a:grpSpLocks/>
              </p:cNvGrpSpPr>
              <p:nvPr/>
            </p:nvGrpSpPr>
            <p:grpSpPr bwMode="auto">
              <a:xfrm>
                <a:off x="1199" y="2992"/>
                <a:ext cx="442" cy="374"/>
                <a:chOff x="0" y="0"/>
                <a:chExt cx="442" cy="374"/>
              </a:xfrm>
            </p:grpSpPr>
            <p:sp>
              <p:nvSpPr>
                <p:cNvPr id="118" name="矩形 2580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9" name="矩形 2580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2" name="组合 25808"/>
              <p:cNvGrpSpPr>
                <a:grpSpLocks/>
              </p:cNvGrpSpPr>
              <p:nvPr/>
            </p:nvGrpSpPr>
            <p:grpSpPr bwMode="auto">
              <a:xfrm>
                <a:off x="1641" y="2992"/>
                <a:ext cx="442" cy="374"/>
                <a:chOff x="0" y="0"/>
                <a:chExt cx="442" cy="374"/>
              </a:xfrm>
            </p:grpSpPr>
            <p:sp>
              <p:nvSpPr>
                <p:cNvPr id="116" name="矩形 2580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16</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7" name="矩形 2581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3" name="组合 25811"/>
              <p:cNvGrpSpPr>
                <a:grpSpLocks/>
              </p:cNvGrpSpPr>
              <p:nvPr/>
            </p:nvGrpSpPr>
            <p:grpSpPr bwMode="auto">
              <a:xfrm>
                <a:off x="2083" y="2992"/>
                <a:ext cx="442" cy="374"/>
                <a:chOff x="0" y="0"/>
                <a:chExt cx="442" cy="374"/>
              </a:xfrm>
            </p:grpSpPr>
            <p:sp>
              <p:nvSpPr>
                <p:cNvPr id="114" name="矩形 25812"/>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5" name="矩形 25813"/>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4" name="组合 25814"/>
              <p:cNvGrpSpPr>
                <a:grpSpLocks/>
              </p:cNvGrpSpPr>
              <p:nvPr/>
            </p:nvGrpSpPr>
            <p:grpSpPr bwMode="auto">
              <a:xfrm>
                <a:off x="2525" y="2992"/>
                <a:ext cx="442" cy="374"/>
                <a:chOff x="0" y="0"/>
                <a:chExt cx="442" cy="374"/>
              </a:xfrm>
            </p:grpSpPr>
            <p:sp>
              <p:nvSpPr>
                <p:cNvPr id="112" name="矩形 25815"/>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3" name="矩形 25816"/>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5" name="组合 25817"/>
              <p:cNvGrpSpPr>
                <a:grpSpLocks/>
              </p:cNvGrpSpPr>
              <p:nvPr/>
            </p:nvGrpSpPr>
            <p:grpSpPr bwMode="auto">
              <a:xfrm>
                <a:off x="2967" y="2992"/>
                <a:ext cx="434" cy="374"/>
                <a:chOff x="0" y="0"/>
                <a:chExt cx="434" cy="374"/>
              </a:xfrm>
            </p:grpSpPr>
            <p:sp>
              <p:nvSpPr>
                <p:cNvPr id="110" name="矩形 25818"/>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11" name="矩形 25819"/>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6" name="组合 25820"/>
              <p:cNvGrpSpPr>
                <a:grpSpLocks/>
              </p:cNvGrpSpPr>
              <p:nvPr/>
            </p:nvGrpSpPr>
            <p:grpSpPr bwMode="auto">
              <a:xfrm>
                <a:off x="0" y="3366"/>
                <a:ext cx="357" cy="374"/>
                <a:chOff x="0" y="0"/>
                <a:chExt cx="357" cy="374"/>
              </a:xfrm>
            </p:grpSpPr>
            <p:sp>
              <p:nvSpPr>
                <p:cNvPr id="108" name="矩形 25821"/>
                <p:cNvSpPr>
                  <a:spLocks noChangeArrowheads="1"/>
                </p:cNvSpPr>
                <p:nvPr/>
              </p:nvSpPr>
              <p:spPr bwMode="auto">
                <a:xfrm>
                  <a:off x="11" y="0"/>
                  <a:ext cx="335"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8</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9" name="矩形 25822"/>
                <p:cNvSpPr>
                  <a:spLocks noChangeArrowheads="1"/>
                </p:cNvSpPr>
                <p:nvPr/>
              </p:nvSpPr>
              <p:spPr bwMode="auto">
                <a:xfrm>
                  <a:off x="0" y="0"/>
                  <a:ext cx="357"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7" name="组合 25823"/>
              <p:cNvGrpSpPr>
                <a:grpSpLocks/>
              </p:cNvGrpSpPr>
              <p:nvPr/>
            </p:nvGrpSpPr>
            <p:grpSpPr bwMode="auto">
              <a:xfrm>
                <a:off x="357" y="3366"/>
                <a:ext cx="400" cy="374"/>
                <a:chOff x="0" y="0"/>
                <a:chExt cx="400" cy="374"/>
              </a:xfrm>
            </p:grpSpPr>
            <p:sp>
              <p:nvSpPr>
                <p:cNvPr id="106" name="矩形 25824"/>
                <p:cNvSpPr>
                  <a:spLocks noChangeArrowheads="1"/>
                </p:cNvSpPr>
                <p:nvPr/>
              </p:nvSpPr>
              <p:spPr bwMode="auto">
                <a:xfrm>
                  <a:off x="11" y="0"/>
                  <a:ext cx="378"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7" name="矩形 25825"/>
                <p:cNvSpPr>
                  <a:spLocks noChangeArrowheads="1"/>
                </p:cNvSpPr>
                <p:nvPr/>
              </p:nvSpPr>
              <p:spPr bwMode="auto">
                <a:xfrm>
                  <a:off x="0" y="0"/>
                  <a:ext cx="40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8" name="组合 25826"/>
              <p:cNvGrpSpPr>
                <a:grpSpLocks/>
              </p:cNvGrpSpPr>
              <p:nvPr/>
            </p:nvGrpSpPr>
            <p:grpSpPr bwMode="auto">
              <a:xfrm>
                <a:off x="757" y="3366"/>
                <a:ext cx="442" cy="374"/>
                <a:chOff x="0" y="0"/>
                <a:chExt cx="442" cy="374"/>
              </a:xfrm>
            </p:grpSpPr>
            <p:sp>
              <p:nvSpPr>
                <p:cNvPr id="104" name="矩形 25827"/>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5" name="矩形 25828"/>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89" name="组合 25829"/>
              <p:cNvGrpSpPr>
                <a:grpSpLocks/>
              </p:cNvGrpSpPr>
              <p:nvPr/>
            </p:nvGrpSpPr>
            <p:grpSpPr bwMode="auto">
              <a:xfrm>
                <a:off x="1199" y="3366"/>
                <a:ext cx="442" cy="374"/>
                <a:chOff x="0" y="0"/>
                <a:chExt cx="442" cy="374"/>
              </a:xfrm>
            </p:grpSpPr>
            <p:sp>
              <p:nvSpPr>
                <p:cNvPr id="102" name="矩形 25830"/>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8</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3" name="矩形 25831"/>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0" name="组合 25832"/>
              <p:cNvGrpSpPr>
                <a:grpSpLocks/>
              </p:cNvGrpSpPr>
              <p:nvPr/>
            </p:nvGrpSpPr>
            <p:grpSpPr bwMode="auto">
              <a:xfrm>
                <a:off x="1641" y="3366"/>
                <a:ext cx="442" cy="374"/>
                <a:chOff x="0" y="0"/>
                <a:chExt cx="442" cy="374"/>
              </a:xfrm>
            </p:grpSpPr>
            <p:sp>
              <p:nvSpPr>
                <p:cNvPr id="100" name="矩形 25833"/>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17</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101" name="矩形 25834"/>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1" name="组合 25835"/>
              <p:cNvGrpSpPr>
                <a:grpSpLocks/>
              </p:cNvGrpSpPr>
              <p:nvPr/>
            </p:nvGrpSpPr>
            <p:grpSpPr bwMode="auto">
              <a:xfrm>
                <a:off x="2083" y="3366"/>
                <a:ext cx="442" cy="374"/>
                <a:chOff x="0" y="0"/>
                <a:chExt cx="442" cy="374"/>
              </a:xfrm>
            </p:grpSpPr>
            <p:sp>
              <p:nvSpPr>
                <p:cNvPr id="98" name="矩形 25836"/>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10001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99" name="矩形 25837"/>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2" name="组合 25838"/>
              <p:cNvGrpSpPr>
                <a:grpSpLocks/>
              </p:cNvGrpSpPr>
              <p:nvPr/>
            </p:nvGrpSpPr>
            <p:grpSpPr bwMode="auto">
              <a:xfrm>
                <a:off x="2525" y="3366"/>
                <a:ext cx="442" cy="374"/>
                <a:chOff x="0" y="0"/>
                <a:chExt cx="442" cy="374"/>
              </a:xfrm>
            </p:grpSpPr>
            <p:sp>
              <p:nvSpPr>
                <p:cNvPr id="96" name="矩形 25839"/>
                <p:cNvSpPr>
                  <a:spLocks noChangeArrowheads="1"/>
                </p:cNvSpPr>
                <p:nvPr/>
              </p:nvSpPr>
              <p:spPr bwMode="auto">
                <a:xfrm>
                  <a:off x="11" y="0"/>
                  <a:ext cx="420"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21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97" name="矩形 25840"/>
                <p:cNvSpPr>
                  <a:spLocks noChangeArrowheads="1"/>
                </p:cNvSpPr>
                <p:nvPr/>
              </p:nvSpPr>
              <p:spPr bwMode="auto">
                <a:xfrm>
                  <a:off x="0" y="0"/>
                  <a:ext cx="44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nvGrpSpPr>
              <p:cNvPr id="93" name="组合 25841"/>
              <p:cNvGrpSpPr>
                <a:grpSpLocks/>
              </p:cNvGrpSpPr>
              <p:nvPr/>
            </p:nvGrpSpPr>
            <p:grpSpPr bwMode="auto">
              <a:xfrm>
                <a:off x="2967" y="3366"/>
                <a:ext cx="434" cy="374"/>
                <a:chOff x="0" y="0"/>
                <a:chExt cx="434" cy="374"/>
              </a:xfrm>
            </p:grpSpPr>
            <p:sp>
              <p:nvSpPr>
                <p:cNvPr id="94" name="矩形 25842"/>
                <p:cNvSpPr>
                  <a:spLocks noChangeArrowheads="1"/>
                </p:cNvSpPr>
                <p:nvPr/>
              </p:nvSpPr>
              <p:spPr bwMode="auto">
                <a:xfrm>
                  <a:off x="11" y="0"/>
                  <a:ext cx="412"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ctr" eaLnBrk="0" hangingPunct="0"/>
                  <a:r>
                    <a:rPr lang="en-US" altLang="zh-CN" sz="1400" b="1">
                      <a:latin typeface="华文楷体" panose="02010600040101010101" pitchFamily="2" charset="-122"/>
                      <a:ea typeface="华文楷体" panose="02010600040101010101" pitchFamily="2" charset="-122"/>
                    </a:rPr>
                    <a:t>11</a:t>
                  </a:r>
                </a:p>
                <a:p>
                  <a:pPr algn="ctr" eaLnBrk="0" hangingPunct="0"/>
                  <a:endParaRPr lang="zh-CN" altLang="en-US" sz="1400" b="1">
                    <a:latin typeface="华文楷体" panose="02010600040101010101" pitchFamily="2" charset="-122"/>
                    <a:ea typeface="华文楷体" panose="02010600040101010101" pitchFamily="2" charset="-122"/>
                  </a:endParaRPr>
                </a:p>
              </p:txBody>
            </p:sp>
            <p:sp>
              <p:nvSpPr>
                <p:cNvPr id="95" name="矩形 25843"/>
                <p:cNvSpPr>
                  <a:spLocks noChangeArrowheads="1"/>
                </p:cNvSpPr>
                <p:nvPr/>
              </p:nvSpPr>
              <p:spPr bwMode="auto">
                <a:xfrm>
                  <a:off x="0" y="0"/>
                  <a:ext cx="434" cy="374"/>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grpSp>
        <p:sp>
          <p:nvSpPr>
            <p:cNvPr id="11" name="矩形 25844"/>
            <p:cNvSpPr>
              <a:spLocks noChangeArrowheads="1"/>
            </p:cNvSpPr>
            <p:nvPr/>
          </p:nvSpPr>
          <p:spPr bwMode="auto">
            <a:xfrm>
              <a:off x="0" y="0"/>
              <a:ext cx="3407" cy="3746"/>
            </a:xfrm>
            <a:prstGeom prst="rect">
              <a:avLst/>
            </a:prstGeom>
            <a:noFill/>
            <a:ln w="12700">
              <a:solidFill>
                <a:srgbClr val="00418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a:latin typeface="华文楷体" panose="02010600040101010101" pitchFamily="2" charset="-122"/>
                <a:ea typeface="华文楷体" panose="02010600040101010101" pitchFamily="2" charset="-122"/>
              </a:endParaRPr>
            </a:p>
          </p:txBody>
        </p:sp>
      </p:grpSp>
      <p:sp>
        <p:nvSpPr>
          <p:cNvPr id="3" name="灯片编号占位符 2"/>
          <p:cNvSpPr>
            <a:spLocks noGrp="1"/>
          </p:cNvSpPr>
          <p:nvPr>
            <p:ph type="sldNum" sz="quarter" idx="12"/>
          </p:nvPr>
        </p:nvSpPr>
        <p:spPr/>
        <p:txBody>
          <a:bodyPr/>
          <a:lstStyle/>
          <a:p>
            <a:fld id="{B9C957E8-67D0-4D6B-9E2E-E0F6059B356C}" type="slidenum">
              <a:rPr lang="en-US" altLang="zh-CN" smtClean="0"/>
              <a:pPr/>
              <a:t>33</a:t>
            </a:fld>
            <a:endParaRPr lang="en-US" altLang="zh-CN"/>
          </a:p>
        </p:txBody>
      </p:sp>
    </p:spTree>
    <p:extLst>
      <p:ext uri="{BB962C8B-B14F-4D97-AF65-F5344CB8AC3E}">
        <p14:creationId xmlns:p14="http://schemas.microsoft.com/office/powerpoint/2010/main" val="222153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pSp>
        <p:nvGrpSpPr>
          <p:cNvPr id="9" name="Group 199"/>
          <p:cNvGrpSpPr>
            <a:grpSpLocks/>
          </p:cNvGrpSpPr>
          <p:nvPr/>
        </p:nvGrpSpPr>
        <p:grpSpPr bwMode="auto">
          <a:xfrm>
            <a:off x="1835150" y="1827684"/>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226" y="1311"/>
              <a:ext cx="1700"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进制与进制转换</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762721"/>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122" y="1887"/>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十进制转非十进制</a:t>
              </a: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699346"/>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159" y="2461"/>
              <a:ext cx="19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a:solidFill>
                    <a:srgbClr val="000000"/>
                  </a:solidFill>
                  <a:latin typeface="华文楷体" panose="02010600040101010101" pitchFamily="2" charset="-122"/>
                  <a:ea typeface="华文楷体" panose="02010600040101010101" pitchFamily="2" charset="-122"/>
                  <a:cs typeface="楷体_GB2312"/>
                </a:rPr>
                <a:t>非十进制转十进制</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34" name="Group 263"/>
          <p:cNvGrpSpPr>
            <a:grpSpLocks/>
          </p:cNvGrpSpPr>
          <p:nvPr/>
        </p:nvGrpSpPr>
        <p:grpSpPr bwMode="auto">
          <a:xfrm>
            <a:off x="1835150" y="5428134"/>
            <a:ext cx="5410200" cy="665162"/>
            <a:chOff x="1152" y="2413"/>
            <a:chExt cx="3408" cy="419"/>
          </a:xfrm>
        </p:grpSpPr>
        <p:grpSp>
          <p:nvGrpSpPr>
            <p:cNvPr id="35" name="Group 264"/>
            <p:cNvGrpSpPr>
              <a:grpSpLocks/>
            </p:cNvGrpSpPr>
            <p:nvPr/>
          </p:nvGrpSpPr>
          <p:grpSpPr bwMode="auto">
            <a:xfrm>
              <a:off x="1152" y="2413"/>
              <a:ext cx="480" cy="419"/>
              <a:chOff x="1110" y="2656"/>
              <a:chExt cx="1549" cy="1351"/>
            </a:xfrm>
          </p:grpSpPr>
          <p:sp>
            <p:nvSpPr>
              <p:cNvPr id="39" name="AutoShape 26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0" name="AutoShape 26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1" name="AutoShape 267"/>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36" name="Line 268"/>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7" name="Text Box 269"/>
            <p:cNvSpPr txBox="1">
              <a:spLocks noChangeArrowheads="1"/>
            </p:cNvSpPr>
            <p:nvPr/>
          </p:nvSpPr>
          <p:spPr bwMode="auto">
            <a:xfrm>
              <a:off x="2539" y="2449"/>
              <a:ext cx="11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初识</a:t>
              </a:r>
              <a:r>
                <a:rPr kumimoji="0" lang="en-US" altLang="zh-CN" sz="2800" dirty="0" smtClean="0">
                  <a:solidFill>
                    <a:srgbClr val="000000"/>
                  </a:solidFill>
                  <a:latin typeface="华文楷体" panose="02010600040101010101" pitchFamily="2" charset="-122"/>
                  <a:ea typeface="华文楷体" panose="02010600040101010101" pitchFamily="2" charset="-122"/>
                  <a:cs typeface="楷体_GB2312"/>
                </a:rPr>
                <a:t>C</a:t>
              </a: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语言</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8" name="Text Box 270"/>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5</a:t>
              </a:r>
            </a:p>
          </p:txBody>
        </p:sp>
      </p:grpSp>
      <p:grpSp>
        <p:nvGrpSpPr>
          <p:cNvPr id="42" name="Group 271"/>
          <p:cNvGrpSpPr>
            <a:grpSpLocks/>
          </p:cNvGrpSpPr>
          <p:nvPr/>
        </p:nvGrpSpPr>
        <p:grpSpPr bwMode="auto">
          <a:xfrm>
            <a:off x="1835150" y="4562946"/>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10" y="1887"/>
              <a:ext cx="21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noProof="0" dirty="0" smtClean="0">
                  <a:solidFill>
                    <a:srgbClr val="000000"/>
                  </a:solidFill>
                  <a:latin typeface="华文楷体" panose="02010600040101010101" pitchFamily="2" charset="-122"/>
                  <a:ea typeface="华文楷体" panose="02010600040101010101" pitchFamily="2" charset="-122"/>
                  <a:cs typeface="楷体_GB2312"/>
                </a:rPr>
                <a:t>非十进制之间的转换</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34</a:t>
            </a:fld>
            <a:endParaRPr lang="en-US" altLang="zh-CN"/>
          </a:p>
        </p:txBody>
      </p:sp>
    </p:spTree>
    <p:extLst>
      <p:ext uri="{BB962C8B-B14F-4D97-AF65-F5344CB8AC3E}">
        <p14:creationId xmlns:p14="http://schemas.microsoft.com/office/powerpoint/2010/main" val="409779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2"/>
                                        </p:tgtEl>
                                      </p:cBhvr>
                                    </p:animEffect>
                                    <p:set>
                                      <p:cBhvr>
                                        <p:cTn id="37" dur="1" fill="hold">
                                          <p:stCondLst>
                                            <p:cond delay="499"/>
                                          </p:stCondLst>
                                        </p:cTn>
                                        <p:tgtEl>
                                          <p:spTgt spid="42"/>
                                        </p:tgtEl>
                                        <p:attrNameLst>
                                          <p:attrName>style.visibility</p:attrName>
                                        </p:attrNameLst>
                                      </p:cBhvr>
                                      <p:to>
                                        <p:strVal val="hidden"/>
                                      </p:to>
                                    </p:set>
                                  </p:childTnLst>
                                </p:cTn>
                              </p:par>
                              <p:par>
                                <p:cTn id="38" presetID="6" presetClass="emph" presetSubtype="0" fill="hold" nodeType="withEffect">
                                  <p:stCondLst>
                                    <p:cond delay="0"/>
                                  </p:stCondLst>
                                  <p:childTnLst>
                                    <p:animScale>
                                      <p:cBhvr>
                                        <p:cTn id="39" dur="2000" fill="hold"/>
                                        <p:tgtEl>
                                          <p:spTgt spid="3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aphicFrame>
        <p:nvGraphicFramePr>
          <p:cNvPr id="8" name="表格 7"/>
          <p:cNvGraphicFramePr>
            <a:graphicFrameLocks noGrp="1"/>
          </p:cNvGraphicFramePr>
          <p:nvPr>
            <p:extLst>
              <p:ext uri="{D42A27DB-BD31-4B8C-83A1-F6EECF244321}">
                <p14:modId xmlns:p14="http://schemas.microsoft.com/office/powerpoint/2010/main" val="10987115"/>
              </p:ext>
            </p:extLst>
          </p:nvPr>
        </p:nvGraphicFramePr>
        <p:xfrm>
          <a:off x="827584" y="1885619"/>
          <a:ext cx="6192688" cy="3878580"/>
        </p:xfrm>
        <a:graphic>
          <a:graphicData uri="http://schemas.openxmlformats.org/drawingml/2006/table">
            <a:tbl>
              <a:tblPr/>
              <a:tblGrid>
                <a:gridCol w="360040">
                  <a:extLst>
                    <a:ext uri="{9D8B030D-6E8A-4147-A177-3AD203B41FA5}">
                      <a16:colId xmlns:a16="http://schemas.microsoft.com/office/drawing/2014/main" val="2985989559"/>
                    </a:ext>
                  </a:extLst>
                </a:gridCol>
                <a:gridCol w="5832648">
                  <a:extLst>
                    <a:ext uri="{9D8B030D-6E8A-4147-A177-3AD203B41FA5}">
                      <a16:colId xmlns:a16="http://schemas.microsoft.com/office/drawing/2014/main" val="3103559"/>
                    </a:ext>
                  </a:extLst>
                </a:gridCol>
              </a:tblGrid>
              <a:tr h="2952000">
                <a:tc>
                  <a:txBody>
                    <a:bodyPr/>
                    <a:lstStyle/>
                    <a:p>
                      <a:pPr algn="r" fontAlgn="base">
                        <a:lnSpc>
                          <a:spcPct val="150000"/>
                        </a:lnSpc>
                      </a:pPr>
                      <a:r>
                        <a:rPr lang="en-US" altLang="zh-CN" sz="2800" b="0" i="0" dirty="0">
                          <a:solidFill>
                            <a:srgbClr val="00B050"/>
                          </a:solidFill>
                          <a:effectLst/>
                          <a:latin typeface="Consolas" panose="020B0609020204030204" pitchFamily="49" charset="0"/>
                        </a:rPr>
                        <a:t>1</a:t>
                      </a:r>
                    </a:p>
                    <a:p>
                      <a:pPr algn="r" fontAlgn="base">
                        <a:lnSpc>
                          <a:spcPct val="150000"/>
                        </a:lnSpc>
                      </a:pPr>
                      <a:r>
                        <a:rPr lang="en-US" altLang="zh-CN" sz="2800" b="0" i="0" dirty="0">
                          <a:solidFill>
                            <a:srgbClr val="00B050"/>
                          </a:solidFill>
                          <a:effectLst/>
                          <a:latin typeface="Consolas" panose="020B0609020204030204" pitchFamily="49" charset="0"/>
                        </a:rPr>
                        <a:t>2</a:t>
                      </a:r>
                    </a:p>
                    <a:p>
                      <a:pPr algn="r" fontAlgn="base">
                        <a:lnSpc>
                          <a:spcPct val="150000"/>
                        </a:lnSpc>
                      </a:pPr>
                      <a:r>
                        <a:rPr lang="en-US" altLang="zh-CN" sz="2800" b="0" i="0" dirty="0">
                          <a:solidFill>
                            <a:srgbClr val="00B050"/>
                          </a:solidFill>
                          <a:effectLst/>
                          <a:latin typeface="Consolas" panose="020B0609020204030204" pitchFamily="49" charset="0"/>
                        </a:rPr>
                        <a:t>3</a:t>
                      </a:r>
                    </a:p>
                    <a:p>
                      <a:pPr algn="r" fontAlgn="base">
                        <a:lnSpc>
                          <a:spcPct val="150000"/>
                        </a:lnSpc>
                      </a:pPr>
                      <a:r>
                        <a:rPr lang="en-US" altLang="zh-CN" sz="2800" b="0" i="0" dirty="0">
                          <a:solidFill>
                            <a:srgbClr val="00B050"/>
                          </a:solidFill>
                          <a:effectLst/>
                          <a:latin typeface="Consolas" panose="020B0609020204030204" pitchFamily="49" charset="0"/>
                        </a:rPr>
                        <a:t>4</a:t>
                      </a:r>
                    </a:p>
                    <a:p>
                      <a:pPr algn="r" fontAlgn="base">
                        <a:lnSpc>
                          <a:spcPct val="150000"/>
                        </a:lnSpc>
                      </a:pPr>
                      <a:r>
                        <a:rPr lang="en-US" altLang="zh-CN" sz="2800" b="0" i="0" dirty="0">
                          <a:solidFill>
                            <a:srgbClr val="00B050"/>
                          </a:solidFill>
                          <a:effectLst/>
                          <a:latin typeface="Consolas" panose="020B0609020204030204" pitchFamily="49" charset="0"/>
                        </a:rPr>
                        <a:t>5</a:t>
                      </a:r>
                    </a:p>
                    <a:p>
                      <a:pPr algn="r" fontAlgn="base">
                        <a:lnSpc>
                          <a:spcPct val="150000"/>
                        </a:lnSpc>
                      </a:pPr>
                      <a:r>
                        <a:rPr lang="en-US" altLang="zh-CN" sz="2800" b="0" i="0" dirty="0">
                          <a:solidFill>
                            <a:srgbClr val="00B050"/>
                          </a:solidFill>
                          <a:effectLst/>
                          <a:latin typeface="Consolas" panose="020B0609020204030204" pitchFamily="49" charset="0"/>
                        </a:rPr>
                        <a:t>6</a:t>
                      </a:r>
                    </a:p>
                  </a:txBody>
                  <a:tcPr marL="95250" marR="95250" marT="19050" marB="1905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lnSpc>
                          <a:spcPct val="150000"/>
                        </a:lnSpc>
                      </a:pPr>
                      <a:r>
                        <a:rPr lang="en-US" sz="2800" b="0" i="0" dirty="0" smtClean="0">
                          <a:effectLst/>
                          <a:latin typeface="Consolas" panose="020B0609020204030204" pitchFamily="49" charset="0"/>
                        </a:rPr>
                        <a:t># include</a:t>
                      </a:r>
                      <a:r>
                        <a:rPr lang="en-US" sz="2800" b="0" i="0" dirty="0">
                          <a:effectLst/>
                          <a:latin typeface="Consolas" panose="020B0609020204030204" pitchFamily="49" charset="0"/>
                        </a:rPr>
                        <a:t> &lt;</a:t>
                      </a:r>
                      <a:r>
                        <a:rPr lang="en-US" sz="2800" b="0" i="0" dirty="0" err="1">
                          <a:effectLst/>
                          <a:latin typeface="Consolas" panose="020B0609020204030204" pitchFamily="49" charset="0"/>
                        </a:rPr>
                        <a:t>stdio.h</a:t>
                      </a:r>
                      <a:r>
                        <a:rPr lang="en-US" sz="2800" b="0" i="0" dirty="0">
                          <a:effectLst/>
                          <a:latin typeface="Consolas" panose="020B0609020204030204" pitchFamily="49" charset="0"/>
                        </a:rPr>
                        <a:t>&gt;</a:t>
                      </a:r>
                    </a:p>
                    <a:p>
                      <a:pPr algn="l" fontAlgn="base">
                        <a:lnSpc>
                          <a:spcPct val="150000"/>
                        </a:lnSpc>
                      </a:pPr>
                      <a:r>
                        <a:rPr lang="en-US" sz="2800" b="0" i="0" dirty="0" err="1" smtClean="0">
                          <a:effectLst/>
                          <a:latin typeface="Consolas" panose="020B0609020204030204" pitchFamily="49" charset="0"/>
                        </a:rPr>
                        <a:t>int</a:t>
                      </a:r>
                      <a:r>
                        <a:rPr lang="en-US" sz="2800" b="0" i="0" dirty="0">
                          <a:effectLst/>
                          <a:latin typeface="Consolas" panose="020B0609020204030204" pitchFamily="49" charset="0"/>
                        </a:rPr>
                        <a:t> main()</a:t>
                      </a:r>
                    </a:p>
                    <a:p>
                      <a:pPr algn="l" fontAlgn="base">
                        <a:lnSpc>
                          <a:spcPct val="150000"/>
                        </a:lnSpc>
                      </a:pPr>
                      <a:r>
                        <a:rPr lang="en-US" sz="2800" b="0" i="0" dirty="0">
                          <a:effectLst/>
                          <a:latin typeface="Consolas" panose="020B0609020204030204" pitchFamily="49" charset="0"/>
                        </a:rPr>
                        <a:t>{</a:t>
                      </a:r>
                    </a:p>
                    <a:p>
                      <a:pPr algn="l" fontAlgn="base">
                        <a:lnSpc>
                          <a:spcPct val="150000"/>
                        </a:lnSpc>
                      </a:pPr>
                      <a:r>
                        <a:rPr lang="en-US" sz="2800" b="0" i="0" dirty="0">
                          <a:effectLst/>
                          <a:latin typeface="Consolas" panose="020B0609020204030204" pitchFamily="49" charset="0"/>
                        </a:rPr>
                        <a:t>    </a:t>
                      </a:r>
                      <a:r>
                        <a:rPr lang="en-US" sz="2800" b="0" i="0" dirty="0" err="1">
                          <a:effectLst/>
                          <a:latin typeface="Consolas" panose="020B0609020204030204" pitchFamily="49" charset="0"/>
                        </a:rPr>
                        <a:t>printf</a:t>
                      </a:r>
                      <a:r>
                        <a:rPr lang="en-US" sz="2800" b="0" i="0" dirty="0">
                          <a:effectLst/>
                          <a:latin typeface="Consolas" panose="020B0609020204030204" pitchFamily="49" charset="0"/>
                        </a:rPr>
                        <a:t>("Hello, World!");</a:t>
                      </a:r>
                    </a:p>
                    <a:p>
                      <a:pPr algn="l" fontAlgn="base">
                        <a:lnSpc>
                          <a:spcPct val="150000"/>
                        </a:lnSpc>
                      </a:pPr>
                      <a:r>
                        <a:rPr lang="en-US" sz="2800" b="0" i="0" dirty="0">
                          <a:effectLst/>
                          <a:latin typeface="Consolas" panose="020B0609020204030204" pitchFamily="49" charset="0"/>
                        </a:rPr>
                        <a:t>    return 0;</a:t>
                      </a:r>
                    </a:p>
                    <a:p>
                      <a:pPr algn="l" fontAlgn="base">
                        <a:lnSpc>
                          <a:spcPct val="150000"/>
                        </a:lnSpc>
                      </a:pPr>
                      <a:r>
                        <a:rPr lang="en-US" sz="2800" b="0" i="0" dirty="0">
                          <a:effectLst/>
                          <a:latin typeface="Consolas" panose="020B0609020204030204" pitchFamily="49" charset="0"/>
                        </a:rPr>
                        <a:t>}</a:t>
                      </a:r>
                    </a:p>
                  </a:txBody>
                  <a:tcPr marL="95250" marR="95250" marT="19050" marB="1905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9871249"/>
                  </a:ext>
                </a:extLst>
              </a:tr>
            </a:tbl>
          </a:graphicData>
        </a:graphic>
      </p:graphicFrame>
      <p:sp>
        <p:nvSpPr>
          <p:cNvPr id="2" name="文本框 1"/>
          <p:cNvSpPr txBox="1"/>
          <p:nvPr/>
        </p:nvSpPr>
        <p:spPr>
          <a:xfrm>
            <a:off x="4886421" y="2051313"/>
            <a:ext cx="2800767"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编译预处理指令</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1" name="文本框 10"/>
          <p:cNvSpPr txBox="1"/>
          <p:nvPr/>
        </p:nvSpPr>
        <p:spPr>
          <a:xfrm>
            <a:off x="3279349" y="2690006"/>
            <a:ext cx="3435556"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主函数，程序的入口</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2" name="文本框 11"/>
          <p:cNvSpPr txBox="1"/>
          <p:nvPr/>
        </p:nvSpPr>
        <p:spPr>
          <a:xfrm>
            <a:off x="6742858" y="3943231"/>
            <a:ext cx="1888659"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函数调用</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4" name="文本框 13"/>
          <p:cNvSpPr txBox="1"/>
          <p:nvPr/>
        </p:nvSpPr>
        <p:spPr>
          <a:xfrm>
            <a:off x="1547664" y="3309464"/>
            <a:ext cx="2198038"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a:solidFill>
                  <a:srgbClr val="00B050"/>
                </a:solidFill>
                <a:latin typeface="楷体" panose="02010609060101010101" pitchFamily="49" charset="-122"/>
                <a:ea typeface="楷体" panose="02010609060101010101" pitchFamily="49" charset="-122"/>
              </a:rPr>
              <a:t>函数</a:t>
            </a:r>
            <a:r>
              <a:rPr lang="zh-CN" altLang="en-US" sz="2400" b="1" dirty="0" smtClean="0">
                <a:solidFill>
                  <a:srgbClr val="00B050"/>
                </a:solidFill>
                <a:latin typeface="楷体" panose="02010609060101010101" pitchFamily="49" charset="-122"/>
                <a:ea typeface="楷体" panose="02010609060101010101" pitchFamily="49" charset="-122"/>
              </a:rPr>
              <a:t>体开始</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5" name="文本框 14"/>
          <p:cNvSpPr txBox="1"/>
          <p:nvPr/>
        </p:nvSpPr>
        <p:spPr>
          <a:xfrm>
            <a:off x="3886901" y="4581012"/>
            <a:ext cx="2816797"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主函数的返回值</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6" name="文本框 15"/>
          <p:cNvSpPr txBox="1"/>
          <p:nvPr/>
        </p:nvSpPr>
        <p:spPr>
          <a:xfrm>
            <a:off x="1547664" y="5271591"/>
            <a:ext cx="2198038"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a:solidFill>
                  <a:srgbClr val="00B050"/>
                </a:solidFill>
                <a:latin typeface="楷体" panose="02010609060101010101" pitchFamily="49" charset="-122"/>
                <a:ea typeface="楷体" panose="02010609060101010101" pitchFamily="49" charset="-122"/>
              </a:rPr>
              <a:t>函数</a:t>
            </a:r>
            <a:r>
              <a:rPr lang="zh-CN" altLang="en-US" sz="2400" b="1" dirty="0" smtClean="0">
                <a:solidFill>
                  <a:srgbClr val="00B050"/>
                </a:solidFill>
                <a:latin typeface="楷体" panose="02010609060101010101" pitchFamily="49" charset="-122"/>
                <a:ea typeface="楷体" panose="02010609060101010101" pitchFamily="49" charset="-122"/>
              </a:rPr>
              <a:t>体结束</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7" name="Rectangle 20"/>
          <p:cNvSpPr>
            <a:spLocks noChangeArrowheads="1"/>
          </p:cNvSpPr>
          <p:nvPr/>
        </p:nvSpPr>
        <p:spPr bwMode="auto">
          <a:xfrm>
            <a:off x="827584" y="5993386"/>
            <a:ext cx="7661304" cy="561469"/>
          </a:xfrm>
          <a:prstGeom prst="rect">
            <a:avLst/>
          </a:prstGeom>
          <a:noFill/>
          <a:ln w="9525">
            <a:solidFill>
              <a:srgbClr val="FF0066"/>
            </a:solidFill>
            <a:miter lim="800000"/>
            <a:headEnd/>
            <a:tailEnd/>
          </a:ln>
          <a:effectLs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pPr>
            <a:r>
              <a:rPr lang="zh-CN" altLang="en-US" sz="2400" b="1" dirty="0" smtClean="0">
                <a:solidFill>
                  <a:srgbClr val="004181"/>
                </a:solidFill>
                <a:latin typeface="华文楷体" panose="02010600040101010101" pitchFamily="2" charset="-122"/>
                <a:ea typeface="华文楷体" panose="02010600040101010101" pitchFamily="2" charset="-122"/>
              </a:rPr>
              <a:t>本</a:t>
            </a:r>
            <a:r>
              <a:rPr lang="zh-CN" altLang="en-US" sz="2400" b="1" dirty="0">
                <a:solidFill>
                  <a:srgbClr val="004181"/>
                </a:solidFill>
                <a:latin typeface="华文楷体" panose="02010600040101010101" pitchFamily="2" charset="-122"/>
                <a:ea typeface="华文楷体" panose="02010600040101010101" pitchFamily="2" charset="-122"/>
              </a:rPr>
              <a:t>程序的作用是输出一行信息</a:t>
            </a:r>
            <a:r>
              <a:rPr lang="en-US" altLang="zh-CN" sz="2400" b="1" dirty="0" smtClean="0">
                <a:solidFill>
                  <a:srgbClr val="004181"/>
                </a:solidFill>
                <a:latin typeface="华文楷体" panose="02010600040101010101" pitchFamily="2" charset="-122"/>
                <a:ea typeface="华文楷体" panose="02010600040101010101" pitchFamily="2" charset="-122"/>
              </a:rPr>
              <a:t>: </a:t>
            </a:r>
            <a:r>
              <a:rPr lang="en-US" altLang="zh-CN" sz="2400" dirty="0" smtClean="0">
                <a:solidFill>
                  <a:srgbClr val="004181"/>
                </a:solidFill>
                <a:latin typeface="华文楷体" panose="02010600040101010101" pitchFamily="2" charset="-122"/>
                <a:ea typeface="华文楷体" panose="02010600040101010101" pitchFamily="2" charset="-122"/>
              </a:rPr>
              <a:t>Hello</a:t>
            </a:r>
            <a:r>
              <a:rPr lang="en-US" altLang="zh-CN" sz="2400" dirty="0">
                <a:solidFill>
                  <a:srgbClr val="004181"/>
                </a:solidFill>
                <a:latin typeface="华文楷体" panose="02010600040101010101" pitchFamily="2" charset="-122"/>
                <a:ea typeface="华文楷体" panose="02010600040101010101" pitchFamily="2" charset="-122"/>
              </a:rPr>
              <a:t>, </a:t>
            </a:r>
            <a:r>
              <a:rPr lang="en-US" altLang="zh-CN" sz="2400" dirty="0" smtClean="0">
                <a:solidFill>
                  <a:srgbClr val="004181"/>
                </a:solidFill>
                <a:latin typeface="华文楷体" panose="02010600040101010101" pitchFamily="2" charset="-122"/>
                <a:ea typeface="华文楷体" panose="02010600040101010101" pitchFamily="2" charset="-122"/>
              </a:rPr>
              <a:t>World!</a:t>
            </a:r>
            <a:endParaRPr lang="en-US" altLang="zh-CN" sz="2400" b="1" dirty="0">
              <a:solidFill>
                <a:srgbClr val="004181"/>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35</a:t>
            </a:fld>
            <a:endParaRPr lang="en-US" altLang="zh-CN"/>
          </a:p>
        </p:txBody>
      </p:sp>
    </p:spTree>
    <p:extLst>
      <p:ext uri="{BB962C8B-B14F-4D97-AF65-F5344CB8AC3E}">
        <p14:creationId xmlns:p14="http://schemas.microsoft.com/office/powerpoint/2010/main" val="87165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4" grpId="0"/>
      <p:bldP spid="15" grpId="0"/>
      <p:bldP spid="16" grpId="0"/>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539552" y="1948915"/>
            <a:ext cx="5328592" cy="4524315"/>
          </a:xfrm>
          <a:prstGeom prst="rect">
            <a:avLst/>
          </a:prstGeom>
        </p:spPr>
        <p:txBody>
          <a:bodyPr wrap="square">
            <a:spAutoFit/>
          </a:bodyPr>
          <a:lstStyle/>
          <a:p>
            <a:pPr marL="457200" indent="-457200">
              <a:lnSpc>
                <a:spcPct val="150000"/>
              </a:lnSpc>
              <a:spcBef>
                <a:spcPct val="5000"/>
              </a:spcBef>
              <a:buFont typeface="+mj-lt"/>
              <a:buAutoNum type="arabicPeriod"/>
              <a:defRPr/>
            </a:pPr>
            <a:r>
              <a:rPr lang="zh-CN" altLang="zh-CN" sz="2400" dirty="0" smtClean="0">
                <a:latin typeface="华文楷体" panose="02010600040101010101" pitchFamily="2" charset="-122"/>
                <a:ea typeface="华文楷体" panose="02010600040101010101" pitchFamily="2" charset="-122"/>
              </a:rPr>
              <a:t>main</a:t>
            </a: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主函数名， </a:t>
            </a:r>
            <a:r>
              <a:rPr lang="en-US" altLang="zh-CN" sz="2400" dirty="0" err="1" smtClean="0">
                <a:latin typeface="华文楷体" panose="02010600040101010101" pitchFamily="2" charset="-122"/>
                <a:ea typeface="华文楷体" panose="02010600040101010101" pitchFamily="2" charset="-122"/>
              </a:rPr>
              <a:t>int</a:t>
            </a:r>
            <a:r>
              <a:rPr lang="en-US" altLang="zh-CN" sz="2400" dirty="0" smtClean="0">
                <a:latin typeface="华文楷体" panose="02010600040101010101" pitchFamily="2" charset="-122"/>
                <a:ea typeface="华文楷体" panose="02010600040101010101" pitchFamily="2" charset="-122"/>
              </a:rPr>
              <a:t>  (integer)</a:t>
            </a:r>
            <a:r>
              <a:rPr lang="zh-CN" altLang="zh-CN" sz="2400" dirty="0" smtClean="0">
                <a:latin typeface="华文楷体" panose="02010600040101010101" pitchFamily="2" charset="-122"/>
                <a:ea typeface="华文楷体" panose="02010600040101010101" pitchFamily="2" charset="-122"/>
              </a:rPr>
              <a:t>函数类型</a:t>
            </a:r>
            <a:r>
              <a:rPr lang="zh-CN" altLang="en-US" sz="2400" dirty="0">
                <a:latin typeface="华文楷体" panose="02010600040101010101" pitchFamily="2" charset="-122"/>
                <a:ea typeface="华文楷体" panose="02010600040101010101" pitchFamily="2" charset="-122"/>
              </a:rPr>
              <a:t>整型</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en-US" sz="2400" dirty="0">
                <a:latin typeface="华文楷体" panose="02010600040101010101" pitchFamily="2" charset="-122"/>
                <a:ea typeface="华文楷体" panose="02010600040101010101" pitchFamily="2" charset="-122"/>
              </a:rPr>
              <a:t>每个</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程序必须有一个</a:t>
            </a:r>
            <a:r>
              <a:rPr lang="zh-CN" altLang="zh-CN" sz="2400" dirty="0">
                <a:latin typeface="华文楷体" panose="02010600040101010101" pitchFamily="2" charset="-122"/>
                <a:ea typeface="华文楷体" panose="02010600040101010101" pitchFamily="2" charset="-122"/>
              </a:rPr>
              <a:t>主函数</a:t>
            </a:r>
            <a:r>
              <a:rPr lang="en-US" altLang="en-US" sz="2400" dirty="0" smtClean="0">
                <a:latin typeface="华文楷体" panose="02010600040101010101" pitchFamily="2" charset="-122"/>
                <a:ea typeface="华文楷体" panose="02010600040101010101" pitchFamily="2" charset="-122"/>
              </a:rPr>
              <a:t>main</a:t>
            </a:r>
            <a:r>
              <a:rPr lang="zh-CN" altLang="en-US" sz="2400" dirty="0" smtClean="0">
                <a:latin typeface="华文楷体" panose="02010600040101010101" pitchFamily="2" charset="-122"/>
                <a:ea typeface="华文楷体" panose="02010600040101010101" pitchFamily="2" charset="-122"/>
              </a:rPr>
              <a:t>。</a:t>
            </a:r>
            <a:endParaRPr lang="zh-CN" altLang="zh-CN" sz="2400" dirty="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是函数开始和结束的标志</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不可</a:t>
            </a:r>
            <a:r>
              <a:rPr lang="zh-CN" altLang="en-US" sz="2400" dirty="0" smtClean="0">
                <a:latin typeface="华文楷体" panose="02010600040101010101" pitchFamily="2" charset="-122"/>
                <a:ea typeface="华文楷体" panose="02010600040101010101" pitchFamily="2" charset="-122"/>
              </a:rPr>
              <a:t>省。</a:t>
            </a:r>
            <a:endParaRPr lang="en-US" altLang="zh-CN" sz="2400" dirty="0" smtClean="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en-US" sz="2400" dirty="0" smtClean="0">
                <a:latin typeface="华文楷体" panose="02010600040101010101" pitchFamily="2" charset="-122"/>
                <a:ea typeface="华文楷体" panose="02010600040101010101" pitchFamily="2" charset="-122"/>
              </a:rPr>
              <a:t>每个</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语句以分号</a:t>
            </a:r>
            <a:r>
              <a:rPr lang="zh-CN" altLang="en-US" sz="2400" dirty="0" smtClean="0">
                <a:latin typeface="华文楷体" panose="02010600040101010101" pitchFamily="2" charset="-122"/>
                <a:ea typeface="华文楷体" panose="02010600040101010101" pitchFamily="2" charset="-122"/>
              </a:rPr>
              <a:t>结束。</a:t>
            </a:r>
            <a:endParaRPr lang="zh-CN" altLang="en-US" sz="2400" dirty="0">
              <a:latin typeface="华文楷体" panose="02010600040101010101" pitchFamily="2" charset="-122"/>
              <a:ea typeface="华文楷体" panose="02010600040101010101" pitchFamily="2" charset="-122"/>
            </a:endParaRPr>
          </a:p>
          <a:p>
            <a:pPr marL="457200" indent="-457200">
              <a:lnSpc>
                <a:spcPct val="150000"/>
              </a:lnSpc>
              <a:buFont typeface="+mj-lt"/>
              <a:buAutoNum type="arabicPeriod"/>
              <a:defRPr/>
            </a:pPr>
            <a:r>
              <a:rPr lang="zh-CN" altLang="en-US" sz="2400" dirty="0" smtClean="0">
                <a:latin typeface="华文楷体" panose="02010600040101010101" pitchFamily="2" charset="-122"/>
                <a:ea typeface="华文楷体" panose="02010600040101010101" pitchFamily="2" charset="-122"/>
              </a:rPr>
              <a:t>使用</a:t>
            </a:r>
            <a:r>
              <a:rPr lang="zh-CN" altLang="en-US" sz="2400" dirty="0">
                <a:latin typeface="华文楷体" panose="02010600040101010101" pitchFamily="2" charset="-122"/>
                <a:ea typeface="华文楷体" panose="02010600040101010101" pitchFamily="2" charset="-122"/>
              </a:rPr>
              <a:t>标准库</a:t>
            </a:r>
            <a:r>
              <a:rPr lang="zh-CN" altLang="zh-CN" sz="2400" dirty="0">
                <a:latin typeface="华文楷体" panose="02010600040101010101" pitchFamily="2" charset="-122"/>
                <a:ea typeface="华文楷体" panose="02010600040101010101" pitchFamily="2" charset="-122"/>
              </a:rPr>
              <a:t>函数时</a:t>
            </a:r>
            <a:r>
              <a:rPr lang="zh-CN" altLang="en-US" sz="2400" dirty="0">
                <a:latin typeface="华文楷体" panose="02010600040101010101" pitchFamily="2" charset="-122"/>
                <a:ea typeface="华文楷体" panose="02010600040101010101" pitchFamily="2" charset="-122"/>
              </a:rPr>
              <a:t>应在程序开头一行</a:t>
            </a:r>
            <a:r>
              <a:rPr lang="zh-CN" altLang="en-US" sz="2400" dirty="0" smtClean="0">
                <a:latin typeface="华文楷体" panose="02010600040101010101" pitchFamily="2" charset="-122"/>
                <a:ea typeface="华文楷体" panose="02010600040101010101" pitchFamily="2" charset="-122"/>
              </a:rPr>
              <a:t>写</a:t>
            </a:r>
            <a:r>
              <a:rPr lang="en-US" altLang="zh-CN" sz="2400" dirty="0" smtClean="0">
                <a:latin typeface="华文楷体" panose="02010600040101010101" pitchFamily="2" charset="-122"/>
                <a:ea typeface="华文楷体" panose="02010600040101010101" pitchFamily="2" charset="-122"/>
              </a:rPr>
              <a:t>: </a:t>
            </a:r>
            <a:r>
              <a:rPr lang="en-US" altLang="zh-CN" sz="2400" dirty="0" smtClean="0">
                <a:solidFill>
                  <a:srgbClr val="0000FF"/>
                </a:solidFill>
                <a:latin typeface="华文楷体" panose="02010600040101010101" pitchFamily="2" charset="-122"/>
                <a:ea typeface="华文楷体" panose="02010600040101010101" pitchFamily="2" charset="-122"/>
              </a:rPr>
              <a:t>#</a:t>
            </a:r>
            <a:r>
              <a:rPr lang="en-US" altLang="zh-CN" sz="2400" dirty="0">
                <a:solidFill>
                  <a:srgbClr val="0000FF"/>
                </a:solidFill>
                <a:latin typeface="华文楷体" panose="02010600040101010101" pitchFamily="2" charset="-122"/>
                <a:ea typeface="华文楷体" panose="02010600040101010101" pitchFamily="2" charset="-122"/>
              </a:rPr>
              <a:t>include &lt;</a:t>
            </a:r>
            <a:r>
              <a:rPr lang="en-US" altLang="zh-CN" sz="2400" dirty="0" err="1">
                <a:solidFill>
                  <a:srgbClr val="0000FF"/>
                </a:solidFill>
                <a:latin typeface="华文楷体" panose="02010600040101010101" pitchFamily="2" charset="-122"/>
                <a:ea typeface="华文楷体" panose="02010600040101010101" pitchFamily="2" charset="-122"/>
              </a:rPr>
              <a:t>stdio.h</a:t>
            </a:r>
            <a:r>
              <a:rPr lang="en-US" altLang="zh-CN" sz="2400" dirty="0">
                <a:solidFill>
                  <a:srgbClr val="0000FF"/>
                </a:solidFill>
                <a:latin typeface="华文楷体" panose="02010600040101010101" pitchFamily="2" charset="-122"/>
                <a:ea typeface="华文楷体" panose="02010600040101010101" pitchFamily="2" charset="-122"/>
              </a:rPr>
              <a:t>&gt;</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1955577"/>
            <a:ext cx="2539948" cy="4225028"/>
          </a:xfrm>
          <a:prstGeom prst="rect">
            <a:avLst/>
          </a:prstGeom>
        </p:spPr>
      </p:pic>
      <p:sp>
        <p:nvSpPr>
          <p:cNvPr id="9" name="灯片编号占位符 8"/>
          <p:cNvSpPr>
            <a:spLocks noGrp="1"/>
          </p:cNvSpPr>
          <p:nvPr>
            <p:ph type="sldNum" sz="quarter" idx="12"/>
          </p:nvPr>
        </p:nvSpPr>
        <p:spPr/>
        <p:txBody>
          <a:bodyPr/>
          <a:lstStyle/>
          <a:p>
            <a:fld id="{B9C957E8-67D0-4D6B-9E2E-E0F6059B356C}" type="slidenum">
              <a:rPr lang="en-US" altLang="zh-CN" smtClean="0"/>
              <a:pPr/>
              <a:t>36</a:t>
            </a:fld>
            <a:endParaRPr lang="en-US" altLang="zh-CN"/>
          </a:p>
        </p:txBody>
      </p:sp>
    </p:spTree>
    <p:extLst>
      <p:ext uri="{BB962C8B-B14F-4D97-AF65-F5344CB8AC3E}">
        <p14:creationId xmlns:p14="http://schemas.microsoft.com/office/powerpoint/2010/main" val="380461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 name="矩形 4"/>
          <p:cNvSpPr/>
          <p:nvPr/>
        </p:nvSpPr>
        <p:spPr>
          <a:xfrm>
            <a:off x="899592" y="2325510"/>
            <a:ext cx="3300904" cy="923330"/>
          </a:xfrm>
          <a:prstGeom prst="rect">
            <a:avLst/>
          </a:prstGeom>
          <a:noFill/>
        </p:spPr>
        <p:txBody>
          <a:bodyPr wrap="none" lIns="91440" tIns="45720" rIns="91440" bIns="45720">
            <a:spAutoFit/>
          </a:bodyPr>
          <a:lstStyle/>
          <a:p>
            <a:pPr algn="ctr"/>
            <a:r>
              <a:rPr lang="en-US" altLang="zh-CN" sz="5400" b="1" dirty="0" err="1">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i</a:t>
            </a:r>
            <a:r>
              <a:rPr lang="en-US" altLang="zh-CN" sz="5400" b="1" dirty="0" err="1" smtClean="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nt</a:t>
            </a:r>
            <a:r>
              <a:rPr lang="en-US" altLang="zh-CN" sz="5400" b="1" dirty="0" smtClean="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 main( )</a:t>
            </a:r>
            <a:endParaRPr lang="zh-CN" altLang="en-US" sz="5400" b="1" cap="none" spc="0" dirty="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11" name="矩形 10"/>
          <p:cNvSpPr/>
          <p:nvPr/>
        </p:nvSpPr>
        <p:spPr>
          <a:xfrm>
            <a:off x="4499992" y="4941168"/>
            <a:ext cx="3762568" cy="923330"/>
          </a:xfrm>
          <a:prstGeom prst="rect">
            <a:avLst/>
          </a:prstGeom>
          <a:noFill/>
        </p:spPr>
        <p:txBody>
          <a:bodyPr wrap="none" lIns="91440" tIns="45720" rIns="91440" bIns="45720">
            <a:spAutoFit/>
          </a:bodyPr>
          <a:lstStyle/>
          <a:p>
            <a:pPr algn="ctr"/>
            <a:r>
              <a:rPr lang="en-US" altLang="zh-CN" sz="5400" b="1" dirty="0" smtClean="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void main( )</a:t>
            </a:r>
            <a:endParaRPr lang="zh-CN" altLang="en-US" sz="5400" b="1" cap="none" spc="0" dirty="0">
              <a:ln w="12700">
                <a:solidFill>
                  <a:srgbClr val="00B050"/>
                </a:solidFill>
                <a:prstDash val="solid"/>
              </a:ln>
              <a:solidFill>
                <a:srgbClr val="00418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6" name="矩形 5"/>
          <p:cNvSpPr/>
          <p:nvPr/>
        </p:nvSpPr>
        <p:spPr>
          <a:xfrm>
            <a:off x="3868686" y="3523882"/>
            <a:ext cx="1031052" cy="1107996"/>
          </a:xfrm>
          <a:prstGeom prst="rect">
            <a:avLst/>
          </a:prstGeom>
          <a:noFill/>
        </p:spPr>
        <p:txBody>
          <a:bodyPr wrap="none" lIns="91440" tIns="45720" rIns="91440" bIns="45720">
            <a:spAutoFit/>
          </a:bodyPr>
          <a:lstStyle/>
          <a:p>
            <a:pPr algn="ctr"/>
            <a:r>
              <a:rPr lang="en-US" altLang="zh-CN" sz="6600" b="1" cap="none" spc="0" dirty="0" smtClean="0">
                <a:ln w="22225">
                  <a:solidFill>
                    <a:schemeClr val="accent2"/>
                  </a:solidFill>
                  <a:prstDash val="solid"/>
                </a:ln>
                <a:solidFill>
                  <a:schemeClr val="accent2">
                    <a:lumMod val="40000"/>
                    <a:lumOff val="60000"/>
                  </a:schemeClr>
                </a:solidFill>
                <a:effectLst/>
              </a:rPr>
              <a:t>or</a:t>
            </a:r>
            <a:endParaRPr lang="zh-CN" altLang="en-US" sz="6600" b="1" cap="none" spc="0" dirty="0">
              <a:ln w="22225">
                <a:solidFill>
                  <a:schemeClr val="accent2"/>
                </a:solidFill>
                <a:prstDash val="solid"/>
              </a:ln>
              <a:solidFill>
                <a:schemeClr val="accent2">
                  <a:lumMod val="40000"/>
                  <a:lumOff val="60000"/>
                </a:schemeClr>
              </a:solidFill>
              <a:effectLst/>
            </a:endParaRPr>
          </a:p>
        </p:txBody>
      </p:sp>
      <p:sp>
        <p:nvSpPr>
          <p:cNvPr id="9" name="灯片编号占位符 8"/>
          <p:cNvSpPr>
            <a:spLocks noGrp="1"/>
          </p:cNvSpPr>
          <p:nvPr>
            <p:ph type="sldNum" sz="quarter" idx="12"/>
          </p:nvPr>
        </p:nvSpPr>
        <p:spPr/>
        <p:txBody>
          <a:bodyPr/>
          <a:lstStyle/>
          <a:p>
            <a:fld id="{B9C957E8-67D0-4D6B-9E2E-E0F6059B356C}" type="slidenum">
              <a:rPr lang="en-US" altLang="zh-CN" smtClean="0"/>
              <a:pPr/>
              <a:t>37</a:t>
            </a:fld>
            <a:endParaRPr lang="en-US" altLang="zh-CN"/>
          </a:p>
        </p:txBody>
      </p:sp>
    </p:spTree>
    <p:extLst>
      <p:ext uri="{BB962C8B-B14F-4D97-AF65-F5344CB8AC3E}">
        <p14:creationId xmlns:p14="http://schemas.microsoft.com/office/powerpoint/2010/main" val="400469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anim calcmode="lin" valueType="num">
                                      <p:cBhvr>
                                        <p:cTn id="13" dur="2000" fill="hold"/>
                                        <p:tgtEl>
                                          <p:spTgt spid="11"/>
                                        </p:tgtEl>
                                        <p:attrNameLst>
                                          <p:attrName>ppt_w</p:attrName>
                                        </p:attrNameLst>
                                      </p:cBhvr>
                                      <p:tavLst>
                                        <p:tav tm="0" fmla="#ppt_w*sin(2.5*pi*$)">
                                          <p:val>
                                            <p:fltVal val="0"/>
                                          </p:val>
                                        </p:tav>
                                        <p:tav tm="100000">
                                          <p:val>
                                            <p:fltVal val="1"/>
                                          </p:val>
                                        </p:tav>
                                      </p:tavLst>
                                    </p:anim>
                                    <p:anim calcmode="lin" valueType="num">
                                      <p:cBhvr>
                                        <p:cTn id="1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80">
                                          <p:stCondLst>
                                            <p:cond delay="0"/>
                                          </p:stCondLst>
                                        </p:cTn>
                                        <p:tgtEl>
                                          <p:spTgt spid="6"/>
                                        </p:tgtEl>
                                      </p:cBhvr>
                                    </p:animEffect>
                                    <p:anim calcmode="lin" valueType="num">
                                      <p:cBhvr>
                                        <p:cTn id="2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5" dur="26">
                                          <p:stCondLst>
                                            <p:cond delay="650"/>
                                          </p:stCondLst>
                                        </p:cTn>
                                        <p:tgtEl>
                                          <p:spTgt spid="6"/>
                                        </p:tgtEl>
                                      </p:cBhvr>
                                      <p:to x="100000" y="60000"/>
                                    </p:animScale>
                                    <p:animScale>
                                      <p:cBhvr>
                                        <p:cTn id="26" dur="166" decel="50000">
                                          <p:stCondLst>
                                            <p:cond delay="676"/>
                                          </p:stCondLst>
                                        </p:cTn>
                                        <p:tgtEl>
                                          <p:spTgt spid="6"/>
                                        </p:tgtEl>
                                      </p:cBhvr>
                                      <p:to x="100000" y="100000"/>
                                    </p:animScale>
                                    <p:animScale>
                                      <p:cBhvr>
                                        <p:cTn id="27" dur="26">
                                          <p:stCondLst>
                                            <p:cond delay="1312"/>
                                          </p:stCondLst>
                                        </p:cTn>
                                        <p:tgtEl>
                                          <p:spTgt spid="6"/>
                                        </p:tgtEl>
                                      </p:cBhvr>
                                      <p:to x="100000" y="80000"/>
                                    </p:animScale>
                                    <p:animScale>
                                      <p:cBhvr>
                                        <p:cTn id="28" dur="166" decel="50000">
                                          <p:stCondLst>
                                            <p:cond delay="1338"/>
                                          </p:stCondLst>
                                        </p:cTn>
                                        <p:tgtEl>
                                          <p:spTgt spid="6"/>
                                        </p:tgtEl>
                                      </p:cBhvr>
                                      <p:to x="100000" y="100000"/>
                                    </p:animScale>
                                    <p:animScale>
                                      <p:cBhvr>
                                        <p:cTn id="29" dur="26">
                                          <p:stCondLst>
                                            <p:cond delay="1642"/>
                                          </p:stCondLst>
                                        </p:cTn>
                                        <p:tgtEl>
                                          <p:spTgt spid="6"/>
                                        </p:tgtEl>
                                      </p:cBhvr>
                                      <p:to x="100000" y="90000"/>
                                    </p:animScale>
                                    <p:animScale>
                                      <p:cBhvr>
                                        <p:cTn id="30" dur="166" decel="50000">
                                          <p:stCondLst>
                                            <p:cond delay="1668"/>
                                          </p:stCondLst>
                                        </p:cTn>
                                        <p:tgtEl>
                                          <p:spTgt spid="6"/>
                                        </p:tgtEl>
                                      </p:cBhvr>
                                      <p:to x="100000" y="100000"/>
                                    </p:animScale>
                                    <p:animScale>
                                      <p:cBhvr>
                                        <p:cTn id="31" dur="26">
                                          <p:stCondLst>
                                            <p:cond delay="1808"/>
                                          </p:stCondLst>
                                        </p:cTn>
                                        <p:tgtEl>
                                          <p:spTgt spid="6"/>
                                        </p:tgtEl>
                                      </p:cBhvr>
                                      <p:to x="100000" y="95000"/>
                                    </p:animScale>
                                    <p:animScale>
                                      <p:cBhvr>
                                        <p:cTn id="32"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矩形 1"/>
          <p:cNvSpPr/>
          <p:nvPr/>
        </p:nvSpPr>
        <p:spPr>
          <a:xfrm>
            <a:off x="611560" y="1756818"/>
            <a:ext cx="7733312" cy="4942443"/>
          </a:xfrm>
          <a:prstGeom prst="rect">
            <a:avLst/>
          </a:prstGeom>
        </p:spPr>
        <p:txBody>
          <a:bodyPr wrap="square">
            <a:spAutoFit/>
          </a:bodyPr>
          <a:lstStyle/>
          <a:p>
            <a:pPr marL="285750" indent="-285750" algn="just">
              <a:lnSpc>
                <a:spcPct val="120000"/>
              </a:lnSpc>
              <a:spcBef>
                <a:spcPts val="0"/>
              </a:spcBef>
              <a:buFont typeface="Arial" panose="020B0604020202020204" pitchFamily="34" charset="0"/>
              <a:buChar char="•"/>
            </a:pPr>
            <a:r>
              <a:rPr lang="en-US" altLang="zh-CN" sz="2400" dirty="0">
                <a:solidFill>
                  <a:srgbClr val="004181"/>
                </a:solidFill>
                <a:latin typeface="华文楷体" panose="02010600040101010101" pitchFamily="2" charset="-122"/>
                <a:ea typeface="华文楷体" panose="02010600040101010101" pitchFamily="2" charset="-122"/>
              </a:rPr>
              <a:t>1983</a:t>
            </a:r>
            <a:r>
              <a:rPr lang="zh-CN" altLang="en-US" sz="2400" dirty="0">
                <a:solidFill>
                  <a:srgbClr val="004181"/>
                </a:solidFill>
                <a:latin typeface="华文楷体" panose="02010600040101010101" pitchFamily="2" charset="-122"/>
                <a:ea typeface="华文楷体" panose="02010600040101010101" pitchFamily="2" charset="-122"/>
              </a:rPr>
              <a:t>年</a:t>
            </a:r>
            <a:r>
              <a:rPr lang="en-US" altLang="zh-CN" sz="2400" dirty="0">
                <a:solidFill>
                  <a:srgbClr val="004181"/>
                </a:solidFill>
                <a:latin typeface="华文楷体" panose="02010600040101010101" pitchFamily="2" charset="-122"/>
                <a:ea typeface="华文楷体" panose="02010600040101010101" pitchFamily="2" charset="-122"/>
              </a:rPr>
              <a:t>,</a:t>
            </a:r>
            <a:r>
              <a:rPr lang="zh-CN" altLang="en-US" sz="2400" dirty="0">
                <a:solidFill>
                  <a:srgbClr val="004181"/>
                </a:solidFill>
                <a:latin typeface="华文楷体" panose="02010600040101010101" pitchFamily="2" charset="-122"/>
                <a:ea typeface="华文楷体" panose="02010600040101010101" pitchFamily="2" charset="-122"/>
              </a:rPr>
              <a:t>美国国家标准化协会</a:t>
            </a:r>
            <a:r>
              <a:rPr lang="en-US" altLang="zh-CN" sz="2400" dirty="0">
                <a:solidFill>
                  <a:srgbClr val="004181"/>
                </a:solidFill>
                <a:latin typeface="华文楷体" panose="02010600040101010101" pitchFamily="2" charset="-122"/>
                <a:ea typeface="华文楷体" panose="02010600040101010101" pitchFamily="2" charset="-122"/>
              </a:rPr>
              <a:t>(ANSI)</a:t>
            </a:r>
            <a:r>
              <a:rPr lang="zh-CN" altLang="en-US" sz="2400" dirty="0">
                <a:solidFill>
                  <a:srgbClr val="004181"/>
                </a:solidFill>
                <a:latin typeface="华文楷体" panose="02010600040101010101" pitchFamily="2" charset="-122"/>
                <a:ea typeface="华文楷体" panose="02010600040101010101" pitchFamily="2" charset="-122"/>
              </a:rPr>
              <a:t>根据</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语言各种版本对</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的发展和扩充</a:t>
            </a:r>
            <a:r>
              <a:rPr lang="en-US" altLang="zh-CN" sz="2400" dirty="0">
                <a:solidFill>
                  <a:srgbClr val="004181"/>
                </a:solidFill>
                <a:latin typeface="华文楷体" panose="02010600040101010101" pitchFamily="2" charset="-122"/>
                <a:ea typeface="华文楷体" panose="02010600040101010101" pitchFamily="2" charset="-122"/>
              </a:rPr>
              <a:t>,</a:t>
            </a:r>
            <a:r>
              <a:rPr lang="zh-CN" altLang="en-US" sz="2400" dirty="0">
                <a:solidFill>
                  <a:srgbClr val="004181"/>
                </a:solidFill>
                <a:latin typeface="华文楷体" panose="02010600040101010101" pitchFamily="2" charset="-122"/>
                <a:ea typeface="华文楷体" panose="02010600040101010101" pitchFamily="2" charset="-122"/>
              </a:rPr>
              <a:t>制定了新的标准</a:t>
            </a:r>
            <a:r>
              <a:rPr lang="en-US" altLang="zh-CN" sz="2400" dirty="0">
                <a:solidFill>
                  <a:srgbClr val="004181"/>
                </a:solidFill>
                <a:latin typeface="华文楷体" panose="02010600040101010101" pitchFamily="2" charset="-122"/>
                <a:ea typeface="华文楷体" panose="02010600040101010101" pitchFamily="2" charset="-122"/>
              </a:rPr>
              <a:t>ANSI C </a:t>
            </a:r>
            <a:r>
              <a:rPr lang="zh-CN" altLang="en-US" sz="2400" dirty="0">
                <a:solidFill>
                  <a:srgbClr val="004181"/>
                </a:solidFill>
                <a:latin typeface="华文楷体" panose="02010600040101010101" pitchFamily="2" charset="-122"/>
                <a:ea typeface="华文楷体" panose="02010600040101010101" pitchFamily="2" charset="-122"/>
              </a:rPr>
              <a:t>，比标准</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有了很大的发展。</a:t>
            </a:r>
          </a:p>
          <a:p>
            <a:pPr marL="285750" indent="-285750" algn="just">
              <a:lnSpc>
                <a:spcPct val="120000"/>
              </a:lnSpc>
              <a:spcBef>
                <a:spcPts val="0"/>
              </a:spcBef>
              <a:buFont typeface="Arial" panose="020B0604020202020204" pitchFamily="34" charset="0"/>
              <a:buChar char="•"/>
            </a:pPr>
            <a:r>
              <a:rPr lang="en-US" altLang="zh-CN" sz="2400" dirty="0">
                <a:solidFill>
                  <a:srgbClr val="C00000"/>
                </a:solidFill>
                <a:latin typeface="华文楷体" panose="02010600040101010101" pitchFamily="2" charset="-122"/>
                <a:ea typeface="华文楷体" panose="02010600040101010101" pitchFamily="2" charset="-122"/>
              </a:rPr>
              <a:t>1987</a:t>
            </a:r>
            <a:r>
              <a:rPr lang="zh-CN" altLang="en-US" sz="2400" dirty="0" smtClean="0">
                <a:solidFill>
                  <a:srgbClr val="C00000"/>
                </a:solidFill>
                <a:latin typeface="华文楷体" panose="02010600040101010101" pitchFamily="2" charset="-122"/>
                <a:ea typeface="华文楷体" panose="02010600040101010101" pitchFamily="2" charset="-122"/>
              </a:rPr>
              <a:t>年，</a:t>
            </a:r>
            <a:r>
              <a:rPr lang="en-US" altLang="zh-CN" sz="2400" dirty="0" smtClean="0">
                <a:solidFill>
                  <a:srgbClr val="C00000"/>
                </a:solidFill>
                <a:latin typeface="华文楷体" panose="02010600040101010101" pitchFamily="2" charset="-122"/>
                <a:ea typeface="华文楷体" panose="02010600040101010101" pitchFamily="2" charset="-122"/>
              </a:rPr>
              <a:t>ANSI</a:t>
            </a:r>
            <a:r>
              <a:rPr lang="zh-CN" altLang="en-US" sz="2400" dirty="0">
                <a:solidFill>
                  <a:srgbClr val="C00000"/>
                </a:solidFill>
                <a:latin typeface="华文楷体" panose="02010600040101010101" pitchFamily="2" charset="-122"/>
                <a:ea typeface="华文楷体" panose="02010600040101010101" pitchFamily="2" charset="-122"/>
              </a:rPr>
              <a:t>公布了新标准</a:t>
            </a:r>
            <a:r>
              <a:rPr lang="en-US" altLang="zh-CN" sz="2400" dirty="0">
                <a:solidFill>
                  <a:srgbClr val="C00000"/>
                </a:solidFill>
                <a:latin typeface="华文楷体" panose="02010600040101010101" pitchFamily="2" charset="-122"/>
                <a:ea typeface="华文楷体" panose="02010600040101010101" pitchFamily="2" charset="-122"/>
              </a:rPr>
              <a:t>——87 ANSI C</a:t>
            </a:r>
            <a:r>
              <a:rPr lang="zh-CN" altLang="en-US" sz="2400" dirty="0">
                <a:solidFill>
                  <a:srgbClr val="C00000"/>
                </a:solidFill>
                <a:latin typeface="华文楷体" panose="02010600040101010101" pitchFamily="2" charset="-122"/>
                <a:ea typeface="华文楷体" panose="02010600040101010101" pitchFamily="2" charset="-122"/>
              </a:rPr>
              <a:t>。</a:t>
            </a:r>
          </a:p>
          <a:p>
            <a:pPr marL="285750" indent="-285750" algn="just">
              <a:lnSpc>
                <a:spcPct val="120000"/>
              </a:lnSpc>
              <a:spcBef>
                <a:spcPts val="0"/>
              </a:spcBef>
              <a:buFont typeface="Arial" panose="020B0604020202020204" pitchFamily="34" charset="0"/>
              <a:buChar char="•"/>
            </a:pPr>
            <a:r>
              <a:rPr lang="en-US" altLang="zh-CN" sz="2400" dirty="0">
                <a:solidFill>
                  <a:srgbClr val="004181"/>
                </a:solidFill>
                <a:latin typeface="华文楷体" panose="02010600040101010101" pitchFamily="2" charset="-122"/>
                <a:ea typeface="华文楷体" panose="02010600040101010101" pitchFamily="2" charset="-122"/>
              </a:rPr>
              <a:t>1989</a:t>
            </a:r>
            <a:r>
              <a:rPr lang="zh-CN" altLang="en-US" sz="2400" dirty="0">
                <a:solidFill>
                  <a:srgbClr val="004181"/>
                </a:solidFill>
                <a:latin typeface="华文楷体" panose="02010600040101010101" pitchFamily="2" charset="-122"/>
                <a:ea typeface="华文楷体" panose="02010600040101010101" pitchFamily="2" charset="-122"/>
              </a:rPr>
              <a:t>年，</a:t>
            </a:r>
            <a:r>
              <a:rPr lang="en-US" altLang="zh-CN" sz="2400" dirty="0">
                <a:solidFill>
                  <a:srgbClr val="004181"/>
                </a:solidFill>
                <a:latin typeface="华文楷体" panose="02010600040101010101" pitchFamily="2" charset="-122"/>
                <a:ea typeface="华文楷体" panose="02010600040101010101" pitchFamily="2" charset="-122"/>
              </a:rPr>
              <a:t>ANSI</a:t>
            </a:r>
            <a:r>
              <a:rPr lang="zh-CN" altLang="en-US" sz="2400" dirty="0">
                <a:solidFill>
                  <a:srgbClr val="004181"/>
                </a:solidFill>
                <a:latin typeface="华文楷体" panose="02010600040101010101" pitchFamily="2" charset="-122"/>
                <a:ea typeface="华文楷体" panose="02010600040101010101" pitchFamily="2" charset="-122"/>
              </a:rPr>
              <a:t>又公布了一个新的</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语言标准</a:t>
            </a:r>
            <a:r>
              <a:rPr lang="en-US" altLang="zh-CN" sz="2400" dirty="0">
                <a:solidFill>
                  <a:srgbClr val="004181"/>
                </a:solidFill>
                <a:latin typeface="华文楷体" panose="02010600040101010101" pitchFamily="2" charset="-122"/>
                <a:ea typeface="华文楷体" panose="02010600040101010101" pitchFamily="2" charset="-122"/>
              </a:rPr>
              <a:t>—C89</a:t>
            </a:r>
          </a:p>
          <a:p>
            <a:pPr marL="285750" indent="-285750" algn="just">
              <a:lnSpc>
                <a:spcPct val="120000"/>
              </a:lnSpc>
              <a:spcBef>
                <a:spcPts val="0"/>
              </a:spcBef>
              <a:buFont typeface="Arial" panose="020B0604020202020204" pitchFamily="34" charset="0"/>
              <a:buChar char="•"/>
            </a:pPr>
            <a:r>
              <a:rPr lang="en-US" altLang="zh-CN" sz="2400" dirty="0">
                <a:solidFill>
                  <a:srgbClr val="C00000"/>
                </a:solidFill>
                <a:latin typeface="华文楷体" panose="02010600040101010101" pitchFamily="2" charset="-122"/>
                <a:ea typeface="华文楷体" panose="02010600040101010101" pitchFamily="2" charset="-122"/>
              </a:rPr>
              <a:t>1990</a:t>
            </a:r>
            <a:r>
              <a:rPr lang="zh-CN" altLang="en-US" sz="2400" dirty="0">
                <a:solidFill>
                  <a:srgbClr val="C00000"/>
                </a:solidFill>
                <a:latin typeface="华文楷体" panose="02010600040101010101" pitchFamily="2" charset="-122"/>
                <a:ea typeface="华文楷体" panose="02010600040101010101" pitchFamily="2" charset="-122"/>
              </a:rPr>
              <a:t>年，</a:t>
            </a:r>
            <a:r>
              <a:rPr lang="en-US" altLang="zh-CN" sz="2400" dirty="0">
                <a:solidFill>
                  <a:srgbClr val="C00000"/>
                </a:solidFill>
                <a:latin typeface="华文楷体" panose="02010600040101010101" pitchFamily="2" charset="-122"/>
                <a:ea typeface="华文楷体" panose="02010600040101010101" pitchFamily="2" charset="-122"/>
              </a:rPr>
              <a:t>ISO</a:t>
            </a:r>
            <a:r>
              <a:rPr lang="zh-CN" altLang="en-US" sz="2400" dirty="0">
                <a:solidFill>
                  <a:srgbClr val="C00000"/>
                </a:solidFill>
                <a:latin typeface="华文楷体" panose="02010600040101010101" pitchFamily="2" charset="-122"/>
                <a:ea typeface="华文楷体" panose="02010600040101010101" pitchFamily="2" charset="-122"/>
              </a:rPr>
              <a:t>接受</a:t>
            </a:r>
            <a:r>
              <a:rPr lang="en-US" altLang="zh-CN" sz="2400" dirty="0">
                <a:solidFill>
                  <a:srgbClr val="C00000"/>
                </a:solidFill>
                <a:latin typeface="华文楷体" panose="02010600040101010101" pitchFamily="2" charset="-122"/>
                <a:ea typeface="华文楷体" panose="02010600040101010101" pitchFamily="2" charset="-122"/>
              </a:rPr>
              <a:t>C89</a:t>
            </a:r>
            <a:r>
              <a:rPr lang="zh-CN" altLang="en-US" sz="2400" dirty="0">
                <a:solidFill>
                  <a:srgbClr val="C00000"/>
                </a:solidFill>
                <a:latin typeface="华文楷体" panose="02010600040101010101" pitchFamily="2" charset="-122"/>
                <a:ea typeface="华文楷体" panose="02010600040101010101" pitchFamily="2" charset="-122"/>
              </a:rPr>
              <a:t>作为国际标准通常称为</a:t>
            </a:r>
            <a:r>
              <a:rPr lang="en-US" altLang="zh-CN" sz="2400" dirty="0">
                <a:solidFill>
                  <a:srgbClr val="C00000"/>
                </a:solidFill>
                <a:latin typeface="华文楷体" panose="02010600040101010101" pitchFamily="2" charset="-122"/>
                <a:ea typeface="华文楷体" panose="02010600040101010101" pitchFamily="2" charset="-122"/>
              </a:rPr>
              <a:t>C90</a:t>
            </a:r>
          </a:p>
          <a:p>
            <a:pPr marL="285750" indent="-285750" algn="just">
              <a:lnSpc>
                <a:spcPct val="120000"/>
              </a:lnSpc>
              <a:spcBef>
                <a:spcPts val="0"/>
              </a:spcBef>
              <a:buFont typeface="Arial" panose="020B0604020202020204" pitchFamily="34" charset="0"/>
              <a:buChar char="•"/>
            </a:pPr>
            <a:r>
              <a:rPr lang="en-US" altLang="zh-CN" sz="2400" dirty="0">
                <a:solidFill>
                  <a:srgbClr val="004181"/>
                </a:solidFill>
                <a:latin typeface="华文楷体" panose="02010600040101010101" pitchFamily="2" charset="-122"/>
                <a:ea typeface="华文楷体" panose="02010600040101010101" pitchFamily="2" charset="-122"/>
              </a:rPr>
              <a:t>1999</a:t>
            </a:r>
            <a:r>
              <a:rPr lang="zh-CN" altLang="en-US" sz="2400" dirty="0">
                <a:solidFill>
                  <a:srgbClr val="004181"/>
                </a:solidFill>
                <a:latin typeface="华文楷体" panose="02010600040101010101" pitchFamily="2" charset="-122"/>
                <a:ea typeface="华文楷体" panose="02010600040101010101" pitchFamily="2" charset="-122"/>
              </a:rPr>
              <a:t>年，</a:t>
            </a:r>
            <a:r>
              <a:rPr lang="en-US" altLang="zh-CN" sz="2400" dirty="0">
                <a:solidFill>
                  <a:srgbClr val="004181"/>
                </a:solidFill>
                <a:latin typeface="华文楷体" panose="02010600040101010101" pitchFamily="2" charset="-122"/>
                <a:ea typeface="华文楷体" panose="02010600040101010101" pitchFamily="2" charset="-122"/>
              </a:rPr>
              <a:t>ISO</a:t>
            </a:r>
            <a:r>
              <a:rPr lang="zh-CN" altLang="en-US" sz="2400" dirty="0">
                <a:solidFill>
                  <a:srgbClr val="004181"/>
                </a:solidFill>
                <a:latin typeface="华文楷体" panose="02010600040101010101" pitchFamily="2" charset="-122"/>
                <a:ea typeface="华文楷体" panose="02010600040101010101" pitchFamily="2" charset="-122"/>
              </a:rPr>
              <a:t>对</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语言标准进行修订，在基本保留原来的</a:t>
            </a:r>
            <a:r>
              <a:rPr lang="en-US" altLang="zh-CN" sz="2400" dirty="0">
                <a:solidFill>
                  <a:srgbClr val="004181"/>
                </a:solidFill>
                <a:latin typeface="华文楷体" panose="02010600040101010101" pitchFamily="2" charset="-122"/>
                <a:ea typeface="华文楷体" panose="02010600040101010101" pitchFamily="2" charset="-122"/>
              </a:rPr>
              <a:t>C</a:t>
            </a:r>
            <a:r>
              <a:rPr lang="zh-CN" altLang="en-US" sz="2400" dirty="0">
                <a:solidFill>
                  <a:srgbClr val="004181"/>
                </a:solidFill>
                <a:latin typeface="华文楷体" panose="02010600040101010101" pitchFamily="2" charset="-122"/>
                <a:ea typeface="华文楷体" panose="02010600040101010101" pitchFamily="2" charset="-122"/>
              </a:rPr>
              <a:t>语言特征的基础上，增加了一些面向对象的特征，简称为 </a:t>
            </a:r>
            <a:r>
              <a:rPr lang="en-US" altLang="zh-CN" sz="2400" dirty="0">
                <a:solidFill>
                  <a:srgbClr val="004181"/>
                </a:solidFill>
                <a:latin typeface="华文楷体" panose="02010600040101010101" pitchFamily="2" charset="-122"/>
                <a:ea typeface="华文楷体" panose="02010600040101010101" pitchFamily="2" charset="-122"/>
              </a:rPr>
              <a:t>C99</a:t>
            </a:r>
            <a:r>
              <a:rPr lang="zh-CN" altLang="en-US" sz="2400" dirty="0">
                <a:solidFill>
                  <a:srgbClr val="004181"/>
                </a:solidFill>
                <a:latin typeface="华文楷体" panose="02010600040101010101" pitchFamily="2" charset="-122"/>
                <a:ea typeface="华文楷体" panose="02010600040101010101" pitchFamily="2" charset="-122"/>
              </a:rPr>
              <a:t>。 </a:t>
            </a:r>
          </a:p>
          <a:p>
            <a:pPr marL="285750" indent="-285750" algn="just">
              <a:lnSpc>
                <a:spcPct val="120000"/>
              </a:lnSpc>
              <a:spcBef>
                <a:spcPts val="0"/>
              </a:spcBef>
              <a:buFont typeface="Arial" panose="020B0604020202020204" pitchFamily="34" charset="0"/>
              <a:buChar char="•"/>
            </a:pPr>
            <a:r>
              <a:rPr lang="zh-CN" altLang="en-US" sz="2400" dirty="0">
                <a:solidFill>
                  <a:srgbClr val="C00000"/>
                </a:solidFill>
                <a:latin typeface="华文楷体" panose="02010600040101010101" pitchFamily="2" charset="-122"/>
                <a:ea typeface="华文楷体" panose="02010600040101010101" pitchFamily="2" charset="-122"/>
              </a:rPr>
              <a:t>目前流行的</a:t>
            </a:r>
            <a:r>
              <a:rPr lang="en-US" altLang="zh-CN" sz="2400" dirty="0">
                <a:solidFill>
                  <a:srgbClr val="C00000"/>
                </a:solidFill>
                <a:latin typeface="华文楷体" panose="02010600040101010101" pitchFamily="2" charset="-122"/>
                <a:ea typeface="华文楷体" panose="02010600040101010101" pitchFamily="2" charset="-122"/>
              </a:rPr>
              <a:t>C</a:t>
            </a:r>
            <a:r>
              <a:rPr lang="zh-CN" altLang="en-US" sz="2400" dirty="0">
                <a:solidFill>
                  <a:srgbClr val="C00000"/>
                </a:solidFill>
                <a:latin typeface="华文楷体" panose="02010600040101010101" pitchFamily="2" charset="-122"/>
                <a:ea typeface="华文楷体" panose="02010600040101010101" pitchFamily="2" charset="-122"/>
              </a:rPr>
              <a:t>语言编译系统大多是以</a:t>
            </a:r>
            <a:r>
              <a:rPr lang="en-US" altLang="zh-CN" sz="2400" dirty="0">
                <a:solidFill>
                  <a:srgbClr val="C00000"/>
                </a:solidFill>
                <a:latin typeface="华文楷体" panose="02010600040101010101" pitchFamily="2" charset="-122"/>
                <a:ea typeface="华文楷体" panose="02010600040101010101" pitchFamily="2" charset="-122"/>
              </a:rPr>
              <a:t>C99</a:t>
            </a:r>
            <a:r>
              <a:rPr lang="zh-CN" altLang="en-US" sz="2400" dirty="0">
                <a:solidFill>
                  <a:srgbClr val="C00000"/>
                </a:solidFill>
                <a:latin typeface="华文楷体" panose="02010600040101010101" pitchFamily="2" charset="-122"/>
                <a:ea typeface="华文楷体" panose="02010600040101010101" pitchFamily="2" charset="-122"/>
              </a:rPr>
              <a:t>为基础进行开发的。</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38</a:t>
            </a:fld>
            <a:endParaRPr lang="en-US" altLang="zh-CN"/>
          </a:p>
        </p:txBody>
      </p:sp>
    </p:spTree>
    <p:extLst>
      <p:ext uri="{BB962C8B-B14F-4D97-AF65-F5344CB8AC3E}">
        <p14:creationId xmlns:p14="http://schemas.microsoft.com/office/powerpoint/2010/main" val="143921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矩形 1"/>
          <p:cNvSpPr/>
          <p:nvPr/>
        </p:nvSpPr>
        <p:spPr>
          <a:xfrm>
            <a:off x="417240" y="2536791"/>
            <a:ext cx="4446352" cy="2308324"/>
          </a:xfrm>
          <a:prstGeom prst="rect">
            <a:avLst/>
          </a:prstGeom>
        </p:spPr>
        <p:txBody>
          <a:bodyPr wrap="square">
            <a:spAutoFit/>
          </a:bodyPr>
          <a:lstStyle/>
          <a:p>
            <a:pPr algn="just">
              <a:lnSpc>
                <a:spcPct val="120000"/>
              </a:lnSpc>
              <a:spcBef>
                <a:spcPts val="0"/>
              </a:spcBef>
            </a:pPr>
            <a:r>
              <a:rPr lang="zh-CN" altLang="en-US" sz="2400" dirty="0" smtClean="0">
                <a:latin typeface="华文楷体" panose="02010600040101010101" pitchFamily="2" charset="-122"/>
                <a:ea typeface="华文楷体" panose="02010600040101010101" pitchFamily="2" charset="-122"/>
              </a:rPr>
              <a:t>        后缀为</a:t>
            </a:r>
            <a:r>
              <a:rPr lang="en-US" altLang="zh-CN" sz="2400" dirty="0" smtClean="0">
                <a:latin typeface="华文楷体" panose="02010600040101010101" pitchFamily="2" charset="-122"/>
                <a:ea typeface="华文楷体" panose="02010600040101010101" pitchFamily="2" charset="-122"/>
              </a:rPr>
              <a:t>.h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head</a:t>
            </a:r>
            <a:r>
              <a:rPr lang="zh-CN" altLang="en-US" sz="2400" dirty="0" smtClean="0">
                <a:latin typeface="华文楷体" panose="02010600040101010101" pitchFamily="2" charset="-122"/>
                <a:ea typeface="华文楷体" panose="02010600040101010101" pitchFamily="2" charset="-122"/>
              </a:rPr>
              <a:t>）的文件被称之为头文件。设立头文件的目的主要是：提供全局变量、全局函数的声明或提供公用数据类型的定义。</a:t>
            </a:r>
            <a:endParaRPr lang="zh-CN" altLang="en-US" sz="2400"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4"/>
          <a:stretch>
            <a:fillRect/>
          </a:stretch>
        </p:blipFill>
        <p:spPr>
          <a:xfrm>
            <a:off x="5463770" y="1759323"/>
            <a:ext cx="3100143" cy="4724027"/>
          </a:xfrm>
          <a:prstGeom prst="rect">
            <a:avLst/>
          </a:prstGeom>
        </p:spPr>
      </p:pic>
      <p:sp>
        <p:nvSpPr>
          <p:cNvPr id="6" name="矩形 5"/>
          <p:cNvSpPr/>
          <p:nvPr/>
        </p:nvSpPr>
        <p:spPr>
          <a:xfrm>
            <a:off x="428700" y="5064865"/>
            <a:ext cx="4414791" cy="1569660"/>
          </a:xfrm>
          <a:prstGeom prst="rect">
            <a:avLst/>
          </a:prstGeom>
        </p:spPr>
        <p:txBody>
          <a:bodyPr wrap="square">
            <a:spAutoFit/>
          </a:bodyPr>
          <a:lstStyle/>
          <a:p>
            <a:r>
              <a:rPr lang="zh-CN" altLang="en-US" sz="2400" dirty="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       以此</a:t>
            </a:r>
            <a:r>
              <a:rPr lang="zh-CN" altLang="en-US" sz="2400" dirty="0">
                <a:latin typeface="华文楷体" panose="02010600040101010101" pitchFamily="2" charset="-122"/>
                <a:ea typeface="华文楷体" panose="02010600040101010101" pitchFamily="2" charset="-122"/>
              </a:rPr>
              <a:t>可减少代码的重复书写，提高编写和修改程序的效率</a:t>
            </a:r>
            <a:r>
              <a:rPr lang="zh-CN" altLang="en-US" sz="2400" dirty="0" smtClean="0">
                <a:latin typeface="华文楷体" panose="02010600040101010101" pitchFamily="2" charset="-122"/>
                <a:ea typeface="华文楷体" panose="02010600040101010101" pitchFamily="2" charset="-122"/>
              </a:rPr>
              <a:t>。此外，还是一种代码保密是手段。</a:t>
            </a:r>
            <a:endParaRPr lang="zh-CN" altLang="en-US" sz="2400" dirty="0">
              <a:latin typeface="华文楷体" panose="02010600040101010101" pitchFamily="2" charset="-122"/>
              <a:ea typeface="华文楷体" panose="02010600040101010101" pitchFamily="2" charset="-122"/>
            </a:endParaRPr>
          </a:p>
        </p:txBody>
      </p:sp>
      <p:sp>
        <p:nvSpPr>
          <p:cNvPr id="7" name="灯片编号占位符 6"/>
          <p:cNvSpPr>
            <a:spLocks noGrp="1"/>
          </p:cNvSpPr>
          <p:nvPr>
            <p:ph type="sldNum" sz="quarter" idx="12"/>
          </p:nvPr>
        </p:nvSpPr>
        <p:spPr/>
        <p:txBody>
          <a:bodyPr/>
          <a:lstStyle/>
          <a:p>
            <a:fld id="{B9C957E8-67D0-4D6B-9E2E-E0F6059B356C}" type="slidenum">
              <a:rPr lang="en-US" altLang="zh-CN" smtClean="0"/>
              <a:pPr/>
              <a:t>39</a:t>
            </a:fld>
            <a:endParaRPr lang="en-US" altLang="zh-CN"/>
          </a:p>
        </p:txBody>
      </p:sp>
      <p:sp>
        <p:nvSpPr>
          <p:cNvPr id="8" name="矩形 7"/>
          <p:cNvSpPr/>
          <p:nvPr/>
        </p:nvSpPr>
        <p:spPr>
          <a:xfrm>
            <a:off x="836275" y="1769287"/>
            <a:ext cx="4317355" cy="587020"/>
          </a:xfrm>
          <a:prstGeom prst="rect">
            <a:avLst/>
          </a:prstGeom>
        </p:spPr>
        <p:txBody>
          <a:bodyPr wrap="square">
            <a:spAutoFit/>
          </a:bodyPr>
          <a:lstStyle/>
          <a:p>
            <a:pPr>
              <a:lnSpc>
                <a:spcPct val="150000"/>
              </a:lnSpc>
            </a:pPr>
            <a:r>
              <a:rPr lang="en-US" altLang="zh-CN" sz="2400" b="1" dirty="0">
                <a:solidFill>
                  <a:srgbClr val="00B050"/>
                </a:solidFill>
                <a:latin typeface="Consolas" panose="020B0609020204030204" pitchFamily="49" charset="0"/>
              </a:rPr>
              <a:t># include &lt;</a:t>
            </a:r>
            <a:r>
              <a:rPr lang="en-US" altLang="zh-CN" sz="2400" b="1" dirty="0" err="1">
                <a:solidFill>
                  <a:srgbClr val="00B050"/>
                </a:solidFill>
                <a:latin typeface="Consolas" panose="020B0609020204030204" pitchFamily="49" charset="0"/>
              </a:rPr>
              <a:t>stdio.h</a:t>
            </a:r>
            <a:r>
              <a:rPr lang="en-US" altLang="zh-CN" sz="2400" b="1" dirty="0">
                <a:solidFill>
                  <a:srgbClr val="00B050"/>
                </a:solidFill>
                <a:latin typeface="Consolas" panose="020B0609020204030204" pitchFamily="49" charset="0"/>
              </a:rPr>
              <a:t>&gt;</a:t>
            </a:r>
          </a:p>
        </p:txBody>
      </p:sp>
    </p:spTree>
    <p:extLst>
      <p:ext uri="{BB962C8B-B14F-4D97-AF65-F5344CB8AC3E}">
        <p14:creationId xmlns:p14="http://schemas.microsoft.com/office/powerpoint/2010/main" val="201057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文本框 7"/>
          <p:cNvSpPr txBox="1">
            <a:spLocks noChangeArrowheads="1"/>
          </p:cNvSpPr>
          <p:nvPr/>
        </p:nvSpPr>
        <p:spPr bwMode="auto">
          <a:xfrm>
            <a:off x="503659" y="2476217"/>
            <a:ext cx="789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just" eaLnBrk="0" hangingPunct="0"/>
            <a:r>
              <a:rPr lang="zh-CN" altLang="en-US" sz="2400" dirty="0">
                <a:solidFill>
                  <a:srgbClr val="0000FF"/>
                </a:solidFill>
                <a:ea typeface="楷体" panose="02010609060101010101" pitchFamily="49" charset="-122"/>
                <a:cs typeface="Times New Roman" panose="02020603050405020304" pitchFamily="18" charset="0"/>
              </a:rPr>
              <a:t>1、</a:t>
            </a:r>
            <a:r>
              <a:rPr lang="zh-CN" altLang="en-US" sz="2400" b="1" dirty="0">
                <a:solidFill>
                  <a:srgbClr val="0000FF"/>
                </a:solidFill>
                <a:ea typeface="楷体" panose="02010609060101010101" pitchFamily="49" charset="-122"/>
                <a:cs typeface="Times New Roman" panose="02020603050405020304" pitchFamily="18" charset="0"/>
              </a:rPr>
              <a:t>数码</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dirty="0">
                <a:ea typeface="楷体" panose="02010609060101010101" pitchFamily="49" charset="-122"/>
                <a:cs typeface="Times New Roman" panose="02020603050405020304" pitchFamily="18" charset="0"/>
              </a:rPr>
              <a:t>指一个数制中表示基本数值大小不同的数字符号。例如，在十进制中有十个数码：0，1，2，3，4，5，6，7，8，9；在二进制中有两个数码：0，1</a:t>
            </a:r>
            <a:r>
              <a:rPr lang="zh-CN" altLang="en-US" sz="2400" dirty="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
        <p:nvSpPr>
          <p:cNvPr id="9" name="文本框 8"/>
          <p:cNvSpPr txBox="1">
            <a:spLocks noChangeArrowheads="1"/>
          </p:cNvSpPr>
          <p:nvPr/>
        </p:nvSpPr>
        <p:spPr bwMode="auto">
          <a:xfrm>
            <a:off x="899592" y="1903243"/>
            <a:ext cx="684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just" eaLnBrk="0" hangingPunct="0"/>
            <a:r>
              <a:rPr lang="zh-CN" altLang="en-US" sz="2400" dirty="0">
                <a:ea typeface="楷体" panose="02010609060101010101" pitchFamily="49" charset="-122"/>
                <a:cs typeface="Times New Roman" panose="02020603050405020304" pitchFamily="18" charset="0"/>
              </a:rPr>
              <a:t>在数制中，有三个基本概念：</a:t>
            </a:r>
            <a:r>
              <a:rPr lang="zh-CN" altLang="en-US" sz="2400" b="1" dirty="0">
                <a:solidFill>
                  <a:srgbClr val="0000FF"/>
                </a:solidFill>
                <a:ea typeface="楷体" panose="02010609060101010101" pitchFamily="49" charset="-122"/>
                <a:cs typeface="Times New Roman" panose="02020603050405020304" pitchFamily="18" charset="0"/>
              </a:rPr>
              <a:t>数码</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b="1" dirty="0">
                <a:solidFill>
                  <a:srgbClr val="0000FF"/>
                </a:solidFill>
                <a:ea typeface="楷体" panose="02010609060101010101" pitchFamily="49" charset="-122"/>
                <a:cs typeface="Times New Roman" panose="02020603050405020304" pitchFamily="18" charset="0"/>
              </a:rPr>
              <a:t>基数</a:t>
            </a:r>
            <a:r>
              <a:rPr lang="zh-CN" altLang="en-US" sz="2400" dirty="0">
                <a:ea typeface="楷体" panose="02010609060101010101" pitchFamily="49" charset="-122"/>
                <a:cs typeface="Times New Roman" panose="02020603050405020304" pitchFamily="18" charset="0"/>
              </a:rPr>
              <a:t>和</a:t>
            </a:r>
            <a:r>
              <a:rPr lang="zh-CN" altLang="en-US" sz="2400" b="1" dirty="0">
                <a:solidFill>
                  <a:srgbClr val="0000FF"/>
                </a:solidFill>
                <a:ea typeface="楷体" panose="02010609060101010101" pitchFamily="49" charset="-122"/>
                <a:cs typeface="Times New Roman" panose="02020603050405020304" pitchFamily="18" charset="0"/>
              </a:rPr>
              <a:t>位权</a:t>
            </a:r>
          </a:p>
        </p:txBody>
      </p:sp>
      <p:sp>
        <p:nvSpPr>
          <p:cNvPr id="10" name="文本框 9"/>
          <p:cNvSpPr txBox="1">
            <a:spLocks noChangeArrowheads="1"/>
          </p:cNvSpPr>
          <p:nvPr/>
        </p:nvSpPr>
        <p:spPr bwMode="auto">
          <a:xfrm>
            <a:off x="503659" y="5013176"/>
            <a:ext cx="789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algn="just" eaLnBrk="0" hangingPunct="0"/>
            <a:r>
              <a:rPr lang="en-US" altLang="zh-CN" sz="2400" dirty="0">
                <a:solidFill>
                  <a:srgbClr val="0000FF"/>
                </a:solidFill>
                <a:ea typeface="楷体" panose="02010609060101010101" pitchFamily="49" charset="-122"/>
                <a:cs typeface="Times New Roman" panose="02020603050405020304" pitchFamily="18" charset="0"/>
              </a:rPr>
              <a:t>3</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b="1" dirty="0">
                <a:solidFill>
                  <a:srgbClr val="0000FF"/>
                </a:solidFill>
                <a:ea typeface="楷体" panose="02010609060101010101" pitchFamily="49" charset="-122"/>
                <a:cs typeface="Times New Roman" panose="02020603050405020304" pitchFamily="18" charset="0"/>
              </a:rPr>
              <a:t>位权</a:t>
            </a:r>
            <a:r>
              <a:rPr lang="zh-CN" altLang="en-US" sz="2400" dirty="0">
                <a:solidFill>
                  <a:srgbClr val="0000FF"/>
                </a:solidFill>
                <a:ea typeface="楷体" panose="02010609060101010101" pitchFamily="49" charset="-122"/>
                <a:cs typeface="Times New Roman" panose="02020603050405020304" pitchFamily="18" charset="0"/>
              </a:rPr>
              <a:t>：</a:t>
            </a:r>
            <a:r>
              <a:rPr lang="zh-CN" altLang="en-US" sz="2400" dirty="0">
                <a:ea typeface="楷体" panose="02010609060101010101" pitchFamily="49" charset="-122"/>
                <a:cs typeface="Times New Roman" panose="02020603050405020304" pitchFamily="18" charset="0"/>
              </a:rPr>
              <a:t>指一个数值中某一位上的</a:t>
            </a:r>
            <a:r>
              <a:rPr lang="en-US" altLang="zh-CN" sz="2400" dirty="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所示数值的大小。例如，十进制的</a:t>
            </a:r>
            <a:r>
              <a:rPr lang="en-US" altLang="zh-CN" sz="2400" dirty="0">
                <a:ea typeface="楷体" panose="02010609060101010101" pitchFamily="49" charset="-122"/>
                <a:cs typeface="Times New Roman" panose="02020603050405020304" pitchFamily="18" charset="0"/>
              </a:rPr>
              <a:t>123</a:t>
            </a:r>
            <a:r>
              <a:rPr lang="zh-CN" altLang="en-US" sz="2400" dirty="0">
                <a:ea typeface="楷体" panose="02010609060101010101" pitchFamily="49" charset="-122"/>
                <a:cs typeface="Times New Roman" panose="02020603050405020304" pitchFamily="18" charset="0"/>
              </a:rPr>
              <a:t>，</a:t>
            </a:r>
            <a:r>
              <a:rPr lang="en-US" altLang="zh-CN" sz="2400" dirty="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的位权是</a:t>
            </a:r>
            <a:r>
              <a:rPr lang="en-US" altLang="zh-CN" sz="2400" dirty="0" smtClean="0">
                <a:ea typeface="楷体" panose="02010609060101010101" pitchFamily="49" charset="-122"/>
                <a:cs typeface="Times New Roman" panose="02020603050405020304" pitchFamily="18" charset="0"/>
              </a:rPr>
              <a:t>10</a:t>
            </a:r>
            <a:r>
              <a:rPr lang="en-US" altLang="zh-CN" sz="2400" baseline="30000" dirty="0" smtClean="0">
                <a:ea typeface="楷体" panose="02010609060101010101" pitchFamily="49" charset="-122"/>
                <a:cs typeface="Times New Roman" panose="02020603050405020304" pitchFamily="18" charset="0"/>
              </a:rPr>
              <a:t>2</a:t>
            </a:r>
            <a:r>
              <a:rPr lang="en-US" altLang="zh-CN" sz="2400" dirty="0" smtClean="0">
                <a:ea typeface="楷体" panose="02010609060101010101" pitchFamily="49" charset="-122"/>
                <a:cs typeface="Times New Roman" panose="02020603050405020304" pitchFamily="18" charset="0"/>
              </a:rPr>
              <a:t>=100</a:t>
            </a:r>
            <a:r>
              <a:rPr lang="zh-CN" altLang="en-US" sz="2400" dirty="0" smtClean="0">
                <a:ea typeface="楷体" panose="02010609060101010101" pitchFamily="49" charset="-122"/>
                <a:cs typeface="Times New Roman" panose="02020603050405020304" pitchFamily="18" charset="0"/>
              </a:rPr>
              <a:t>；</a:t>
            </a:r>
            <a:r>
              <a:rPr lang="en-US" altLang="zh-CN" sz="2400" dirty="0" smtClean="0">
                <a:ea typeface="楷体" panose="02010609060101010101" pitchFamily="49" charset="-122"/>
                <a:cs typeface="Times New Roman" panose="02020603050405020304" pitchFamily="18" charset="0"/>
              </a:rPr>
              <a:t>2</a:t>
            </a:r>
            <a:r>
              <a:rPr lang="zh-CN" altLang="en-US" sz="2400" dirty="0">
                <a:ea typeface="楷体" panose="02010609060101010101" pitchFamily="49" charset="-122"/>
                <a:cs typeface="Times New Roman" panose="02020603050405020304" pitchFamily="18" charset="0"/>
              </a:rPr>
              <a:t>是位权</a:t>
            </a:r>
            <a:r>
              <a:rPr lang="en-US" altLang="zh-CN" sz="2400" dirty="0" smtClean="0">
                <a:ea typeface="楷体" panose="02010609060101010101" pitchFamily="49" charset="-122"/>
                <a:cs typeface="Times New Roman" panose="02020603050405020304" pitchFamily="18" charset="0"/>
              </a:rPr>
              <a:t>10</a:t>
            </a:r>
            <a:r>
              <a:rPr lang="en-US" altLang="zh-CN" sz="2400" baseline="30000" dirty="0" smtClean="0">
                <a:ea typeface="楷体" panose="02010609060101010101" pitchFamily="49" charset="-122"/>
                <a:cs typeface="Times New Roman" panose="02020603050405020304" pitchFamily="18" charset="0"/>
              </a:rPr>
              <a:t>1</a:t>
            </a:r>
            <a:r>
              <a:rPr lang="en-US" altLang="zh-CN" sz="2400" dirty="0" smtClean="0">
                <a:ea typeface="楷体" panose="02010609060101010101" pitchFamily="49" charset="-122"/>
                <a:cs typeface="Times New Roman" panose="02020603050405020304" pitchFamily="18" charset="0"/>
              </a:rPr>
              <a:t>=10</a:t>
            </a:r>
            <a:r>
              <a:rPr lang="zh-CN" altLang="en-US" sz="2400" dirty="0" smtClean="0">
                <a:ea typeface="楷体" panose="02010609060101010101" pitchFamily="49" charset="-122"/>
                <a:cs typeface="Times New Roman" panose="02020603050405020304" pitchFamily="18" charset="0"/>
              </a:rPr>
              <a:t>；</a:t>
            </a:r>
            <a:r>
              <a:rPr lang="en-US" altLang="zh-CN" sz="2400" dirty="0" smtClean="0">
                <a:ea typeface="楷体" panose="02010609060101010101" pitchFamily="49" charset="-122"/>
                <a:cs typeface="Times New Roman" panose="02020603050405020304" pitchFamily="18" charset="0"/>
              </a:rPr>
              <a:t>3</a:t>
            </a:r>
            <a:r>
              <a:rPr lang="zh-CN" altLang="en-US" sz="2400" dirty="0">
                <a:ea typeface="楷体" panose="02010609060101010101" pitchFamily="49" charset="-122"/>
                <a:cs typeface="Times New Roman" panose="02020603050405020304" pitchFamily="18" charset="0"/>
              </a:rPr>
              <a:t>的位权是</a:t>
            </a:r>
            <a:r>
              <a:rPr lang="en-US" altLang="zh-CN" sz="2400" dirty="0">
                <a:ea typeface="楷体" panose="02010609060101010101" pitchFamily="49" charset="-122"/>
                <a:cs typeface="Times New Roman" panose="02020603050405020304" pitchFamily="18" charset="0"/>
              </a:rPr>
              <a:t>10</a:t>
            </a:r>
            <a:r>
              <a:rPr lang="en-US" altLang="zh-CN" sz="2400" baseline="30000" dirty="0">
                <a:ea typeface="楷体" panose="02010609060101010101" pitchFamily="49" charset="-122"/>
                <a:cs typeface="Times New Roman" panose="02020603050405020304" pitchFamily="18" charset="0"/>
              </a:rPr>
              <a:t>0</a:t>
            </a:r>
            <a:r>
              <a:rPr lang="en-US" altLang="zh-CN" sz="2400" dirty="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a:t>
            </a:r>
          </a:p>
        </p:txBody>
      </p:sp>
      <p:sp>
        <p:nvSpPr>
          <p:cNvPr id="2" name="矩形 1"/>
          <p:cNvSpPr/>
          <p:nvPr/>
        </p:nvSpPr>
        <p:spPr>
          <a:xfrm>
            <a:off x="503659" y="3883763"/>
            <a:ext cx="7896200" cy="830997"/>
          </a:xfrm>
          <a:prstGeom prst="rect">
            <a:avLst/>
          </a:prstGeom>
        </p:spPr>
        <p:txBody>
          <a:bodyPr wrap="square">
            <a:spAutoFit/>
          </a:bodyPr>
          <a:lstStyle/>
          <a:p>
            <a:pPr algn="just" eaLnBrk="0" hangingPunct="0"/>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基数</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指一个数值所使用数码的个数。例如，十进制的基数为10，二进制的基数为2。</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4</a:t>
            </a:fld>
            <a:endParaRPr lang="en-US" altLang="zh-CN"/>
          </a:p>
        </p:txBody>
      </p:sp>
    </p:spTree>
    <p:extLst>
      <p:ext uri="{BB962C8B-B14F-4D97-AF65-F5344CB8AC3E}">
        <p14:creationId xmlns:p14="http://schemas.microsoft.com/office/powerpoint/2010/main" val="429095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矩形 1"/>
          <p:cNvSpPr/>
          <p:nvPr/>
        </p:nvSpPr>
        <p:spPr>
          <a:xfrm>
            <a:off x="445810" y="1789667"/>
            <a:ext cx="7877328" cy="1421928"/>
          </a:xfrm>
          <a:prstGeom prst="rect">
            <a:avLst/>
          </a:prstGeom>
        </p:spPr>
        <p:txBody>
          <a:bodyPr wrap="square">
            <a:spAutoFit/>
          </a:bodyPr>
          <a:lstStyle/>
          <a:p>
            <a:pPr algn="just">
              <a:lnSpc>
                <a:spcPct val="120000"/>
              </a:lnSpc>
              <a:spcBef>
                <a:spcPts val="0"/>
              </a:spcBef>
            </a:pPr>
            <a:r>
              <a:rPr lang="en-US" altLang="zh-CN" sz="2400" dirty="0" smtClean="0">
                <a:latin typeface="华文楷体" panose="02010600040101010101" pitchFamily="2" charset="-122"/>
                <a:ea typeface="华文楷体" panose="02010600040101010101" pitchFamily="2" charset="-122"/>
              </a:rPr>
              <a:t>       C</a:t>
            </a:r>
            <a:r>
              <a:rPr lang="zh-CN" altLang="en-US" sz="2400" dirty="0" smtClean="0">
                <a:latin typeface="华文楷体" panose="02010600040101010101" pitchFamily="2" charset="-122"/>
                <a:ea typeface="华文楷体" panose="02010600040101010101" pitchFamily="2" charset="-122"/>
              </a:rPr>
              <a:t>语言的注释</a:t>
            </a:r>
            <a:r>
              <a:rPr lang="zh-CN" altLang="en-US" sz="2400" dirty="0">
                <a:latin typeface="华文楷体" panose="02010600040101010101" pitchFamily="2" charset="-122"/>
                <a:ea typeface="华文楷体" panose="02010600040101010101" pitchFamily="2" charset="-122"/>
              </a:rPr>
              <a:t>：注释只是给人看的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对编译和运行不起作用。所以可以用汉字或英文字符表示，可以出现在一行中的最右侧，也可以单独成为一行</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6" name="矩形 5"/>
          <p:cNvSpPr/>
          <p:nvPr/>
        </p:nvSpPr>
        <p:spPr>
          <a:xfrm>
            <a:off x="475179" y="3242679"/>
            <a:ext cx="4264446" cy="3363549"/>
          </a:xfrm>
          <a:prstGeom prst="rect">
            <a:avLst/>
          </a:prstGeom>
        </p:spPr>
        <p:txBody>
          <a:bodyPr wrap="square">
            <a:spAutoFit/>
          </a:bodyPr>
          <a:lstStyle/>
          <a:p>
            <a:pPr algn="just">
              <a:lnSpc>
                <a:spcPct val="150000"/>
              </a:lnSpc>
              <a:spcBef>
                <a:spcPts val="0"/>
              </a:spcBef>
            </a:pPr>
            <a:r>
              <a:rPr lang="zh-CN" altLang="en-US" sz="2400" dirty="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语言中常用的注释风格有两种，一种是通过如下模式进行一段代码的注释</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algn="just">
              <a:lnSpc>
                <a:spcPct val="150000"/>
              </a:lnSpc>
              <a:spcBef>
                <a:spcPts val="0"/>
              </a:spcBef>
            </a:pPr>
            <a:r>
              <a:rPr lang="en-US" altLang="zh-CN" sz="2400" b="1" dirty="0">
                <a:solidFill>
                  <a:srgbClr val="00B050"/>
                </a:solidFill>
                <a:latin typeface="华文楷体" panose="02010600040101010101" pitchFamily="2" charset="-122"/>
                <a:ea typeface="华文楷体" panose="02010600040101010101" pitchFamily="2" charset="-122"/>
              </a:rPr>
              <a:t>/* </a:t>
            </a:r>
            <a:r>
              <a:rPr lang="en-US" altLang="zh-CN" sz="2400" b="1" dirty="0" smtClean="0">
                <a:solidFill>
                  <a:srgbClr val="00B050"/>
                </a:solidFill>
                <a:latin typeface="华文楷体" panose="02010600040101010101" pitchFamily="2" charset="-122"/>
                <a:ea typeface="华文楷体" panose="02010600040101010101" pitchFamily="2" charset="-122"/>
              </a:rPr>
              <a:t>  comment  */</a:t>
            </a:r>
            <a:endParaRPr lang="en-US" altLang="zh-CN" sz="2400" b="1" dirty="0">
              <a:solidFill>
                <a:srgbClr val="00B050"/>
              </a:solidFill>
              <a:latin typeface="华文楷体" panose="02010600040101010101" pitchFamily="2" charset="-122"/>
              <a:ea typeface="华文楷体" panose="02010600040101010101" pitchFamily="2" charset="-122"/>
            </a:endParaRPr>
          </a:p>
          <a:p>
            <a:pPr algn="just">
              <a:lnSpc>
                <a:spcPct val="150000"/>
              </a:lnSpc>
              <a:spcBef>
                <a:spcPts val="0"/>
              </a:spcBef>
            </a:pPr>
            <a:r>
              <a:rPr lang="zh-CN" altLang="en-US" sz="2400" dirty="0" smtClean="0">
                <a:latin typeface="华文楷体" panose="02010600040101010101" pitchFamily="2" charset="-122"/>
                <a:ea typeface="华文楷体" panose="02010600040101010101" pitchFamily="2" charset="-122"/>
              </a:rPr>
              <a:t>      另</a:t>
            </a:r>
            <a:r>
              <a:rPr lang="zh-CN" altLang="en-US" sz="2400" dirty="0">
                <a:latin typeface="华文楷体" panose="02010600040101010101" pitchFamily="2" charset="-122"/>
                <a:ea typeface="华文楷体" panose="02010600040101010101" pitchFamily="2" charset="-122"/>
              </a:rPr>
              <a:t>一种是单行注释符号：</a:t>
            </a:r>
          </a:p>
          <a:p>
            <a:pPr algn="just">
              <a:lnSpc>
                <a:spcPct val="150000"/>
              </a:lnSpc>
              <a:spcBef>
                <a:spcPts val="0"/>
              </a:spcBef>
            </a:pPr>
            <a:r>
              <a:rPr lang="en-US" altLang="zh-CN" sz="2400" b="1" dirty="0" smtClean="0">
                <a:solidFill>
                  <a:srgbClr val="00B050"/>
                </a:solidFill>
                <a:latin typeface="华文楷体" panose="02010600040101010101" pitchFamily="2" charset="-122"/>
                <a:ea typeface="华文楷体" panose="02010600040101010101" pitchFamily="2" charset="-122"/>
              </a:rPr>
              <a:t>// </a:t>
            </a:r>
            <a:r>
              <a:rPr lang="en-US" altLang="zh-CN" sz="2400" b="1" dirty="0">
                <a:solidFill>
                  <a:srgbClr val="00B050"/>
                </a:solidFill>
                <a:latin typeface="华文楷体" panose="02010600040101010101" pitchFamily="2" charset="-122"/>
                <a:ea typeface="华文楷体" panose="02010600040101010101" pitchFamily="2" charset="-122"/>
              </a:rPr>
              <a:t>comment</a:t>
            </a:r>
            <a:endParaRPr lang="zh-CN" altLang="en-US" sz="2400" b="1" dirty="0">
              <a:solidFill>
                <a:srgbClr val="00B050"/>
              </a:solidFill>
              <a:latin typeface="华文楷体" panose="02010600040101010101" pitchFamily="2" charset="-122"/>
              <a:ea typeface="华文楷体" panose="02010600040101010101" pitchFamily="2" charset="-122"/>
            </a:endParaRPr>
          </a:p>
        </p:txBody>
      </p:sp>
      <p:pic>
        <p:nvPicPr>
          <p:cNvPr id="8" name="图片 7"/>
          <p:cNvPicPr>
            <a:picLocks noChangeAspect="1"/>
          </p:cNvPicPr>
          <p:nvPr/>
        </p:nvPicPr>
        <p:blipFill>
          <a:blip r:embed="rId4"/>
          <a:stretch>
            <a:fillRect/>
          </a:stretch>
        </p:blipFill>
        <p:spPr>
          <a:xfrm>
            <a:off x="4841435" y="3327148"/>
            <a:ext cx="4158238" cy="3384415"/>
          </a:xfrm>
          <a:prstGeom prst="rect">
            <a:avLst/>
          </a:prstGeom>
        </p:spPr>
      </p:pic>
      <p:sp>
        <p:nvSpPr>
          <p:cNvPr id="9" name="灯片编号占位符 8"/>
          <p:cNvSpPr>
            <a:spLocks noGrp="1"/>
          </p:cNvSpPr>
          <p:nvPr>
            <p:ph type="sldNum" sz="quarter" idx="12"/>
          </p:nvPr>
        </p:nvSpPr>
        <p:spPr/>
        <p:txBody>
          <a:bodyPr/>
          <a:lstStyle/>
          <a:p>
            <a:fld id="{B9C957E8-67D0-4D6B-9E2E-E0F6059B356C}" type="slidenum">
              <a:rPr lang="en-US" altLang="zh-CN" smtClean="0"/>
              <a:pPr/>
              <a:t>40</a:t>
            </a:fld>
            <a:endParaRPr lang="en-US" altLang="zh-CN"/>
          </a:p>
        </p:txBody>
      </p:sp>
    </p:spTree>
    <p:extLst>
      <p:ext uri="{BB962C8B-B14F-4D97-AF65-F5344CB8AC3E}">
        <p14:creationId xmlns:p14="http://schemas.microsoft.com/office/powerpoint/2010/main" val="212619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770329659"/>
              </p:ext>
            </p:extLst>
          </p:nvPr>
        </p:nvGraphicFramePr>
        <p:xfrm>
          <a:off x="417240" y="1819661"/>
          <a:ext cx="8269560" cy="4937760"/>
        </p:xfrm>
        <a:graphic>
          <a:graphicData uri="http://schemas.openxmlformats.org/drawingml/2006/table">
            <a:tbl>
              <a:tblPr firstRow="1" bandRow="1">
                <a:tableStyleId>{5C22544A-7EE6-4342-B048-85BDC9FD1C3A}</a:tableStyleId>
              </a:tblPr>
              <a:tblGrid>
                <a:gridCol w="1102609">
                  <a:extLst>
                    <a:ext uri="{9D8B030D-6E8A-4147-A177-3AD203B41FA5}">
                      <a16:colId xmlns:a16="http://schemas.microsoft.com/office/drawing/2014/main" val="2941106686"/>
                    </a:ext>
                  </a:extLst>
                </a:gridCol>
                <a:gridCol w="7166951">
                  <a:extLst>
                    <a:ext uri="{9D8B030D-6E8A-4147-A177-3AD203B41FA5}">
                      <a16:colId xmlns:a16="http://schemas.microsoft.com/office/drawing/2014/main" val="2282488465"/>
                    </a:ext>
                  </a:extLst>
                </a:gridCol>
              </a:tblGrid>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1</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#include &lt;</a:t>
                      </a:r>
                      <a:r>
                        <a:rPr lang="en-US" altLang="zh-CN" sz="2000" b="0" i="0" kern="1200" dirty="0" err="1" smtClean="0">
                          <a:solidFill>
                            <a:schemeClr val="tx1"/>
                          </a:solidFill>
                          <a:effectLst/>
                          <a:latin typeface="Consolas" panose="020B0609020204030204" pitchFamily="49" charset="0"/>
                          <a:ea typeface="+mn-ea"/>
                          <a:cs typeface="+mn-cs"/>
                        </a:rPr>
                        <a:t>stdio.h</a:t>
                      </a:r>
                      <a:r>
                        <a:rPr lang="en-US" altLang="zh-CN" sz="2000" b="0" i="0" kern="1200" dirty="0" smtClean="0">
                          <a:solidFill>
                            <a:schemeClr val="tx1"/>
                          </a:solidFill>
                          <a:effectLst/>
                          <a:latin typeface="Consolas" panose="020B0609020204030204" pitchFamily="49" charset="0"/>
                          <a:ea typeface="+mn-ea"/>
                          <a:cs typeface="+mn-cs"/>
                        </a:rPr>
                        <a:t>&gt;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extLst>
                  <a:ext uri="{0D108BD9-81ED-4DB2-BD59-A6C34878D82A}">
                    <a16:rowId xmlns:a16="http://schemas.microsoft.com/office/drawing/2014/main" val="1605683489"/>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2</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err="1" smtClean="0">
                          <a:solidFill>
                            <a:schemeClr val="tx1"/>
                          </a:solidFill>
                          <a:effectLst/>
                          <a:latin typeface="Consolas" panose="020B0609020204030204" pitchFamily="49" charset="0"/>
                          <a:ea typeface="+mn-ea"/>
                          <a:cs typeface="+mn-cs"/>
                        </a:rPr>
                        <a:t>int</a:t>
                      </a:r>
                      <a:r>
                        <a:rPr lang="en-US" altLang="zh-CN" sz="2000" b="0" i="0" kern="1200" dirty="0" smtClean="0">
                          <a:solidFill>
                            <a:schemeClr val="tx1"/>
                          </a:solidFill>
                          <a:effectLst/>
                          <a:latin typeface="Consolas" panose="020B0609020204030204" pitchFamily="49" charset="0"/>
                          <a:ea typeface="+mn-ea"/>
                          <a:cs typeface="+mn-cs"/>
                        </a:rPr>
                        <a:t> main( ) </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74507488"/>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3</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4862157"/>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4</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a:t>
                      </a:r>
                      <a:r>
                        <a:rPr lang="en-US" altLang="zh-CN" sz="2000" b="0" i="0" kern="1200" dirty="0" err="1" smtClean="0">
                          <a:solidFill>
                            <a:schemeClr val="tx1"/>
                          </a:solidFill>
                          <a:effectLst/>
                          <a:latin typeface="Consolas" panose="020B0609020204030204" pitchFamily="49" charset="0"/>
                          <a:ea typeface="+mn-ea"/>
                          <a:cs typeface="+mn-cs"/>
                        </a:rPr>
                        <a:t>int</a:t>
                      </a:r>
                      <a:r>
                        <a:rPr lang="en-US" altLang="zh-CN" sz="2000" b="0" i="0" kern="1200" dirty="0" smtClean="0">
                          <a:solidFill>
                            <a:schemeClr val="tx1"/>
                          </a:solidFill>
                          <a:effectLst/>
                          <a:latin typeface="Consolas" panose="020B0609020204030204" pitchFamily="49" charset="0"/>
                          <a:ea typeface="+mn-ea"/>
                          <a:cs typeface="+mn-cs"/>
                        </a:rPr>
                        <a:t> </a:t>
                      </a:r>
                      <a:r>
                        <a:rPr lang="en-US" altLang="zh-CN" sz="2000" b="0" i="0" kern="1200" dirty="0" err="1" smtClean="0">
                          <a:solidFill>
                            <a:schemeClr val="tx1"/>
                          </a:solidFill>
                          <a:effectLst/>
                          <a:latin typeface="Consolas" panose="020B0609020204030204" pitchFamily="49" charset="0"/>
                          <a:ea typeface="+mn-ea"/>
                          <a:cs typeface="+mn-cs"/>
                        </a:rPr>
                        <a:t>a,b,sum</a:t>
                      </a: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72114975"/>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5</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a=123; b=345;</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72625173"/>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6</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sum=</a:t>
                      </a:r>
                      <a:r>
                        <a:rPr lang="en-US" altLang="zh-CN" sz="2000" b="0" i="0" kern="1200" dirty="0" err="1" smtClean="0">
                          <a:solidFill>
                            <a:schemeClr val="tx1"/>
                          </a:solidFill>
                          <a:effectLst/>
                          <a:latin typeface="Consolas" panose="020B0609020204030204" pitchFamily="49" charset="0"/>
                          <a:ea typeface="+mn-ea"/>
                          <a:cs typeface="+mn-cs"/>
                        </a:rPr>
                        <a:t>a+b</a:t>
                      </a: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6514335"/>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7</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a:t>
                      </a:r>
                      <a:r>
                        <a:rPr lang="en-US" altLang="zh-CN" sz="2000" b="0" i="0" kern="1200" dirty="0" err="1" smtClean="0">
                          <a:solidFill>
                            <a:schemeClr val="tx1"/>
                          </a:solidFill>
                          <a:effectLst/>
                          <a:latin typeface="Consolas" panose="020B0609020204030204" pitchFamily="49" charset="0"/>
                          <a:ea typeface="+mn-ea"/>
                          <a:cs typeface="+mn-cs"/>
                        </a:rPr>
                        <a:t>printf</a:t>
                      </a:r>
                      <a:r>
                        <a:rPr lang="en-US" altLang="zh-CN" sz="2000" b="0" i="0" kern="1200" dirty="0" smtClean="0">
                          <a:solidFill>
                            <a:schemeClr val="tx1"/>
                          </a:solidFill>
                          <a:effectLst/>
                          <a:latin typeface="Consolas" panose="020B0609020204030204" pitchFamily="49" charset="0"/>
                          <a:ea typeface="+mn-ea"/>
                          <a:cs typeface="+mn-cs"/>
                        </a:rPr>
                        <a:t>(“sum is %d\n” , sum);</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4040870"/>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8</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     return 0;</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08252470"/>
                  </a:ext>
                </a:extLst>
              </a:tr>
              <a:tr h="540000">
                <a:tc>
                  <a:txBody>
                    <a:bodyPr/>
                    <a:lstStyle/>
                    <a:p>
                      <a:pPr marL="0" algn="ctr" defTabSz="914400" rtl="0" eaLnBrk="1" fontAlgn="base" latinLnBrk="0" hangingPunct="1">
                        <a:lnSpc>
                          <a:spcPct val="150000"/>
                        </a:lnSpc>
                      </a:pPr>
                      <a:r>
                        <a:rPr lang="en-US" altLang="zh-CN" sz="2000" b="0" i="0" kern="1200" dirty="0" smtClean="0">
                          <a:solidFill>
                            <a:srgbClr val="00B050"/>
                          </a:solidFill>
                          <a:effectLst/>
                          <a:latin typeface="Consolas" panose="020B0609020204030204" pitchFamily="49" charset="0"/>
                          <a:ea typeface="+mn-ea"/>
                          <a:cs typeface="+mn-cs"/>
                        </a:rPr>
                        <a:t>9</a:t>
                      </a:r>
                      <a:endParaRPr lang="zh-CN" altLang="en-US" sz="20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2000" b="0" i="0" kern="1200" dirty="0" smtClean="0">
                          <a:solidFill>
                            <a:schemeClr val="tx1"/>
                          </a:solidFill>
                          <a:effectLst/>
                          <a:latin typeface="Consolas" panose="020B0609020204030204" pitchFamily="49" charset="0"/>
                          <a:ea typeface="+mn-ea"/>
                          <a:cs typeface="+mn-cs"/>
                        </a:rPr>
                        <a:t>}</a:t>
                      </a:r>
                      <a:endParaRPr lang="zh-CN" altLang="en-US" sz="20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2901869"/>
                  </a:ext>
                </a:extLst>
              </a:tr>
            </a:tbl>
          </a:graphicData>
        </a:graphic>
      </p:graphicFrame>
      <p:sp>
        <p:nvSpPr>
          <p:cNvPr id="12" name="文本框 11"/>
          <p:cNvSpPr txBox="1"/>
          <p:nvPr/>
        </p:nvSpPr>
        <p:spPr>
          <a:xfrm>
            <a:off x="4067944" y="3501008"/>
            <a:ext cx="2816797"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声明变量为整型</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8" name="标题 7"/>
          <p:cNvSpPr>
            <a:spLocks noGrp="1"/>
          </p:cNvSpPr>
          <p:nvPr>
            <p:ph type="title"/>
          </p:nvPr>
        </p:nvSpPr>
        <p:spPr/>
        <p:txBody>
          <a:bodyPr/>
          <a:lstStyle/>
          <a:p>
            <a:endParaRPr lang="zh-CN" altLang="en-US"/>
          </a:p>
        </p:txBody>
      </p:sp>
      <p:sp>
        <p:nvSpPr>
          <p:cNvPr id="14" name="文本框 13"/>
          <p:cNvSpPr txBox="1"/>
          <p:nvPr/>
        </p:nvSpPr>
        <p:spPr>
          <a:xfrm>
            <a:off x="4300860" y="4057708"/>
            <a:ext cx="1888659"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变量赋值</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5" name="文本框 14"/>
          <p:cNvSpPr txBox="1"/>
          <p:nvPr/>
        </p:nvSpPr>
        <p:spPr>
          <a:xfrm>
            <a:off x="6189519" y="5182355"/>
            <a:ext cx="2507418" cy="461665"/>
          </a:xfrm>
          <a:prstGeom prst="rect">
            <a:avLst/>
          </a:prstGeom>
          <a:noFill/>
        </p:spPr>
        <p:txBody>
          <a:bodyPr wrap="non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 </a:t>
            </a:r>
            <a:r>
              <a:rPr lang="zh-CN" altLang="en-US" sz="2400" b="1" dirty="0" smtClean="0">
                <a:solidFill>
                  <a:srgbClr val="00B050"/>
                </a:solidFill>
                <a:latin typeface="楷体" panose="02010609060101010101" pitchFamily="49" charset="-122"/>
                <a:ea typeface="楷体" panose="02010609060101010101" pitchFamily="49" charset="-122"/>
              </a:rPr>
              <a:t>打印输出结果</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6" name="灯片编号占位符 15"/>
          <p:cNvSpPr>
            <a:spLocks noGrp="1"/>
          </p:cNvSpPr>
          <p:nvPr>
            <p:ph type="sldNum" sz="quarter" idx="12"/>
          </p:nvPr>
        </p:nvSpPr>
        <p:spPr/>
        <p:txBody>
          <a:bodyPr/>
          <a:lstStyle/>
          <a:p>
            <a:fld id="{B9C957E8-67D0-4D6B-9E2E-E0F6059B356C}" type="slidenum">
              <a:rPr lang="en-US" altLang="zh-CN" smtClean="0"/>
              <a:pPr/>
              <a:t>41</a:t>
            </a:fld>
            <a:endParaRPr lang="en-US" altLang="zh-CN"/>
          </a:p>
        </p:txBody>
      </p:sp>
    </p:spTree>
    <p:extLst>
      <p:ext uri="{BB962C8B-B14F-4D97-AF65-F5344CB8AC3E}">
        <p14:creationId xmlns:p14="http://schemas.microsoft.com/office/powerpoint/2010/main" val="250632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3015589609"/>
              </p:ext>
            </p:extLst>
          </p:nvPr>
        </p:nvGraphicFramePr>
        <p:xfrm>
          <a:off x="417240" y="1628800"/>
          <a:ext cx="4442792" cy="5029200"/>
        </p:xfrm>
        <a:graphic>
          <a:graphicData uri="http://schemas.openxmlformats.org/drawingml/2006/table">
            <a:tbl>
              <a:tblPr firstRow="1" bandRow="1">
                <a:tableStyleId>{5C22544A-7EE6-4342-B048-85BDC9FD1C3A}</a:tableStyleId>
              </a:tblPr>
              <a:tblGrid>
                <a:gridCol w="796193">
                  <a:extLst>
                    <a:ext uri="{9D8B030D-6E8A-4147-A177-3AD203B41FA5}">
                      <a16:colId xmlns:a16="http://schemas.microsoft.com/office/drawing/2014/main" val="2941106686"/>
                    </a:ext>
                  </a:extLst>
                </a:gridCol>
                <a:gridCol w="3646599">
                  <a:extLst>
                    <a:ext uri="{9D8B030D-6E8A-4147-A177-3AD203B41FA5}">
                      <a16:colId xmlns:a16="http://schemas.microsoft.com/office/drawing/2014/main" val="2282488465"/>
                    </a:ext>
                  </a:extLst>
                </a:gridCol>
              </a:tblGrid>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1</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#include &lt;</a:t>
                      </a:r>
                      <a:r>
                        <a:rPr lang="en-US" altLang="zh-CN" sz="1800" b="0" i="0" kern="1200" dirty="0" err="1" smtClean="0">
                          <a:solidFill>
                            <a:schemeClr val="tx1"/>
                          </a:solidFill>
                          <a:effectLst/>
                          <a:latin typeface="Consolas" panose="020B0609020204030204" pitchFamily="49" charset="0"/>
                          <a:ea typeface="+mn-ea"/>
                          <a:cs typeface="+mn-cs"/>
                        </a:rPr>
                        <a:t>stdio.h</a:t>
                      </a:r>
                      <a:r>
                        <a:rPr lang="en-US" altLang="zh-CN" sz="1800" b="0" i="0" kern="1200" dirty="0" smtClean="0">
                          <a:solidFill>
                            <a:schemeClr val="tx1"/>
                          </a:solidFill>
                          <a:effectLst/>
                          <a:latin typeface="Consolas" panose="020B0609020204030204" pitchFamily="49" charset="0"/>
                          <a:ea typeface="+mn-ea"/>
                          <a:cs typeface="+mn-cs"/>
                        </a:rPr>
                        <a:t>&gt;</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extLst>
                  <a:ext uri="{0D108BD9-81ED-4DB2-BD59-A6C34878D82A}">
                    <a16:rowId xmlns:a16="http://schemas.microsoft.com/office/drawing/2014/main" val="1605683489"/>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2</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main( )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74507488"/>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3</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4862157"/>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4</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max(</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x,int</a:t>
                      </a:r>
                      <a:r>
                        <a:rPr lang="en-US" altLang="zh-CN" sz="1800" b="0" i="0" kern="1200" dirty="0" smtClean="0">
                          <a:solidFill>
                            <a:schemeClr val="tx1"/>
                          </a:solidFill>
                          <a:effectLst/>
                          <a:latin typeface="Consolas" panose="020B0609020204030204" pitchFamily="49" charset="0"/>
                          <a:ea typeface="+mn-ea"/>
                          <a:cs typeface="+mn-cs"/>
                        </a:rPr>
                        <a:t> y);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72114975"/>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5</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a, b, c;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72625173"/>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6</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scanf</a:t>
                      </a:r>
                      <a:r>
                        <a:rPr lang="en-US" altLang="zh-CN" sz="1800" b="0" i="0" kern="1200" dirty="0" smtClean="0">
                          <a:solidFill>
                            <a:schemeClr val="tx1"/>
                          </a:solidFill>
                          <a:effectLst/>
                          <a:latin typeface="Consolas" panose="020B0609020204030204" pitchFamily="49" charset="0"/>
                          <a:ea typeface="+mn-ea"/>
                          <a:cs typeface="+mn-cs"/>
                        </a:rPr>
                        <a:t>(″</a:t>
                      </a:r>
                      <a:r>
                        <a:rPr lang="zh-CN" altLang="en-US" sz="1800" b="0" i="0" kern="1200" dirty="0" smtClean="0">
                          <a:solidFill>
                            <a:schemeClr val="tx1"/>
                          </a:solidFill>
                          <a:effectLst/>
                          <a:latin typeface="Consolas" panose="020B0609020204030204" pitchFamily="49" charset="0"/>
                          <a:ea typeface="+mn-ea"/>
                          <a:cs typeface="+mn-cs"/>
                        </a:rPr>
                        <a:t>％</a:t>
                      </a:r>
                      <a:r>
                        <a:rPr lang="en-US" altLang="zh-CN" sz="1800" b="0" i="0" kern="1200" dirty="0" smtClean="0">
                          <a:solidFill>
                            <a:schemeClr val="tx1"/>
                          </a:solidFill>
                          <a:effectLst/>
                          <a:latin typeface="Consolas" panose="020B0609020204030204" pitchFamily="49" charset="0"/>
                          <a:ea typeface="+mn-ea"/>
                          <a:cs typeface="+mn-cs"/>
                        </a:rPr>
                        <a:t>d,</a:t>
                      </a:r>
                      <a:r>
                        <a:rPr lang="zh-CN" altLang="en-US" sz="1800" b="0" i="0" kern="1200" dirty="0" smtClean="0">
                          <a:solidFill>
                            <a:schemeClr val="tx1"/>
                          </a:solidFill>
                          <a:effectLst/>
                          <a:latin typeface="Consolas" panose="020B0609020204030204" pitchFamily="49" charset="0"/>
                          <a:ea typeface="+mn-ea"/>
                          <a:cs typeface="+mn-cs"/>
                        </a:rPr>
                        <a:t>％</a:t>
                      </a:r>
                      <a:r>
                        <a:rPr lang="en-US" altLang="zh-CN" sz="1800" b="0" i="0" kern="1200" dirty="0" smtClean="0">
                          <a:solidFill>
                            <a:schemeClr val="tx1"/>
                          </a:solidFill>
                          <a:effectLst/>
                          <a:latin typeface="Consolas" panose="020B0609020204030204" pitchFamily="49" charset="0"/>
                          <a:ea typeface="+mn-ea"/>
                          <a:cs typeface="+mn-cs"/>
                        </a:rPr>
                        <a:t>d″,&amp;</a:t>
                      </a:r>
                      <a:r>
                        <a:rPr lang="en-US" altLang="zh-CN" sz="1800" b="0" i="0" kern="1200" dirty="0" err="1" smtClean="0">
                          <a:solidFill>
                            <a:schemeClr val="tx1"/>
                          </a:solidFill>
                          <a:effectLst/>
                          <a:latin typeface="Consolas" panose="020B0609020204030204" pitchFamily="49" charset="0"/>
                          <a:ea typeface="+mn-ea"/>
                          <a:cs typeface="+mn-cs"/>
                        </a:rPr>
                        <a:t>a,&amp;b</a:t>
                      </a:r>
                      <a:r>
                        <a:rPr lang="en-US" altLang="zh-CN" sz="1800" b="0" i="0" kern="1200" dirty="0" smtClean="0">
                          <a:solidFill>
                            <a:schemeClr val="tx1"/>
                          </a:solidFill>
                          <a:effectLst/>
                          <a:latin typeface="Consolas" panose="020B0609020204030204" pitchFamily="49" charset="0"/>
                          <a:ea typeface="+mn-ea"/>
                          <a:cs typeface="+mn-cs"/>
                        </a:rPr>
                        <a:t>);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6514335"/>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7</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c=max(</a:t>
                      </a:r>
                      <a:r>
                        <a:rPr lang="en-US" altLang="zh-CN" sz="1800" b="0" i="0" kern="1200" dirty="0" err="1" smtClean="0">
                          <a:solidFill>
                            <a:schemeClr val="tx1"/>
                          </a:solidFill>
                          <a:effectLst/>
                          <a:latin typeface="Consolas" panose="020B0609020204030204" pitchFamily="49" charset="0"/>
                          <a:ea typeface="+mn-ea"/>
                          <a:cs typeface="+mn-cs"/>
                        </a:rPr>
                        <a:t>a,b</a:t>
                      </a:r>
                      <a:r>
                        <a:rPr lang="en-US" altLang="zh-CN" sz="1800" b="0" i="0" kern="1200" dirty="0" smtClean="0">
                          <a:solidFill>
                            <a:schemeClr val="tx1"/>
                          </a:solidFill>
                          <a:effectLst/>
                          <a:latin typeface="Consolas" panose="020B0609020204030204" pitchFamily="49" charset="0"/>
                          <a:ea typeface="+mn-ea"/>
                          <a:cs typeface="+mn-cs"/>
                        </a:rPr>
                        <a:t>);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404087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8</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printf</a:t>
                      </a:r>
                      <a:r>
                        <a:rPr lang="en-US" altLang="zh-CN" sz="1800" b="0" i="0" kern="1200" dirty="0" smtClean="0">
                          <a:solidFill>
                            <a:schemeClr val="tx1"/>
                          </a:solidFill>
                          <a:effectLst/>
                          <a:latin typeface="Consolas" panose="020B0609020204030204" pitchFamily="49" charset="0"/>
                          <a:ea typeface="+mn-ea"/>
                          <a:cs typeface="+mn-cs"/>
                        </a:rPr>
                        <a:t>(″max=</a:t>
                      </a:r>
                      <a:r>
                        <a:rPr lang="zh-CN" altLang="en-US" sz="1800" b="0" i="0" kern="1200" dirty="0" smtClean="0">
                          <a:solidFill>
                            <a:schemeClr val="tx1"/>
                          </a:solidFill>
                          <a:effectLst/>
                          <a:latin typeface="Consolas" panose="020B0609020204030204" pitchFamily="49" charset="0"/>
                          <a:ea typeface="+mn-ea"/>
                          <a:cs typeface="+mn-cs"/>
                        </a:rPr>
                        <a:t>％</a:t>
                      </a:r>
                      <a:r>
                        <a:rPr lang="en-US" altLang="zh-CN" sz="1800" b="0" i="0" kern="1200" dirty="0" smtClean="0">
                          <a:solidFill>
                            <a:schemeClr val="tx1"/>
                          </a:solidFill>
                          <a:effectLst/>
                          <a:latin typeface="Consolas" panose="020B0609020204030204" pitchFamily="49" charset="0"/>
                          <a:ea typeface="+mn-ea"/>
                          <a:cs typeface="+mn-cs"/>
                        </a:rPr>
                        <a:t>d\</a:t>
                      </a:r>
                      <a:r>
                        <a:rPr lang="en-US" altLang="zh-CN" sz="1800" b="0" i="0" kern="1200" dirty="0" err="1" smtClean="0">
                          <a:solidFill>
                            <a:schemeClr val="tx1"/>
                          </a:solidFill>
                          <a:effectLst/>
                          <a:latin typeface="Consolas" panose="020B0609020204030204" pitchFamily="49" charset="0"/>
                          <a:ea typeface="+mn-ea"/>
                          <a:cs typeface="+mn-cs"/>
                        </a:rPr>
                        <a:t>n″,c</a:t>
                      </a:r>
                      <a:r>
                        <a:rPr lang="en-US" altLang="zh-CN" sz="1800" b="0" i="0" kern="1200" dirty="0" smtClean="0">
                          <a:solidFill>
                            <a:schemeClr val="tx1"/>
                          </a:solidFill>
                          <a:effectLst/>
                          <a:latin typeface="Consolas" panose="020B0609020204030204" pitchFamily="49" charset="0"/>
                          <a:ea typeface="+mn-ea"/>
                          <a:cs typeface="+mn-cs"/>
                        </a:rPr>
                        <a:t>); </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0825247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9</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50000"/>
                        </a:lnSpc>
                        <a:spcBef>
                          <a:spcPts val="0"/>
                        </a:spcBef>
                        <a:spcAft>
                          <a:spcPts val="0"/>
                        </a:spcAft>
                        <a:buClrTx/>
                        <a:buSzTx/>
                        <a:buFontTx/>
                        <a:buNone/>
                        <a:tabLst/>
                        <a:defRPr/>
                      </a:pPr>
                      <a:r>
                        <a:rPr lang="en-US" altLang="zh-CN" sz="1800" b="0" i="0" kern="1200" dirty="0" smtClean="0">
                          <a:solidFill>
                            <a:schemeClr val="tx1"/>
                          </a:solidFill>
                          <a:effectLst/>
                          <a:latin typeface="Consolas" panose="020B0609020204030204" pitchFamily="49" charset="0"/>
                          <a:ea typeface="+mn-ea"/>
                          <a:cs typeface="+mn-cs"/>
                        </a:rPr>
                        <a:t>    return 0;</a:t>
                      </a:r>
                      <a:endParaRPr lang="zh-CN" altLang="en-US" sz="1800" b="0" i="0" kern="1200" dirty="0" smtClean="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36370858"/>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10</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endParaRPr lang="zh-CN" altLang="en-US" sz="1800" b="0" i="0" kern="1200" dirty="0">
                        <a:solidFill>
                          <a:schemeClr val="tx1"/>
                        </a:solidFill>
                        <a:effectLst/>
                        <a:latin typeface="Consolas" panose="020B0609020204030204" pitchFamily="49" charset="0"/>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2901869"/>
                  </a:ext>
                </a:extLst>
              </a:tr>
            </a:tbl>
          </a:graphicData>
        </a:graphic>
      </p:graphicFrame>
      <p:sp>
        <p:nvSpPr>
          <p:cNvPr id="8" name="标题 7"/>
          <p:cNvSpPr>
            <a:spLocks noGrp="1"/>
          </p:cNvSpPr>
          <p:nvPr>
            <p:ph type="title"/>
          </p:nvPr>
        </p:nvSpPr>
        <p:spPr/>
        <p:txBody>
          <a:bodyPr/>
          <a:lstStyle/>
          <a:p>
            <a:endParaRPr lang="zh-CN" altLang="en-US"/>
          </a:p>
        </p:txBody>
      </p:sp>
      <p:sp>
        <p:nvSpPr>
          <p:cNvPr id="11" name="文本框 10"/>
          <p:cNvSpPr txBox="1"/>
          <p:nvPr/>
        </p:nvSpPr>
        <p:spPr>
          <a:xfrm>
            <a:off x="3160528" y="4725144"/>
            <a:ext cx="1699504" cy="369332"/>
          </a:xfrm>
          <a:prstGeom prst="rect">
            <a:avLst/>
          </a:prstGeom>
          <a:noFill/>
        </p:spPr>
        <p:txBody>
          <a:bodyPr wrap="none" rtlCol="0">
            <a:spAutoFit/>
          </a:bodyPr>
          <a:lstStyle/>
          <a:p>
            <a:r>
              <a:rPr lang="en-US" altLang="zh-CN" b="1" dirty="0" smtClean="0">
                <a:solidFill>
                  <a:srgbClr val="00B050"/>
                </a:solidFill>
                <a:latin typeface="楷体" panose="02010609060101010101" pitchFamily="49" charset="-122"/>
                <a:ea typeface="楷体" panose="02010609060101010101" pitchFamily="49" charset="-122"/>
              </a:rPr>
              <a:t>//</a:t>
            </a:r>
            <a:r>
              <a:rPr lang="zh-CN" altLang="en-US" b="1" dirty="0" smtClean="0">
                <a:solidFill>
                  <a:srgbClr val="00B050"/>
                </a:solidFill>
                <a:latin typeface="楷体" panose="02010609060101010101" pitchFamily="49" charset="-122"/>
                <a:ea typeface="楷体" panose="02010609060101010101" pitchFamily="49" charset="-122"/>
              </a:rPr>
              <a:t>调用</a:t>
            </a:r>
            <a:r>
              <a:rPr lang="en-US" altLang="zh-CN" b="1" dirty="0" smtClean="0">
                <a:solidFill>
                  <a:srgbClr val="00B050"/>
                </a:solidFill>
                <a:latin typeface="楷体" panose="02010609060101010101" pitchFamily="49" charset="-122"/>
                <a:ea typeface="楷体" panose="02010609060101010101" pitchFamily="49" charset="-122"/>
              </a:rPr>
              <a:t>max</a:t>
            </a:r>
            <a:r>
              <a:rPr lang="zh-CN" altLang="en-US" b="1" dirty="0" smtClean="0">
                <a:solidFill>
                  <a:srgbClr val="00B050"/>
                </a:solidFill>
                <a:latin typeface="楷体" panose="02010609060101010101" pitchFamily="49" charset="-122"/>
                <a:ea typeface="楷体" panose="02010609060101010101" pitchFamily="49" charset="-122"/>
              </a:rPr>
              <a:t>函数</a:t>
            </a:r>
            <a:endParaRPr lang="zh-CN" altLang="en-US" b="1" dirty="0">
              <a:solidFill>
                <a:srgbClr val="00B050"/>
              </a:solidFill>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702475208"/>
              </p:ext>
            </p:extLst>
          </p:nvPr>
        </p:nvGraphicFramePr>
        <p:xfrm>
          <a:off x="5043428" y="1650916"/>
          <a:ext cx="3888432" cy="3520440"/>
        </p:xfrm>
        <a:graphic>
          <a:graphicData uri="http://schemas.openxmlformats.org/drawingml/2006/table">
            <a:tbl>
              <a:tblPr firstRow="1" bandRow="1">
                <a:tableStyleId>{5C22544A-7EE6-4342-B048-85BDC9FD1C3A}</a:tableStyleId>
              </a:tblPr>
              <a:tblGrid>
                <a:gridCol w="696846">
                  <a:extLst>
                    <a:ext uri="{9D8B030D-6E8A-4147-A177-3AD203B41FA5}">
                      <a16:colId xmlns:a16="http://schemas.microsoft.com/office/drawing/2014/main" val="3668387902"/>
                    </a:ext>
                  </a:extLst>
                </a:gridCol>
                <a:gridCol w="3191586">
                  <a:extLst>
                    <a:ext uri="{9D8B030D-6E8A-4147-A177-3AD203B41FA5}">
                      <a16:colId xmlns:a16="http://schemas.microsoft.com/office/drawing/2014/main" val="3097472167"/>
                    </a:ext>
                  </a:extLst>
                </a:gridCol>
              </a:tblGrid>
              <a:tr h="50292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1</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tc>
                  <a:txBody>
                    <a:bodyPr/>
                    <a:lstStyle/>
                    <a:p>
                      <a:pPr marL="0" algn="l" defTabSz="914400" rtl="0" eaLnBrk="1" fontAlgn="base" latinLnBrk="0" hangingPunct="1">
                        <a:lnSpc>
                          <a:spcPct val="150000"/>
                        </a:lnSpc>
                      </a:pPr>
                      <a:r>
                        <a:rPr lang="fr-FR" altLang="zh-CN" sz="1800" b="0" i="0" kern="1200" dirty="0" smtClean="0">
                          <a:solidFill>
                            <a:schemeClr val="tx1"/>
                          </a:solidFill>
                          <a:effectLst/>
                          <a:latin typeface="Consolas" panose="020B0609020204030204" pitchFamily="49" charset="0"/>
                          <a:ea typeface="+mn-ea"/>
                          <a:cs typeface="+mn-cs"/>
                        </a:rPr>
                        <a:t>int  max(int x, int y) </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3F9FA"/>
                    </a:solidFill>
                  </a:tcPr>
                </a:tc>
                <a:extLst>
                  <a:ext uri="{0D108BD9-81ED-4DB2-BD59-A6C34878D82A}">
                    <a16:rowId xmlns:a16="http://schemas.microsoft.com/office/drawing/2014/main" val="313648221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2</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endParaRPr lang="zh-CN" altLang="en-US" sz="1800" b="0" i="0" kern="1200" dirty="0">
                        <a:solidFill>
                          <a:schemeClr val="tx1"/>
                        </a:solidFill>
                        <a:effectLst/>
                        <a:latin typeface="Consolas" panose="020B0609020204030204" pitchFamily="49"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9088301"/>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3</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lang="en-US" altLang="zh-CN" sz="1800" b="0" i="0" kern="1200" dirty="0" err="1" smtClean="0">
                          <a:solidFill>
                            <a:schemeClr val="tx1"/>
                          </a:solidFill>
                          <a:effectLst/>
                          <a:latin typeface="Consolas" panose="020B0609020204030204" pitchFamily="49" charset="0"/>
                          <a:ea typeface="+mn-ea"/>
                          <a:cs typeface="+mn-cs"/>
                        </a:rPr>
                        <a:t>int</a:t>
                      </a:r>
                      <a:r>
                        <a:rPr lang="en-US" altLang="zh-CN" sz="1800" b="0" i="0" kern="1200" dirty="0" smtClean="0">
                          <a:solidFill>
                            <a:schemeClr val="tx1"/>
                          </a:solidFill>
                          <a:effectLst/>
                          <a:latin typeface="Consolas" panose="020B0609020204030204" pitchFamily="49" charset="0"/>
                          <a:ea typeface="+mn-ea"/>
                          <a:cs typeface="+mn-cs"/>
                        </a:rPr>
                        <a:t> z</a:t>
                      </a:r>
                      <a:endParaRPr lang="zh-CN" altLang="en-US" sz="1800" b="0" i="0" kern="1200" dirty="0">
                        <a:solidFill>
                          <a:schemeClr val="tx1"/>
                        </a:solidFill>
                        <a:effectLst/>
                        <a:latin typeface="Consolas" panose="020B0609020204030204" pitchFamily="49"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1778658"/>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4</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eaLnBrk="1" hangingPunct="1">
                        <a:lnSpc>
                          <a:spcPct val="75000"/>
                        </a:lnSpc>
                      </a:pPr>
                      <a:r>
                        <a:rPr lang="en-US" altLang="zh-CN" sz="1800" b="0" i="0" kern="1200" dirty="0" smtClean="0">
                          <a:solidFill>
                            <a:schemeClr val="tx1"/>
                          </a:solidFill>
                          <a:effectLst/>
                          <a:latin typeface="Consolas" panose="020B0609020204030204" pitchFamily="49" charset="0"/>
                          <a:ea typeface="+mn-ea"/>
                          <a:cs typeface="+mn-cs"/>
                        </a:rPr>
                        <a:t>    </a:t>
                      </a:r>
                      <a:r>
                        <a:rPr kumimoji="1" lang="zh-CN" altLang="zh-CN" sz="1800" b="0" dirty="0" smtClean="0">
                          <a:latin typeface="Consolas" panose="020B0609020204030204" pitchFamily="49" charset="0"/>
                        </a:rPr>
                        <a:t>if (x&gt;y)  z=x; </a:t>
                      </a:r>
                      <a:endParaRPr kumimoji="1" lang="zh-CN" altLang="zh-CN" sz="1800" b="0" dirty="0">
                        <a:latin typeface="Consolas" panose="020B06090202040302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52265335"/>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5</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kumimoji="1" lang="zh-CN" altLang="zh-CN" sz="1800" b="0" dirty="0" smtClean="0">
                          <a:latin typeface="Consolas" panose="020B0609020204030204" pitchFamily="49" charset="0"/>
                        </a:rPr>
                        <a:t>else z=y;</a:t>
                      </a:r>
                      <a:endParaRPr lang="zh-CN" altLang="en-US" sz="1800" b="0" i="0" kern="1200" dirty="0">
                        <a:solidFill>
                          <a:schemeClr val="tx1"/>
                        </a:solidFill>
                        <a:effectLst/>
                        <a:latin typeface="Consolas" panose="020B0609020204030204" pitchFamily="49"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03574350"/>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6</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    </a:t>
                      </a:r>
                      <a:r>
                        <a:rPr kumimoji="1" lang="zh-CN" altLang="zh-CN" sz="1800" b="0" dirty="0" smtClean="0">
                          <a:latin typeface="Consolas" panose="020B0609020204030204" pitchFamily="49" charset="0"/>
                        </a:rPr>
                        <a:t>return z</a:t>
                      </a:r>
                      <a:r>
                        <a:rPr lang="en-US" altLang="zh-CN" sz="1800" b="0" i="0" kern="1200" dirty="0" smtClean="0">
                          <a:solidFill>
                            <a:schemeClr val="tx1"/>
                          </a:solidFill>
                          <a:effectLst/>
                          <a:latin typeface="Consolas" panose="020B0609020204030204" pitchFamily="49" charset="0"/>
                          <a:ea typeface="+mn-ea"/>
                          <a:cs typeface="+mn-cs"/>
                        </a:rPr>
                        <a:t>; </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8306091"/>
                  </a:ext>
                </a:extLst>
              </a:tr>
              <a:tr h="0">
                <a:tc>
                  <a:txBody>
                    <a:bodyPr/>
                    <a:lstStyle/>
                    <a:p>
                      <a:pPr marL="0" algn="ctr" defTabSz="914400" rtl="0" eaLnBrk="1" fontAlgn="base" latinLnBrk="0" hangingPunct="1">
                        <a:lnSpc>
                          <a:spcPct val="150000"/>
                        </a:lnSpc>
                      </a:pPr>
                      <a:r>
                        <a:rPr lang="en-US" altLang="zh-CN" sz="1800" b="0" i="0" kern="1200" dirty="0" smtClean="0">
                          <a:solidFill>
                            <a:srgbClr val="00B050"/>
                          </a:solidFill>
                          <a:effectLst/>
                          <a:latin typeface="Consolas" panose="020B0609020204030204" pitchFamily="49" charset="0"/>
                          <a:ea typeface="+mn-ea"/>
                          <a:cs typeface="+mn-cs"/>
                        </a:rPr>
                        <a:t>7</a:t>
                      </a:r>
                      <a:endParaRPr lang="zh-CN" altLang="en-US" sz="1800" b="0" i="0" kern="1200" dirty="0">
                        <a:solidFill>
                          <a:srgbClr val="00B050"/>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ase" latinLnBrk="0" hangingPunct="1">
                        <a:lnSpc>
                          <a:spcPct val="150000"/>
                        </a:lnSpc>
                      </a:pPr>
                      <a:r>
                        <a:rPr lang="en-US" altLang="zh-CN" sz="1800" b="0" i="0" kern="1200" dirty="0" smtClean="0">
                          <a:solidFill>
                            <a:schemeClr val="tx1"/>
                          </a:solidFill>
                          <a:effectLst/>
                          <a:latin typeface="Consolas" panose="020B0609020204030204" pitchFamily="49" charset="0"/>
                          <a:ea typeface="+mn-ea"/>
                          <a:cs typeface="+mn-cs"/>
                        </a:rPr>
                        <a:t>}</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6340313"/>
                  </a:ext>
                </a:extLst>
              </a:tr>
            </a:tbl>
          </a:graphicData>
        </a:graphic>
      </p:graphicFrame>
      <p:sp>
        <p:nvSpPr>
          <p:cNvPr id="5" name="灯片编号占位符 4"/>
          <p:cNvSpPr>
            <a:spLocks noGrp="1"/>
          </p:cNvSpPr>
          <p:nvPr>
            <p:ph type="sldNum" sz="quarter" idx="12"/>
          </p:nvPr>
        </p:nvSpPr>
        <p:spPr/>
        <p:txBody>
          <a:bodyPr/>
          <a:lstStyle/>
          <a:p>
            <a:fld id="{B9C957E8-67D0-4D6B-9E2E-E0F6059B356C}" type="slidenum">
              <a:rPr lang="en-US" altLang="zh-CN" smtClean="0"/>
              <a:pPr/>
              <a:t>42</a:t>
            </a:fld>
            <a:endParaRPr lang="en-US" altLang="zh-CN"/>
          </a:p>
        </p:txBody>
      </p:sp>
    </p:spTree>
    <p:extLst>
      <p:ext uri="{BB962C8B-B14F-4D97-AF65-F5344CB8AC3E}">
        <p14:creationId xmlns:p14="http://schemas.microsoft.com/office/powerpoint/2010/main" val="153460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2" name="圆角矩形 1"/>
          <p:cNvSpPr/>
          <p:nvPr/>
        </p:nvSpPr>
        <p:spPr>
          <a:xfrm>
            <a:off x="323528" y="1772816"/>
            <a:ext cx="5256584" cy="2376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4"/>
          <p:cNvSpPr>
            <a:spLocks noChangeArrowheads="1"/>
          </p:cNvSpPr>
          <p:nvPr/>
        </p:nvSpPr>
        <p:spPr bwMode="auto">
          <a:xfrm>
            <a:off x="539552" y="1917329"/>
            <a:ext cx="5256212" cy="1368425"/>
          </a:xfrm>
          <a:prstGeom prst="rect">
            <a:avLst/>
          </a:prstGeom>
          <a:noFill/>
          <a:ln w="9525">
            <a:noFill/>
            <a:miter lim="800000"/>
            <a:headEnd/>
            <a:tailEnd/>
          </a:ln>
          <a:effectLst/>
          <a:extLst/>
        </p:spPr>
        <p:txBody>
          <a:bodyPr/>
          <a:lstStyle>
            <a:lvl1pPr marL="342900" indent="-342900" defTabSz="76200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spcBef>
                <a:spcPct val="0"/>
              </a:spcBef>
            </a:pPr>
            <a:r>
              <a:rPr lang="zh-CN" altLang="zh-CN" sz="2800" b="1" u="sng" dirty="0">
                <a:solidFill>
                  <a:srgbClr val="004181"/>
                </a:solidFill>
                <a:latin typeface="华文楷体" panose="02010600040101010101" pitchFamily="2" charset="-122"/>
                <a:ea typeface="华文楷体" panose="02010600040101010101" pitchFamily="2" charset="-122"/>
              </a:rPr>
              <a:t>程序运行情况如下</a:t>
            </a:r>
            <a:r>
              <a:rPr lang="zh-CN" altLang="en-US" sz="2800" b="1" u="sng" dirty="0">
                <a:solidFill>
                  <a:srgbClr val="004181"/>
                </a:solidFill>
                <a:latin typeface="华文楷体" panose="02010600040101010101" pitchFamily="2" charset="-122"/>
                <a:ea typeface="华文楷体" panose="02010600040101010101" pitchFamily="2" charset="-122"/>
              </a:rPr>
              <a:t>：</a:t>
            </a:r>
            <a:endParaRPr lang="zh-CN" altLang="en-US" b="1" u="sng" dirty="0">
              <a:solidFill>
                <a:srgbClr val="004181"/>
              </a:solidFill>
              <a:latin typeface="华文楷体" panose="02010600040101010101" pitchFamily="2" charset="-122"/>
              <a:ea typeface="华文楷体" panose="02010600040101010101" pitchFamily="2" charset="-122"/>
            </a:endParaRPr>
          </a:p>
          <a:p>
            <a:pPr>
              <a:lnSpc>
                <a:spcPct val="150000"/>
              </a:lnSpc>
              <a:spcBef>
                <a:spcPct val="0"/>
              </a:spcBef>
            </a:pPr>
            <a:r>
              <a:rPr lang="en-US" altLang="zh-CN" sz="2800" b="1" u="sng" dirty="0" smtClean="0">
                <a:solidFill>
                  <a:srgbClr val="004181"/>
                </a:solidFill>
                <a:latin typeface="华文楷体" panose="02010600040101010101" pitchFamily="2" charset="-122"/>
                <a:ea typeface="华文楷体" panose="02010600040101010101" pitchFamily="2" charset="-122"/>
              </a:rPr>
              <a:t>8 , 5 </a:t>
            </a:r>
            <a:r>
              <a:rPr lang="en-US" altLang="zh-CN" sz="2800" b="1" dirty="0" smtClean="0">
                <a:solidFill>
                  <a:srgbClr val="004181"/>
                </a:solidFill>
                <a:latin typeface="华文楷体" panose="02010600040101010101" pitchFamily="2" charset="-122"/>
                <a:ea typeface="华文楷体" panose="02010600040101010101" pitchFamily="2" charset="-122"/>
              </a:rPr>
              <a:t> </a:t>
            </a:r>
            <a:r>
              <a:rPr lang="en-US" altLang="zh-CN" sz="2800" b="1" dirty="0">
                <a:solidFill>
                  <a:srgbClr val="004181"/>
                </a:solidFill>
                <a:latin typeface="华文楷体" panose="02010600040101010101" pitchFamily="2" charset="-122"/>
                <a:ea typeface="华文楷体" panose="02010600040101010101" pitchFamily="2" charset="-122"/>
              </a:rPr>
              <a:t>↙(</a:t>
            </a:r>
            <a:r>
              <a:rPr lang="zh-CN" altLang="en-US" sz="2800" b="1" dirty="0">
                <a:solidFill>
                  <a:srgbClr val="004181"/>
                </a:solidFill>
                <a:latin typeface="华文楷体" panose="02010600040101010101" pitchFamily="2" charset="-122"/>
                <a:ea typeface="华文楷体" panose="02010600040101010101" pitchFamily="2" charset="-122"/>
              </a:rPr>
              <a:t>输入</a:t>
            </a:r>
            <a:r>
              <a:rPr lang="en-US" altLang="zh-CN" sz="2800" b="1" dirty="0">
                <a:solidFill>
                  <a:srgbClr val="004181"/>
                </a:solidFill>
                <a:latin typeface="华文楷体" panose="02010600040101010101" pitchFamily="2" charset="-122"/>
                <a:ea typeface="华文楷体" panose="02010600040101010101" pitchFamily="2" charset="-122"/>
              </a:rPr>
              <a:t>8</a:t>
            </a:r>
            <a:r>
              <a:rPr lang="zh-CN" altLang="en-US" sz="2800" b="1" dirty="0">
                <a:solidFill>
                  <a:srgbClr val="004181"/>
                </a:solidFill>
                <a:latin typeface="华文楷体" panose="02010600040101010101" pitchFamily="2" charset="-122"/>
                <a:ea typeface="华文楷体" panose="02010600040101010101" pitchFamily="2" charset="-122"/>
              </a:rPr>
              <a:t>和</a:t>
            </a:r>
            <a:r>
              <a:rPr lang="en-US" altLang="zh-CN" sz="2800" b="1" dirty="0">
                <a:solidFill>
                  <a:srgbClr val="004181"/>
                </a:solidFill>
                <a:latin typeface="华文楷体" panose="02010600040101010101" pitchFamily="2" charset="-122"/>
                <a:ea typeface="华文楷体" panose="02010600040101010101" pitchFamily="2" charset="-122"/>
              </a:rPr>
              <a:t>5</a:t>
            </a:r>
            <a:r>
              <a:rPr lang="zh-CN" altLang="en-US" sz="2800" b="1" dirty="0">
                <a:solidFill>
                  <a:srgbClr val="004181"/>
                </a:solidFill>
                <a:latin typeface="华文楷体" panose="02010600040101010101" pitchFamily="2" charset="-122"/>
                <a:ea typeface="华文楷体" panose="02010600040101010101" pitchFamily="2" charset="-122"/>
              </a:rPr>
              <a:t>赋给</a:t>
            </a:r>
            <a:r>
              <a:rPr lang="en-US" altLang="zh-CN" sz="2800" b="1" dirty="0">
                <a:solidFill>
                  <a:srgbClr val="004181"/>
                </a:solidFill>
                <a:latin typeface="华文楷体" panose="02010600040101010101" pitchFamily="2" charset="-122"/>
                <a:ea typeface="华文楷体" panose="02010600040101010101" pitchFamily="2" charset="-122"/>
              </a:rPr>
              <a:t>a</a:t>
            </a:r>
            <a:r>
              <a:rPr lang="zh-CN" altLang="en-US" sz="2800" b="1" dirty="0">
                <a:solidFill>
                  <a:srgbClr val="004181"/>
                </a:solidFill>
                <a:latin typeface="华文楷体" panose="02010600040101010101" pitchFamily="2" charset="-122"/>
                <a:ea typeface="华文楷体" panose="02010600040101010101" pitchFamily="2" charset="-122"/>
              </a:rPr>
              <a:t>和</a:t>
            </a:r>
            <a:r>
              <a:rPr lang="en-US" altLang="zh-CN" sz="2800" b="1" dirty="0">
                <a:solidFill>
                  <a:srgbClr val="004181"/>
                </a:solidFill>
                <a:latin typeface="华文楷体" panose="02010600040101010101" pitchFamily="2" charset="-122"/>
                <a:ea typeface="华文楷体" panose="02010600040101010101" pitchFamily="2" charset="-122"/>
              </a:rPr>
              <a:t>b)</a:t>
            </a:r>
          </a:p>
          <a:p>
            <a:pPr>
              <a:lnSpc>
                <a:spcPct val="150000"/>
              </a:lnSpc>
              <a:spcBef>
                <a:spcPct val="0"/>
              </a:spcBef>
            </a:pPr>
            <a:r>
              <a:rPr lang="en-US" altLang="zh-CN" sz="2800" b="1" dirty="0">
                <a:solidFill>
                  <a:srgbClr val="004181"/>
                </a:solidFill>
                <a:latin typeface="华文楷体" panose="02010600040101010101" pitchFamily="2" charset="-122"/>
                <a:ea typeface="华文楷体" panose="02010600040101010101" pitchFamily="2" charset="-122"/>
              </a:rPr>
              <a:t>max=8  (</a:t>
            </a:r>
            <a:r>
              <a:rPr lang="zh-CN" altLang="en-US" sz="2800" b="1" dirty="0">
                <a:solidFill>
                  <a:srgbClr val="004181"/>
                </a:solidFill>
                <a:latin typeface="华文楷体" panose="02010600040101010101" pitchFamily="2" charset="-122"/>
                <a:ea typeface="华文楷体" panose="02010600040101010101" pitchFamily="2" charset="-122"/>
              </a:rPr>
              <a:t>输出</a:t>
            </a:r>
            <a:r>
              <a:rPr lang="en-US" altLang="zh-CN" sz="2800" b="1" dirty="0">
                <a:solidFill>
                  <a:srgbClr val="004181"/>
                </a:solidFill>
                <a:latin typeface="华文楷体" panose="02010600040101010101" pitchFamily="2" charset="-122"/>
                <a:ea typeface="华文楷体" panose="02010600040101010101" pitchFamily="2" charset="-122"/>
              </a:rPr>
              <a:t>c</a:t>
            </a:r>
            <a:r>
              <a:rPr lang="zh-CN" altLang="en-US" sz="2800" b="1" dirty="0">
                <a:solidFill>
                  <a:srgbClr val="004181"/>
                </a:solidFill>
                <a:latin typeface="华文楷体" panose="02010600040101010101" pitchFamily="2" charset="-122"/>
                <a:ea typeface="华文楷体" panose="02010600040101010101" pitchFamily="2" charset="-122"/>
              </a:rPr>
              <a:t>的值</a:t>
            </a:r>
            <a:r>
              <a:rPr lang="en-US" altLang="zh-CN" sz="2800" b="1" dirty="0">
                <a:solidFill>
                  <a:srgbClr val="004181"/>
                </a:solidFill>
                <a:latin typeface="华文楷体" panose="02010600040101010101" pitchFamily="2" charset="-122"/>
                <a:ea typeface="华文楷体" panose="02010600040101010101" pitchFamily="2" charset="-122"/>
              </a:rPr>
              <a:t>)</a:t>
            </a:r>
          </a:p>
        </p:txBody>
      </p:sp>
      <p:sp>
        <p:nvSpPr>
          <p:cNvPr id="16" name="Rectangle 9"/>
          <p:cNvSpPr>
            <a:spLocks noChangeArrowheads="1"/>
          </p:cNvSpPr>
          <p:nvPr/>
        </p:nvSpPr>
        <p:spPr bwMode="auto">
          <a:xfrm>
            <a:off x="417241" y="4531542"/>
            <a:ext cx="7971184" cy="1489746"/>
          </a:xfrm>
          <a:prstGeom prst="rect">
            <a:avLst/>
          </a:prstGeom>
          <a:solidFill>
            <a:schemeClr val="bg1"/>
          </a:solidFill>
          <a:ln w="9525">
            <a:solidFill>
              <a:srgbClr val="004181"/>
            </a:solidFill>
            <a:miter lim="800000"/>
            <a:headEnd/>
            <a:tailEnd/>
          </a:ln>
          <a:effectLst>
            <a:outerShdw blurRad="50800" dist="38100" dir="2700000" algn="tl" rotWithShape="0">
              <a:prstClr val="black">
                <a:alpha val="40000"/>
              </a:prstClr>
            </a:outerShdw>
          </a:effectLst>
        </p:spPr>
        <p:txBody>
          <a:bodyPr/>
          <a:lstStyle>
            <a:lvl1pPr marL="342900" indent="-342900"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defRPr/>
            </a:pPr>
            <a:r>
              <a:rPr lang="zh-CN" altLang="en-US" sz="2400" b="1" u="sng"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说明</a:t>
            </a:r>
            <a:r>
              <a:rPr lang="zh-CN" altLang="en-US" sz="2400" b="1"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zh-CN" altLang="en-US" sz="2400" dirty="0" smtClean="0">
                <a:solidFill>
                  <a:schemeClr val="tx1"/>
                </a:solidFill>
                <a:latin typeface="华文楷体" panose="02010600040101010101" pitchFamily="2" charset="-122"/>
                <a:ea typeface="华文楷体" panose="02010600040101010101" pitchFamily="2" charset="-122"/>
              </a:rPr>
              <a:t>本程序包括</a:t>
            </a:r>
            <a:r>
              <a:rPr lang="en-US" altLang="zh-CN" sz="2400" dirty="0" smtClean="0">
                <a:solidFill>
                  <a:schemeClr val="tx1"/>
                </a:solidFill>
                <a:latin typeface="华文楷体" panose="02010600040101010101" pitchFamily="2" charset="-122"/>
                <a:ea typeface="华文楷体" panose="02010600040101010101" pitchFamily="2" charset="-122"/>
              </a:rPr>
              <a:t>main</a:t>
            </a:r>
            <a:r>
              <a:rPr lang="zh-CN" altLang="en-US" sz="2400" dirty="0" smtClean="0">
                <a:solidFill>
                  <a:schemeClr val="tx1"/>
                </a:solidFill>
                <a:latin typeface="华文楷体" panose="02010600040101010101" pitchFamily="2" charset="-122"/>
                <a:ea typeface="华文楷体" panose="02010600040101010101" pitchFamily="2" charset="-122"/>
              </a:rPr>
              <a:t>和被调用函数</a:t>
            </a:r>
            <a:r>
              <a:rPr lang="en-US" altLang="zh-CN" sz="2400" dirty="0" smtClean="0">
                <a:solidFill>
                  <a:schemeClr val="tx1"/>
                </a:solidFill>
                <a:latin typeface="华文楷体" panose="02010600040101010101" pitchFamily="2" charset="-122"/>
                <a:ea typeface="华文楷体" panose="02010600040101010101" pitchFamily="2" charset="-122"/>
              </a:rPr>
              <a:t>max</a:t>
            </a:r>
            <a:r>
              <a:rPr lang="zh-CN" altLang="en-US" sz="2400" dirty="0" smtClean="0">
                <a:solidFill>
                  <a:schemeClr val="tx1"/>
                </a:solidFill>
                <a:latin typeface="华文楷体" panose="02010600040101010101" pitchFamily="2" charset="-122"/>
                <a:ea typeface="华文楷体" panose="02010600040101010101" pitchFamily="2" charset="-122"/>
              </a:rPr>
              <a:t>两个函数。</a:t>
            </a:r>
            <a:r>
              <a:rPr lang="en-US" altLang="zh-CN" sz="2400" dirty="0" smtClean="0">
                <a:solidFill>
                  <a:schemeClr val="tx1"/>
                </a:solidFill>
                <a:latin typeface="华文楷体" panose="02010600040101010101" pitchFamily="2" charset="-122"/>
                <a:ea typeface="华文楷体" panose="02010600040101010101" pitchFamily="2" charset="-122"/>
              </a:rPr>
              <a:t>max</a:t>
            </a:r>
            <a:r>
              <a:rPr lang="zh-CN" altLang="en-US" sz="2400" dirty="0" smtClean="0">
                <a:solidFill>
                  <a:schemeClr val="tx1"/>
                </a:solidFill>
                <a:latin typeface="华文楷体" panose="02010600040101010101" pitchFamily="2" charset="-122"/>
                <a:ea typeface="华文楷体" panose="02010600040101010101" pitchFamily="2" charset="-122"/>
              </a:rPr>
              <a:t>函数的作用是将</a:t>
            </a:r>
            <a:r>
              <a:rPr lang="en-US" altLang="zh-CN" sz="2400" dirty="0" smtClean="0">
                <a:solidFill>
                  <a:schemeClr val="tx1"/>
                </a:solidFill>
                <a:latin typeface="华文楷体" panose="02010600040101010101" pitchFamily="2" charset="-122"/>
                <a:ea typeface="华文楷体" panose="02010600040101010101" pitchFamily="2" charset="-122"/>
              </a:rPr>
              <a:t>x</a:t>
            </a:r>
            <a:r>
              <a:rPr lang="zh-CN" altLang="en-US" sz="2400" dirty="0" smtClean="0">
                <a:solidFill>
                  <a:schemeClr val="tx1"/>
                </a:solidFill>
                <a:latin typeface="华文楷体" panose="02010600040101010101" pitchFamily="2" charset="-122"/>
                <a:ea typeface="华文楷体" panose="02010600040101010101" pitchFamily="2" charset="-122"/>
              </a:rPr>
              <a:t>和</a:t>
            </a:r>
            <a:r>
              <a:rPr lang="en-US" altLang="zh-CN" sz="2400" dirty="0" smtClean="0">
                <a:solidFill>
                  <a:schemeClr val="tx1"/>
                </a:solidFill>
                <a:latin typeface="华文楷体" panose="02010600040101010101" pitchFamily="2" charset="-122"/>
                <a:ea typeface="华文楷体" panose="02010600040101010101" pitchFamily="2" charset="-122"/>
              </a:rPr>
              <a:t>y</a:t>
            </a:r>
            <a:r>
              <a:rPr lang="zh-CN" altLang="en-US" sz="2400" dirty="0" smtClean="0">
                <a:solidFill>
                  <a:schemeClr val="tx1"/>
                </a:solidFill>
                <a:latin typeface="华文楷体" panose="02010600040101010101" pitchFamily="2" charset="-122"/>
                <a:ea typeface="华文楷体" panose="02010600040101010101" pitchFamily="2" charset="-122"/>
              </a:rPr>
              <a:t>中较大者的值赋给变量</a:t>
            </a:r>
            <a:r>
              <a:rPr lang="en-US" altLang="zh-CN" sz="2400" dirty="0" smtClean="0">
                <a:solidFill>
                  <a:schemeClr val="tx1"/>
                </a:solidFill>
                <a:latin typeface="华文楷体" panose="02010600040101010101" pitchFamily="2" charset="-122"/>
                <a:ea typeface="华文楷体" panose="02010600040101010101" pitchFamily="2" charset="-122"/>
              </a:rPr>
              <a:t>z</a:t>
            </a:r>
            <a:r>
              <a:rPr lang="zh-CN" altLang="en-US" sz="2400" dirty="0" smtClean="0">
                <a:solidFill>
                  <a:schemeClr val="tx1"/>
                </a:solidFill>
                <a:latin typeface="华文楷体" panose="02010600040101010101" pitchFamily="2" charset="-122"/>
                <a:ea typeface="华文楷体" panose="02010600040101010101" pitchFamily="2" charset="-122"/>
              </a:rPr>
              <a:t>。</a:t>
            </a:r>
            <a:r>
              <a:rPr lang="en-US" altLang="zh-CN" sz="2400" dirty="0" smtClean="0">
                <a:solidFill>
                  <a:schemeClr val="tx1"/>
                </a:solidFill>
                <a:latin typeface="华文楷体" panose="02010600040101010101" pitchFamily="2" charset="-122"/>
                <a:ea typeface="华文楷体" panose="02010600040101010101" pitchFamily="2" charset="-122"/>
              </a:rPr>
              <a:t>return</a:t>
            </a:r>
            <a:r>
              <a:rPr lang="zh-CN" altLang="en-US" sz="2400" dirty="0" smtClean="0">
                <a:solidFill>
                  <a:schemeClr val="tx1"/>
                </a:solidFill>
                <a:latin typeface="华文楷体" panose="02010600040101010101" pitchFamily="2" charset="-122"/>
                <a:ea typeface="华文楷体" panose="02010600040101010101" pitchFamily="2" charset="-122"/>
              </a:rPr>
              <a:t>语句将</a:t>
            </a:r>
            <a:r>
              <a:rPr lang="en-US" altLang="zh-CN" sz="2400" dirty="0" smtClean="0">
                <a:solidFill>
                  <a:schemeClr val="tx1"/>
                </a:solidFill>
                <a:latin typeface="华文楷体" panose="02010600040101010101" pitchFamily="2" charset="-122"/>
                <a:ea typeface="华文楷体" panose="02010600040101010101" pitchFamily="2" charset="-122"/>
              </a:rPr>
              <a:t>z</a:t>
            </a:r>
            <a:r>
              <a:rPr lang="zh-CN" altLang="en-US" sz="2400" dirty="0" smtClean="0">
                <a:solidFill>
                  <a:schemeClr val="tx1"/>
                </a:solidFill>
                <a:latin typeface="华文楷体" panose="02010600040101010101" pitchFamily="2" charset="-122"/>
                <a:ea typeface="华文楷体" panose="02010600040101010101" pitchFamily="2" charset="-122"/>
              </a:rPr>
              <a:t>的值返回给主调函数</a:t>
            </a:r>
            <a:r>
              <a:rPr lang="en-US" altLang="zh-CN" sz="2400" dirty="0" smtClean="0">
                <a:solidFill>
                  <a:schemeClr val="tx1"/>
                </a:solidFill>
                <a:latin typeface="华文楷体" panose="02010600040101010101" pitchFamily="2" charset="-122"/>
                <a:ea typeface="华文楷体" panose="02010600040101010101" pitchFamily="2" charset="-122"/>
              </a:rPr>
              <a:t>main</a:t>
            </a:r>
            <a:r>
              <a:rPr lang="zh-CN" altLang="en-US" sz="2400" dirty="0" smtClean="0">
                <a:solidFill>
                  <a:schemeClr val="tx1"/>
                </a:solidFill>
                <a:latin typeface="华文楷体" panose="02010600040101010101" pitchFamily="2" charset="-122"/>
                <a:ea typeface="华文楷体" panose="02010600040101010101" pitchFamily="2" charset="-122"/>
              </a:rPr>
              <a:t>。</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43</a:t>
            </a:fld>
            <a:endParaRPr lang="en-US" altLang="zh-CN"/>
          </a:p>
        </p:txBody>
      </p:sp>
    </p:spTree>
    <p:extLst>
      <p:ext uri="{BB962C8B-B14F-4D97-AF65-F5344CB8AC3E}">
        <p14:creationId xmlns:p14="http://schemas.microsoft.com/office/powerpoint/2010/main" val="324076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417240" y="1944051"/>
            <a:ext cx="8131646" cy="461665"/>
          </a:xfrm>
          <a:prstGeom prst="rect">
            <a:avLst/>
          </a:prstGeom>
        </p:spPr>
        <p:txBody>
          <a:bodyPr wrap="square">
            <a:spAutoFit/>
          </a:bodyPr>
          <a:lstStyle/>
          <a:p>
            <a:pPr>
              <a:spcBef>
                <a:spcPct val="5000"/>
              </a:spcBef>
              <a:buFontTx/>
              <a:buNone/>
              <a:defRPr/>
            </a:pPr>
            <a:r>
              <a:rPr lang="en-US" altLang="zh-CN" sz="2400" dirty="0">
                <a:latin typeface="华文楷体" panose="02010600040101010101" pitchFamily="2" charset="-122"/>
                <a:ea typeface="华文楷体" panose="02010600040101010101" pitchFamily="2" charset="-122"/>
              </a:rPr>
              <a:t>(1) C</a:t>
            </a:r>
            <a:r>
              <a:rPr lang="zh-CN" altLang="en-US" sz="2400" dirty="0">
                <a:latin typeface="华文楷体" panose="02010600040101010101" pitchFamily="2" charset="-122"/>
                <a:ea typeface="华文楷体" panose="02010600040101010101" pitchFamily="2" charset="-122"/>
              </a:rPr>
              <a:t>程序是由函数构成的。 这使得程序容易实现模块化。 </a:t>
            </a:r>
          </a:p>
        </p:txBody>
      </p:sp>
      <p:sp>
        <p:nvSpPr>
          <p:cNvPr id="14" name="Rectangle 3"/>
          <p:cNvSpPr>
            <a:spLocks noChangeArrowheads="1"/>
          </p:cNvSpPr>
          <p:nvPr/>
        </p:nvSpPr>
        <p:spPr bwMode="auto">
          <a:xfrm>
            <a:off x="420316" y="2442530"/>
            <a:ext cx="7865987" cy="4226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marL="342900" indent="-342900"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spcBef>
                <a:spcPct val="5000"/>
              </a:spcBef>
              <a:buFontTx/>
              <a:buNone/>
              <a:defRPr/>
            </a:pPr>
            <a:r>
              <a:rPr lang="en-US" altLang="zh-CN" sz="2400" dirty="0" smtClean="0">
                <a:solidFill>
                  <a:schemeClr val="tx1"/>
                </a:solidFill>
                <a:latin typeface="华文楷体" panose="02010600040101010101" pitchFamily="2" charset="-122"/>
                <a:ea typeface="华文楷体" panose="02010600040101010101" pitchFamily="2" charset="-122"/>
              </a:rPr>
              <a:t>(2) </a:t>
            </a:r>
            <a:r>
              <a:rPr lang="zh-CN" altLang="en-US" sz="2400" dirty="0" smtClean="0">
                <a:solidFill>
                  <a:schemeClr val="tx1"/>
                </a:solidFill>
                <a:latin typeface="华文楷体" panose="02010600040101010101" pitchFamily="2" charset="-122"/>
                <a:ea typeface="华文楷体" panose="02010600040101010101" pitchFamily="2" charset="-122"/>
              </a:rPr>
              <a:t>一个函数由两部分组成</a:t>
            </a:r>
            <a:r>
              <a:rPr lang="en-US" altLang="zh-CN" sz="2400" dirty="0" smtClean="0">
                <a:solidFill>
                  <a:schemeClr val="tx1"/>
                </a:solidFill>
                <a:latin typeface="华文楷体" panose="02010600040101010101" pitchFamily="2" charset="-122"/>
                <a:ea typeface="华文楷体" panose="02010600040101010101" pitchFamily="2" charset="-122"/>
              </a:rPr>
              <a:t>:</a:t>
            </a:r>
          </a:p>
          <a:p>
            <a:pPr>
              <a:lnSpc>
                <a:spcPct val="150000"/>
              </a:lnSpc>
              <a:spcBef>
                <a:spcPct val="5000"/>
              </a:spcBef>
              <a:buFontTx/>
              <a:buNone/>
              <a:defRPr/>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accent2"/>
                </a:solidFill>
                <a:latin typeface="华文楷体" panose="02010600040101010101" pitchFamily="2" charset="-122"/>
                <a:ea typeface="华文楷体" panose="02010600040101010101" pitchFamily="2" charset="-122"/>
              </a:rPr>
              <a:t>函数的首部：</a:t>
            </a:r>
            <a:r>
              <a:rPr lang="zh-CN" altLang="en-US" sz="2400" dirty="0" smtClean="0">
                <a:solidFill>
                  <a:srgbClr val="336600"/>
                </a:solidFill>
                <a:latin typeface="华文楷体" panose="02010600040101010101" pitchFamily="2" charset="-122"/>
                <a:ea typeface="华文楷体" panose="02010600040101010101" pitchFamily="2" charset="-122"/>
              </a:rPr>
              <a:t>如   </a:t>
            </a:r>
            <a:r>
              <a:rPr lang="en-US" altLang="zh-CN" sz="2400" dirty="0" err="1" smtClean="0">
                <a:solidFill>
                  <a:srgbClr val="336600"/>
                </a:solidFill>
                <a:latin typeface="华文楷体" panose="02010600040101010101" pitchFamily="2" charset="-122"/>
                <a:ea typeface="华文楷体" panose="02010600040101010101" pitchFamily="2" charset="-122"/>
              </a:rPr>
              <a:t>int</a:t>
            </a:r>
            <a:r>
              <a:rPr lang="en-US" altLang="zh-CN" sz="2400" dirty="0" smtClean="0">
                <a:solidFill>
                  <a:srgbClr val="336600"/>
                </a:solidFill>
                <a:latin typeface="华文楷体" panose="02010600040101010101" pitchFamily="2" charset="-122"/>
                <a:ea typeface="华文楷体" panose="02010600040101010101" pitchFamily="2" charset="-122"/>
              </a:rPr>
              <a:t> max(</a:t>
            </a:r>
            <a:r>
              <a:rPr lang="en-US" altLang="zh-CN" sz="2400" dirty="0" err="1" smtClean="0">
                <a:solidFill>
                  <a:srgbClr val="336600"/>
                </a:solidFill>
                <a:latin typeface="华文楷体" panose="02010600040101010101" pitchFamily="2" charset="-122"/>
                <a:ea typeface="华文楷体" panose="02010600040101010101" pitchFamily="2" charset="-122"/>
              </a:rPr>
              <a:t>int</a:t>
            </a:r>
            <a:r>
              <a:rPr lang="en-US" altLang="zh-CN" sz="2400" dirty="0" smtClean="0">
                <a:solidFill>
                  <a:srgbClr val="336600"/>
                </a:solidFill>
                <a:latin typeface="华文楷体" panose="02010600040101010101" pitchFamily="2" charset="-122"/>
                <a:ea typeface="华文楷体" panose="02010600040101010101" pitchFamily="2" charset="-122"/>
              </a:rPr>
              <a:t> </a:t>
            </a:r>
            <a:r>
              <a:rPr lang="en-US" altLang="zh-CN" sz="2400" dirty="0" err="1" smtClean="0">
                <a:solidFill>
                  <a:srgbClr val="336600"/>
                </a:solidFill>
                <a:latin typeface="华文楷体" panose="02010600040101010101" pitchFamily="2" charset="-122"/>
                <a:ea typeface="华文楷体" panose="02010600040101010101" pitchFamily="2" charset="-122"/>
              </a:rPr>
              <a:t>x,int</a:t>
            </a:r>
            <a:r>
              <a:rPr lang="en-US" altLang="zh-CN" sz="2400" dirty="0" smtClean="0">
                <a:solidFill>
                  <a:srgbClr val="336600"/>
                </a:solidFill>
                <a:latin typeface="华文楷体" panose="02010600040101010101" pitchFamily="2" charset="-122"/>
                <a:ea typeface="华文楷体" panose="02010600040101010101" pitchFamily="2" charset="-122"/>
              </a:rPr>
              <a:t> y ) </a:t>
            </a:r>
          </a:p>
          <a:p>
            <a:pPr>
              <a:lnSpc>
                <a:spcPct val="150000"/>
              </a:lnSpc>
              <a:spcBef>
                <a:spcPct val="5000"/>
              </a:spcBef>
              <a:buFontTx/>
              <a:buNone/>
              <a:defRPr/>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accent2"/>
                </a:solidFill>
                <a:latin typeface="华文楷体" panose="02010600040101010101" pitchFamily="2" charset="-122"/>
                <a:ea typeface="华文楷体" panose="02010600040101010101" pitchFamily="2" charset="-122"/>
              </a:rPr>
              <a:t>函数体：</a:t>
            </a:r>
            <a:r>
              <a:rPr lang="zh-CN" altLang="en-US" sz="2400" dirty="0" smtClean="0">
                <a:solidFill>
                  <a:schemeClr val="tx1"/>
                </a:solidFill>
                <a:latin typeface="华文楷体" panose="02010600040101010101" pitchFamily="2" charset="-122"/>
                <a:ea typeface="华文楷体" panose="02010600040101010101" pitchFamily="2" charset="-122"/>
              </a:rPr>
              <a:t>花括号内的部分。若一个函数有多个花括号</a:t>
            </a:r>
            <a:r>
              <a:rPr lang="en-US" altLang="zh-CN" sz="2400" dirty="0" smtClean="0">
                <a:solidFill>
                  <a:schemeClr val="tx1"/>
                </a:solidFill>
                <a:latin typeface="华文楷体" panose="02010600040101010101" pitchFamily="2" charset="-122"/>
                <a:ea typeface="华文楷体" panose="02010600040101010101" pitchFamily="2" charset="-122"/>
              </a:rPr>
              <a:t>,</a:t>
            </a:r>
            <a:r>
              <a:rPr lang="zh-CN" altLang="en-US" sz="2400" dirty="0" smtClean="0">
                <a:solidFill>
                  <a:schemeClr val="tx1"/>
                </a:solidFill>
                <a:latin typeface="华文楷体" panose="02010600040101010101" pitchFamily="2" charset="-122"/>
                <a:ea typeface="华文楷体" panose="02010600040101010101" pitchFamily="2" charset="-122"/>
              </a:rPr>
              <a:t>则最外层的一对花括号为函数体的范围。 </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nSpc>
                <a:spcPct val="150000"/>
              </a:lnSpc>
              <a:spcBef>
                <a:spcPct val="5000"/>
              </a:spcBef>
              <a:buFontTx/>
              <a:buNone/>
              <a:defRPr/>
            </a:pPr>
            <a:r>
              <a:rPr lang="en-US" altLang="zh-CN" sz="2400" dirty="0">
                <a:solidFill>
                  <a:schemeClr val="tx1"/>
                </a:solidFill>
                <a:latin typeface="华文楷体" panose="02010600040101010101" pitchFamily="2" charset="-122"/>
                <a:ea typeface="华文楷体" panose="02010600040101010101" pitchFamily="2" charset="-122"/>
              </a:rPr>
              <a:t> </a:t>
            </a: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accent2"/>
                </a:solidFill>
                <a:latin typeface="华文楷体" panose="02010600040101010101" pitchFamily="2" charset="-122"/>
                <a:ea typeface="华文楷体" panose="02010600040101010101" pitchFamily="2" charset="-122"/>
              </a:rPr>
              <a:t>函数体包括两部分 ：</a:t>
            </a:r>
          </a:p>
          <a:p>
            <a:pPr lvl="2">
              <a:lnSpc>
                <a:spcPct val="150000"/>
              </a:lnSpc>
              <a:spcBef>
                <a:spcPct val="0"/>
              </a:spcBef>
              <a:buFontTx/>
              <a:buNone/>
              <a:defRPr/>
            </a:pPr>
            <a:r>
              <a:rPr lang="zh-CN" altLang="en-US" sz="2400" dirty="0" smtClean="0">
                <a:solidFill>
                  <a:schemeClr val="tx1"/>
                </a:solidFill>
                <a:latin typeface="华文楷体" panose="02010600040101010101" pitchFamily="2" charset="-122"/>
                <a:ea typeface="华文楷体" panose="02010600040101010101" pitchFamily="2" charset="-122"/>
              </a:rPr>
              <a:t>声明部分：</a:t>
            </a:r>
            <a:r>
              <a:rPr lang="en-US" altLang="zh-CN" sz="2400" dirty="0" err="1" smtClean="0">
                <a:solidFill>
                  <a:srgbClr val="336600"/>
                </a:solidFill>
                <a:latin typeface="华文楷体" panose="02010600040101010101" pitchFamily="2" charset="-122"/>
                <a:ea typeface="华文楷体" panose="02010600040101010101" pitchFamily="2" charset="-122"/>
              </a:rPr>
              <a:t>int</a:t>
            </a:r>
            <a:r>
              <a:rPr lang="en-US" altLang="zh-CN" sz="2400" dirty="0" smtClean="0">
                <a:solidFill>
                  <a:srgbClr val="336600"/>
                </a:solidFill>
                <a:latin typeface="华文楷体" panose="02010600040101010101" pitchFamily="2" charset="-122"/>
                <a:ea typeface="华文楷体" panose="02010600040101010101" pitchFamily="2" charset="-122"/>
              </a:rPr>
              <a:t> </a:t>
            </a:r>
            <a:r>
              <a:rPr lang="en-US" altLang="zh-CN" sz="2400" dirty="0" err="1" smtClean="0">
                <a:solidFill>
                  <a:srgbClr val="336600"/>
                </a:solidFill>
                <a:latin typeface="华文楷体" panose="02010600040101010101" pitchFamily="2" charset="-122"/>
                <a:ea typeface="华文楷体" panose="02010600040101010101" pitchFamily="2" charset="-122"/>
              </a:rPr>
              <a:t>a,b,c</a:t>
            </a:r>
            <a:r>
              <a:rPr lang="en-US" altLang="zh-CN" sz="2400" dirty="0" smtClean="0">
                <a:solidFill>
                  <a:srgbClr val="336600"/>
                </a:solidFill>
                <a:latin typeface="华文楷体" panose="02010600040101010101" pitchFamily="2" charset="-122"/>
                <a:ea typeface="华文楷体" panose="02010600040101010101" pitchFamily="2" charset="-122"/>
              </a:rPr>
              <a:t>; </a:t>
            </a:r>
            <a:r>
              <a:rPr lang="zh-CN" altLang="en-US" sz="2400" dirty="0" smtClean="0">
                <a:solidFill>
                  <a:srgbClr val="CC0000"/>
                </a:solidFill>
                <a:latin typeface="华文楷体" panose="02010600040101010101" pitchFamily="2" charset="-122"/>
                <a:ea typeface="华文楷体" panose="02010600040101010101" pitchFamily="2" charset="-122"/>
              </a:rPr>
              <a:t>可缺省</a:t>
            </a:r>
          </a:p>
          <a:p>
            <a:pPr lvl="2">
              <a:lnSpc>
                <a:spcPct val="150000"/>
              </a:lnSpc>
              <a:spcBef>
                <a:spcPct val="0"/>
              </a:spcBef>
              <a:buFontTx/>
              <a:buNone/>
              <a:defRPr/>
            </a:pPr>
            <a:r>
              <a:rPr lang="zh-CN" altLang="en-US" sz="2400" dirty="0" smtClean="0">
                <a:solidFill>
                  <a:schemeClr val="tx1"/>
                </a:solidFill>
                <a:latin typeface="华文楷体" panose="02010600040101010101" pitchFamily="2" charset="-122"/>
                <a:ea typeface="华文楷体" panose="02010600040101010101" pitchFamily="2" charset="-122"/>
              </a:rPr>
              <a:t>执行部分：由若干个语句组成。</a:t>
            </a:r>
            <a:r>
              <a:rPr lang="zh-CN" altLang="en-US" sz="2400" dirty="0" smtClean="0">
                <a:solidFill>
                  <a:srgbClr val="CC0000"/>
                </a:solidFill>
                <a:latin typeface="华文楷体" panose="02010600040101010101" pitchFamily="2" charset="-122"/>
                <a:ea typeface="华文楷体" panose="02010600040101010101" pitchFamily="2" charset="-122"/>
              </a:rPr>
              <a:t>可缺省</a:t>
            </a: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44</a:t>
            </a:fld>
            <a:endParaRPr lang="en-US" altLang="zh-CN"/>
          </a:p>
        </p:txBody>
      </p:sp>
    </p:spTree>
    <p:extLst>
      <p:ext uri="{BB962C8B-B14F-4D97-AF65-F5344CB8AC3E}">
        <p14:creationId xmlns:p14="http://schemas.microsoft.com/office/powerpoint/2010/main" val="82101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248" y="4624087"/>
            <a:ext cx="2082087" cy="2082087"/>
          </a:xfrm>
          <a:prstGeom prst="rect">
            <a:avLst/>
          </a:prstGeom>
        </p:spPr>
      </p:pic>
      <p:sp>
        <p:nvSpPr>
          <p:cNvPr id="8" name="Rectangle 3"/>
          <p:cNvSpPr>
            <a:spLocks noChangeArrowheads="1"/>
          </p:cNvSpPr>
          <p:nvPr/>
        </p:nvSpPr>
        <p:spPr bwMode="auto">
          <a:xfrm>
            <a:off x="497985" y="1840122"/>
            <a:ext cx="8388350" cy="38211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marL="342900" indent="-342900"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spcBef>
                <a:spcPct val="5000"/>
              </a:spcBef>
              <a:buFontTx/>
              <a:buNone/>
              <a:defRPr/>
            </a:pPr>
            <a:r>
              <a:rPr kumimoji="0" lang="zh-CN" altLang="en-US" sz="2400" b="1" u="sng" dirty="0" smtClean="0">
                <a:solidFill>
                  <a:srgbClr val="CC0000"/>
                </a:solidFill>
                <a:effectLst>
                  <a:outerShdw blurRad="38100" dist="38100" dir="2700000" algn="tl">
                    <a:srgbClr val="C0C0C0"/>
                  </a:outerShdw>
                </a:effectLst>
                <a:latin typeface="华文细黑" panose="02010600040101010101" pitchFamily="2" charset="-122"/>
                <a:ea typeface="华文细黑" panose="02010600040101010101" pitchFamily="2" charset="-122"/>
              </a:rPr>
              <a:t>注意：</a:t>
            </a:r>
            <a:endParaRPr lang="zh-CN" altLang="en-US" sz="2400" b="1" u="sng" dirty="0" smtClean="0">
              <a:solidFill>
                <a:srgbClr val="CC0000"/>
              </a:solidFill>
              <a:effectLst>
                <a:outerShdw blurRad="38100" dist="38100" dir="2700000" algn="tl">
                  <a:srgbClr val="C0C0C0"/>
                </a:outerShdw>
              </a:effectLst>
              <a:latin typeface="华文细黑" panose="02010600040101010101" pitchFamily="2" charset="-122"/>
              <a:ea typeface="华文细黑" panose="02010600040101010101" pitchFamily="2" charset="-122"/>
            </a:endParaRPr>
          </a:p>
          <a:p>
            <a:pPr>
              <a:lnSpc>
                <a:spcPct val="150000"/>
              </a:lnSpc>
              <a:spcBef>
                <a:spcPct val="5000"/>
              </a:spcBef>
              <a:buFontTx/>
              <a:buNone/>
              <a:defRPr/>
            </a:pPr>
            <a:r>
              <a:rPr lang="zh-CN" altLang="en-US" sz="2400" dirty="0" smtClean="0">
                <a:solidFill>
                  <a:schemeClr val="tx1"/>
                </a:solidFill>
                <a:latin typeface="楷体_GB2312" pitchFamily="49" charset="-122"/>
                <a:ea typeface="楷体_GB2312" pitchFamily="49" charset="-122"/>
              </a:rPr>
              <a:t>函数的声明部分和执行部分都可缺省，例如：</a:t>
            </a:r>
          </a:p>
          <a:p>
            <a:pPr lvl="1">
              <a:lnSpc>
                <a:spcPct val="150000"/>
              </a:lnSpc>
              <a:buFontTx/>
              <a:buNone/>
              <a:defRPr/>
            </a:pPr>
            <a:r>
              <a:rPr lang="en-US" altLang="zh-CN" sz="2400" dirty="0" smtClean="0">
                <a:solidFill>
                  <a:srgbClr val="336600"/>
                </a:solidFill>
                <a:latin typeface="楷体_GB2312" pitchFamily="49" charset="-122"/>
                <a:ea typeface="楷体_GB2312" pitchFamily="49" charset="-122"/>
              </a:rPr>
              <a:t>void dump ( )</a:t>
            </a:r>
          </a:p>
          <a:p>
            <a:pPr lvl="1">
              <a:lnSpc>
                <a:spcPct val="150000"/>
              </a:lnSpc>
              <a:buFontTx/>
              <a:buNone/>
              <a:defRPr/>
            </a:pPr>
            <a:r>
              <a:rPr lang="en-US" altLang="zh-CN" sz="2400" dirty="0" smtClean="0">
                <a:solidFill>
                  <a:srgbClr val="336600"/>
                </a:solidFill>
                <a:latin typeface="楷体_GB2312" pitchFamily="49" charset="-122"/>
                <a:ea typeface="楷体_GB2312" pitchFamily="49" charset="-122"/>
              </a:rPr>
              <a:t>{</a:t>
            </a:r>
          </a:p>
          <a:p>
            <a:pPr lvl="1">
              <a:lnSpc>
                <a:spcPct val="150000"/>
              </a:lnSpc>
              <a:buFontTx/>
              <a:buNone/>
              <a:defRPr/>
            </a:pPr>
            <a:r>
              <a:rPr lang="en-US" altLang="zh-CN" sz="2400" dirty="0" smtClean="0">
                <a:solidFill>
                  <a:srgbClr val="336600"/>
                </a:solidFill>
                <a:latin typeface="楷体_GB2312" pitchFamily="49" charset="-122"/>
                <a:ea typeface="楷体_GB2312" pitchFamily="49" charset="-122"/>
              </a:rPr>
              <a:t> }  </a:t>
            </a:r>
          </a:p>
          <a:p>
            <a:pPr>
              <a:lnSpc>
                <a:spcPct val="150000"/>
              </a:lnSpc>
              <a:buFontTx/>
              <a:buNone/>
              <a:defRPr/>
            </a:pPr>
            <a:r>
              <a:rPr lang="en-US" altLang="zh-CN" sz="2400" dirty="0" smtClean="0">
                <a:latin typeface="楷体_GB2312" pitchFamily="49" charset="-122"/>
                <a:ea typeface="楷体_GB2312" pitchFamily="49" charset="-122"/>
              </a:rPr>
              <a:t> </a:t>
            </a:r>
            <a:r>
              <a:rPr lang="zh-CN" altLang="en-US" sz="2400" dirty="0" smtClean="0">
                <a:solidFill>
                  <a:schemeClr val="tx1"/>
                </a:solidFill>
                <a:latin typeface="楷体_GB2312" pitchFamily="49" charset="-122"/>
                <a:ea typeface="楷体_GB2312" pitchFamily="49" charset="-122"/>
              </a:rPr>
              <a:t>这是一个空函数</a:t>
            </a:r>
            <a:r>
              <a:rPr lang="en-US" altLang="zh-CN" sz="2400" dirty="0" smtClean="0">
                <a:solidFill>
                  <a:schemeClr val="tx1"/>
                </a:solidFill>
                <a:latin typeface="楷体_GB2312" pitchFamily="49" charset="-122"/>
                <a:ea typeface="楷体_GB2312" pitchFamily="49" charset="-122"/>
              </a:rPr>
              <a:t>,</a:t>
            </a:r>
            <a:r>
              <a:rPr lang="zh-CN" altLang="en-US" sz="2400" dirty="0" smtClean="0">
                <a:solidFill>
                  <a:schemeClr val="tx1"/>
                </a:solidFill>
                <a:latin typeface="楷体_GB2312" pitchFamily="49" charset="-122"/>
                <a:ea typeface="楷体_GB2312" pitchFamily="49" charset="-122"/>
              </a:rPr>
              <a:t>什么也不做</a:t>
            </a:r>
            <a:r>
              <a:rPr lang="en-US" altLang="zh-CN" sz="2400" dirty="0" smtClean="0">
                <a:solidFill>
                  <a:schemeClr val="tx1"/>
                </a:solidFill>
                <a:latin typeface="楷体_GB2312" pitchFamily="49" charset="-122"/>
                <a:ea typeface="楷体_GB2312" pitchFamily="49" charset="-122"/>
              </a:rPr>
              <a:t>,</a:t>
            </a:r>
            <a:r>
              <a:rPr lang="zh-CN" altLang="en-US" sz="2400" dirty="0" smtClean="0">
                <a:solidFill>
                  <a:schemeClr val="tx1"/>
                </a:solidFill>
                <a:latin typeface="楷体_GB2312" pitchFamily="49" charset="-122"/>
                <a:ea typeface="楷体_GB2312" pitchFamily="49" charset="-122"/>
              </a:rPr>
              <a:t>但是合法的函数。</a:t>
            </a:r>
            <a:r>
              <a:rPr lang="zh-CN" altLang="en-US" sz="2400" dirty="0" smtClean="0">
                <a:solidFill>
                  <a:schemeClr val="tx1"/>
                </a:solidFill>
                <a:latin typeface="宋体" panose="02010600030101010101" pitchFamily="2" charset="-122"/>
              </a:rPr>
              <a:t>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45</a:t>
            </a:fld>
            <a:endParaRPr lang="en-US" altLang="zh-CN"/>
          </a:p>
        </p:txBody>
      </p:sp>
    </p:spTree>
    <p:extLst>
      <p:ext uri="{BB962C8B-B14F-4D97-AF65-F5344CB8AC3E}">
        <p14:creationId xmlns:p14="http://schemas.microsoft.com/office/powerpoint/2010/main" val="56033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417240" y="1944051"/>
            <a:ext cx="8131646" cy="1720023"/>
          </a:xfrm>
          <a:prstGeom prst="rect">
            <a:avLst/>
          </a:prstGeom>
        </p:spPr>
        <p:txBody>
          <a:bodyPr wrap="square">
            <a:spAutoFit/>
          </a:bodyPr>
          <a:lstStyle/>
          <a:p>
            <a:pPr>
              <a:lnSpc>
                <a:spcPct val="150000"/>
              </a:lnSpc>
              <a:spcBef>
                <a:spcPct val="5000"/>
              </a:spcBef>
              <a:buFontTx/>
              <a:buNone/>
              <a:defRPr/>
            </a:pPr>
            <a:r>
              <a:rPr lang="en-US" altLang="zh-CN" sz="2400" dirty="0" smtClean="0">
                <a:latin typeface="华文楷体" panose="02010600040101010101" pitchFamily="2" charset="-122"/>
                <a:ea typeface="华文楷体" panose="02010600040101010101" pitchFamily="2" charset="-122"/>
              </a:rPr>
              <a:t>(3)   C</a:t>
            </a:r>
            <a:r>
              <a:rPr lang="zh-CN" altLang="en-US" sz="2400" dirty="0">
                <a:latin typeface="华文楷体" panose="02010600040101010101" pitchFamily="2" charset="-122"/>
                <a:ea typeface="华文楷体" panose="02010600040101010101" pitchFamily="2" charset="-122"/>
              </a:rPr>
              <a:t>程序总是从</a:t>
            </a:r>
            <a:r>
              <a:rPr lang="en-US" altLang="zh-CN" sz="2400" dirty="0">
                <a:latin typeface="华文楷体" panose="02010600040101010101" pitchFamily="2" charset="-122"/>
                <a:ea typeface="华文楷体" panose="02010600040101010101" pitchFamily="2" charset="-122"/>
              </a:rPr>
              <a:t>main</a:t>
            </a:r>
            <a:r>
              <a:rPr lang="zh-CN" altLang="en-US" sz="2400" dirty="0">
                <a:latin typeface="华文楷体" panose="02010600040101010101" pitchFamily="2" charset="-122"/>
                <a:ea typeface="华文楷体" panose="02010600040101010101" pitchFamily="2" charset="-122"/>
              </a:rPr>
              <a:t>函数开始执行的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与</a:t>
            </a:r>
            <a:r>
              <a:rPr lang="en-US" altLang="zh-CN" sz="2400" dirty="0">
                <a:latin typeface="华文楷体" panose="02010600040101010101" pitchFamily="2" charset="-122"/>
                <a:ea typeface="华文楷体" panose="02010600040101010101" pitchFamily="2" charset="-122"/>
              </a:rPr>
              <a:t>main</a:t>
            </a:r>
            <a:r>
              <a:rPr lang="zh-CN" altLang="en-US" sz="2400" dirty="0">
                <a:latin typeface="华文楷体" panose="02010600040101010101" pitchFamily="2" charset="-122"/>
                <a:ea typeface="华文楷体" panose="02010600040101010101" pitchFamily="2" charset="-122"/>
              </a:rPr>
              <a:t>函数的位置无关。</a:t>
            </a:r>
          </a:p>
          <a:p>
            <a:pPr>
              <a:lnSpc>
                <a:spcPct val="150000"/>
              </a:lnSpc>
              <a:spcBef>
                <a:spcPct val="5000"/>
              </a:spcBef>
              <a:buFontTx/>
              <a:buNone/>
              <a:defRPr/>
            </a:pPr>
            <a:r>
              <a:rPr lang="zh-CN" altLang="en-US" sz="2400" dirty="0" smtClean="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
        <p:nvSpPr>
          <p:cNvPr id="8" name="矩形 7"/>
          <p:cNvSpPr/>
          <p:nvPr/>
        </p:nvSpPr>
        <p:spPr>
          <a:xfrm>
            <a:off x="417240" y="2985710"/>
            <a:ext cx="8187208" cy="1200329"/>
          </a:xfrm>
          <a:prstGeom prst="rect">
            <a:avLst/>
          </a:prstGeom>
        </p:spPr>
        <p:txBody>
          <a:bodyPr wrap="square">
            <a:spAutoFit/>
          </a:bodyPr>
          <a:lstStyle/>
          <a:p>
            <a:pPr>
              <a:lnSpc>
                <a:spcPct val="150000"/>
              </a:lnSpc>
              <a:spcBef>
                <a:spcPct val="5000"/>
              </a:spcBef>
              <a:buFontTx/>
              <a:buNone/>
              <a:defRPr/>
            </a:pPr>
            <a:r>
              <a:rPr lang="en-US" altLang="zh-CN" sz="2400" dirty="0" smtClean="0">
                <a:latin typeface="华文楷体" panose="02010600040101010101" pitchFamily="2" charset="-122"/>
                <a:ea typeface="华文楷体" panose="02010600040101010101" pitchFamily="2" charset="-122"/>
              </a:rPr>
              <a:t>(4)   C</a:t>
            </a:r>
            <a:r>
              <a:rPr lang="zh-CN" altLang="en-US" sz="2400" dirty="0">
                <a:latin typeface="华文楷体" panose="02010600040101010101" pitchFamily="2" charset="-122"/>
                <a:ea typeface="华文楷体" panose="02010600040101010101" pitchFamily="2" charset="-122"/>
              </a:rPr>
              <a:t>程序书写格式自由</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一行内可以写几个语句</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一个语句可以分写在多行上，</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程序没有行号</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5" name="矩形 4"/>
          <p:cNvSpPr/>
          <p:nvPr/>
        </p:nvSpPr>
        <p:spPr>
          <a:xfrm>
            <a:off x="417240" y="4350535"/>
            <a:ext cx="8045330" cy="1754326"/>
          </a:xfrm>
          <a:prstGeom prst="rect">
            <a:avLst/>
          </a:prstGeom>
        </p:spPr>
        <p:txBody>
          <a:bodyPr wrap="square">
            <a:spAutoFit/>
          </a:bodyPr>
          <a:lstStyle/>
          <a:p>
            <a:pPr>
              <a:lnSpc>
                <a:spcPct val="150000"/>
              </a:lnSpc>
              <a:spcBef>
                <a:spcPct val="5000"/>
              </a:spcBef>
            </a:pPr>
            <a:r>
              <a:rPr lang="en-US" altLang="zh-CN" sz="2400" dirty="0">
                <a:latin typeface="华文楷体" panose="02010600040101010101" pitchFamily="2" charset="-122"/>
                <a:ea typeface="华文楷体" panose="02010600040101010101" pitchFamily="2" charset="-122"/>
              </a:rPr>
              <a:t>(5) </a:t>
            </a:r>
            <a:r>
              <a:rPr lang="zh-CN" altLang="en-US" sz="2400" dirty="0">
                <a:latin typeface="华文楷体" panose="02010600040101010101" pitchFamily="2" charset="-122"/>
                <a:ea typeface="华文楷体" panose="02010600040101010101" pitchFamily="2" charset="-122"/>
              </a:rPr>
              <a:t>每个语句和数据声明的最后必须有一个分号。分号是</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语句的必要组成部分。即使是程序中最后一个语句也应包含分号 。 </a:t>
            </a: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46</a:t>
            </a:fld>
            <a:endParaRPr lang="en-US" altLang="zh-CN"/>
          </a:p>
        </p:txBody>
      </p:sp>
    </p:spTree>
    <p:extLst>
      <p:ext uri="{BB962C8B-B14F-4D97-AF65-F5344CB8AC3E}">
        <p14:creationId xmlns:p14="http://schemas.microsoft.com/office/powerpoint/2010/main" val="364326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ea typeface="楷体" panose="02010609060101010101" pitchFamily="49" charset="-122"/>
                <a:cs typeface="Times New Roman" panose="02020603050405020304" pitchFamily="18" charset="0"/>
              </a:rPr>
              <a:t>初识</a:t>
            </a:r>
            <a:r>
              <a:rPr kumimoji="0" lang="en-US" altLang="zh-CN" sz="3200" dirty="0" smtClean="0">
                <a:solidFill>
                  <a:srgbClr val="000000"/>
                </a:solidFill>
                <a:ea typeface="楷体" panose="02010609060101010101" pitchFamily="49" charset="-122"/>
                <a:cs typeface="Times New Roman" panose="02020603050405020304" pitchFamily="18" charset="0"/>
              </a:rPr>
              <a:t>C</a:t>
            </a:r>
            <a:r>
              <a:rPr kumimoji="0" lang="zh-CN" altLang="en-US" sz="3200" dirty="0" smtClean="0">
                <a:solidFill>
                  <a:srgbClr val="000000"/>
                </a:solidFill>
                <a:ea typeface="楷体" panose="02010609060101010101" pitchFamily="49" charset="-122"/>
                <a:cs typeface="Times New Roman" panose="02020603050405020304" pitchFamily="18" charset="0"/>
              </a:rPr>
              <a:t>语言</a:t>
            </a:r>
            <a:endParaRPr kumimoji="1" lang="zh-CN" altLang="en-US" sz="3200" b="0"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3" name="矩形 2"/>
          <p:cNvSpPr/>
          <p:nvPr/>
        </p:nvSpPr>
        <p:spPr>
          <a:xfrm>
            <a:off x="417240" y="1944051"/>
            <a:ext cx="8131646" cy="2899255"/>
          </a:xfrm>
          <a:prstGeom prst="rect">
            <a:avLst/>
          </a:prstGeom>
        </p:spPr>
        <p:txBody>
          <a:bodyPr wrap="square">
            <a:spAutoFit/>
          </a:bodyPr>
          <a:lstStyle/>
          <a:p>
            <a:pPr>
              <a:lnSpc>
                <a:spcPct val="150000"/>
              </a:lnSpc>
              <a:spcBef>
                <a:spcPct val="5000"/>
              </a:spcBef>
              <a:buFontTx/>
              <a:buNone/>
              <a:defRPr/>
            </a:pPr>
            <a:r>
              <a:rPr lang="en-US" altLang="zh-CN" sz="2400" dirty="0" smtClean="0">
                <a:latin typeface="华文楷体" panose="02010600040101010101" pitchFamily="2" charset="-122"/>
                <a:ea typeface="华文楷体" panose="02010600040101010101" pitchFamily="2" charset="-122"/>
              </a:rPr>
              <a:t>(6) </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语言本身没有输入输出语句。输入和输出的操作是由库函数</a:t>
            </a:r>
            <a:r>
              <a:rPr lang="en-US" altLang="zh-CN" sz="2400" dirty="0" err="1">
                <a:latin typeface="华文楷体" panose="02010600040101010101" pitchFamily="2" charset="-122"/>
                <a:ea typeface="华文楷体" panose="02010600040101010101" pitchFamily="2" charset="-122"/>
              </a:rPr>
              <a:t>scanf</a:t>
            </a:r>
            <a:r>
              <a:rPr lang="zh-CN" altLang="en-US" sz="2400" dirty="0">
                <a:latin typeface="华文楷体" panose="02010600040101010101" pitchFamily="2" charset="-122"/>
                <a:ea typeface="华文楷体" panose="02010600040101010101" pitchFamily="2" charset="-122"/>
              </a:rPr>
              <a:t>和</a:t>
            </a:r>
            <a:r>
              <a:rPr lang="en-US" altLang="zh-CN" sz="2400" dirty="0" err="1">
                <a:latin typeface="华文楷体" panose="02010600040101010101" pitchFamily="2" charset="-122"/>
                <a:ea typeface="华文楷体" panose="02010600040101010101" pitchFamily="2" charset="-122"/>
              </a:rPr>
              <a:t>printf</a:t>
            </a:r>
            <a:r>
              <a:rPr lang="zh-CN" altLang="en-US" sz="2400" dirty="0">
                <a:latin typeface="华文楷体" panose="02010600040101010101" pitchFamily="2" charset="-122"/>
                <a:ea typeface="华文楷体" panose="02010600040101010101" pitchFamily="2" charset="-122"/>
              </a:rPr>
              <a:t>等函数来完成的。</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对输入输出实行“函数化”。</a:t>
            </a:r>
          </a:p>
          <a:p>
            <a:pPr>
              <a:lnSpc>
                <a:spcPct val="150000"/>
              </a:lnSpc>
              <a:spcBef>
                <a:spcPct val="5000"/>
              </a:spcBef>
              <a:buFontTx/>
              <a:buNone/>
              <a:defRPr/>
            </a:pPr>
            <a:endParaRPr lang="zh-CN" altLang="en-US" sz="2400" dirty="0">
              <a:latin typeface="华文楷体" panose="02010600040101010101" pitchFamily="2" charset="-122"/>
              <a:ea typeface="华文楷体" panose="02010600040101010101" pitchFamily="2" charset="-122"/>
            </a:endParaRPr>
          </a:p>
          <a:p>
            <a:pPr>
              <a:lnSpc>
                <a:spcPct val="150000"/>
              </a:lnSpc>
              <a:spcBef>
                <a:spcPct val="5000"/>
              </a:spcBef>
              <a:buFontTx/>
              <a:buNone/>
              <a:defRPr/>
            </a:pPr>
            <a:r>
              <a:rPr lang="zh-CN" altLang="en-US" sz="2400" dirty="0" smtClean="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
        <p:nvSpPr>
          <p:cNvPr id="5" name="矩形 4"/>
          <p:cNvSpPr/>
          <p:nvPr/>
        </p:nvSpPr>
        <p:spPr>
          <a:xfrm>
            <a:off x="417240" y="3861048"/>
            <a:ext cx="8045330" cy="1754326"/>
          </a:xfrm>
          <a:prstGeom prst="rect">
            <a:avLst/>
          </a:prstGeom>
        </p:spPr>
        <p:txBody>
          <a:bodyPr wrap="square">
            <a:spAutoFit/>
          </a:bodyPr>
          <a:lstStyle/>
          <a:p>
            <a:pPr>
              <a:lnSpc>
                <a:spcPct val="150000"/>
              </a:lnSpc>
              <a:spcBef>
                <a:spcPct val="5000"/>
              </a:spcBef>
            </a:pPr>
            <a:r>
              <a:rPr lang="en-US" altLang="zh-CN" sz="2400" dirty="0" smtClean="0">
                <a:latin typeface="华文楷体" panose="02010600040101010101" pitchFamily="2" charset="-122"/>
                <a:ea typeface="华文楷体" panose="02010600040101010101" pitchFamily="2" charset="-122"/>
              </a:rPr>
              <a:t>(7)</a:t>
            </a:r>
            <a:r>
              <a:rPr lang="zh-CN" altLang="en-US" sz="2400" dirty="0">
                <a:latin typeface="华文楷体" panose="02010600040101010101" pitchFamily="2" charset="-122"/>
                <a:ea typeface="华文楷体" panose="02010600040101010101" pitchFamily="2" charset="-122"/>
              </a:rPr>
              <a:t>可以用 </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对</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程序中的任何一行或数行做注释。一个好的、有使用价值的源程序都应当加上必要的注释</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以增加程序的</a:t>
            </a:r>
            <a:r>
              <a:rPr lang="zh-CN" altLang="en-US" sz="2400" dirty="0" smtClean="0">
                <a:latin typeface="华文楷体" panose="02010600040101010101" pitchFamily="2" charset="-122"/>
                <a:ea typeface="华文楷体" panose="02010600040101010101" pitchFamily="2" charset="-122"/>
              </a:rPr>
              <a:t>可读性。 </a:t>
            </a:r>
            <a:endParaRPr lang="zh-CN" altLang="en-US" sz="24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47</a:t>
            </a:fld>
            <a:endParaRPr lang="en-US" altLang="zh-CN"/>
          </a:p>
        </p:txBody>
      </p:sp>
    </p:spTree>
    <p:extLst>
      <p:ext uri="{BB962C8B-B14F-4D97-AF65-F5344CB8AC3E}">
        <p14:creationId xmlns:p14="http://schemas.microsoft.com/office/powerpoint/2010/main" val="134402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1" name="左大括号 10"/>
          <p:cNvSpPr>
            <a:spLocks/>
          </p:cNvSpPr>
          <p:nvPr/>
        </p:nvSpPr>
        <p:spPr bwMode="auto">
          <a:xfrm>
            <a:off x="1685720" y="2267817"/>
            <a:ext cx="790575" cy="2385319"/>
          </a:xfrm>
          <a:prstGeom prst="leftBrace">
            <a:avLst>
              <a:gd name="adj1" fmla="val 41687"/>
              <a:gd name="adj2" fmla="val 50000"/>
            </a:avLst>
          </a:prstGeom>
          <a:noFill/>
          <a:ln w="50800">
            <a:solidFill>
              <a:srgbClr val="00418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sz="2800">
              <a:latin typeface="楷体" panose="02010609060101010101" pitchFamily="49" charset="-122"/>
              <a:ea typeface="楷体" panose="02010609060101010101" pitchFamily="49" charset="-122"/>
            </a:endParaRPr>
          </a:p>
        </p:txBody>
      </p:sp>
      <p:sp>
        <p:nvSpPr>
          <p:cNvPr id="13" name="矩形 12"/>
          <p:cNvSpPr>
            <a:spLocks noGrp="1" noChangeArrowheads="1"/>
          </p:cNvSpPr>
          <p:nvPr/>
        </p:nvSpPr>
        <p:spPr bwMode="auto">
          <a:xfrm>
            <a:off x="2504377" y="4324770"/>
            <a:ext cx="2996572" cy="51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spcBef>
                <a:spcPct val="20000"/>
              </a:spcBef>
              <a:buClr>
                <a:schemeClr val="tx1"/>
              </a:buClr>
              <a:buFont typeface="Wingdings" panose="05000000000000000000" pitchFamily="2" charset="2"/>
              <a:buNone/>
            </a:pPr>
            <a:r>
              <a:rPr lang="zh-CN" altLang="en-US" sz="2400" b="1" dirty="0" smtClean="0">
                <a:ea typeface="楷体" panose="02010609060101010101" pitchFamily="49" charset="-122"/>
                <a:cs typeface="Times New Roman" panose="02020603050405020304" pitchFamily="18" charset="0"/>
              </a:rPr>
              <a:t>十进制（</a:t>
            </a:r>
            <a:r>
              <a:rPr lang="en-US" altLang="zh-CN" sz="2400" b="1" dirty="0" smtClean="0">
                <a:solidFill>
                  <a:srgbClr val="000000"/>
                </a:solidFill>
                <a:ea typeface="楷体_GB2312" pitchFamily="1" charset="-122"/>
                <a:cs typeface="Times New Roman" panose="02020603050405020304" pitchFamily="18" charset="0"/>
              </a:rPr>
              <a:t>Decimal</a:t>
            </a:r>
            <a:r>
              <a:rPr lang="en-US" altLang="zh-CN" sz="2400" b="1" dirty="0" smtClean="0">
                <a:ea typeface="楷体" panose="02010609060101010101" pitchFamily="49" charset="-122"/>
                <a:cs typeface="Times New Roman" panose="02020603050405020304" pitchFamily="18" charset="0"/>
              </a:rPr>
              <a:t>)</a:t>
            </a:r>
            <a:endParaRPr lang="zh-CN" altLang="en-US" sz="2400" b="1" dirty="0">
              <a:ea typeface="楷体" panose="02010609060101010101" pitchFamily="49" charset="-122"/>
              <a:cs typeface="Times New Roman" panose="02020603050405020304" pitchFamily="18" charset="0"/>
            </a:endParaRPr>
          </a:p>
        </p:txBody>
      </p:sp>
      <p:sp>
        <p:nvSpPr>
          <p:cNvPr id="15" name="矩形 14"/>
          <p:cNvSpPr>
            <a:spLocks noGrp="1" noChangeArrowheads="1"/>
          </p:cNvSpPr>
          <p:nvPr/>
        </p:nvSpPr>
        <p:spPr bwMode="auto">
          <a:xfrm>
            <a:off x="6661149" y="2945182"/>
            <a:ext cx="25193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spcBef>
                <a:spcPct val="20000"/>
              </a:spcBef>
              <a:buClr>
                <a:schemeClr val="tx1"/>
              </a:buClr>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非十进制</a:t>
            </a:r>
          </a:p>
        </p:txBody>
      </p:sp>
      <p:sp>
        <p:nvSpPr>
          <p:cNvPr id="16" name="矩形 15"/>
          <p:cNvSpPr>
            <a:spLocks noGrp="1" noChangeArrowheads="1"/>
          </p:cNvSpPr>
          <p:nvPr/>
        </p:nvSpPr>
        <p:spPr bwMode="auto">
          <a:xfrm>
            <a:off x="701701" y="3212644"/>
            <a:ext cx="1295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spcBef>
                <a:spcPct val="20000"/>
              </a:spcBef>
              <a:buClr>
                <a:schemeClr val="tx1"/>
              </a:buClr>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数制</a:t>
            </a:r>
          </a:p>
        </p:txBody>
      </p:sp>
      <p:sp>
        <p:nvSpPr>
          <p:cNvPr id="3" name="矩形 2"/>
          <p:cNvSpPr/>
          <p:nvPr/>
        </p:nvSpPr>
        <p:spPr>
          <a:xfrm>
            <a:off x="2511532" y="1873202"/>
            <a:ext cx="3331181" cy="738664"/>
          </a:xfrm>
          <a:prstGeom prst="rect">
            <a:avLst/>
          </a:prstGeom>
        </p:spPr>
        <p:txBody>
          <a:bodyPr wrap="square">
            <a:spAutoFit/>
          </a:bodyPr>
          <a:lstStyle/>
          <a:p>
            <a:pPr eaLnBrk="0" hangingPunct="0">
              <a:lnSpc>
                <a:spcPct val="175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二进 </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smtClean="0">
                <a:solidFill>
                  <a:srgbClr val="000000"/>
                </a:solidFill>
                <a:latin typeface="Times New Roman" panose="02020603050405020304" pitchFamily="18" charset="0"/>
                <a:ea typeface="楷体_GB2312" pitchFamily="1" charset="-122"/>
                <a:cs typeface="Times New Roman" panose="02020603050405020304" pitchFamily="18" charset="0"/>
              </a:rPr>
              <a:t>Binary</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11532" y="2689777"/>
            <a:ext cx="2470604" cy="738664"/>
          </a:xfrm>
          <a:prstGeom prst="rect">
            <a:avLst/>
          </a:prstGeom>
        </p:spPr>
        <p:txBody>
          <a:bodyPr wrap="square">
            <a:spAutoFit/>
          </a:bodyPr>
          <a:lstStyle/>
          <a:p>
            <a:pPr eaLnBrk="0" hangingPunct="0">
              <a:lnSpc>
                <a:spcPct val="175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八进制 </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楷体_GB2312" pitchFamily="1" charset="-122"/>
                <a:cs typeface="Times New Roman" panose="02020603050405020304" pitchFamily="18" charset="0"/>
              </a:rPr>
              <a:t>Octal</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9256" t="4165" r="10935" b="3597"/>
          <a:stretch/>
        </p:blipFill>
        <p:spPr>
          <a:xfrm>
            <a:off x="5756675" y="3644444"/>
            <a:ext cx="3384376" cy="3168353"/>
          </a:xfrm>
          <a:prstGeom prst="rect">
            <a:avLst/>
          </a:prstGeom>
        </p:spPr>
      </p:pic>
      <p:sp>
        <p:nvSpPr>
          <p:cNvPr id="17" name="矩形 16"/>
          <p:cNvSpPr/>
          <p:nvPr/>
        </p:nvSpPr>
        <p:spPr>
          <a:xfrm>
            <a:off x="2476295" y="3421111"/>
            <a:ext cx="4551504" cy="738664"/>
          </a:xfrm>
          <a:prstGeom prst="rect">
            <a:avLst/>
          </a:prstGeom>
        </p:spPr>
        <p:txBody>
          <a:bodyPr wrap="square">
            <a:spAutoFit/>
          </a:bodyPr>
          <a:lstStyle/>
          <a:p>
            <a:pPr eaLnBrk="0" hangingPunct="0">
              <a:lnSpc>
                <a:spcPct val="175000"/>
              </a:lnSpc>
              <a:spcBef>
                <a:spcPct val="20000"/>
              </a:spcBef>
              <a:buClr>
                <a:schemeClr val="tx1"/>
              </a:buClr>
              <a:buFont typeface="Wingdings" panose="05000000000000000000" pitchFamily="2" charset="2"/>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十六进制（</a:t>
            </a:r>
            <a:r>
              <a:rPr lang="en-US" altLang="zh-CN" sz="2400" b="1" dirty="0" smtClean="0">
                <a:solidFill>
                  <a:srgbClr val="000000"/>
                </a:solidFill>
                <a:latin typeface="Times New Roman" panose="02020603050405020304" pitchFamily="18" charset="0"/>
                <a:ea typeface="楷体_GB2312" pitchFamily="1" charset="-122"/>
                <a:cs typeface="Times New Roman" panose="02020603050405020304" pitchFamily="18" charset="0"/>
              </a:rPr>
              <a:t>Hexadecimal</a:t>
            </a:r>
            <a:r>
              <a:rPr lang="zh-CN" altLang="en-US" sz="2400" b="1" dirty="0" smtClean="0">
                <a:solidFill>
                  <a:srgbClr val="000000"/>
                </a:solidFill>
                <a:latin typeface="Times New Roman" panose="02020603050405020304" pitchFamily="18" charset="0"/>
                <a:ea typeface="楷体_GB2312" pitchFamily="1" charset="-122"/>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右大括号 13"/>
          <p:cNvSpPr>
            <a:spLocks/>
          </p:cNvSpPr>
          <p:nvPr/>
        </p:nvSpPr>
        <p:spPr bwMode="auto">
          <a:xfrm>
            <a:off x="5940524" y="2114393"/>
            <a:ext cx="647700" cy="1890672"/>
          </a:xfrm>
          <a:prstGeom prst="rightBrace">
            <a:avLst>
              <a:gd name="adj1" fmla="val 33317"/>
              <a:gd name="adj2" fmla="val 50000"/>
            </a:avLst>
          </a:prstGeom>
          <a:noFill/>
          <a:ln w="50800">
            <a:solidFill>
              <a:srgbClr val="00418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eaLnBrk="0" hangingPunct="0"/>
            <a:endParaRPr lang="zh-CN" altLang="en-US" sz="2800">
              <a:latin typeface="楷体" panose="02010609060101010101" pitchFamily="49" charset="-122"/>
              <a:ea typeface="楷体" panose="02010609060101010101" pitchFamily="49" charset="-122"/>
            </a:endParaRPr>
          </a:p>
        </p:txBody>
      </p:sp>
      <p:sp>
        <p:nvSpPr>
          <p:cNvPr id="19" name="矩形 18"/>
          <p:cNvSpPr/>
          <p:nvPr/>
        </p:nvSpPr>
        <p:spPr>
          <a:xfrm>
            <a:off x="513446" y="5260749"/>
            <a:ext cx="5115366" cy="1200329"/>
          </a:xfrm>
          <a:prstGeom prst="rect">
            <a:avLst/>
          </a:prstGeom>
        </p:spPr>
        <p:txBody>
          <a:bodyPr wrap="square">
            <a:spAutoFit/>
          </a:bodyPr>
          <a:lstStyle/>
          <a:p>
            <a:r>
              <a:rPr lang="zh-CN" altLang="en-US" sz="2400" b="1" dirty="0">
                <a:solidFill>
                  <a:srgbClr val="000000"/>
                </a:solidFill>
                <a:latin typeface="楷体" panose="02010609060101010101" pitchFamily="49" charset="-122"/>
                <a:ea typeface="楷体" panose="02010609060101010101" pitchFamily="49" charset="-122"/>
              </a:rPr>
              <a:t> </a:t>
            </a:r>
            <a:r>
              <a:rPr lang="zh-CN" altLang="en-US" sz="2400" b="1" dirty="0" smtClean="0">
                <a:solidFill>
                  <a:srgbClr val="000000"/>
                </a:solidFill>
                <a:latin typeface="楷体" panose="02010609060101010101" pitchFamily="49" charset="-122"/>
                <a:ea typeface="楷体" panose="02010609060101010101" pitchFamily="49" charset="-122"/>
              </a:rPr>
              <a:t>   在数制的</a:t>
            </a:r>
            <a:r>
              <a:rPr lang="zh-CN" altLang="en-US" sz="2400" b="1" dirty="0">
                <a:solidFill>
                  <a:srgbClr val="000000"/>
                </a:solidFill>
                <a:latin typeface="楷体" panose="02010609060101010101" pitchFamily="49" charset="-122"/>
                <a:ea typeface="楷体" panose="02010609060101010101" pitchFamily="49" charset="-122"/>
              </a:rPr>
              <a:t>转换中，通常在数值后面加字母</a:t>
            </a:r>
            <a:r>
              <a:rPr lang="en-US" altLang="zh-CN" sz="2400" b="1" dirty="0">
                <a:solidFill>
                  <a:srgbClr val="C00000"/>
                </a:solidFill>
                <a:latin typeface="楷体" panose="02010609060101010101" pitchFamily="49" charset="-122"/>
                <a:ea typeface="楷体" panose="02010609060101010101" pitchFamily="49" charset="-122"/>
              </a:rPr>
              <a:t>D</a:t>
            </a:r>
            <a:r>
              <a:rPr lang="zh-CN" altLang="en-US" sz="2400" b="1" dirty="0">
                <a:solidFill>
                  <a:srgbClr val="C00000"/>
                </a:solidFill>
                <a:latin typeface="楷体" panose="02010609060101010101" pitchFamily="49" charset="-122"/>
                <a:ea typeface="楷体" panose="02010609060101010101" pitchFamily="49" charset="-122"/>
              </a:rPr>
              <a:t>、</a:t>
            </a:r>
            <a:r>
              <a:rPr lang="en-US" altLang="zh-CN" sz="2400" b="1" dirty="0">
                <a:solidFill>
                  <a:srgbClr val="C00000"/>
                </a:solidFill>
                <a:latin typeface="楷体" panose="02010609060101010101" pitchFamily="49" charset="-122"/>
                <a:ea typeface="楷体" panose="02010609060101010101" pitchFamily="49" charset="-122"/>
              </a:rPr>
              <a:t>B</a:t>
            </a:r>
            <a:r>
              <a:rPr lang="zh-CN" altLang="en-US" sz="2400" b="1" dirty="0">
                <a:solidFill>
                  <a:srgbClr val="C00000"/>
                </a:solidFill>
                <a:latin typeface="楷体" panose="02010609060101010101" pitchFamily="49" charset="-122"/>
                <a:ea typeface="楷体" panose="02010609060101010101" pitchFamily="49" charset="-122"/>
              </a:rPr>
              <a:t>、</a:t>
            </a:r>
            <a:r>
              <a:rPr lang="en-US" altLang="zh-CN" sz="2400" b="1" dirty="0">
                <a:solidFill>
                  <a:srgbClr val="C00000"/>
                </a:solidFill>
                <a:latin typeface="楷体" panose="02010609060101010101" pitchFamily="49" charset="-122"/>
                <a:ea typeface="楷体" panose="02010609060101010101" pitchFamily="49" charset="-122"/>
              </a:rPr>
              <a:t>O</a:t>
            </a:r>
            <a:r>
              <a:rPr lang="zh-CN" altLang="en-US" sz="2400" b="1" dirty="0">
                <a:solidFill>
                  <a:srgbClr val="C00000"/>
                </a:solidFill>
                <a:latin typeface="楷体" panose="02010609060101010101" pitchFamily="49" charset="-122"/>
                <a:ea typeface="楷体" panose="02010609060101010101" pitchFamily="49" charset="-122"/>
              </a:rPr>
              <a:t>、</a:t>
            </a:r>
            <a:r>
              <a:rPr lang="en-US" altLang="zh-CN" sz="2400" b="1" dirty="0">
                <a:solidFill>
                  <a:srgbClr val="C00000"/>
                </a:solidFill>
                <a:latin typeface="楷体" panose="02010609060101010101" pitchFamily="49" charset="-122"/>
                <a:ea typeface="楷体" panose="02010609060101010101" pitchFamily="49" charset="-122"/>
              </a:rPr>
              <a:t>H</a:t>
            </a:r>
            <a:r>
              <a:rPr lang="zh-CN" altLang="en-US" sz="2400" b="1" dirty="0">
                <a:solidFill>
                  <a:srgbClr val="000000"/>
                </a:solidFill>
                <a:latin typeface="楷体" panose="02010609060101010101" pitchFamily="49" charset="-122"/>
                <a:ea typeface="楷体" panose="02010609060101010101" pitchFamily="49" charset="-122"/>
              </a:rPr>
              <a:t>分别表示该数是</a:t>
            </a:r>
            <a:r>
              <a:rPr lang="zh-CN" altLang="en-US" sz="2400" b="1" dirty="0">
                <a:solidFill>
                  <a:srgbClr val="C00000"/>
                </a:solidFill>
                <a:latin typeface="楷体" panose="02010609060101010101" pitchFamily="49" charset="-122"/>
                <a:ea typeface="楷体" panose="02010609060101010101" pitchFamily="49" charset="-122"/>
              </a:rPr>
              <a:t>十、二、八、十六</a:t>
            </a:r>
            <a:r>
              <a:rPr lang="zh-CN" altLang="en-US" sz="2400" b="1" dirty="0">
                <a:solidFill>
                  <a:srgbClr val="000000"/>
                </a:solidFill>
                <a:latin typeface="楷体" panose="02010609060101010101" pitchFamily="49" charset="-122"/>
                <a:ea typeface="楷体" panose="02010609060101010101" pitchFamily="49" charset="-122"/>
              </a:rPr>
              <a:t>进制</a:t>
            </a:r>
            <a:r>
              <a:rPr lang="zh-CN" altLang="en-US" sz="2400" b="1" dirty="0" smtClean="0">
                <a:solidFill>
                  <a:srgbClr val="000000"/>
                </a:solidFill>
                <a:latin typeface="楷体" panose="02010609060101010101" pitchFamily="49" charset="-122"/>
                <a:ea typeface="楷体" panose="02010609060101010101" pitchFamily="49" charset="-122"/>
              </a:rPr>
              <a:t>数</a:t>
            </a:r>
            <a:r>
              <a:rPr lang="zh-CN" altLang="en-US" sz="2400" b="1" dirty="0">
                <a:solidFill>
                  <a:srgbClr val="000000"/>
                </a:solidFill>
                <a:latin typeface="楷体" panose="02010609060101010101" pitchFamily="49" charset="-122"/>
                <a:ea typeface="楷体" panose="02010609060101010101" pitchFamily="49" charset="-122"/>
              </a:rPr>
              <a:t>。</a:t>
            </a:r>
            <a:endParaRPr lang="zh-CN" altLang="en-US" sz="2400" dirty="0"/>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a:t>
            </a:fld>
            <a:endParaRPr lang="en-US" altLang="zh-CN"/>
          </a:p>
        </p:txBody>
      </p:sp>
    </p:spTree>
    <p:extLst>
      <p:ext uri="{BB962C8B-B14F-4D97-AF65-F5344CB8AC3E}">
        <p14:creationId xmlns:p14="http://schemas.microsoft.com/office/powerpoint/2010/main" val="160199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randombar(horizontal)">
                                      <p:cBhvr>
                                        <p:cTn id="42" dur="500"/>
                                        <p:tgtEl>
                                          <p:spTgt spid="19"/>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5" grpId="0"/>
      <p:bldP spid="3" grpId="0"/>
      <p:bldP spid="6" grpId="0"/>
      <p:bldP spid="17" grpId="0"/>
      <p:bldP spid="14"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4596259"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a:latin typeface="楷体" panose="02010609060101010101" pitchFamily="49" charset="-122"/>
                <a:ea typeface="楷体" panose="02010609060101010101" pitchFamily="49" charset="-122"/>
              </a:rPr>
              <a:t>十进制的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（1）有十个数码：0，1，2，3，4，5，6，7，8，</a:t>
            </a:r>
            <a:r>
              <a:rPr lang="zh-CN" altLang="en-US" sz="2400" dirty="0" smtClean="0">
                <a:latin typeface="楷体" panose="02010609060101010101" pitchFamily="49" charset="-122"/>
                <a:ea typeface="楷体" panose="02010609060101010101" pitchFamily="49" charset="-122"/>
              </a:rPr>
              <a:t>9</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）基数为10</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3）逢十进一（加法运算），借一当十（减法运算）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2" name="图片 1"/>
          <p:cNvPicPr>
            <a:picLocks noChangeAspect="1"/>
          </p:cNvPicPr>
          <p:nvPr/>
        </p:nvPicPr>
        <p:blipFill rotWithShape="1">
          <a:blip r:embed="rId4"/>
          <a:srcRect l="17991" r="11575"/>
          <a:stretch/>
        </p:blipFill>
        <p:spPr>
          <a:xfrm>
            <a:off x="5220072" y="2268578"/>
            <a:ext cx="3458998" cy="3680702"/>
          </a:xfrm>
          <a:prstGeom prst="rect">
            <a:avLst/>
          </a:prstGeom>
        </p:spPr>
      </p:pic>
      <p:sp>
        <p:nvSpPr>
          <p:cNvPr id="3" name="灯片编号占位符 2"/>
          <p:cNvSpPr>
            <a:spLocks noGrp="1"/>
          </p:cNvSpPr>
          <p:nvPr>
            <p:ph type="sldNum" sz="quarter" idx="12"/>
          </p:nvPr>
        </p:nvSpPr>
        <p:spPr/>
        <p:txBody>
          <a:bodyPr/>
          <a:lstStyle/>
          <a:p>
            <a:fld id="{B9C957E8-67D0-4D6B-9E2E-E0F6059B356C}" type="slidenum">
              <a:rPr lang="en-US" altLang="zh-CN" smtClean="0"/>
              <a:pPr/>
              <a:t>6</a:t>
            </a:fld>
            <a:endParaRPr lang="en-US" altLang="zh-CN"/>
          </a:p>
        </p:txBody>
      </p:sp>
    </p:spTree>
    <p:extLst>
      <p:ext uri="{BB962C8B-B14F-4D97-AF65-F5344CB8AC3E}">
        <p14:creationId xmlns:p14="http://schemas.microsoft.com/office/powerpoint/2010/main" val="28977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4596259" cy="448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smtClean="0">
                <a:latin typeface="楷体" panose="02010609060101010101" pitchFamily="49" charset="-122"/>
                <a:ea typeface="楷体" panose="02010609060101010101" pitchFamily="49" charset="-122"/>
              </a:rPr>
              <a:t>二进制</a:t>
            </a:r>
            <a:r>
              <a:rPr lang="zh-CN" altLang="en-US" sz="2800" b="1" dirty="0">
                <a:latin typeface="楷体" panose="02010609060101010101" pitchFamily="49" charset="-122"/>
                <a:ea typeface="楷体" panose="02010609060101010101" pitchFamily="49" charset="-122"/>
              </a:rPr>
              <a:t>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有两个</a:t>
            </a:r>
            <a:r>
              <a:rPr lang="zh-CN" altLang="en-US" sz="2400" dirty="0">
                <a:latin typeface="楷体" panose="02010609060101010101" pitchFamily="49" charset="-122"/>
                <a:ea typeface="楷体" panose="02010609060101010101" pitchFamily="49" charset="-122"/>
              </a:rPr>
              <a:t>数码：0，</a:t>
            </a:r>
            <a:r>
              <a:rPr lang="zh-CN" altLang="en-US" sz="2400" dirty="0" smtClean="0">
                <a:latin typeface="楷体" panose="02010609060101010101" pitchFamily="49" charset="-122"/>
                <a:ea typeface="楷体" panose="02010609060101010101" pitchFamily="49" charset="-122"/>
              </a:rPr>
              <a:t>1</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a:t>
            </a:r>
            <a:r>
              <a:rPr lang="zh-CN" altLang="en-US" sz="2400" dirty="0" smtClean="0">
                <a:latin typeface="楷体" panose="02010609060101010101" pitchFamily="49" charset="-122"/>
                <a:ea typeface="楷体" panose="02010609060101010101" pitchFamily="49" charset="-122"/>
              </a:rPr>
              <a:t>为</a:t>
            </a:r>
            <a:r>
              <a:rPr lang="en-US" altLang="zh-CN" sz="2400" dirty="0" smtClean="0">
                <a:latin typeface="楷体" panose="02010609060101010101" pitchFamily="49" charset="-122"/>
                <a:ea typeface="楷体" panose="02010609060101010101" pitchFamily="49" charset="-122"/>
              </a:rPr>
              <a:t>2</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逢二进</a:t>
            </a:r>
            <a:r>
              <a:rPr lang="zh-CN" altLang="en-US" sz="2400" dirty="0">
                <a:latin typeface="楷体" panose="02010609060101010101" pitchFamily="49" charset="-122"/>
                <a:ea typeface="楷体" panose="02010609060101010101" pitchFamily="49" charset="-122"/>
              </a:rPr>
              <a:t>一（加法运算），借一</a:t>
            </a:r>
            <a:r>
              <a:rPr lang="zh-CN" altLang="en-US" sz="2400" dirty="0" smtClean="0">
                <a:latin typeface="楷体" panose="02010609060101010101" pitchFamily="49" charset="-122"/>
                <a:ea typeface="楷体" panose="02010609060101010101" pitchFamily="49" charset="-122"/>
              </a:rPr>
              <a:t>当二（</a:t>
            </a:r>
            <a:r>
              <a:rPr lang="zh-CN" altLang="en-US" sz="2400" dirty="0">
                <a:latin typeface="楷体" panose="02010609060101010101" pitchFamily="49" charset="-122"/>
                <a:ea typeface="楷体" panose="02010609060101010101" pitchFamily="49" charset="-122"/>
              </a:rPr>
              <a:t>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7" name="图片 6"/>
          <p:cNvPicPr>
            <a:picLocks noChangeAspect="1"/>
          </p:cNvPicPr>
          <p:nvPr/>
        </p:nvPicPr>
        <p:blipFill>
          <a:blip r:embed="rId4"/>
          <a:stretch>
            <a:fillRect/>
          </a:stretch>
        </p:blipFill>
        <p:spPr>
          <a:xfrm>
            <a:off x="5602009" y="2204864"/>
            <a:ext cx="2895761" cy="3384376"/>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7</a:t>
            </a:fld>
            <a:endParaRPr lang="en-US" altLang="zh-CN"/>
          </a:p>
        </p:txBody>
      </p:sp>
    </p:spTree>
    <p:extLst>
      <p:ext uri="{BB962C8B-B14F-4D97-AF65-F5344CB8AC3E}">
        <p14:creationId xmlns:p14="http://schemas.microsoft.com/office/powerpoint/2010/main" val="297471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矩形 7"/>
          <p:cNvSpPr/>
          <p:nvPr/>
        </p:nvSpPr>
        <p:spPr>
          <a:xfrm>
            <a:off x="539038" y="1877616"/>
            <a:ext cx="4657193" cy="1433341"/>
          </a:xfrm>
          <a:prstGeom prst="rect">
            <a:avLst/>
          </a:prstGeom>
        </p:spPr>
        <p:txBody>
          <a:bodyPr wrap="square">
            <a:spAutoFit/>
          </a:bodyPr>
          <a:lstStyle/>
          <a:p>
            <a:pPr>
              <a:lnSpc>
                <a:spcPct val="150000"/>
              </a:lnSpc>
            </a:pPr>
            <a:r>
              <a:rPr lang="en-US" altLang="zh-CN"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电子管的</a:t>
            </a:r>
            <a:r>
              <a:rPr lang="zh-CN" altLang="en-US"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导通、截止</a:t>
            </a:r>
            <a:r>
              <a:rPr lang="zh-CN" altLang="zh-CN" sz="2000" kern="100" spc="4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两种</a:t>
            </a:r>
            <a:r>
              <a:rPr lang="zh-CN" altLang="zh-CN" sz="2000" kern="100" spc="4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状态决定了以电子管为基础的电子计算机采用二进制来表示数字和数据。</a:t>
            </a:r>
            <a:endParaRPr lang="zh-CN" altLang="en-US" sz="2000" dirty="0">
              <a:latin typeface="华文楷体" panose="02010600040101010101" pitchFamily="2" charset="-122"/>
              <a:ea typeface="华文楷体" panose="02010600040101010101" pitchFamily="2" charset="-122"/>
            </a:endParaRPr>
          </a:p>
        </p:txBody>
      </p:sp>
      <p:sp>
        <p:nvSpPr>
          <p:cNvPr id="10" name="矩形 9"/>
          <p:cNvSpPr/>
          <p:nvPr/>
        </p:nvSpPr>
        <p:spPr>
          <a:xfrm>
            <a:off x="539038" y="3336361"/>
            <a:ext cx="4657193" cy="1433341"/>
          </a:xfrm>
          <a:prstGeom prst="rect">
            <a:avLst/>
          </a:prstGeom>
        </p:spPr>
        <p:txBody>
          <a:bodyPr wrap="square">
            <a:spAutoFit/>
          </a:bodyPr>
          <a:lstStyle/>
          <a:p>
            <a:pPr>
              <a:lnSpc>
                <a:spcPct val="150000"/>
              </a:lnSpc>
            </a:pPr>
            <a:r>
              <a:rPr lang="zh-CN" altLang="en-US" sz="2000" dirty="0" smtClean="0">
                <a:latin typeface="华文楷体" panose="02010600040101010101" pitchFamily="2" charset="-122"/>
                <a:ea typeface="华文楷体" panose="02010600040101010101" pitchFamily="2" charset="-122"/>
              </a:rPr>
              <a:t>        计算机</a:t>
            </a:r>
            <a:r>
              <a:rPr lang="zh-CN" altLang="en-US" sz="2000" dirty="0">
                <a:latin typeface="华文楷体" panose="02010600040101010101" pitchFamily="2" charset="-122"/>
                <a:ea typeface="华文楷体" panose="02010600040101010101" pitchFamily="2" charset="-122"/>
              </a:rPr>
              <a:t>信息</a:t>
            </a:r>
            <a:r>
              <a:rPr lang="zh-CN" altLang="en-US" sz="2000" dirty="0" smtClean="0">
                <a:latin typeface="华文楷体" panose="02010600040101010101" pitchFamily="2" charset="-122"/>
                <a:ea typeface="华文楷体" panose="02010600040101010101" pitchFamily="2" charset="-122"/>
              </a:rPr>
              <a:t>存储的硬盘</a:t>
            </a:r>
            <a:r>
              <a:rPr lang="zh-CN" altLang="en-US" sz="2000" dirty="0">
                <a:latin typeface="华文楷体" panose="02010600040101010101" pitchFamily="2" charset="-122"/>
                <a:ea typeface="华文楷体" panose="02010600040101010101" pitchFamily="2" charset="-122"/>
              </a:rPr>
              <a:t>和</a:t>
            </a:r>
            <a:r>
              <a:rPr lang="zh-CN" altLang="en-US" sz="2000" dirty="0" smtClean="0">
                <a:latin typeface="华文楷体" panose="02010600040101010101" pitchFamily="2" charset="-122"/>
                <a:ea typeface="华文楷体" panose="02010600040101010101" pitchFamily="2" charset="-122"/>
              </a:rPr>
              <a:t>软盘</a:t>
            </a:r>
            <a:r>
              <a:rPr lang="zh-CN" altLang="en-US" sz="2000" dirty="0">
                <a:latin typeface="华文楷体" panose="02010600040101010101" pitchFamily="2" charset="-122"/>
                <a:ea typeface="华文楷体" panose="02010600040101010101" pitchFamily="2" charset="-122"/>
              </a:rPr>
              <a:t>，对于磁盘上的每一个记录点而言，也只有两个状态：磁化和未磁化。</a:t>
            </a:r>
          </a:p>
        </p:txBody>
      </p:sp>
      <p:sp>
        <p:nvSpPr>
          <p:cNvPr id="12" name="矩形 11"/>
          <p:cNvSpPr/>
          <p:nvPr/>
        </p:nvSpPr>
        <p:spPr>
          <a:xfrm>
            <a:off x="531641" y="4803971"/>
            <a:ext cx="4671985" cy="1433341"/>
          </a:xfrm>
          <a:prstGeom prst="rect">
            <a:avLst/>
          </a:prstGeom>
        </p:spPr>
        <p:txBody>
          <a:bodyPr wrap="square">
            <a:spAutoFit/>
          </a:bodyPr>
          <a:lstStyle/>
          <a:p>
            <a:pPr>
              <a:lnSpc>
                <a:spcPct val="150000"/>
              </a:lnSpc>
            </a:pPr>
            <a:r>
              <a:rPr lang="zh-CN" altLang="en-US" sz="2000" dirty="0" smtClean="0">
                <a:latin typeface="华文楷体" panose="02010600040101010101" pitchFamily="2" charset="-122"/>
                <a:ea typeface="华文楷体" panose="02010600040101010101" pitchFamily="2" charset="-122"/>
              </a:rPr>
              <a:t>       光盘</a:t>
            </a:r>
            <a:r>
              <a:rPr lang="zh-CN" altLang="en-US" sz="2000" dirty="0">
                <a:latin typeface="华文楷体" panose="02010600040101010101" pitchFamily="2" charset="-122"/>
                <a:ea typeface="华文楷体" panose="02010600040101010101" pitchFamily="2" charset="-122"/>
              </a:rPr>
              <a:t>上海一个信息点的物理状态有两个凹点和凸点，分别起着聚光和散光的作用。</a:t>
            </a:r>
          </a:p>
        </p:txBody>
      </p:sp>
      <p:pic>
        <p:nvPicPr>
          <p:cNvPr id="19" name="图片 18"/>
          <p:cNvPicPr>
            <a:picLocks noChangeAspect="1"/>
          </p:cNvPicPr>
          <p:nvPr/>
        </p:nvPicPr>
        <p:blipFill>
          <a:blip r:embed="rId4"/>
          <a:stretch>
            <a:fillRect/>
          </a:stretch>
        </p:blipFill>
        <p:spPr>
          <a:xfrm>
            <a:off x="5686109" y="2226629"/>
            <a:ext cx="3000484" cy="3263255"/>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8</a:t>
            </a:fld>
            <a:endParaRPr lang="en-US" altLang="zh-CN"/>
          </a:p>
        </p:txBody>
      </p:sp>
    </p:spTree>
    <p:extLst>
      <p:ext uri="{BB962C8B-B14F-4D97-AF65-F5344CB8AC3E}">
        <p14:creationId xmlns:p14="http://schemas.microsoft.com/office/powerpoint/2010/main" val="388008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5069016"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en-AU" altLang="zh-CN" sz="2800" dirty="0" smtClean="0"/>
              <a:t>C</a:t>
            </a:r>
            <a:r>
              <a:rPr lang="zh-CN" altLang="en-US" sz="2800" dirty="0" smtClean="0"/>
              <a:t>语言基础</a:t>
            </a:r>
            <a:endParaRPr lang="zh-CN" altLang="en-US" sz="2800" dirty="0"/>
          </a:p>
        </p:txBody>
      </p:sp>
      <p:sp>
        <p:nvSpPr>
          <p:cNvPr id="50" name="矩形 49"/>
          <p:cNvSpPr>
            <a:spLocks noRot="1" noChangeArrowheads="1"/>
          </p:cNvSpPr>
          <p:nvPr/>
        </p:nvSpPr>
        <p:spPr bwMode="auto">
          <a:xfrm>
            <a:off x="417240" y="1865842"/>
            <a:ext cx="8071648" cy="307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a:defRPr>
                <a:solidFill>
                  <a:schemeClr val="tx1"/>
                </a:solidFill>
                <a:latin typeface="Times New Roman" panose="02020603050405020304" pitchFamily="18" charset="0"/>
              </a:defRPr>
            </a:lvl2pPr>
            <a:lvl3pPr>
              <a:defRPr>
                <a:solidFill>
                  <a:schemeClr val="tx1"/>
                </a:solidFill>
                <a:latin typeface="Times New Roman" panose="02020603050405020304" pitchFamily="18" charset="0"/>
              </a:defRPr>
            </a:lvl3pPr>
            <a:lvl4pPr>
              <a:defRPr>
                <a:solidFill>
                  <a:schemeClr val="tx1"/>
                </a:solidFill>
                <a:latin typeface="Times New Roman" panose="02020603050405020304" pitchFamily="18" charset="0"/>
              </a:defRPr>
            </a:lvl4pPr>
            <a:lvl5pPr>
              <a:defRPr>
                <a:solidFill>
                  <a:schemeClr val="tx1"/>
                </a:solidFill>
                <a:latin typeface="Times New Roman" panose="02020603050405020304" pitchFamily="18" charset="0"/>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defRPr>
            </a:lvl9pPr>
          </a:lstStyle>
          <a:p>
            <a:pPr marL="0" indent="0" algn="just" eaLnBrk="0" hangingPunct="0">
              <a:lnSpc>
                <a:spcPct val="150000"/>
              </a:lnSpc>
              <a:spcBef>
                <a:spcPts val="0"/>
              </a:spcBef>
              <a:buClr>
                <a:schemeClr val="tx1"/>
              </a:buClr>
            </a:pPr>
            <a:r>
              <a:rPr lang="zh-CN" altLang="en-US" sz="2800" b="1" dirty="0">
                <a:latin typeface="楷体" panose="02010609060101010101" pitchFamily="49" charset="-122"/>
                <a:ea typeface="楷体" panose="02010609060101010101" pitchFamily="49" charset="-122"/>
              </a:rPr>
              <a:t>八</a:t>
            </a:r>
            <a:r>
              <a:rPr lang="zh-CN" altLang="en-US" sz="2800" b="1" dirty="0" smtClean="0">
                <a:latin typeface="楷体" panose="02010609060101010101" pitchFamily="49" charset="-122"/>
                <a:ea typeface="楷体" panose="02010609060101010101" pitchFamily="49" charset="-122"/>
              </a:rPr>
              <a:t>进制</a:t>
            </a:r>
            <a:r>
              <a:rPr lang="zh-CN" altLang="en-US" sz="2800" b="1" dirty="0">
                <a:latin typeface="楷体" panose="02010609060101010101" pitchFamily="49" charset="-122"/>
                <a:ea typeface="楷体" panose="02010609060101010101" pitchFamily="49" charset="-122"/>
              </a:rPr>
              <a:t>的</a:t>
            </a:r>
            <a:r>
              <a:rPr lang="zh-CN" altLang="en-US" sz="2800" b="1" dirty="0" smtClean="0">
                <a:latin typeface="楷体" panose="02010609060101010101" pitchFamily="49" charset="-122"/>
                <a:ea typeface="楷体" panose="02010609060101010101" pitchFamily="49" charset="-122"/>
              </a:rPr>
              <a:t>特点：</a:t>
            </a:r>
            <a:endParaRPr lang="zh-CN" altLang="en-US" sz="2800" b="1"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有八个</a:t>
            </a:r>
            <a:r>
              <a:rPr lang="zh-CN" altLang="en-US" sz="2400" dirty="0">
                <a:latin typeface="楷体" panose="02010609060101010101" pitchFamily="49" charset="-122"/>
                <a:ea typeface="楷体" panose="02010609060101010101" pitchFamily="49" charset="-122"/>
              </a:rPr>
              <a:t>数码：0，</a:t>
            </a:r>
            <a:r>
              <a:rPr lang="zh-CN" altLang="en-US" sz="2400" dirty="0" smtClean="0">
                <a:latin typeface="楷体" panose="02010609060101010101" pitchFamily="49" charset="-122"/>
                <a:ea typeface="楷体" panose="02010609060101010101" pitchFamily="49" charset="-122"/>
              </a:rPr>
              <a:t>1，</a:t>
            </a:r>
            <a:r>
              <a:rPr lang="en-US" altLang="zh-CN" sz="2400" dirty="0" smtClean="0">
                <a:latin typeface="楷体" panose="02010609060101010101" pitchFamily="49" charset="-122"/>
                <a:ea typeface="楷体" panose="02010609060101010101" pitchFamily="49" charset="-122"/>
              </a:rPr>
              <a:t>2,3,4,5,6,7</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）基数</a:t>
            </a:r>
            <a:r>
              <a:rPr lang="zh-CN" altLang="en-US" sz="2400" dirty="0" smtClean="0">
                <a:latin typeface="楷体" panose="02010609060101010101" pitchFamily="49" charset="-122"/>
                <a:ea typeface="楷体" panose="02010609060101010101" pitchFamily="49" charset="-122"/>
              </a:rPr>
              <a:t>为</a:t>
            </a:r>
            <a:r>
              <a:rPr lang="en-US" altLang="zh-CN" sz="2400" dirty="0" smtClean="0">
                <a:latin typeface="楷体" panose="02010609060101010101" pitchFamily="49" charset="-122"/>
                <a:ea typeface="楷体" panose="02010609060101010101" pitchFamily="49" charset="-122"/>
              </a:rPr>
              <a:t>8</a:t>
            </a:r>
            <a:endParaRPr lang="zh-CN" altLang="en-US" sz="2400" dirty="0">
              <a:latin typeface="楷体" panose="02010609060101010101" pitchFamily="49" charset="-122"/>
              <a:ea typeface="楷体" panose="02010609060101010101" pitchFamily="49" charset="-122"/>
            </a:endParaRP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逢八进</a:t>
            </a:r>
            <a:r>
              <a:rPr lang="zh-CN" altLang="en-US" sz="2400" dirty="0">
                <a:latin typeface="楷体" panose="02010609060101010101" pitchFamily="49" charset="-122"/>
                <a:ea typeface="楷体" panose="02010609060101010101" pitchFamily="49" charset="-122"/>
              </a:rPr>
              <a:t>一（加法运算），借一</a:t>
            </a:r>
            <a:r>
              <a:rPr lang="zh-CN" altLang="en-US" sz="2400" dirty="0" smtClean="0">
                <a:latin typeface="楷体" panose="02010609060101010101" pitchFamily="49" charset="-122"/>
                <a:ea typeface="楷体" panose="02010609060101010101" pitchFamily="49" charset="-122"/>
              </a:rPr>
              <a:t>当八（</a:t>
            </a:r>
            <a:r>
              <a:rPr lang="zh-CN" altLang="en-US" sz="2400" dirty="0">
                <a:latin typeface="楷体" panose="02010609060101010101" pitchFamily="49" charset="-122"/>
                <a:ea typeface="楷体" panose="02010609060101010101" pitchFamily="49" charset="-122"/>
              </a:rPr>
              <a:t>减法运算）</a:t>
            </a:r>
          </a:p>
          <a:p>
            <a:pPr marL="216000" lvl="0" indent="-457200" algn="just" eaLnBrk="0" hangingPunct="0">
              <a:lnSpc>
                <a:spcPct val="150000"/>
              </a:lnSpc>
            </a:pPr>
            <a:r>
              <a:rPr lang="zh-CN" altLang="en-US" sz="2400" dirty="0" smtClean="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）按权展开式。</a:t>
            </a:r>
          </a:p>
        </p:txBody>
      </p:sp>
      <p:sp>
        <p:nvSpPr>
          <p:cNvPr id="51"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进制与进制转换</a:t>
            </a:r>
            <a:endParaRPr kumimoji="1" lang="zh-CN" altLang="en-US" sz="3200" b="0" i="0" u="none" strike="noStrike" kern="1200" cap="none" spc="0" normalizeH="0" baseline="0" noProof="0" dirty="0">
              <a:ln>
                <a:noFill/>
              </a:ln>
              <a:solidFill>
                <a:srgbClr val="00B0F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9" name="图片 8"/>
          <p:cNvPicPr>
            <a:picLocks noChangeAspect="1"/>
          </p:cNvPicPr>
          <p:nvPr/>
        </p:nvPicPr>
        <p:blipFill rotWithShape="1">
          <a:blip r:embed="rId4"/>
          <a:srcRect b="44674"/>
          <a:stretch/>
        </p:blipFill>
        <p:spPr>
          <a:xfrm>
            <a:off x="3419872" y="4591869"/>
            <a:ext cx="5506539" cy="1920497"/>
          </a:xfrm>
          <a:prstGeom prst="rect">
            <a:avLst/>
          </a:prstGeom>
        </p:spPr>
      </p:pic>
      <p:sp>
        <p:nvSpPr>
          <p:cNvPr id="2" name="灯片编号占位符 1"/>
          <p:cNvSpPr>
            <a:spLocks noGrp="1"/>
          </p:cNvSpPr>
          <p:nvPr>
            <p:ph type="sldNum" sz="quarter" idx="12"/>
          </p:nvPr>
        </p:nvSpPr>
        <p:spPr/>
        <p:txBody>
          <a:bodyPr/>
          <a:lstStyle/>
          <a:p>
            <a:fld id="{B9C957E8-67D0-4D6B-9E2E-E0F6059B356C}" type="slidenum">
              <a:rPr lang="en-US" altLang="zh-CN" smtClean="0"/>
              <a:pPr/>
              <a:t>9</a:t>
            </a:fld>
            <a:endParaRPr lang="en-US" altLang="zh-CN"/>
          </a:p>
        </p:txBody>
      </p:sp>
    </p:spTree>
    <p:extLst>
      <p:ext uri="{BB962C8B-B14F-4D97-AF65-F5344CB8AC3E}">
        <p14:creationId xmlns:p14="http://schemas.microsoft.com/office/powerpoint/2010/main" val="60525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80">
                                          <p:stCondLst>
                                            <p:cond delay="0"/>
                                          </p:stCondLst>
                                        </p:cTn>
                                        <p:tgtEl>
                                          <p:spTgt spid="50"/>
                                        </p:tgtEl>
                                      </p:cBhvr>
                                    </p:animEffect>
                                    <p:anim calcmode="lin" valueType="num">
                                      <p:cBhvr>
                                        <p:cTn id="8" dur="1822">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50"/>
                                        </p:tgtEl>
                                        <p:attrNameLst>
                                          <p:attrName>ppt_y</p:attrName>
                                        </p:attrNameLst>
                                      </p:cBhvr>
                                      <p:tavLst>
                                        <p:tav tm="0" fmla="#ppt_y-sin(pi*$)/81">
                                          <p:val>
                                            <p:fltVal val="0"/>
                                          </p:val>
                                        </p:tav>
                                        <p:tav tm="100000">
                                          <p:val>
                                            <p:fltVal val="1"/>
                                          </p:val>
                                        </p:tav>
                                      </p:tavLst>
                                    </p:anim>
                                    <p:animScale>
                                      <p:cBhvr>
                                        <p:cTn id="13" dur="26">
                                          <p:stCondLst>
                                            <p:cond delay="650"/>
                                          </p:stCondLst>
                                        </p:cTn>
                                        <p:tgtEl>
                                          <p:spTgt spid="50"/>
                                        </p:tgtEl>
                                      </p:cBhvr>
                                      <p:to x="100000" y="60000"/>
                                    </p:animScale>
                                    <p:animScale>
                                      <p:cBhvr>
                                        <p:cTn id="14" dur="166" decel="50000">
                                          <p:stCondLst>
                                            <p:cond delay="676"/>
                                          </p:stCondLst>
                                        </p:cTn>
                                        <p:tgtEl>
                                          <p:spTgt spid="50"/>
                                        </p:tgtEl>
                                      </p:cBhvr>
                                      <p:to x="100000" y="100000"/>
                                    </p:animScale>
                                    <p:animScale>
                                      <p:cBhvr>
                                        <p:cTn id="15" dur="26">
                                          <p:stCondLst>
                                            <p:cond delay="1312"/>
                                          </p:stCondLst>
                                        </p:cTn>
                                        <p:tgtEl>
                                          <p:spTgt spid="50"/>
                                        </p:tgtEl>
                                      </p:cBhvr>
                                      <p:to x="100000" y="80000"/>
                                    </p:animScale>
                                    <p:animScale>
                                      <p:cBhvr>
                                        <p:cTn id="16" dur="166" decel="50000">
                                          <p:stCondLst>
                                            <p:cond delay="1338"/>
                                          </p:stCondLst>
                                        </p:cTn>
                                        <p:tgtEl>
                                          <p:spTgt spid="50"/>
                                        </p:tgtEl>
                                      </p:cBhvr>
                                      <p:to x="100000" y="100000"/>
                                    </p:animScale>
                                    <p:animScale>
                                      <p:cBhvr>
                                        <p:cTn id="17" dur="26">
                                          <p:stCondLst>
                                            <p:cond delay="1642"/>
                                          </p:stCondLst>
                                        </p:cTn>
                                        <p:tgtEl>
                                          <p:spTgt spid="50"/>
                                        </p:tgtEl>
                                      </p:cBhvr>
                                      <p:to x="100000" y="90000"/>
                                    </p:animScale>
                                    <p:animScale>
                                      <p:cBhvr>
                                        <p:cTn id="18" dur="166" decel="50000">
                                          <p:stCondLst>
                                            <p:cond delay="1668"/>
                                          </p:stCondLst>
                                        </p:cTn>
                                        <p:tgtEl>
                                          <p:spTgt spid="50"/>
                                        </p:tgtEl>
                                      </p:cBhvr>
                                      <p:to x="100000" y="100000"/>
                                    </p:animScale>
                                    <p:animScale>
                                      <p:cBhvr>
                                        <p:cTn id="19" dur="26">
                                          <p:stCondLst>
                                            <p:cond delay="1808"/>
                                          </p:stCondLst>
                                        </p:cTn>
                                        <p:tgtEl>
                                          <p:spTgt spid="50"/>
                                        </p:tgtEl>
                                      </p:cBhvr>
                                      <p:to x="100000" y="95000"/>
                                    </p:animScale>
                                    <p:animScale>
                                      <p:cBhvr>
                                        <p:cTn id="20" dur="166" decel="50000">
                                          <p:stCondLst>
                                            <p:cond delay="1834"/>
                                          </p:stCondLst>
                                        </p:cTn>
                                        <p:tgtEl>
                                          <p:spTgt spid="50"/>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3583</TotalTime>
  <Words>3259</Words>
  <Application>Microsoft Office PowerPoint</Application>
  <PresentationFormat>全屏显示(4:3)</PresentationFormat>
  <Paragraphs>524</Paragraphs>
  <Slides>47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等线</vt:lpstr>
      <vt:lpstr>华文行楷</vt:lpstr>
      <vt:lpstr>华文楷体</vt:lpstr>
      <vt:lpstr>华文细黑</vt:lpstr>
      <vt:lpstr>楷体</vt:lpstr>
      <vt:lpstr>楷体_GB2312</vt:lpstr>
      <vt:lpstr>宋体</vt:lpstr>
      <vt:lpstr>Arial</vt:lpstr>
      <vt:lpstr>Consolas</vt:lpstr>
      <vt:lpstr>Times New Roman</vt:lpstr>
      <vt:lpstr>Wingdings</vt:lpstr>
      <vt:lpstr>默认设计模板</vt:lpstr>
      <vt:lpstr>高级语言程序设计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荣生辉</cp:lastModifiedBy>
  <cp:revision>227</cp:revision>
  <dcterms:created xsi:type="dcterms:W3CDTF">2014-03-21T03:02:44Z</dcterms:created>
  <dcterms:modified xsi:type="dcterms:W3CDTF">2018-09-29T11:09:25Z</dcterms:modified>
</cp:coreProperties>
</file>