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85" r:id="rId3"/>
    <p:sldId id="386" r:id="rId4"/>
    <p:sldId id="404" r:id="rId5"/>
    <p:sldId id="407" r:id="rId6"/>
    <p:sldId id="387" r:id="rId7"/>
    <p:sldId id="390" r:id="rId8"/>
    <p:sldId id="395" r:id="rId9"/>
    <p:sldId id="405" r:id="rId10"/>
    <p:sldId id="388" r:id="rId11"/>
    <p:sldId id="409" r:id="rId12"/>
    <p:sldId id="389" r:id="rId13"/>
    <p:sldId id="396" r:id="rId14"/>
    <p:sldId id="410" r:id="rId15"/>
    <p:sldId id="397" r:id="rId16"/>
    <p:sldId id="400" r:id="rId17"/>
    <p:sldId id="401" r:id="rId18"/>
    <p:sldId id="408" r:id="rId19"/>
    <p:sldId id="392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4181"/>
    <a:srgbClr val="2B36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79322" autoAdjust="0"/>
  </p:normalViewPr>
  <p:slideViewPr>
    <p:cSldViewPr>
      <p:cViewPr varScale="1">
        <p:scale>
          <a:sx n="91" d="100"/>
          <a:sy n="91" d="100"/>
        </p:scale>
        <p:origin x="180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6854D-EEAC-4D45-B766-884B951AB701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879F8-41F2-4626-BB9A-829AFF335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001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05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565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77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536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说明发邮件的礼节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251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395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开发语言排行榜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279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736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说明各个网站的作用，说明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的重要性。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832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130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748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33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07320-FDA7-4C22-B409-F290B834D4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5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80C0E-052C-4C27-ACAC-E7C4523AC7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28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DC5966-CC58-401F-8DC3-1FE2273288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15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957E8-67D0-4D6B-9E2E-E0F6059B35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06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4FB57-19BA-441F-B387-626DD8F686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32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A62-BFC4-4DB8-8D18-4C129CA149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21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8F6BBA-95E0-49AB-986F-884ABFCC9D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7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D7AC9-4311-4E32-BE6A-FBFE6BF205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62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B25585-14F4-4E38-99C9-6C29483250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84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AC0745-6F09-4C3C-A6F3-C1609F75AC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273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8F1D4-8253-459A-B4E7-0A26879DCA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43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08AE309-E964-4E7F-9122-C2A315CB72F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zjx.ouc.edu.cn/" TargetMode="Externa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hyperlink" Target="https://szjx.ouc.edu.cn" TargetMode="External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2492896"/>
            <a:ext cx="7632700" cy="1944216"/>
          </a:xfrm>
        </p:spPr>
        <p:txBody>
          <a:bodyPr anchor="ctr"/>
          <a:lstStyle/>
          <a:p>
            <a:pPr>
              <a:spcBef>
                <a:spcPts val="6000"/>
              </a:spcBef>
            </a:pPr>
            <a:r>
              <a:rPr lang="zh-CN" altLang="en-US" sz="5400" b="1" dirty="0" smtClean="0">
                <a:solidFill>
                  <a:srgbClr val="2B367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高级语言程序设计</a:t>
            </a:r>
            <a:endParaRPr lang="zh-CN" altLang="zh-CN" sz="3200" dirty="0">
              <a:solidFill>
                <a:srgbClr val="2B367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71295" y="4581128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主讲人：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荣生辉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4664"/>
            <a:ext cx="3523793" cy="8718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/>
              <a:t>高级语言程序设计</a:t>
            </a:r>
            <a:endParaRPr lang="zh-CN" altLang="en-US" sz="2800" dirty="0"/>
          </a:p>
        </p:txBody>
      </p: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授课方式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115616" y="2276872"/>
            <a:ext cx="2952329" cy="3841359"/>
          </a:xfrm>
          <a:prstGeom prst="roundRect">
            <a:avLst/>
          </a:prstGeom>
          <a:noFill/>
          <a:ln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1259632" y="2041420"/>
            <a:ext cx="1189193" cy="560122"/>
          </a:xfrm>
          <a:custGeom>
            <a:avLst/>
            <a:gdLst>
              <a:gd name="connsiteX0" fmla="*/ 0 w 1511084"/>
              <a:gd name="connsiteY0" fmla="*/ 60091 h 600908"/>
              <a:gd name="connsiteX1" fmla="*/ 60091 w 1511084"/>
              <a:gd name="connsiteY1" fmla="*/ 0 h 600908"/>
              <a:gd name="connsiteX2" fmla="*/ 1450993 w 1511084"/>
              <a:gd name="connsiteY2" fmla="*/ 0 h 600908"/>
              <a:gd name="connsiteX3" fmla="*/ 1511084 w 1511084"/>
              <a:gd name="connsiteY3" fmla="*/ 60091 h 600908"/>
              <a:gd name="connsiteX4" fmla="*/ 1511084 w 1511084"/>
              <a:gd name="connsiteY4" fmla="*/ 540817 h 600908"/>
              <a:gd name="connsiteX5" fmla="*/ 1450993 w 1511084"/>
              <a:gd name="connsiteY5" fmla="*/ 600908 h 600908"/>
              <a:gd name="connsiteX6" fmla="*/ 60091 w 1511084"/>
              <a:gd name="connsiteY6" fmla="*/ 600908 h 600908"/>
              <a:gd name="connsiteX7" fmla="*/ 0 w 1511084"/>
              <a:gd name="connsiteY7" fmla="*/ 540817 h 600908"/>
              <a:gd name="connsiteX8" fmla="*/ 0 w 1511084"/>
              <a:gd name="connsiteY8" fmla="*/ 60091 h 600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1084" h="600908">
                <a:moveTo>
                  <a:pt x="0" y="60091"/>
                </a:moveTo>
                <a:cubicBezTo>
                  <a:pt x="0" y="26904"/>
                  <a:pt x="26904" y="0"/>
                  <a:pt x="60091" y="0"/>
                </a:cubicBezTo>
                <a:lnTo>
                  <a:pt x="1450993" y="0"/>
                </a:lnTo>
                <a:cubicBezTo>
                  <a:pt x="1484180" y="0"/>
                  <a:pt x="1511084" y="26904"/>
                  <a:pt x="1511084" y="60091"/>
                </a:cubicBezTo>
                <a:lnTo>
                  <a:pt x="1511084" y="540817"/>
                </a:lnTo>
                <a:cubicBezTo>
                  <a:pt x="1511084" y="574004"/>
                  <a:pt x="1484180" y="600908"/>
                  <a:pt x="1450993" y="600908"/>
                </a:cubicBezTo>
                <a:lnTo>
                  <a:pt x="60091" y="600908"/>
                </a:lnTo>
                <a:cubicBezTo>
                  <a:pt x="26904" y="600908"/>
                  <a:pt x="0" y="574004"/>
                  <a:pt x="0" y="540817"/>
                </a:cubicBezTo>
                <a:lnTo>
                  <a:pt x="0" y="60091"/>
                </a:lnTo>
                <a:close/>
              </a:path>
            </a:pathLst>
          </a:custGeom>
          <a:solidFill>
            <a:srgbClr val="00418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560" tIns="58240" rIns="78560" bIns="58240" numCol="1" spcCol="1270" anchor="ctr" anchorCtr="0">
            <a:noAutofit/>
          </a:bodyPr>
          <a:lstStyle/>
          <a:p>
            <a:pPr marL="0" marR="0" lvl="0" indent="0" algn="ctr" defTabSz="1422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理论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34312" y="2836994"/>
            <a:ext cx="279762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计算导论</a:t>
            </a: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认识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计算机程序</a:t>
            </a: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语言基本语法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程序设计思路</a:t>
            </a: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数据结构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v"/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156187" y="2276872"/>
            <a:ext cx="2952329" cy="3841359"/>
          </a:xfrm>
          <a:prstGeom prst="roundRect">
            <a:avLst/>
          </a:prstGeom>
          <a:noFill/>
          <a:ln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5300203" y="2041420"/>
            <a:ext cx="1576053" cy="560122"/>
          </a:xfrm>
          <a:custGeom>
            <a:avLst/>
            <a:gdLst>
              <a:gd name="connsiteX0" fmla="*/ 0 w 1511084"/>
              <a:gd name="connsiteY0" fmla="*/ 60091 h 600908"/>
              <a:gd name="connsiteX1" fmla="*/ 60091 w 1511084"/>
              <a:gd name="connsiteY1" fmla="*/ 0 h 600908"/>
              <a:gd name="connsiteX2" fmla="*/ 1450993 w 1511084"/>
              <a:gd name="connsiteY2" fmla="*/ 0 h 600908"/>
              <a:gd name="connsiteX3" fmla="*/ 1511084 w 1511084"/>
              <a:gd name="connsiteY3" fmla="*/ 60091 h 600908"/>
              <a:gd name="connsiteX4" fmla="*/ 1511084 w 1511084"/>
              <a:gd name="connsiteY4" fmla="*/ 540817 h 600908"/>
              <a:gd name="connsiteX5" fmla="*/ 1450993 w 1511084"/>
              <a:gd name="connsiteY5" fmla="*/ 600908 h 600908"/>
              <a:gd name="connsiteX6" fmla="*/ 60091 w 1511084"/>
              <a:gd name="connsiteY6" fmla="*/ 600908 h 600908"/>
              <a:gd name="connsiteX7" fmla="*/ 0 w 1511084"/>
              <a:gd name="connsiteY7" fmla="*/ 540817 h 600908"/>
              <a:gd name="connsiteX8" fmla="*/ 0 w 1511084"/>
              <a:gd name="connsiteY8" fmla="*/ 60091 h 600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1084" h="600908">
                <a:moveTo>
                  <a:pt x="0" y="60091"/>
                </a:moveTo>
                <a:cubicBezTo>
                  <a:pt x="0" y="26904"/>
                  <a:pt x="26904" y="0"/>
                  <a:pt x="60091" y="0"/>
                </a:cubicBezTo>
                <a:lnTo>
                  <a:pt x="1450993" y="0"/>
                </a:lnTo>
                <a:cubicBezTo>
                  <a:pt x="1484180" y="0"/>
                  <a:pt x="1511084" y="26904"/>
                  <a:pt x="1511084" y="60091"/>
                </a:cubicBezTo>
                <a:lnTo>
                  <a:pt x="1511084" y="540817"/>
                </a:lnTo>
                <a:cubicBezTo>
                  <a:pt x="1511084" y="574004"/>
                  <a:pt x="1484180" y="600908"/>
                  <a:pt x="1450993" y="600908"/>
                </a:cubicBezTo>
                <a:lnTo>
                  <a:pt x="60091" y="600908"/>
                </a:lnTo>
                <a:cubicBezTo>
                  <a:pt x="26904" y="600908"/>
                  <a:pt x="0" y="574004"/>
                  <a:pt x="0" y="540817"/>
                </a:cubicBezTo>
                <a:lnTo>
                  <a:pt x="0" y="60091"/>
                </a:lnTo>
                <a:close/>
              </a:path>
            </a:pathLst>
          </a:custGeom>
          <a:solidFill>
            <a:srgbClr val="00418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560" tIns="58240" rIns="78560" bIns="58240" numCol="1" spcCol="1270" anchor="ctr" anchorCtr="0">
            <a:noAutofit/>
          </a:bodyPr>
          <a:lstStyle/>
          <a:p>
            <a:pPr marL="0" marR="0" lvl="0" indent="0" algn="ctr" defTabSz="1422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上机实践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加号 1"/>
          <p:cNvSpPr/>
          <p:nvPr/>
        </p:nvSpPr>
        <p:spPr>
          <a:xfrm>
            <a:off x="4211960" y="3770589"/>
            <a:ext cx="853922" cy="853922"/>
          </a:xfrm>
          <a:prstGeom prst="mathPlus">
            <a:avLst/>
          </a:prstGeom>
          <a:solidFill>
            <a:srgbClr val="0041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310888" y="2836994"/>
            <a:ext cx="27976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r>
              <a:rPr lang="en-AU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操作系统</a:t>
            </a: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语言实践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程序编译</a:t>
            </a: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程序调试（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debug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程序的独立运行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35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22" grpId="0"/>
      <p:bldP spid="23" grpId="0" animBg="1"/>
      <p:bldP spid="24" grpId="0" animBg="1"/>
      <p:bldP spid="2" grpId="0" animBg="1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/>
              <a:t>高级语言程序设计</a:t>
            </a:r>
            <a:endParaRPr lang="zh-CN" altLang="en-US" sz="2800" dirty="0"/>
          </a:p>
        </p:txBody>
      </p: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授课方式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115616" y="2276872"/>
            <a:ext cx="2952329" cy="3841359"/>
          </a:xfrm>
          <a:prstGeom prst="roundRect">
            <a:avLst/>
          </a:prstGeom>
          <a:noFill/>
          <a:ln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1259632" y="2041420"/>
            <a:ext cx="1189193" cy="560122"/>
          </a:xfrm>
          <a:custGeom>
            <a:avLst/>
            <a:gdLst>
              <a:gd name="connsiteX0" fmla="*/ 0 w 1511084"/>
              <a:gd name="connsiteY0" fmla="*/ 60091 h 600908"/>
              <a:gd name="connsiteX1" fmla="*/ 60091 w 1511084"/>
              <a:gd name="connsiteY1" fmla="*/ 0 h 600908"/>
              <a:gd name="connsiteX2" fmla="*/ 1450993 w 1511084"/>
              <a:gd name="connsiteY2" fmla="*/ 0 h 600908"/>
              <a:gd name="connsiteX3" fmla="*/ 1511084 w 1511084"/>
              <a:gd name="connsiteY3" fmla="*/ 60091 h 600908"/>
              <a:gd name="connsiteX4" fmla="*/ 1511084 w 1511084"/>
              <a:gd name="connsiteY4" fmla="*/ 540817 h 600908"/>
              <a:gd name="connsiteX5" fmla="*/ 1450993 w 1511084"/>
              <a:gd name="connsiteY5" fmla="*/ 600908 h 600908"/>
              <a:gd name="connsiteX6" fmla="*/ 60091 w 1511084"/>
              <a:gd name="connsiteY6" fmla="*/ 600908 h 600908"/>
              <a:gd name="connsiteX7" fmla="*/ 0 w 1511084"/>
              <a:gd name="connsiteY7" fmla="*/ 540817 h 600908"/>
              <a:gd name="connsiteX8" fmla="*/ 0 w 1511084"/>
              <a:gd name="connsiteY8" fmla="*/ 60091 h 600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1084" h="600908">
                <a:moveTo>
                  <a:pt x="0" y="60091"/>
                </a:moveTo>
                <a:cubicBezTo>
                  <a:pt x="0" y="26904"/>
                  <a:pt x="26904" y="0"/>
                  <a:pt x="60091" y="0"/>
                </a:cubicBezTo>
                <a:lnTo>
                  <a:pt x="1450993" y="0"/>
                </a:lnTo>
                <a:cubicBezTo>
                  <a:pt x="1484180" y="0"/>
                  <a:pt x="1511084" y="26904"/>
                  <a:pt x="1511084" y="60091"/>
                </a:cubicBezTo>
                <a:lnTo>
                  <a:pt x="1511084" y="540817"/>
                </a:lnTo>
                <a:cubicBezTo>
                  <a:pt x="1511084" y="574004"/>
                  <a:pt x="1484180" y="600908"/>
                  <a:pt x="1450993" y="600908"/>
                </a:cubicBezTo>
                <a:lnTo>
                  <a:pt x="60091" y="600908"/>
                </a:lnTo>
                <a:cubicBezTo>
                  <a:pt x="26904" y="600908"/>
                  <a:pt x="0" y="574004"/>
                  <a:pt x="0" y="540817"/>
                </a:cubicBezTo>
                <a:lnTo>
                  <a:pt x="0" y="60091"/>
                </a:lnTo>
                <a:close/>
              </a:path>
            </a:pathLst>
          </a:custGeom>
          <a:solidFill>
            <a:srgbClr val="00418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560" tIns="58240" rIns="78560" bIns="58240" numCol="1" spcCol="1270" anchor="ctr" anchorCtr="0">
            <a:noAutofit/>
          </a:bodyPr>
          <a:lstStyle/>
          <a:p>
            <a:pPr marL="0" marR="0" lvl="0" indent="0" algn="ctr" defTabSz="1422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理论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34312" y="2836994"/>
            <a:ext cx="279762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时间地点：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fontAlgn="auto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周 一  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3-4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节课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10:10-12:00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@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6001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教室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fontAlgn="auto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周 五  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3-4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节课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10:10-12:00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@5302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教室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156187" y="2276872"/>
            <a:ext cx="2952329" cy="3841359"/>
          </a:xfrm>
          <a:prstGeom prst="roundRect">
            <a:avLst/>
          </a:prstGeom>
          <a:noFill/>
          <a:ln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5300203" y="2041420"/>
            <a:ext cx="1576053" cy="560122"/>
          </a:xfrm>
          <a:custGeom>
            <a:avLst/>
            <a:gdLst>
              <a:gd name="connsiteX0" fmla="*/ 0 w 1511084"/>
              <a:gd name="connsiteY0" fmla="*/ 60091 h 600908"/>
              <a:gd name="connsiteX1" fmla="*/ 60091 w 1511084"/>
              <a:gd name="connsiteY1" fmla="*/ 0 h 600908"/>
              <a:gd name="connsiteX2" fmla="*/ 1450993 w 1511084"/>
              <a:gd name="connsiteY2" fmla="*/ 0 h 600908"/>
              <a:gd name="connsiteX3" fmla="*/ 1511084 w 1511084"/>
              <a:gd name="connsiteY3" fmla="*/ 60091 h 600908"/>
              <a:gd name="connsiteX4" fmla="*/ 1511084 w 1511084"/>
              <a:gd name="connsiteY4" fmla="*/ 540817 h 600908"/>
              <a:gd name="connsiteX5" fmla="*/ 1450993 w 1511084"/>
              <a:gd name="connsiteY5" fmla="*/ 600908 h 600908"/>
              <a:gd name="connsiteX6" fmla="*/ 60091 w 1511084"/>
              <a:gd name="connsiteY6" fmla="*/ 600908 h 600908"/>
              <a:gd name="connsiteX7" fmla="*/ 0 w 1511084"/>
              <a:gd name="connsiteY7" fmla="*/ 540817 h 600908"/>
              <a:gd name="connsiteX8" fmla="*/ 0 w 1511084"/>
              <a:gd name="connsiteY8" fmla="*/ 60091 h 600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1084" h="600908">
                <a:moveTo>
                  <a:pt x="0" y="60091"/>
                </a:moveTo>
                <a:cubicBezTo>
                  <a:pt x="0" y="26904"/>
                  <a:pt x="26904" y="0"/>
                  <a:pt x="60091" y="0"/>
                </a:cubicBezTo>
                <a:lnTo>
                  <a:pt x="1450993" y="0"/>
                </a:lnTo>
                <a:cubicBezTo>
                  <a:pt x="1484180" y="0"/>
                  <a:pt x="1511084" y="26904"/>
                  <a:pt x="1511084" y="60091"/>
                </a:cubicBezTo>
                <a:lnTo>
                  <a:pt x="1511084" y="540817"/>
                </a:lnTo>
                <a:cubicBezTo>
                  <a:pt x="1511084" y="574004"/>
                  <a:pt x="1484180" y="600908"/>
                  <a:pt x="1450993" y="600908"/>
                </a:cubicBezTo>
                <a:lnTo>
                  <a:pt x="60091" y="600908"/>
                </a:lnTo>
                <a:cubicBezTo>
                  <a:pt x="26904" y="600908"/>
                  <a:pt x="0" y="574004"/>
                  <a:pt x="0" y="540817"/>
                </a:cubicBezTo>
                <a:lnTo>
                  <a:pt x="0" y="60091"/>
                </a:lnTo>
                <a:close/>
              </a:path>
            </a:pathLst>
          </a:custGeom>
          <a:solidFill>
            <a:srgbClr val="00418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560" tIns="58240" rIns="78560" bIns="58240" numCol="1" spcCol="1270" anchor="ctr" anchorCtr="0">
            <a:noAutofit/>
          </a:bodyPr>
          <a:lstStyle/>
          <a:p>
            <a:pPr marL="0" marR="0" lvl="0" indent="0" algn="ctr" defTabSz="1422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上机实践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加号 1"/>
          <p:cNvSpPr/>
          <p:nvPr/>
        </p:nvSpPr>
        <p:spPr>
          <a:xfrm>
            <a:off x="4211960" y="3770589"/>
            <a:ext cx="853922" cy="853922"/>
          </a:xfrm>
          <a:prstGeom prst="mathPlus">
            <a:avLst/>
          </a:prstGeom>
          <a:solidFill>
            <a:srgbClr val="0041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300203" y="2836994"/>
            <a:ext cx="27976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时间地点：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周 六  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5-8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节课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1:30-5:30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@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信息北楼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A301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14097" y="6191759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注意放假调课安排！</a:t>
            </a:r>
            <a:endParaRPr lang="zh-CN" altLang="en-US" sz="24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733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22" grpId="0"/>
      <p:bldP spid="23" grpId="0" animBg="1"/>
      <p:bldP spid="24" grpId="0" animBg="1"/>
      <p:bldP spid="2" grpId="0" animBg="1"/>
      <p:bldP spid="15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/>
              <a:t>高级语言程序设计</a:t>
            </a:r>
            <a:endParaRPr lang="zh-CN" altLang="en-US" sz="2800" dirty="0"/>
          </a:p>
        </p:txBody>
      </p: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考核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方式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1024" y="2735943"/>
            <a:ext cx="82592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最终成绩</a:t>
            </a:r>
            <a:r>
              <a:rPr lang="en-US" altLang="zh-CN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= </a:t>
            </a:r>
            <a:r>
              <a:rPr lang="zh-CN" altLang="zh-CN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任务</a:t>
            </a:r>
            <a:r>
              <a:rPr lang="zh-CN" altLang="zh-CN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成绩×</a:t>
            </a:r>
            <a:r>
              <a:rPr lang="en-US" altLang="zh-CN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60</a:t>
            </a:r>
            <a:r>
              <a:rPr lang="zh-CN" altLang="zh-CN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％＋期末成绩×</a:t>
            </a:r>
            <a:r>
              <a:rPr lang="en-US" altLang="zh-CN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40</a:t>
            </a:r>
            <a:r>
              <a:rPr lang="zh-CN" altLang="zh-CN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％</a:t>
            </a:r>
            <a:endParaRPr lang="en-US" altLang="zh-CN" sz="2800" b="1" kern="100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spcAft>
                <a:spcPts val="0"/>
              </a:spcAft>
            </a:pPr>
            <a:endParaRPr lang="en-US" altLang="zh-CN" sz="2800" b="1" kern="100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</a:t>
            </a:r>
            <a:r>
              <a:rPr lang="zh-CN" altLang="zh-CN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＋</a:t>
            </a:r>
            <a:r>
              <a:rPr lang="zh-CN" altLang="zh-CN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奖励得分－惩罚扣</a:t>
            </a:r>
            <a:r>
              <a:rPr lang="zh-CN" altLang="zh-CN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</a:t>
            </a:r>
            <a:r>
              <a:rPr lang="zh-CN" altLang="zh-CN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－</a:t>
            </a:r>
            <a:r>
              <a:rPr lang="zh-CN" altLang="zh-CN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缺勤</a:t>
            </a:r>
            <a:r>
              <a:rPr lang="zh-CN" altLang="zh-CN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扣分</a:t>
            </a:r>
            <a:endParaRPr lang="zh-CN" altLang="zh-CN" sz="1600" b="1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516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/>
              <a:t>高级语言程序设计</a:t>
            </a:r>
            <a:endParaRPr lang="zh-CN" altLang="en-US" sz="2800" dirty="0"/>
          </a:p>
        </p:txBody>
      </p: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考核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方式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1024" y="1975943"/>
            <a:ext cx="8259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zh-CN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任务成绩</a:t>
            </a:r>
            <a:r>
              <a:rPr lang="en-US" altLang="zh-CN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zh-CN" altLang="en-US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课程作业</a:t>
            </a:r>
            <a:r>
              <a:rPr lang="en-US" altLang="zh-CN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30%</a:t>
            </a:r>
            <a:r>
              <a:rPr lang="zh-CN" altLang="en-US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＋上机作业</a:t>
            </a:r>
            <a:r>
              <a:rPr lang="en-US" altLang="zh-CN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30%</a:t>
            </a:r>
            <a:endParaRPr lang="zh-CN" altLang="zh-CN" sz="1600" b="1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2886303"/>
            <a:ext cx="770485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课程作业（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≥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次</a:t>
            </a:r>
            <a:r>
              <a:rPr lang="zh-CN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endParaRPr lang="zh-CN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0988" lvl="0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+mj-lt"/>
              <a:buAutoNum type="arabicPeriod"/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完成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在网络教育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平台“课堂作业”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hlinkClick r:id="rId5"/>
              </a:rPr>
              <a:t>http://szjx.ouc.edu.cn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+mj-lt"/>
              <a:buAutoNum type="arabicPeriod"/>
            </a:pPr>
            <a:endParaRPr lang="zh-CN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撰写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并提交详细任务报告（必须按照要求提交报告，否则会严重影响最终成绩）：报告提纲 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、问题分析；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、解决方案；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、算法设计（流程图）；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编程。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实现（程序运行结果截图，运行结果需体现个人信息）；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、结果分析；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、总结体会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>
              <a:buFont typeface="+mj-lt"/>
              <a:buAutoNum type="arabicPeriod"/>
            </a:pPr>
            <a:endParaRPr lang="zh-CN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每组只有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次超期机会且最多延期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天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421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/>
              <a:t>高级语言程序设计</a:t>
            </a:r>
            <a:endParaRPr lang="zh-CN" altLang="en-US" sz="2800" dirty="0"/>
          </a:p>
        </p:txBody>
      </p: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考核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方式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1981891"/>
            <a:ext cx="7704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课程作业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优秀范本示例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endParaRPr lang="zh-CN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308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/>
              <a:t>高级语言程序设计</a:t>
            </a:r>
            <a:endParaRPr lang="zh-CN" altLang="en-US" sz="2800" dirty="0"/>
          </a:p>
        </p:txBody>
      </p: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考核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方式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1024" y="1975943"/>
            <a:ext cx="8259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zh-CN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任务成绩</a:t>
            </a:r>
            <a:r>
              <a:rPr lang="en-US" altLang="zh-CN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zh-CN" altLang="en-US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课程作业</a:t>
            </a:r>
            <a:r>
              <a:rPr lang="en-US" altLang="zh-CN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30%</a:t>
            </a:r>
            <a:r>
              <a:rPr lang="zh-CN" altLang="en-US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＋上机作业</a:t>
            </a:r>
            <a:r>
              <a:rPr lang="en-US" altLang="zh-CN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30%</a:t>
            </a:r>
            <a:endParaRPr lang="zh-CN" altLang="zh-CN" sz="1600" b="1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2886303"/>
            <a:ext cx="7632848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上机作业</a:t>
            </a:r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次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endParaRPr lang="zh-CN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0988" lvl="0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通过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OUC Online Judge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自动评测系统评测，无需提交报告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+mj-lt"/>
              <a:buAutoNum type="arabicPeriod"/>
            </a:pP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每次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上机作业会有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～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道习题，请及时完成上传，上机作业不接受补交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+mj-lt"/>
              <a:buAutoNum type="arabicPeriod"/>
            </a:pP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每次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上机的成绩：前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名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分，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5-15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名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90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分，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15-30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名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80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分，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30-50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名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70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分，其他（完成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60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分，未完成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）。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082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/>
              <a:t>高级语言程序设计</a:t>
            </a:r>
            <a:endParaRPr lang="zh-CN" altLang="en-US" sz="2800" dirty="0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考核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方式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1024" y="1975943"/>
            <a:ext cx="825921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期末</a:t>
            </a:r>
            <a:r>
              <a:rPr lang="zh-CN" altLang="en-US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表现</a:t>
            </a:r>
            <a:r>
              <a:rPr lang="zh-CN" altLang="en-US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成绩 </a:t>
            </a:r>
            <a:r>
              <a:rPr lang="en-US" altLang="zh-CN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 </a:t>
            </a:r>
            <a:r>
              <a:rPr lang="zh-CN" altLang="en-US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闭卷</a:t>
            </a:r>
            <a:r>
              <a:rPr lang="zh-CN" altLang="en-US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考试</a:t>
            </a:r>
            <a:r>
              <a:rPr lang="zh-CN" altLang="en-US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成绩</a:t>
            </a:r>
            <a:r>
              <a:rPr lang="en-US" altLang="zh-CN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×40%</a:t>
            </a:r>
          </a:p>
          <a:p>
            <a:pPr marL="457200" lvl="0" indent="-457200" algn="just">
              <a:spcAft>
                <a:spcPts val="0"/>
              </a:spcAft>
              <a:buFont typeface="Wingdings" panose="05000000000000000000" pitchFamily="2" charset="2"/>
              <a:buChar char="u"/>
            </a:pPr>
            <a:endParaRPr kumimoji="0" lang="en-US" altLang="zh-CN" sz="2800" b="1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lvl="0" algn="just">
              <a:spcAft>
                <a:spcPts val="0"/>
              </a:spcAft>
            </a:pPr>
            <a:r>
              <a:rPr lang="zh-CN" altLang="en-US" sz="2400" kern="1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作弊抄袭者</a:t>
            </a:r>
            <a:r>
              <a:rPr lang="en-US" altLang="zh-CN" sz="3200" u="sng" kern="1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kern="1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</a:t>
            </a:r>
            <a:r>
              <a:rPr lang="zh-CN" altLang="en-US" sz="2400" b="1" kern="1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413" y="3646971"/>
            <a:ext cx="763371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zh-CN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奖励得分</a:t>
            </a:r>
          </a:p>
          <a:p>
            <a:pPr marL="457200" indent="-457200" algn="just">
              <a:spcAft>
                <a:spcPts val="0"/>
              </a:spcAft>
              <a:buFont typeface="+mj-lt"/>
              <a:buAutoNum type="arabicPeriod"/>
            </a:pPr>
            <a:endParaRPr lang="en-US" altLang="zh-CN" sz="2000" b="1" kern="100" dirty="0" smtClean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加</a:t>
            </a:r>
            <a:r>
              <a:rPr lang="zh-CN" altLang="zh-CN" sz="24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总成绩</a:t>
            </a:r>
            <a:r>
              <a:rPr lang="en-US" altLang="zh-CN" sz="3200" b="1" u="sng" kern="1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zh-CN" sz="3200" b="1" u="sng" kern="1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</a:t>
            </a:r>
            <a:r>
              <a:rPr lang="zh-CN" altLang="en-US" sz="2400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，如</a:t>
            </a:r>
            <a:r>
              <a:rPr lang="zh-CN" altLang="zh-CN" sz="2400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课程</a:t>
            </a:r>
            <a:r>
              <a:rPr lang="zh-CN" altLang="zh-CN" sz="24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作业被评为优秀</a:t>
            </a:r>
            <a:r>
              <a:rPr lang="zh-CN" altLang="zh-CN" sz="2400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作业</a:t>
            </a:r>
            <a:r>
              <a:rPr lang="zh-CN" altLang="en-US" sz="2400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、担任课代表、课外作业被评为优秀等。原则上不累计加分，需要加分者需要提出书面申请说明理由</a:t>
            </a:r>
            <a:r>
              <a:rPr lang="zh-CN" altLang="zh-CN" sz="2400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zh-CN" sz="2400" kern="100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975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/>
              <a:t>高级语言程序设计</a:t>
            </a:r>
            <a:endParaRPr lang="zh-CN" altLang="en-US" sz="2800" dirty="0"/>
          </a:p>
        </p:txBody>
      </p:sp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考核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方式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7240" y="2060848"/>
            <a:ext cx="7899176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惩罚</a:t>
            </a:r>
            <a:r>
              <a:rPr lang="zh-CN" altLang="en-US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扣分</a:t>
            </a:r>
          </a:p>
          <a:p>
            <a:pPr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000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不良</a:t>
            </a:r>
            <a:r>
              <a:rPr lang="zh-CN" altLang="en-US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表现扣总成绩</a:t>
            </a:r>
            <a:r>
              <a:rPr lang="en-US" altLang="zh-CN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</a:t>
            </a:r>
            <a:r>
              <a:rPr lang="en-US" altLang="zh-CN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次且累计扣分。如平台故意乱问乱</a:t>
            </a:r>
            <a:r>
              <a:rPr lang="zh-CN" altLang="en-US" sz="2000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答、做</a:t>
            </a:r>
            <a:r>
              <a:rPr lang="zh-CN" altLang="en-US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与课堂教学无关的</a:t>
            </a:r>
            <a:r>
              <a:rPr lang="zh-CN" altLang="en-US" sz="2000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活动、上课玩手机、上</a:t>
            </a:r>
            <a:r>
              <a:rPr lang="zh-CN" altLang="en-US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机时玩游戏等。</a:t>
            </a:r>
          </a:p>
        </p:txBody>
      </p:sp>
      <p:sp>
        <p:nvSpPr>
          <p:cNvPr id="12" name="矩形 11"/>
          <p:cNvSpPr/>
          <p:nvPr/>
        </p:nvSpPr>
        <p:spPr>
          <a:xfrm>
            <a:off x="417240" y="4210275"/>
            <a:ext cx="7899176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缺勤处理  </a:t>
            </a:r>
            <a:r>
              <a:rPr lang="en-US" altLang="zh-CN" sz="2000" kern="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000" kern="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特殊情况持假条请假</a:t>
            </a:r>
            <a:r>
              <a:rPr lang="en-US" altLang="zh-CN" sz="2000" kern="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2000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00000" indent="-4572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000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无故</a:t>
            </a:r>
            <a:r>
              <a:rPr lang="zh-CN" altLang="en-US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缺勤第一次，缺勤扣分＝</a:t>
            </a:r>
            <a:r>
              <a:rPr lang="en-US" altLang="zh-CN" sz="2000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2000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000" kern="100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00000" indent="-4572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000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无故</a:t>
            </a:r>
            <a:r>
              <a:rPr lang="zh-CN" altLang="en-US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缺勤第二次，缺勤扣分＝</a:t>
            </a:r>
            <a:r>
              <a:rPr lang="en-US" altLang="zh-CN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30</a:t>
            </a:r>
            <a:r>
              <a:rPr lang="zh-CN" altLang="en-US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marL="900000" indent="-4572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000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无故</a:t>
            </a:r>
            <a:r>
              <a:rPr lang="zh-CN" altLang="en-US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缺勤第三次，缺勤扣分＝</a:t>
            </a:r>
            <a:r>
              <a:rPr lang="en-US" altLang="zh-CN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60</a:t>
            </a:r>
            <a:r>
              <a:rPr lang="zh-CN" altLang="en-US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9348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rPr>
              <a:t>高级语言程序设计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学习目标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5009" y="2132856"/>
            <a:ext cx="6779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0988" lvl="0" indent="-280988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熟悉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语言语法，掌握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语言程序设计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5009" y="3095405"/>
            <a:ext cx="7557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0988" lvl="0" indent="-280988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熟悉程序设计的基本概念，为学习其它的高级语言（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C++/Python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）打下基础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6763" y="4491407"/>
            <a:ext cx="7557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0988" lvl="0" indent="-280988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参加计算机等级考试、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ACM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竞赛。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19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/>
              <a:t>高级语言程序设计</a:t>
            </a:r>
            <a:endParaRPr lang="zh-CN" altLang="en-US" sz="2800" dirty="0"/>
          </a:p>
        </p:txBody>
      </p: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44279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如何学好</a:t>
            </a:r>
            <a:r>
              <a:rPr kumimoji="0" lang="en-US" altLang="zh-CN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语言（编程）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8425" y="2146417"/>
            <a:ext cx="2351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0988" lvl="0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学会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借鉴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9" name="矩形 28"/>
          <p:cNvSpPr/>
          <p:nvPr/>
        </p:nvSpPr>
        <p:spPr>
          <a:xfrm>
            <a:off x="628425" y="3083308"/>
            <a:ext cx="46346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0988" lvl="0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解决问题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比效率更重要。</a:t>
            </a:r>
          </a:p>
        </p:txBody>
      </p:sp>
      <p:sp>
        <p:nvSpPr>
          <p:cNvPr id="30" name="矩形 29"/>
          <p:cNvSpPr/>
          <p:nvPr/>
        </p:nvSpPr>
        <p:spPr>
          <a:xfrm>
            <a:off x="639141" y="4020199"/>
            <a:ext cx="69685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0988" lvl="0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“纸上得来终觉浅，绝知此事要躬行”。</a:t>
            </a:r>
          </a:p>
        </p:txBody>
      </p:sp>
      <p:sp>
        <p:nvSpPr>
          <p:cNvPr id="31" name="矩形 30"/>
          <p:cNvSpPr/>
          <p:nvPr/>
        </p:nvSpPr>
        <p:spPr>
          <a:xfrm>
            <a:off x="695063" y="4957090"/>
            <a:ext cx="75969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0988" lvl="0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离开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算法，程序就是无源之水，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无本之木。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31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/>
              <a:t>高级语言程序设计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675724" y="2204864"/>
            <a:ext cx="5269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Email </a:t>
            </a:r>
            <a:r>
              <a:rPr lang="zh-CN" altLang="en-US" sz="3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3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AU" altLang="zh-CN" sz="3600" b="1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rsh@ouc.edu.cn</a:t>
            </a:r>
            <a:r>
              <a:rPr lang="en-AU" altLang="zh-CN" sz="3600" u="sng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en-US" sz="3600" u="sng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5724" y="4498622"/>
            <a:ext cx="5365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办公室：</a:t>
            </a:r>
            <a:r>
              <a:rPr lang="zh-CN" altLang="en-US" sz="3600" u="sng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信息楼南楼</a:t>
            </a:r>
            <a:r>
              <a:rPr lang="en-US" altLang="zh-CN" sz="3600" u="sng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A212</a:t>
            </a:r>
            <a:endParaRPr lang="zh-CN" altLang="en-US" sz="3600" u="sng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5724" y="3351743"/>
            <a:ext cx="7391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Homepage</a:t>
            </a:r>
            <a:r>
              <a:rPr lang="zh-CN" altLang="en-US" sz="3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AU" altLang="zh-CN" sz="3600" b="1" u="sng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https://</a:t>
            </a:r>
            <a:r>
              <a:rPr lang="en-AU" altLang="zh-CN" sz="3600" b="1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rshouc.github.io</a:t>
            </a:r>
            <a:endParaRPr lang="zh-CN" altLang="en-US" sz="3600" u="sng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417240" y="1012739"/>
            <a:ext cx="192251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联系方式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04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/>
              <a:t>高级语言程序设计</a:t>
            </a:r>
            <a:endParaRPr lang="zh-CN" altLang="en-US" sz="2800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17240" y="1012739"/>
            <a:ext cx="192251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课程内容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1922" name="Picture 2" descr="https://gss1.bdstatic.com/9vo3dSag_xI4khGkpoWK1HF6hhy/baike/c0%3Dbaike150%2C5%2C5%2C150%2C50/sign=5bd4e78b9d8fa0ec6bca6c5f47fe328b/d52a2834349b033b62b1d96219ce36d3d539bd4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341" y="1951742"/>
            <a:ext cx="2088232" cy="295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5826769" y="5234680"/>
            <a:ext cx="273630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作者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：谭浩强 著</a:t>
            </a:r>
          </a:p>
          <a:p>
            <a:pPr>
              <a:spcBef>
                <a:spcPts val="120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出版社：清华大学出版社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1186" y="1892223"/>
            <a:ext cx="478687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algn="just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语言是现在应用最为广泛的编程语言之一，也是现在依然流行的编程语言中历史最悠久的一种之一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。许多种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语言是以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为基础发展而来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熟练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掌握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语言的用法和理论也可以对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其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它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编程语言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获得更深的理解。因此，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在本次课程中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我们希望可以深入理解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语言的方方面面，为后续理解更高级的技术奠定更好的基础。</a:t>
            </a:r>
          </a:p>
        </p:txBody>
      </p:sp>
    </p:spTree>
    <p:extLst>
      <p:ext uri="{BB962C8B-B14F-4D97-AF65-F5344CB8AC3E}">
        <p14:creationId xmlns:p14="http://schemas.microsoft.com/office/powerpoint/2010/main" val="51969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/>
              <a:t>高级语言程序设计</a:t>
            </a:r>
            <a:endParaRPr lang="zh-CN" altLang="en-US" sz="2800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17240" y="1012739"/>
            <a:ext cx="192251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课程内容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04" y="2204864"/>
            <a:ext cx="8955856" cy="439961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843808" y="1804754"/>
            <a:ext cx="3773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20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TIOBE Index for September 2018</a:t>
            </a:r>
            <a:endParaRPr lang="en-AU" altLang="zh-CN" sz="2000" b="1" i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89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/>
              <a:t>高级语言程序设计</a:t>
            </a:r>
            <a:endParaRPr lang="zh-CN" altLang="en-US" sz="2800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17240" y="1012739"/>
            <a:ext cx="192251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课程内容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43808" y="1955491"/>
            <a:ext cx="37673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20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TIOBE Index </a:t>
            </a:r>
            <a:r>
              <a:rPr lang="en-AU" altLang="zh-CN" sz="20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2002 to 2018</a:t>
            </a:r>
            <a:endParaRPr lang="en-AU" altLang="zh-CN" sz="2000" b="1" i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2" y="2586659"/>
            <a:ext cx="9027864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1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/>
              <a:t>高级语言程序设计</a:t>
            </a:r>
            <a:endParaRPr lang="zh-CN" altLang="en-US" sz="2800" dirty="0"/>
          </a:p>
        </p:txBody>
      </p:sp>
      <p:pic>
        <p:nvPicPr>
          <p:cNvPr id="81922" name="Picture 2" descr="https://img3.doubanio.com/view/subject/l/public/s110693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67162"/>
            <a:ext cx="2358194" cy="329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0388" y="1967162"/>
            <a:ext cx="2572803" cy="3279380"/>
          </a:xfrm>
          <a:prstGeom prst="rect">
            <a:avLst/>
          </a:prstGeom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主要参考书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48064" y="5517232"/>
            <a:ext cx="354864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作者：</a:t>
            </a:r>
            <a:r>
              <a:rPr lang="en-AU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Kenneth A. 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Reek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（里科）</a:t>
            </a:r>
          </a:p>
          <a:p>
            <a:pPr>
              <a:spcBef>
                <a:spcPts val="120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出版社：人民邮电出版社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1206" y="5517232"/>
            <a:ext cx="44999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作者：</a:t>
            </a:r>
            <a:r>
              <a:rPr lang="en-AU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Brian </a:t>
            </a:r>
            <a:r>
              <a:rPr lang="en-AU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W.Kernighan</a:t>
            </a:r>
            <a:r>
              <a:rPr lang="zh-CN" altLang="en-AU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克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尼汉）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Dennis </a:t>
            </a:r>
            <a:r>
              <a:rPr lang="en-AU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M.Ritchie</a:t>
            </a:r>
            <a:r>
              <a:rPr lang="zh-CN" altLang="en-AU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里奇）</a:t>
            </a:r>
          </a:p>
          <a:p>
            <a:pPr>
              <a:spcBef>
                <a:spcPts val="120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出版社：机械工业出版社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173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5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/>
              <a:t>高级语言程序设计</a:t>
            </a:r>
            <a:endParaRPr lang="zh-CN" altLang="en-US" sz="2800" dirty="0"/>
          </a:p>
        </p:txBody>
      </p: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重要的网址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Text Box 2">
            <a:hlinkClick r:id="rId6"/>
          </p:cNvPr>
          <p:cNvSpPr txBox="1">
            <a:spLocks/>
          </p:cNvSpPr>
          <p:nvPr/>
        </p:nvSpPr>
        <p:spPr bwMode="auto">
          <a:xfrm>
            <a:off x="885275" y="2978602"/>
            <a:ext cx="6768752" cy="53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defPPr>
              <a:defRPr lang="zh-CN"/>
            </a:defPPr>
            <a:lvl1pPr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indent="228600"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indent="457200"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indent="685800"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indent="914400"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网络教育综合平台：</a:t>
            </a:r>
            <a:r>
              <a:rPr lang="zh-CN" altLang="zh-CN" sz="2800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zh-CN" sz="2800" u="sng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://szjx.ouc.edu.cn</a:t>
            </a:r>
          </a:p>
        </p:txBody>
      </p:sp>
      <p:sp>
        <p:nvSpPr>
          <p:cNvPr id="15" name="Text Box 4"/>
          <p:cNvSpPr txBox="1">
            <a:spLocks/>
          </p:cNvSpPr>
          <p:nvPr/>
        </p:nvSpPr>
        <p:spPr bwMode="auto">
          <a:xfrm>
            <a:off x="1115616" y="3824500"/>
            <a:ext cx="6452087" cy="53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defPPr>
              <a:defRPr lang="zh-CN"/>
            </a:defPPr>
            <a:lvl1pPr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indent="228600"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indent="457200"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indent="685800"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indent="914400"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OUC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nline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udge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800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zh-CN" sz="2800" u="sng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://222.195.147.</a:t>
            </a:r>
            <a:r>
              <a:rPr lang="zh-CN" altLang="zh-CN" sz="2800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104</a:t>
            </a:r>
            <a:endParaRPr lang="zh-CN" altLang="zh-CN" sz="2800" u="sng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3608" y="2142963"/>
            <a:ext cx="67687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课程资源主页 ：</a:t>
            </a:r>
            <a:r>
              <a:rPr lang="zh-CN" altLang="en-US" sz="2800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https</a:t>
            </a:r>
            <a:r>
              <a:rPr lang="zh-CN" altLang="en-US" sz="2800" u="sng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://github.com/rshouc</a:t>
            </a:r>
            <a:r>
              <a:rPr lang="zh-CN" altLang="en-US" sz="2800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</a:t>
            </a:r>
            <a:endParaRPr lang="zh-CN" altLang="en-US" sz="2800" u="sng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五角星 2"/>
          <p:cNvSpPr/>
          <p:nvPr/>
        </p:nvSpPr>
        <p:spPr>
          <a:xfrm>
            <a:off x="539552" y="2128950"/>
            <a:ext cx="504056" cy="504056"/>
          </a:xfrm>
          <a:prstGeom prst="star5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905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/>
              <a:t>高级语言程序设计</a:t>
            </a:r>
            <a:endParaRPr lang="zh-CN" altLang="en-US" sz="2800" dirty="0"/>
          </a:p>
        </p:txBody>
      </p: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重要的网址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55" y="1700808"/>
            <a:ext cx="8708652" cy="487822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971600" y="1700808"/>
            <a:ext cx="2952328" cy="504056"/>
          </a:xfrm>
          <a:prstGeom prst="roundRect">
            <a:avLst/>
          </a:prstGeom>
          <a:noFill/>
          <a:ln w="28575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14596" y="4725144"/>
            <a:ext cx="1837124" cy="1368152"/>
          </a:xfrm>
          <a:prstGeom prst="roundRect">
            <a:avLst/>
          </a:prstGeom>
          <a:noFill/>
          <a:ln w="28575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7452320" y="3861048"/>
            <a:ext cx="1512168" cy="648072"/>
          </a:xfrm>
          <a:prstGeom prst="roundRect">
            <a:avLst/>
          </a:prstGeom>
          <a:noFill/>
          <a:ln w="28575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35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/>
              <a:t>高级语言程序设计</a:t>
            </a:r>
            <a:endParaRPr lang="zh-CN" altLang="en-US" sz="2800" dirty="0"/>
          </a:p>
        </p:txBody>
      </p: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主要内容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89248" y="5348281"/>
            <a:ext cx="4658816" cy="600999"/>
          </a:xfrm>
          <a:prstGeom prst="roundRect">
            <a:avLst/>
          </a:prstGeom>
          <a:solidFill>
            <a:srgbClr val="002060">
              <a:alpha val="22000"/>
            </a:srgbClr>
          </a:solidFill>
          <a:ln w="28575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11726" y="541794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计算导论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55576" y="4609629"/>
            <a:ext cx="4104456" cy="600999"/>
          </a:xfrm>
          <a:prstGeom prst="roundRect">
            <a:avLst/>
          </a:prstGeom>
          <a:solidFill>
            <a:srgbClr val="002060">
              <a:alpha val="42000"/>
            </a:srgbClr>
          </a:solidFill>
          <a:ln w="28575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496173" y="467929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感性认识计算机程序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043608" y="3870977"/>
            <a:ext cx="3528392" cy="600999"/>
          </a:xfrm>
          <a:prstGeom prst="roundRect">
            <a:avLst/>
          </a:prstGeom>
          <a:solidFill>
            <a:srgbClr val="002060">
              <a:alpha val="76000"/>
            </a:srgbClr>
          </a:solidFill>
          <a:ln w="28575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496172" y="396849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理性认识计算机程序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496172" y="3132325"/>
            <a:ext cx="2643780" cy="600999"/>
          </a:xfrm>
          <a:prstGeom prst="roundRect">
            <a:avLst/>
          </a:prstGeom>
          <a:solidFill>
            <a:srgbClr val="002060">
              <a:alpha val="82000"/>
            </a:srgbClr>
          </a:solidFill>
          <a:ln w="28575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656834" y="321153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机构化程序设计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802992" y="2403217"/>
            <a:ext cx="2031325" cy="600999"/>
          </a:xfrm>
          <a:prstGeom prst="roundRect">
            <a:avLst/>
          </a:prstGeom>
          <a:solidFill>
            <a:srgbClr val="002060"/>
          </a:solidFill>
          <a:ln w="28575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802993" y="246333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复杂数据结构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923928" y="2708920"/>
            <a:ext cx="1512168" cy="0"/>
          </a:xfrm>
          <a:prstGeom prst="line">
            <a:avLst/>
          </a:prstGeom>
          <a:ln w="19050">
            <a:solidFill>
              <a:srgbClr val="00418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508104" y="2509505"/>
            <a:ext cx="3548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指针、结构体、链表等。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4139952" y="3449027"/>
            <a:ext cx="1296144" cy="0"/>
          </a:xfrm>
          <a:prstGeom prst="line">
            <a:avLst/>
          </a:prstGeom>
          <a:ln w="19050">
            <a:solidFill>
              <a:srgbClr val="00418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508104" y="3249612"/>
            <a:ext cx="3548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函数、递归。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4572000" y="4167350"/>
            <a:ext cx="864096" cy="0"/>
          </a:xfrm>
          <a:prstGeom prst="line">
            <a:avLst/>
          </a:prstGeom>
          <a:ln w="19050">
            <a:solidFill>
              <a:srgbClr val="00418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508104" y="3967935"/>
            <a:ext cx="3548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成分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、运算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成分和控制成分；数组；字符串。</a:t>
            </a:r>
          </a:p>
        </p:txBody>
      </p:sp>
      <p:cxnSp>
        <p:nvCxnSpPr>
          <p:cNvPr id="38" name="直接连接符 37"/>
          <p:cNvCxnSpPr>
            <a:stCxn id="20" idx="3"/>
          </p:cNvCxnSpPr>
          <p:nvPr/>
        </p:nvCxnSpPr>
        <p:spPr>
          <a:xfrm flipV="1">
            <a:off x="4860032" y="4908113"/>
            <a:ext cx="648072" cy="2016"/>
          </a:xfrm>
          <a:prstGeom prst="line">
            <a:avLst/>
          </a:prstGeom>
          <a:ln w="19050">
            <a:solidFill>
              <a:srgbClr val="00418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5508104" y="4697478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快步走进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程序，由问题到计算机程序。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5148064" y="5626436"/>
            <a:ext cx="288032" cy="0"/>
          </a:xfrm>
          <a:prstGeom prst="line">
            <a:avLst/>
          </a:prstGeom>
          <a:ln w="19050">
            <a:solidFill>
              <a:srgbClr val="00418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5508104" y="5427021"/>
            <a:ext cx="3548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计算机体系结构、操作系统。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966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/>
      <p:bldP spid="20" grpId="0" animBg="1"/>
      <p:bldP spid="21" grpId="0"/>
      <p:bldP spid="25" grpId="0" animBg="1"/>
      <p:bldP spid="26" grpId="0"/>
      <p:bldP spid="28" grpId="0" animBg="1"/>
      <p:bldP spid="29" grpId="0"/>
      <p:bldP spid="30" grpId="0" animBg="1"/>
      <p:bldP spid="31" grpId="0"/>
      <p:bldP spid="32" grpId="0"/>
      <p:bldP spid="35" grpId="0"/>
      <p:bldP spid="37" grpId="0"/>
      <p:bldP spid="39" grpId="0"/>
      <p:bldP spid="41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3087</TotalTime>
  <Words>882</Words>
  <Application>Microsoft Office PowerPoint</Application>
  <PresentationFormat>全屏显示(4:3)</PresentationFormat>
  <Paragraphs>154</Paragraphs>
  <Slides>19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Helvetica Light</vt:lpstr>
      <vt:lpstr>等线</vt:lpstr>
      <vt:lpstr>华文行楷</vt:lpstr>
      <vt:lpstr>华文楷体</vt:lpstr>
      <vt:lpstr>楷体</vt:lpstr>
      <vt:lpstr>楷体_GB2312</vt:lpstr>
      <vt:lpstr>宋体</vt:lpstr>
      <vt:lpstr>Arial</vt:lpstr>
      <vt:lpstr>Times New Roman</vt:lpstr>
      <vt:lpstr>Wingdings</vt:lpstr>
      <vt:lpstr>默认设计模板</vt:lpstr>
      <vt:lpstr>高级语言程序设计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荣生辉</cp:lastModifiedBy>
  <cp:revision>144</cp:revision>
  <dcterms:created xsi:type="dcterms:W3CDTF">2014-03-21T03:02:44Z</dcterms:created>
  <dcterms:modified xsi:type="dcterms:W3CDTF">2018-09-16T14:31:32Z</dcterms:modified>
</cp:coreProperties>
</file>