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87DFD7-53CF-449D-AC45-761467952B47}">
  <a:tblStyle styleId="{3287DFD7-53CF-449D-AC45-761467952B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1535b82a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1535b82a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rgbClr val="FEFEFE"/>
                </a:highlight>
                <a:latin typeface="Roboto"/>
                <a:ea typeface="Roboto"/>
                <a:cs typeface="Roboto"/>
                <a:sym typeface="Roboto"/>
              </a:rPr>
              <a:t>Speed and efficiency differences between Python vs. Java</a:t>
            </a:r>
            <a:endParaRPr sz="1200">
              <a:highlight>
                <a:srgbClr val="FEFEFE"/>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highlight>
                  <a:srgbClr val="FEFEFE"/>
                </a:highlight>
                <a:latin typeface="Roboto"/>
                <a:ea typeface="Roboto"/>
                <a:cs typeface="Roboto"/>
                <a:sym typeface="Roboto"/>
              </a:rPr>
              <a:t>Java’s efficiency largely comes from its Just-In-Time (JIT) compiler and support for concurrency. The JIT compiler is a part of the Java Runtime Environment. It improves performance of Java programs by compiling bytecodes into native machine code “just in time” to run. Java Virtual Machine (JVM) calls the compiled code directly. Since the code is not interpreted, compiling does not require processor time and memory usage. Theoretically, this can make a Java program as fast as a native application.</a:t>
            </a:r>
            <a:endParaRPr sz="1200">
              <a:highlight>
                <a:srgbClr val="FEFEFE"/>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highlight>
                <a:srgbClr val="FEFEFE"/>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highlight>
                  <a:srgbClr val="FEFEFE"/>
                </a:highlight>
                <a:latin typeface="Roboto"/>
                <a:ea typeface="Roboto"/>
                <a:cs typeface="Roboto"/>
                <a:sym typeface="Roboto"/>
              </a:rPr>
              <a:t>While Java programs are compiled directly, Python is interpreted which slows down Python programs during runtime. Determining the variable type which occurs during runtime increases the workload of the interpreter. Also, remembering the object type of objects retrieved from container objects contributes to memory usage.</a:t>
            </a:r>
            <a:endParaRPr sz="1200">
              <a:highlight>
                <a:srgbClr val="FEFEFE"/>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highlight>
                <a:srgbClr val="FEFEFE"/>
              </a:highlight>
              <a:latin typeface="Roboto"/>
              <a:ea typeface="Roboto"/>
              <a:cs typeface="Roboto"/>
              <a:sym typeface="Roboto"/>
            </a:endParaRPr>
          </a:p>
          <a:p>
            <a:pPr indent="0" lvl="0" marL="0" rtl="0" algn="l">
              <a:spcBef>
                <a:spcPts val="0"/>
              </a:spcBef>
              <a:spcAft>
                <a:spcPts val="0"/>
              </a:spcAft>
              <a:buNone/>
            </a:pPr>
            <a:r>
              <a:t/>
            </a:r>
            <a:endParaRPr sz="1200">
              <a:highlight>
                <a:srgbClr val="FEFEFE"/>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1535b82a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1535b82a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d1535b82a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d1535b82a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d1535b82a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d1535b82a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d1535b8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d1535b8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20587ba7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20587ba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20587ba7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20587ba7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20587ba7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20587ba7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20587ba7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20587ba7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20587ba7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20587ba7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20587ba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20587ba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d1535b8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d1535b8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20587ba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20587ba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20587ba7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20587ba7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20587ba7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20587ba7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1535b82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1535b82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1535b82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1535b82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24685d2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24685d2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1535b82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d1535b82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6.png"/><Relationship Id="rId11" Type="http://schemas.openxmlformats.org/officeDocument/2006/relationships/image" Target="../media/image5.png"/><Relationship Id="rId10" Type="http://schemas.openxmlformats.org/officeDocument/2006/relationships/image" Target="../media/image1.png"/><Relationship Id="rId12"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gif"/><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 6411 - Comparative Study Of Programming Language</a:t>
            </a:r>
            <a:endParaRPr/>
          </a:p>
        </p:txBody>
      </p:sp>
      <p:sp>
        <p:nvSpPr>
          <p:cNvPr id="65" name="Google Shape;65;p13"/>
          <p:cNvSpPr txBox="1"/>
          <p:nvPr/>
        </p:nvSpPr>
        <p:spPr>
          <a:xfrm>
            <a:off x="7226425" y="2571750"/>
            <a:ext cx="2286900" cy="3018300"/>
          </a:xfrm>
          <a:prstGeom prst="rect">
            <a:avLst/>
          </a:prstGeom>
          <a:noFill/>
          <a:ln>
            <a:noFill/>
          </a:ln>
        </p:spPr>
        <p:txBody>
          <a:bodyPr anchorCtr="0" anchor="t" bIns="91425" lIns="91425" spcFirstLastPara="1" rIns="91425" wrap="square" tIns="91425">
            <a:spAutoFit/>
          </a:bodyPr>
          <a:lstStyle/>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Kshitij Yerande - 40194579</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Mrinal Rai - 40193024</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Akshay Dhabale - 40163636</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Farheen Jamadar - 40194668</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Almas Saba - 40156359</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Seung Hyun Hong - 26724701</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Ujjawal Aggarwal - 40183962</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a:solidFill>
                  <a:schemeClr val="lt1"/>
                </a:solidFill>
                <a:latin typeface="Calibri"/>
                <a:ea typeface="Calibri"/>
                <a:cs typeface="Calibri"/>
                <a:sym typeface="Calibri"/>
              </a:rPr>
              <a:t>Nastaran Naseri - 40215694</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t/>
            </a:r>
            <a:endParaRPr>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t/>
            </a:r>
            <a:endParaRPr>
              <a:solidFill>
                <a:schemeClr val="lt1"/>
              </a:solidFill>
              <a:latin typeface="Calibri"/>
              <a:ea typeface="Calibri"/>
              <a:cs typeface="Calibri"/>
              <a:sym typeface="Calibri"/>
            </a:endParaRPr>
          </a:p>
        </p:txBody>
      </p:sp>
      <p:sp>
        <p:nvSpPr>
          <p:cNvPr id="66" name="Google Shape;66;p13"/>
          <p:cNvSpPr txBox="1"/>
          <p:nvPr/>
        </p:nvSpPr>
        <p:spPr>
          <a:xfrm>
            <a:off x="808250" y="4353625"/>
            <a:ext cx="2286900" cy="763500"/>
          </a:xfrm>
          <a:prstGeom prst="rect">
            <a:avLst/>
          </a:prstGeom>
          <a:noFill/>
          <a:ln>
            <a:noFill/>
          </a:ln>
        </p:spPr>
        <p:txBody>
          <a:bodyPr anchorCtr="0" anchor="t" bIns="91425" lIns="91425" spcFirstLastPara="1" rIns="91425" wrap="square" tIns="91425">
            <a:spAutoFit/>
          </a:bodyPr>
          <a:lstStyle/>
          <a:p>
            <a:pPr indent="400050" lvl="0" marL="0" rtl="0" algn="l">
              <a:lnSpc>
                <a:spcPct val="135000"/>
              </a:lnSpc>
              <a:spcBef>
                <a:spcPts val="0"/>
              </a:spcBef>
              <a:spcAft>
                <a:spcPts val="0"/>
              </a:spcAft>
              <a:buNone/>
            </a:pPr>
            <a:r>
              <a:rPr lang="en" sz="1600">
                <a:solidFill>
                  <a:schemeClr val="lt1"/>
                </a:solidFill>
                <a:latin typeface="Calibri"/>
                <a:ea typeface="Calibri"/>
                <a:cs typeface="Calibri"/>
                <a:sym typeface="Calibri"/>
              </a:rPr>
              <a:t>Submitted to:</a:t>
            </a:r>
            <a:endParaRPr sz="1600">
              <a:solidFill>
                <a:schemeClr val="lt1"/>
              </a:solidFill>
              <a:latin typeface="Calibri"/>
              <a:ea typeface="Calibri"/>
              <a:cs typeface="Calibri"/>
              <a:sym typeface="Calibri"/>
            </a:endParaRPr>
          </a:p>
          <a:p>
            <a:pPr indent="400050" lvl="0" marL="0" rtl="0" algn="l">
              <a:lnSpc>
                <a:spcPct val="135000"/>
              </a:lnSpc>
              <a:spcBef>
                <a:spcPts val="0"/>
              </a:spcBef>
              <a:spcAft>
                <a:spcPts val="0"/>
              </a:spcAft>
              <a:buNone/>
            </a:pPr>
            <a:r>
              <a:rPr lang="en" sz="1600">
                <a:solidFill>
                  <a:schemeClr val="lt1"/>
                </a:solidFill>
                <a:latin typeface="Calibri"/>
                <a:ea typeface="Calibri"/>
                <a:cs typeface="Calibri"/>
                <a:sym typeface="Calibri"/>
              </a:rPr>
              <a:t>Professor Kerly Titus</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Creating Data Structures</a:t>
            </a:r>
            <a:endParaRPr/>
          </a:p>
          <a:p>
            <a:pPr indent="0" lvl="0" marL="0" rtl="0" algn="l">
              <a:spcBef>
                <a:spcPts val="0"/>
              </a:spcBef>
              <a:spcAft>
                <a:spcPts val="0"/>
              </a:spcAft>
              <a:buNone/>
            </a:pPr>
            <a:r>
              <a:t/>
            </a:r>
            <a:endParaRPr/>
          </a:p>
        </p:txBody>
      </p:sp>
      <p:pic>
        <p:nvPicPr>
          <p:cNvPr id="198" name="Google Shape;198;p22"/>
          <p:cNvPicPr preferRelativeResize="0"/>
          <p:nvPr/>
        </p:nvPicPr>
        <p:blipFill>
          <a:blip r:embed="rId3">
            <a:alphaModFix/>
          </a:blip>
          <a:stretch>
            <a:fillRect/>
          </a:stretch>
        </p:blipFill>
        <p:spPr>
          <a:xfrm>
            <a:off x="311725" y="1429425"/>
            <a:ext cx="4952100" cy="3714075"/>
          </a:xfrm>
          <a:prstGeom prst="rect">
            <a:avLst/>
          </a:prstGeom>
          <a:noFill/>
          <a:ln>
            <a:noFill/>
          </a:ln>
        </p:spPr>
      </p:pic>
      <p:sp>
        <p:nvSpPr>
          <p:cNvPr id="199" name="Google Shape;199;p22"/>
          <p:cNvSpPr txBox="1"/>
          <p:nvPr/>
        </p:nvSpPr>
        <p:spPr>
          <a:xfrm>
            <a:off x="5786850" y="1924300"/>
            <a:ext cx="3218400" cy="27243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Populating takes longer time in Python than Java</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Java is a compiled language and comes with concurrency</a:t>
            </a:r>
            <a:endParaRPr b="1" sz="1100">
              <a:latin typeface="Roboto"/>
              <a:ea typeface="Roboto"/>
              <a:cs typeface="Roboto"/>
              <a:sym typeface="Roboto"/>
            </a:endParaRPr>
          </a:p>
          <a:p>
            <a:pPr indent="0" lvl="0" marL="457200" rtl="0" algn="l">
              <a:spcBef>
                <a:spcPts val="0"/>
              </a:spcBef>
              <a:spcAft>
                <a:spcPts val="0"/>
              </a:spcAft>
              <a:buNone/>
            </a:pPr>
            <a:r>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Compiling does not require processor time and memory usage.</a:t>
            </a:r>
            <a:endParaRPr b="1" sz="1100">
              <a:latin typeface="Roboto"/>
              <a:ea typeface="Roboto"/>
              <a:cs typeface="Roboto"/>
              <a:sym typeface="Roboto"/>
            </a:endParaRPr>
          </a:p>
          <a:p>
            <a:pPr indent="0" lvl="0" marL="457200" rtl="0" algn="l">
              <a:spcBef>
                <a:spcPts val="0"/>
              </a:spcBef>
              <a:spcAft>
                <a:spcPts val="0"/>
              </a:spcAft>
              <a:buNone/>
            </a:pPr>
            <a:r>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Python is interpreted which slows down programs during runtime. </a:t>
            </a:r>
            <a:endParaRPr b="1" sz="1100">
              <a:latin typeface="Roboto"/>
              <a:ea typeface="Roboto"/>
              <a:cs typeface="Roboto"/>
              <a:sym typeface="Roboto"/>
            </a:endParaRPr>
          </a:p>
          <a:p>
            <a:pPr indent="0" lvl="0" marL="457200" rtl="0" algn="l">
              <a:spcBef>
                <a:spcPts val="0"/>
              </a:spcBef>
              <a:spcAft>
                <a:spcPts val="0"/>
              </a:spcAft>
              <a:buNone/>
            </a:pPr>
            <a:r>
              <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Determining the variable type which occurs during runtime increases the workload of the interpreter</a:t>
            </a:r>
            <a:endParaRPr b="1"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Number of Accesses</a:t>
            </a:r>
            <a:endParaRPr/>
          </a:p>
          <a:p>
            <a:pPr indent="0" lvl="0" marL="0" rtl="0" algn="l">
              <a:spcBef>
                <a:spcPts val="0"/>
              </a:spcBef>
              <a:spcAft>
                <a:spcPts val="0"/>
              </a:spcAft>
              <a:buNone/>
            </a:pPr>
            <a:r>
              <a:t/>
            </a:r>
            <a:endParaRPr/>
          </a:p>
        </p:txBody>
      </p:sp>
      <p:pic>
        <p:nvPicPr>
          <p:cNvPr id="205" name="Google Shape;205;p23"/>
          <p:cNvPicPr preferRelativeResize="0"/>
          <p:nvPr/>
        </p:nvPicPr>
        <p:blipFill>
          <a:blip r:embed="rId3">
            <a:alphaModFix/>
          </a:blip>
          <a:stretch>
            <a:fillRect/>
          </a:stretch>
        </p:blipFill>
        <p:spPr>
          <a:xfrm>
            <a:off x="911400" y="1309175"/>
            <a:ext cx="7321231" cy="3714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Time spent for Searching</a:t>
            </a:r>
            <a:endParaRPr/>
          </a:p>
          <a:p>
            <a:pPr indent="0" lvl="0" marL="0" rtl="0" algn="l">
              <a:spcBef>
                <a:spcPts val="0"/>
              </a:spcBef>
              <a:spcAft>
                <a:spcPts val="0"/>
              </a:spcAft>
              <a:buNone/>
            </a:pPr>
            <a:r>
              <a:t/>
            </a:r>
            <a:endParaRPr/>
          </a:p>
        </p:txBody>
      </p:sp>
      <p:pic>
        <p:nvPicPr>
          <p:cNvPr id="211" name="Google Shape;211;p24"/>
          <p:cNvPicPr preferRelativeResize="0"/>
          <p:nvPr/>
        </p:nvPicPr>
        <p:blipFill>
          <a:blip r:embed="rId3">
            <a:alphaModFix/>
          </a:blip>
          <a:stretch>
            <a:fillRect/>
          </a:stretch>
        </p:blipFill>
        <p:spPr>
          <a:xfrm>
            <a:off x="2095950" y="1341325"/>
            <a:ext cx="4952100"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311725" y="500925"/>
            <a:ext cx="88323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Memory used for creating Data Structure</a:t>
            </a:r>
            <a:endParaRPr/>
          </a:p>
          <a:p>
            <a:pPr indent="0" lvl="0" marL="0" rtl="0" algn="l">
              <a:spcBef>
                <a:spcPts val="0"/>
              </a:spcBef>
              <a:spcAft>
                <a:spcPts val="0"/>
              </a:spcAft>
              <a:buNone/>
            </a:pPr>
            <a:r>
              <a:t/>
            </a:r>
            <a:endParaRPr/>
          </a:p>
        </p:txBody>
      </p:sp>
      <p:pic>
        <p:nvPicPr>
          <p:cNvPr id="217" name="Google Shape;217;p25"/>
          <p:cNvPicPr preferRelativeResize="0"/>
          <p:nvPr/>
        </p:nvPicPr>
        <p:blipFill>
          <a:blip r:embed="rId3">
            <a:alphaModFix/>
          </a:blip>
          <a:stretch>
            <a:fillRect/>
          </a:stretch>
        </p:blipFill>
        <p:spPr>
          <a:xfrm>
            <a:off x="1474175" y="1322125"/>
            <a:ext cx="6195640" cy="37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p:nvPr/>
        </p:nvSpPr>
        <p:spPr>
          <a:xfrm>
            <a:off x="437925" y="1949200"/>
            <a:ext cx="3872700" cy="3005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742725" y="2387125"/>
            <a:ext cx="3263100" cy="2370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 Concurrency</a:t>
            </a:r>
            <a:endParaRPr/>
          </a:p>
        </p:txBody>
      </p:sp>
      <p:sp>
        <p:nvSpPr>
          <p:cNvPr id="225" name="Google Shape;225;p26"/>
          <p:cNvSpPr txBox="1"/>
          <p:nvPr/>
        </p:nvSpPr>
        <p:spPr>
          <a:xfrm>
            <a:off x="291950" y="1451175"/>
            <a:ext cx="87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Goal : Sort 4 distinct single linked list using merge sort in a single threaded and multithreaded program.</a:t>
            </a:r>
            <a:endParaRPr b="1">
              <a:latin typeface="Roboto"/>
              <a:ea typeface="Roboto"/>
              <a:cs typeface="Roboto"/>
              <a:sym typeface="Roboto"/>
            </a:endParaRPr>
          </a:p>
        </p:txBody>
      </p:sp>
      <p:sp>
        <p:nvSpPr>
          <p:cNvPr id="226" name="Google Shape;226;p26"/>
          <p:cNvSpPr/>
          <p:nvPr/>
        </p:nvSpPr>
        <p:spPr>
          <a:xfrm>
            <a:off x="4572000" y="1949200"/>
            <a:ext cx="4040700" cy="3005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1395375" y="1919150"/>
            <a:ext cx="195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Process</a:t>
            </a:r>
            <a:endParaRPr b="1">
              <a:latin typeface="Roboto"/>
              <a:ea typeface="Roboto"/>
              <a:cs typeface="Roboto"/>
              <a:sym typeface="Roboto"/>
            </a:endParaRPr>
          </a:p>
        </p:txBody>
      </p:sp>
      <p:sp>
        <p:nvSpPr>
          <p:cNvPr id="228" name="Google Shape;228;p26"/>
          <p:cNvSpPr txBox="1"/>
          <p:nvPr/>
        </p:nvSpPr>
        <p:spPr>
          <a:xfrm>
            <a:off x="5529450" y="1919150"/>
            <a:ext cx="195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Process</a:t>
            </a:r>
            <a:endParaRPr b="1">
              <a:latin typeface="Roboto"/>
              <a:ea typeface="Roboto"/>
              <a:cs typeface="Roboto"/>
              <a:sym typeface="Roboto"/>
            </a:endParaRPr>
          </a:p>
        </p:txBody>
      </p:sp>
      <p:sp>
        <p:nvSpPr>
          <p:cNvPr id="229" name="Google Shape;229;p26"/>
          <p:cNvSpPr txBox="1"/>
          <p:nvPr/>
        </p:nvSpPr>
        <p:spPr>
          <a:xfrm>
            <a:off x="1725975" y="2371650"/>
            <a:ext cx="12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Thread</a:t>
            </a:r>
            <a:endParaRPr b="1">
              <a:latin typeface="Roboto"/>
              <a:ea typeface="Roboto"/>
              <a:cs typeface="Roboto"/>
              <a:sym typeface="Roboto"/>
            </a:endParaRPr>
          </a:p>
        </p:txBody>
      </p:sp>
      <p:sp>
        <p:nvSpPr>
          <p:cNvPr id="230" name="Google Shape;230;p26"/>
          <p:cNvSpPr/>
          <p:nvPr/>
        </p:nvSpPr>
        <p:spPr>
          <a:xfrm>
            <a:off x="1395375" y="2800712"/>
            <a:ext cx="2266800" cy="3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 Linked List 1</a:t>
            </a:r>
            <a:endParaRPr/>
          </a:p>
        </p:txBody>
      </p:sp>
      <p:sp>
        <p:nvSpPr>
          <p:cNvPr id="231" name="Google Shape;231;p26"/>
          <p:cNvSpPr/>
          <p:nvPr/>
        </p:nvSpPr>
        <p:spPr>
          <a:xfrm>
            <a:off x="1395375" y="3225900"/>
            <a:ext cx="2266800" cy="3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 Linked List 2</a:t>
            </a:r>
            <a:endParaRPr/>
          </a:p>
        </p:txBody>
      </p:sp>
      <p:sp>
        <p:nvSpPr>
          <p:cNvPr id="232" name="Google Shape;232;p26"/>
          <p:cNvSpPr/>
          <p:nvPr/>
        </p:nvSpPr>
        <p:spPr>
          <a:xfrm>
            <a:off x="1395375" y="3623775"/>
            <a:ext cx="2266800" cy="3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 Linked List 3</a:t>
            </a:r>
            <a:endParaRPr/>
          </a:p>
        </p:txBody>
      </p:sp>
      <p:sp>
        <p:nvSpPr>
          <p:cNvPr id="233" name="Google Shape;233;p26"/>
          <p:cNvSpPr/>
          <p:nvPr/>
        </p:nvSpPr>
        <p:spPr>
          <a:xfrm>
            <a:off x="4773750" y="2319350"/>
            <a:ext cx="1717800" cy="10896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395375" y="4021650"/>
            <a:ext cx="2266800" cy="341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 Linked List 4</a:t>
            </a:r>
            <a:endParaRPr/>
          </a:p>
        </p:txBody>
      </p:sp>
      <p:sp>
        <p:nvSpPr>
          <p:cNvPr id="235" name="Google Shape;235;p26"/>
          <p:cNvSpPr/>
          <p:nvPr/>
        </p:nvSpPr>
        <p:spPr>
          <a:xfrm>
            <a:off x="6634925" y="2319350"/>
            <a:ext cx="1756500" cy="10896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4773750" y="3647700"/>
            <a:ext cx="1717800" cy="10896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6669275" y="3647700"/>
            <a:ext cx="1717800" cy="10896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5016150" y="2904500"/>
            <a:ext cx="1233000" cy="23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Sort Linked List 1</a:t>
            </a:r>
            <a:endParaRPr sz="1000"/>
          </a:p>
        </p:txBody>
      </p:sp>
      <p:sp>
        <p:nvSpPr>
          <p:cNvPr id="239" name="Google Shape;239;p26"/>
          <p:cNvSpPr txBox="1"/>
          <p:nvPr/>
        </p:nvSpPr>
        <p:spPr>
          <a:xfrm>
            <a:off x="4984350" y="2446775"/>
            <a:ext cx="12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Thread - 1</a:t>
            </a:r>
            <a:endParaRPr b="1">
              <a:latin typeface="Roboto"/>
              <a:ea typeface="Roboto"/>
              <a:cs typeface="Roboto"/>
              <a:sym typeface="Roboto"/>
            </a:endParaRPr>
          </a:p>
        </p:txBody>
      </p:sp>
      <p:sp>
        <p:nvSpPr>
          <p:cNvPr id="240" name="Google Shape;240;p26"/>
          <p:cNvSpPr/>
          <p:nvPr/>
        </p:nvSpPr>
        <p:spPr>
          <a:xfrm>
            <a:off x="6896675" y="2904488"/>
            <a:ext cx="1233000" cy="23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Sort Linked List 2</a:t>
            </a:r>
            <a:endParaRPr sz="1000"/>
          </a:p>
        </p:txBody>
      </p:sp>
      <p:sp>
        <p:nvSpPr>
          <p:cNvPr id="241" name="Google Shape;241;p26"/>
          <p:cNvSpPr txBox="1"/>
          <p:nvPr/>
        </p:nvSpPr>
        <p:spPr>
          <a:xfrm>
            <a:off x="6879875" y="2480663"/>
            <a:ext cx="12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Thread - 2</a:t>
            </a:r>
            <a:endParaRPr b="1">
              <a:latin typeface="Roboto"/>
              <a:ea typeface="Roboto"/>
              <a:cs typeface="Roboto"/>
              <a:sym typeface="Roboto"/>
            </a:endParaRPr>
          </a:p>
        </p:txBody>
      </p:sp>
      <p:sp>
        <p:nvSpPr>
          <p:cNvPr id="242" name="Google Shape;242;p26"/>
          <p:cNvSpPr/>
          <p:nvPr/>
        </p:nvSpPr>
        <p:spPr>
          <a:xfrm>
            <a:off x="5016150" y="4302413"/>
            <a:ext cx="1233000" cy="23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Sort Linked List 3</a:t>
            </a:r>
            <a:endParaRPr sz="1000"/>
          </a:p>
        </p:txBody>
      </p:sp>
      <p:sp>
        <p:nvSpPr>
          <p:cNvPr id="243" name="Google Shape;243;p26"/>
          <p:cNvSpPr txBox="1"/>
          <p:nvPr/>
        </p:nvSpPr>
        <p:spPr>
          <a:xfrm>
            <a:off x="4984350" y="3844688"/>
            <a:ext cx="12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Thread - 3</a:t>
            </a:r>
            <a:endParaRPr b="1">
              <a:latin typeface="Roboto"/>
              <a:ea typeface="Roboto"/>
              <a:cs typeface="Roboto"/>
              <a:sym typeface="Roboto"/>
            </a:endParaRPr>
          </a:p>
        </p:txBody>
      </p:sp>
      <p:sp>
        <p:nvSpPr>
          <p:cNvPr id="244" name="Google Shape;244;p26"/>
          <p:cNvSpPr/>
          <p:nvPr/>
        </p:nvSpPr>
        <p:spPr>
          <a:xfrm>
            <a:off x="6954675" y="4302425"/>
            <a:ext cx="1233000" cy="23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Sort Linked List 4</a:t>
            </a:r>
            <a:endParaRPr sz="1000"/>
          </a:p>
        </p:txBody>
      </p:sp>
      <p:sp>
        <p:nvSpPr>
          <p:cNvPr id="245" name="Google Shape;245;p26"/>
          <p:cNvSpPr txBox="1"/>
          <p:nvPr/>
        </p:nvSpPr>
        <p:spPr>
          <a:xfrm>
            <a:off x="6879875" y="3805600"/>
            <a:ext cx="12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Thread - 4</a:t>
            </a:r>
            <a:endParaRPr b="1">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a:t>
            </a:r>
            <a:r>
              <a:rPr lang="en"/>
              <a:t>Populating Linked List</a:t>
            </a:r>
            <a:endParaRPr/>
          </a:p>
          <a:p>
            <a:pPr indent="0" lvl="0" marL="0" rtl="0" algn="l">
              <a:spcBef>
                <a:spcPts val="0"/>
              </a:spcBef>
              <a:spcAft>
                <a:spcPts val="0"/>
              </a:spcAft>
              <a:buNone/>
            </a:pPr>
            <a:r>
              <a:t/>
            </a:r>
            <a:endParaRPr/>
          </a:p>
        </p:txBody>
      </p:sp>
      <p:pic>
        <p:nvPicPr>
          <p:cNvPr id="251" name="Google Shape;251;p27" title="Chart"/>
          <p:cNvPicPr preferRelativeResize="0"/>
          <p:nvPr/>
        </p:nvPicPr>
        <p:blipFill>
          <a:blip r:embed="rId3">
            <a:alphaModFix/>
          </a:blip>
          <a:stretch>
            <a:fillRect/>
          </a:stretch>
        </p:blipFill>
        <p:spPr>
          <a:xfrm>
            <a:off x="172450" y="1551250"/>
            <a:ext cx="5161551" cy="3281425"/>
          </a:xfrm>
          <a:prstGeom prst="rect">
            <a:avLst/>
          </a:prstGeom>
          <a:noFill/>
          <a:ln>
            <a:noFill/>
          </a:ln>
        </p:spPr>
      </p:pic>
      <p:sp>
        <p:nvSpPr>
          <p:cNvPr id="252" name="Google Shape;252;p27"/>
          <p:cNvSpPr txBox="1"/>
          <p:nvPr/>
        </p:nvSpPr>
        <p:spPr>
          <a:xfrm>
            <a:off x="5805225" y="1624275"/>
            <a:ext cx="3218400" cy="6156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Programming style affects the performance of file processing</a:t>
            </a:r>
            <a:endParaRPr b="1">
              <a:latin typeface="Roboto"/>
              <a:ea typeface="Roboto"/>
              <a:cs typeface="Roboto"/>
              <a:sym typeface="Roboto"/>
            </a:endParaRPr>
          </a:p>
        </p:txBody>
      </p:sp>
      <p:sp>
        <p:nvSpPr>
          <p:cNvPr id="253" name="Google Shape;253;p27"/>
          <p:cNvSpPr txBox="1"/>
          <p:nvPr/>
        </p:nvSpPr>
        <p:spPr>
          <a:xfrm>
            <a:off x="5805225" y="2448425"/>
            <a:ext cx="3218400" cy="12621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Python Program - uses </a:t>
            </a:r>
            <a:r>
              <a:rPr b="1" lang="en">
                <a:latin typeface="Roboto"/>
                <a:ea typeface="Roboto"/>
                <a:cs typeface="Roboto"/>
                <a:sym typeface="Roboto"/>
              </a:rPr>
              <a:t>inbuilt</a:t>
            </a:r>
            <a:r>
              <a:rPr b="1" lang="en">
                <a:latin typeface="Roboto"/>
                <a:ea typeface="Roboto"/>
                <a:cs typeface="Roboto"/>
                <a:sym typeface="Roboto"/>
              </a:rPr>
              <a:t> function readlines() - which returns all lines as string. Need a separate loop to convert all data to required data type.</a:t>
            </a:r>
            <a:endParaRPr b="1">
              <a:latin typeface="Roboto"/>
              <a:ea typeface="Roboto"/>
              <a:cs typeface="Roboto"/>
              <a:sym typeface="Roboto"/>
            </a:endParaRPr>
          </a:p>
        </p:txBody>
      </p:sp>
      <p:sp>
        <p:nvSpPr>
          <p:cNvPr id="254" name="Google Shape;254;p27"/>
          <p:cNvSpPr txBox="1"/>
          <p:nvPr/>
        </p:nvSpPr>
        <p:spPr>
          <a:xfrm>
            <a:off x="5805225" y="3834100"/>
            <a:ext cx="32184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Java Program -  uses Scanner to read file contents line by line in the required data type (E.g nextLong())</a:t>
            </a:r>
            <a:endParaRPr b="1">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r>
              <a:rPr lang="en"/>
              <a:t> - Sorting Time And Memory</a:t>
            </a:r>
            <a:endParaRPr/>
          </a:p>
        </p:txBody>
      </p:sp>
      <p:pic>
        <p:nvPicPr>
          <p:cNvPr id="260" name="Google Shape;260;p28" title="Chart"/>
          <p:cNvPicPr preferRelativeResize="0"/>
          <p:nvPr/>
        </p:nvPicPr>
        <p:blipFill>
          <a:blip r:embed="rId3">
            <a:alphaModFix/>
          </a:blip>
          <a:stretch>
            <a:fillRect/>
          </a:stretch>
        </p:blipFill>
        <p:spPr>
          <a:xfrm>
            <a:off x="222575" y="1581825"/>
            <a:ext cx="4485621" cy="2773600"/>
          </a:xfrm>
          <a:prstGeom prst="rect">
            <a:avLst/>
          </a:prstGeom>
          <a:noFill/>
          <a:ln>
            <a:noFill/>
          </a:ln>
        </p:spPr>
      </p:pic>
      <p:pic>
        <p:nvPicPr>
          <p:cNvPr id="261" name="Google Shape;261;p28" title="Chart"/>
          <p:cNvPicPr preferRelativeResize="0"/>
          <p:nvPr/>
        </p:nvPicPr>
        <p:blipFill>
          <a:blip r:embed="rId4">
            <a:alphaModFix/>
          </a:blip>
          <a:stretch>
            <a:fillRect/>
          </a:stretch>
        </p:blipFill>
        <p:spPr>
          <a:xfrm>
            <a:off x="4784700" y="1581813"/>
            <a:ext cx="4267074" cy="2773600"/>
          </a:xfrm>
          <a:prstGeom prst="rect">
            <a:avLst/>
          </a:prstGeom>
          <a:noFill/>
          <a:ln>
            <a:noFill/>
          </a:ln>
        </p:spPr>
      </p:pic>
      <p:sp>
        <p:nvSpPr>
          <p:cNvPr id="262" name="Google Shape;262;p28"/>
          <p:cNvSpPr txBox="1"/>
          <p:nvPr/>
        </p:nvSpPr>
        <p:spPr>
          <a:xfrm>
            <a:off x="762025" y="4411575"/>
            <a:ext cx="3027900" cy="4002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Java program is faster in execution</a:t>
            </a:r>
            <a:endParaRPr b="1">
              <a:latin typeface="Roboto"/>
              <a:ea typeface="Roboto"/>
              <a:cs typeface="Roboto"/>
              <a:sym typeface="Roboto"/>
            </a:endParaRPr>
          </a:p>
        </p:txBody>
      </p:sp>
      <p:sp>
        <p:nvSpPr>
          <p:cNvPr id="263" name="Google Shape;263;p28"/>
          <p:cNvSpPr txBox="1"/>
          <p:nvPr/>
        </p:nvSpPr>
        <p:spPr>
          <a:xfrm>
            <a:off x="5033225" y="4411575"/>
            <a:ext cx="3930300" cy="4002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Java program takes more memory than python</a:t>
            </a:r>
            <a:endParaRPr b="1">
              <a:latin typeface="Roboto"/>
              <a:ea typeface="Roboto"/>
              <a:cs typeface="Roboto"/>
              <a:sym typeface="Roboto"/>
            </a:endParaRPr>
          </a:p>
        </p:txBody>
      </p:sp>
      <p:sp>
        <p:nvSpPr>
          <p:cNvPr id="264" name="Google Shape;264;p28"/>
          <p:cNvSpPr/>
          <p:nvPr/>
        </p:nvSpPr>
        <p:spPr>
          <a:xfrm rot="568">
            <a:off x="1368614" y="1473933"/>
            <a:ext cx="1814700" cy="1188000"/>
          </a:xfrm>
          <a:prstGeom prst="wedgeEllipseCallout">
            <a:avLst>
              <a:gd fmla="val 65196" name="adj1"/>
              <a:gd fmla="val 66445"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Python multithreaded program slower than single threaded program ??????</a:t>
            </a:r>
            <a:endParaRPr b="1"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311700" y="230200"/>
            <a:ext cx="8520600" cy="93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Multithreaded python program take more time than single threaded python program?</a:t>
            </a:r>
            <a:endParaRPr/>
          </a:p>
        </p:txBody>
      </p:sp>
      <p:sp>
        <p:nvSpPr>
          <p:cNvPr id="270" name="Google Shape;270;p29"/>
          <p:cNvSpPr txBox="1"/>
          <p:nvPr/>
        </p:nvSpPr>
        <p:spPr>
          <a:xfrm>
            <a:off x="531400" y="1524000"/>
            <a:ext cx="81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1" name="Google Shape;271;p29"/>
          <p:cNvSpPr txBox="1"/>
          <p:nvPr/>
        </p:nvSpPr>
        <p:spPr>
          <a:xfrm>
            <a:off x="421100" y="1584150"/>
            <a:ext cx="7610100" cy="6156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Python program uses CPU bound multi-threading which is slower in execution unless explicitly programmed for multi core processing. </a:t>
            </a:r>
            <a:endParaRPr b="1">
              <a:latin typeface="Roboto"/>
              <a:ea typeface="Roboto"/>
              <a:cs typeface="Roboto"/>
              <a:sym typeface="Roboto"/>
            </a:endParaRPr>
          </a:p>
        </p:txBody>
      </p:sp>
      <p:sp>
        <p:nvSpPr>
          <p:cNvPr id="272" name="Google Shape;272;p29"/>
          <p:cNvSpPr txBox="1"/>
          <p:nvPr/>
        </p:nvSpPr>
        <p:spPr>
          <a:xfrm>
            <a:off x="421100" y="3971475"/>
            <a:ext cx="7610100" cy="400200"/>
          </a:xfrm>
          <a:prstGeom prst="rect">
            <a:avLst/>
          </a:prstGeom>
          <a:solidFill>
            <a:srgbClr val="C27BA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Run each thread in </a:t>
            </a:r>
            <a:r>
              <a:rPr b="1" lang="en">
                <a:latin typeface="Roboto"/>
                <a:ea typeface="Roboto"/>
                <a:cs typeface="Roboto"/>
                <a:sym typeface="Roboto"/>
              </a:rPr>
              <a:t>separate</a:t>
            </a:r>
            <a:r>
              <a:rPr b="1" lang="en">
                <a:latin typeface="Roboto"/>
                <a:ea typeface="Roboto"/>
                <a:cs typeface="Roboto"/>
                <a:sym typeface="Roboto"/>
              </a:rPr>
              <a:t> cores. Use multiprocessing.</a:t>
            </a:r>
            <a:endParaRPr b="1">
              <a:latin typeface="Roboto"/>
              <a:ea typeface="Roboto"/>
              <a:cs typeface="Roboto"/>
              <a:sym typeface="Roboto"/>
            </a:endParaRPr>
          </a:p>
        </p:txBody>
      </p:sp>
      <p:sp>
        <p:nvSpPr>
          <p:cNvPr id="273" name="Google Shape;273;p29"/>
          <p:cNvSpPr txBox="1"/>
          <p:nvPr/>
        </p:nvSpPr>
        <p:spPr>
          <a:xfrm>
            <a:off x="421100" y="2315075"/>
            <a:ext cx="76101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Global Interpreter Lock is present in Python to prevent multiple threads to alter</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memory, at the same time thus preventing memory corruption by only executing a single thread at a time.</a:t>
            </a:r>
            <a:endParaRPr b="1">
              <a:latin typeface="Roboto"/>
              <a:ea typeface="Roboto"/>
              <a:cs typeface="Roboto"/>
              <a:sym typeface="Roboto"/>
            </a:endParaRPr>
          </a:p>
        </p:txBody>
      </p:sp>
      <p:sp>
        <p:nvSpPr>
          <p:cNvPr id="274" name="Google Shape;274;p29"/>
          <p:cNvSpPr txBox="1"/>
          <p:nvPr/>
        </p:nvSpPr>
        <p:spPr>
          <a:xfrm>
            <a:off x="421100" y="3358825"/>
            <a:ext cx="3589500" cy="400200"/>
          </a:xfrm>
          <a:prstGeom prst="rect">
            <a:avLst/>
          </a:prstGeom>
          <a:solidFill>
            <a:srgbClr val="C27BA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Solution ?</a:t>
            </a:r>
            <a:endParaRPr b="1">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Source Lines of Code</a:t>
            </a:r>
            <a:endParaRPr/>
          </a:p>
        </p:txBody>
      </p:sp>
      <p:pic>
        <p:nvPicPr>
          <p:cNvPr id="280" name="Google Shape;280;p30" title="Chart"/>
          <p:cNvPicPr preferRelativeResize="0"/>
          <p:nvPr/>
        </p:nvPicPr>
        <p:blipFill>
          <a:blip r:embed="rId3">
            <a:alphaModFix/>
          </a:blip>
          <a:stretch>
            <a:fillRect/>
          </a:stretch>
        </p:blipFill>
        <p:spPr>
          <a:xfrm>
            <a:off x="1414625" y="1429425"/>
            <a:ext cx="6006591" cy="371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grpSp>
        <p:nvGrpSpPr>
          <p:cNvPr id="286" name="Google Shape;286;p31"/>
          <p:cNvGrpSpPr/>
          <p:nvPr/>
        </p:nvGrpSpPr>
        <p:grpSpPr>
          <a:xfrm>
            <a:off x="1453545" y="1363622"/>
            <a:ext cx="6001015" cy="810333"/>
            <a:chOff x="1153420" y="1541897"/>
            <a:chExt cx="6001015" cy="810333"/>
          </a:xfrm>
        </p:grpSpPr>
        <p:sp>
          <p:nvSpPr>
            <p:cNvPr id="287" name="Google Shape;287;p31"/>
            <p:cNvSpPr txBox="1"/>
            <p:nvPr/>
          </p:nvSpPr>
          <p:spPr>
            <a:xfrm>
              <a:off x="2619863" y="1735813"/>
              <a:ext cx="313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Which language is better?</a:t>
              </a:r>
              <a:endParaRPr b="1" sz="1800">
                <a:latin typeface="Roboto"/>
                <a:ea typeface="Roboto"/>
                <a:cs typeface="Roboto"/>
                <a:sym typeface="Roboto"/>
              </a:endParaRPr>
            </a:p>
          </p:txBody>
        </p:sp>
        <p:pic>
          <p:nvPicPr>
            <p:cNvPr id="288" name="Google Shape;288;p31"/>
            <p:cNvPicPr preferRelativeResize="0"/>
            <p:nvPr/>
          </p:nvPicPr>
          <p:blipFill>
            <a:blip r:embed="rId3">
              <a:alphaModFix/>
            </a:blip>
            <a:stretch>
              <a:fillRect/>
            </a:stretch>
          </p:blipFill>
          <p:spPr>
            <a:xfrm>
              <a:off x="1153420" y="1541897"/>
              <a:ext cx="1233823" cy="771126"/>
            </a:xfrm>
            <a:prstGeom prst="rect">
              <a:avLst/>
            </a:prstGeom>
            <a:noFill/>
            <a:ln>
              <a:noFill/>
            </a:ln>
          </p:spPr>
        </p:pic>
        <p:pic>
          <p:nvPicPr>
            <p:cNvPr id="289" name="Google Shape;289;p31"/>
            <p:cNvPicPr preferRelativeResize="0"/>
            <p:nvPr/>
          </p:nvPicPr>
          <p:blipFill>
            <a:blip r:embed="rId4">
              <a:alphaModFix/>
            </a:blip>
            <a:stretch>
              <a:fillRect/>
            </a:stretch>
          </p:blipFill>
          <p:spPr>
            <a:xfrm>
              <a:off x="5804722" y="1581106"/>
              <a:ext cx="1349714" cy="771124"/>
            </a:xfrm>
            <a:prstGeom prst="rect">
              <a:avLst/>
            </a:prstGeom>
            <a:noFill/>
            <a:ln>
              <a:noFill/>
            </a:ln>
          </p:spPr>
        </p:pic>
      </p:grpSp>
      <p:sp>
        <p:nvSpPr>
          <p:cNvPr id="290" name="Google Shape;290;p31"/>
          <p:cNvSpPr txBox="1"/>
          <p:nvPr/>
        </p:nvSpPr>
        <p:spPr>
          <a:xfrm>
            <a:off x="631650" y="2446425"/>
            <a:ext cx="3689700" cy="8313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Java is performance oriented. For performance critical application java is preferred.</a:t>
            </a:r>
            <a:endParaRPr>
              <a:latin typeface="Roboto"/>
              <a:ea typeface="Roboto"/>
              <a:cs typeface="Roboto"/>
              <a:sym typeface="Roboto"/>
            </a:endParaRPr>
          </a:p>
        </p:txBody>
      </p:sp>
      <p:sp>
        <p:nvSpPr>
          <p:cNvPr id="291" name="Google Shape;291;p31"/>
          <p:cNvSpPr txBox="1"/>
          <p:nvPr/>
        </p:nvSpPr>
        <p:spPr>
          <a:xfrm>
            <a:off x="4654200" y="2446425"/>
            <a:ext cx="3689700" cy="6156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Beginner friendly language, easy to learn. Good choice for </a:t>
            </a:r>
            <a:r>
              <a:rPr lang="en">
                <a:latin typeface="Roboto"/>
                <a:ea typeface="Roboto"/>
                <a:cs typeface="Roboto"/>
                <a:sym typeface="Roboto"/>
              </a:rPr>
              <a:t>learning</a:t>
            </a:r>
            <a:r>
              <a:rPr lang="en">
                <a:latin typeface="Roboto"/>
                <a:ea typeface="Roboto"/>
                <a:cs typeface="Roboto"/>
                <a:sym typeface="Roboto"/>
              </a:rPr>
              <a:t> programming. </a:t>
            </a:r>
            <a:endParaRPr>
              <a:latin typeface="Roboto"/>
              <a:ea typeface="Roboto"/>
              <a:cs typeface="Roboto"/>
              <a:sym typeface="Roboto"/>
            </a:endParaRPr>
          </a:p>
        </p:txBody>
      </p:sp>
      <p:sp>
        <p:nvSpPr>
          <p:cNvPr id="292" name="Google Shape;292;p31"/>
          <p:cNvSpPr txBox="1"/>
          <p:nvPr/>
        </p:nvSpPr>
        <p:spPr>
          <a:xfrm>
            <a:off x="631650" y="3441025"/>
            <a:ext cx="3689700" cy="6156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Java code is easier to debug due to its statically typed nature.</a:t>
            </a:r>
            <a:endParaRPr>
              <a:latin typeface="Roboto"/>
              <a:ea typeface="Roboto"/>
              <a:cs typeface="Roboto"/>
              <a:sym typeface="Roboto"/>
            </a:endParaRPr>
          </a:p>
        </p:txBody>
      </p:sp>
      <p:sp>
        <p:nvSpPr>
          <p:cNvPr id="293" name="Google Shape;293;p31"/>
          <p:cNvSpPr txBox="1"/>
          <p:nvPr/>
        </p:nvSpPr>
        <p:spPr>
          <a:xfrm>
            <a:off x="4654200" y="3277725"/>
            <a:ext cx="3689700" cy="6156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Python code is shorter therefore reduces development time.</a:t>
            </a:r>
            <a:endParaRPr>
              <a:latin typeface="Roboto"/>
              <a:ea typeface="Roboto"/>
              <a:cs typeface="Roboto"/>
              <a:sym typeface="Roboto"/>
            </a:endParaRPr>
          </a:p>
        </p:txBody>
      </p:sp>
      <p:sp>
        <p:nvSpPr>
          <p:cNvPr id="294" name="Google Shape;294;p31"/>
          <p:cNvSpPr txBox="1"/>
          <p:nvPr/>
        </p:nvSpPr>
        <p:spPr>
          <a:xfrm>
            <a:off x="4654200" y="4109025"/>
            <a:ext cx="3689700" cy="8313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Best suited for data </a:t>
            </a:r>
            <a:r>
              <a:rPr lang="en">
                <a:latin typeface="Roboto"/>
                <a:ea typeface="Roboto"/>
                <a:cs typeface="Roboto"/>
                <a:sym typeface="Roboto"/>
              </a:rPr>
              <a:t>science</a:t>
            </a:r>
            <a:r>
              <a:rPr lang="en">
                <a:latin typeface="Roboto"/>
                <a:ea typeface="Roboto"/>
                <a:cs typeface="Roboto"/>
                <a:sym typeface="Roboto"/>
              </a:rPr>
              <a:t> and machine learning as lot of support available through external libraries.</a:t>
            </a:r>
            <a:endParaRPr>
              <a:latin typeface="Roboto"/>
              <a:ea typeface="Roboto"/>
              <a:cs typeface="Roboto"/>
              <a:sym typeface="Roboto"/>
            </a:endParaRPr>
          </a:p>
        </p:txBody>
      </p:sp>
      <p:sp>
        <p:nvSpPr>
          <p:cNvPr id="295" name="Google Shape;295;p31"/>
          <p:cNvSpPr txBox="1"/>
          <p:nvPr/>
        </p:nvSpPr>
        <p:spPr>
          <a:xfrm>
            <a:off x="631650" y="4219925"/>
            <a:ext cx="3689700" cy="6156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Java handles concurrency better than python.</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pic>
        <p:nvPicPr>
          <p:cNvPr id="72" name="Google Shape;72;p14"/>
          <p:cNvPicPr preferRelativeResize="0"/>
          <p:nvPr/>
        </p:nvPicPr>
        <p:blipFill>
          <a:blip r:embed="rId3">
            <a:alphaModFix/>
          </a:blip>
          <a:stretch>
            <a:fillRect/>
          </a:stretch>
        </p:blipFill>
        <p:spPr>
          <a:xfrm>
            <a:off x="202525" y="1433773"/>
            <a:ext cx="2017850" cy="1377200"/>
          </a:xfrm>
          <a:prstGeom prst="rect">
            <a:avLst/>
          </a:prstGeom>
          <a:noFill/>
          <a:ln>
            <a:noFill/>
          </a:ln>
        </p:spPr>
      </p:pic>
      <p:pic>
        <p:nvPicPr>
          <p:cNvPr id="73" name="Google Shape;73;p14"/>
          <p:cNvPicPr preferRelativeResize="0"/>
          <p:nvPr/>
        </p:nvPicPr>
        <p:blipFill>
          <a:blip r:embed="rId4">
            <a:alphaModFix/>
          </a:blip>
          <a:stretch>
            <a:fillRect/>
          </a:stretch>
        </p:blipFill>
        <p:spPr>
          <a:xfrm>
            <a:off x="202525" y="3120126"/>
            <a:ext cx="1916126" cy="1532901"/>
          </a:xfrm>
          <a:prstGeom prst="rect">
            <a:avLst/>
          </a:prstGeom>
          <a:noFill/>
          <a:ln>
            <a:noFill/>
          </a:ln>
        </p:spPr>
      </p:pic>
      <p:sp>
        <p:nvSpPr>
          <p:cNvPr id="74" name="Google Shape;74;p14"/>
          <p:cNvSpPr txBox="1"/>
          <p:nvPr/>
        </p:nvSpPr>
        <p:spPr>
          <a:xfrm>
            <a:off x="2346150" y="1433775"/>
            <a:ext cx="2957700" cy="6156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Designed by James Gosling in 1991 at Sun Microsystems</a:t>
            </a:r>
            <a:endParaRPr b="1">
              <a:latin typeface="Roboto"/>
              <a:ea typeface="Roboto"/>
              <a:cs typeface="Roboto"/>
              <a:sym typeface="Roboto"/>
            </a:endParaRPr>
          </a:p>
        </p:txBody>
      </p:sp>
      <p:sp>
        <p:nvSpPr>
          <p:cNvPr id="75" name="Google Shape;75;p14"/>
          <p:cNvSpPr txBox="1"/>
          <p:nvPr/>
        </p:nvSpPr>
        <p:spPr>
          <a:xfrm>
            <a:off x="2346150" y="3120125"/>
            <a:ext cx="2957700" cy="8313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22222"/>
                </a:solidFill>
                <a:latin typeface="Roboto"/>
                <a:ea typeface="Roboto"/>
                <a:cs typeface="Roboto"/>
                <a:sym typeface="Roboto"/>
              </a:rPr>
              <a:t>Python was created in the late 1990s by Guido van Rossum at Centrum Wiskunde &amp; Informatica</a:t>
            </a:r>
            <a:endParaRPr b="1">
              <a:solidFill>
                <a:srgbClr val="222222"/>
              </a:solidFill>
              <a:latin typeface="Roboto"/>
              <a:ea typeface="Roboto"/>
              <a:cs typeface="Roboto"/>
              <a:sym typeface="Roboto"/>
            </a:endParaRPr>
          </a:p>
        </p:txBody>
      </p:sp>
      <p:sp>
        <p:nvSpPr>
          <p:cNvPr id="76" name="Google Shape;76;p14"/>
          <p:cNvSpPr txBox="1"/>
          <p:nvPr/>
        </p:nvSpPr>
        <p:spPr>
          <a:xfrm>
            <a:off x="2386275" y="2215825"/>
            <a:ext cx="2957700" cy="400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Evolved from JDK 1.0 to JDK 18</a:t>
            </a:r>
            <a:endParaRPr b="1">
              <a:latin typeface="Roboto"/>
              <a:ea typeface="Roboto"/>
              <a:cs typeface="Roboto"/>
              <a:sym typeface="Roboto"/>
            </a:endParaRPr>
          </a:p>
        </p:txBody>
      </p:sp>
      <p:sp>
        <p:nvSpPr>
          <p:cNvPr id="77" name="Google Shape;77;p14"/>
          <p:cNvSpPr txBox="1"/>
          <p:nvPr/>
        </p:nvSpPr>
        <p:spPr>
          <a:xfrm>
            <a:off x="2346150" y="4142875"/>
            <a:ext cx="2957700" cy="6156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Evolved from Python 1 to Python 3.10.5</a:t>
            </a:r>
            <a:endParaRPr>
              <a:latin typeface="Roboto"/>
              <a:ea typeface="Roboto"/>
              <a:cs typeface="Roboto"/>
              <a:sym typeface="Roboto"/>
            </a:endParaRPr>
          </a:p>
        </p:txBody>
      </p:sp>
      <p:grpSp>
        <p:nvGrpSpPr>
          <p:cNvPr id="78" name="Google Shape;78;p14"/>
          <p:cNvGrpSpPr/>
          <p:nvPr/>
        </p:nvGrpSpPr>
        <p:grpSpPr>
          <a:xfrm>
            <a:off x="5748500" y="1393650"/>
            <a:ext cx="3348575" cy="3495650"/>
            <a:chOff x="5748500" y="1393650"/>
            <a:chExt cx="3348575" cy="3495650"/>
          </a:xfrm>
        </p:grpSpPr>
        <p:sp>
          <p:nvSpPr>
            <p:cNvPr id="79" name="Google Shape;79;p14"/>
            <p:cNvSpPr txBox="1"/>
            <p:nvPr/>
          </p:nvSpPr>
          <p:spPr>
            <a:xfrm>
              <a:off x="5875425" y="1393650"/>
              <a:ext cx="3128100" cy="6156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Popular Java and Python Frameworks and Libraries</a:t>
              </a:r>
              <a:endParaRPr b="1">
                <a:latin typeface="Roboto"/>
                <a:ea typeface="Roboto"/>
                <a:cs typeface="Roboto"/>
                <a:sym typeface="Roboto"/>
              </a:endParaRPr>
            </a:p>
          </p:txBody>
        </p:sp>
        <p:pic>
          <p:nvPicPr>
            <p:cNvPr id="80" name="Google Shape;80;p14"/>
            <p:cNvPicPr preferRelativeResize="0"/>
            <p:nvPr/>
          </p:nvPicPr>
          <p:blipFill>
            <a:blip r:embed="rId5">
              <a:alphaModFix/>
            </a:blip>
            <a:stretch>
              <a:fillRect/>
            </a:stretch>
          </p:blipFill>
          <p:spPr>
            <a:xfrm>
              <a:off x="5934075" y="2078762"/>
              <a:ext cx="1662600" cy="831300"/>
            </a:xfrm>
            <a:prstGeom prst="rect">
              <a:avLst/>
            </a:prstGeom>
            <a:noFill/>
            <a:ln>
              <a:noFill/>
            </a:ln>
          </p:spPr>
        </p:pic>
        <p:pic>
          <p:nvPicPr>
            <p:cNvPr id="81" name="Google Shape;81;p14"/>
            <p:cNvPicPr preferRelativeResize="0"/>
            <p:nvPr/>
          </p:nvPicPr>
          <p:blipFill>
            <a:blip r:embed="rId6">
              <a:alphaModFix/>
            </a:blip>
            <a:stretch>
              <a:fillRect/>
            </a:stretch>
          </p:blipFill>
          <p:spPr>
            <a:xfrm>
              <a:off x="7985876" y="2119375"/>
              <a:ext cx="909194" cy="750075"/>
            </a:xfrm>
            <a:prstGeom prst="rect">
              <a:avLst/>
            </a:prstGeom>
            <a:noFill/>
            <a:ln>
              <a:noFill/>
            </a:ln>
          </p:spPr>
        </p:pic>
        <p:pic>
          <p:nvPicPr>
            <p:cNvPr id="82" name="Google Shape;82;p14"/>
            <p:cNvPicPr preferRelativeResize="0"/>
            <p:nvPr/>
          </p:nvPicPr>
          <p:blipFill>
            <a:blip r:embed="rId7">
              <a:alphaModFix/>
            </a:blip>
            <a:stretch>
              <a:fillRect/>
            </a:stretch>
          </p:blipFill>
          <p:spPr>
            <a:xfrm>
              <a:off x="6465900" y="2857499"/>
              <a:ext cx="1100525" cy="573275"/>
            </a:xfrm>
            <a:prstGeom prst="rect">
              <a:avLst/>
            </a:prstGeom>
            <a:noFill/>
            <a:ln>
              <a:noFill/>
            </a:ln>
          </p:spPr>
        </p:pic>
        <p:pic>
          <p:nvPicPr>
            <p:cNvPr id="83" name="Google Shape;83;p14"/>
            <p:cNvPicPr preferRelativeResize="0"/>
            <p:nvPr/>
          </p:nvPicPr>
          <p:blipFill>
            <a:blip r:embed="rId8">
              <a:alphaModFix/>
            </a:blip>
            <a:stretch>
              <a:fillRect/>
            </a:stretch>
          </p:blipFill>
          <p:spPr>
            <a:xfrm>
              <a:off x="7873848" y="2979573"/>
              <a:ext cx="750061" cy="750075"/>
            </a:xfrm>
            <a:prstGeom prst="rect">
              <a:avLst/>
            </a:prstGeom>
            <a:noFill/>
            <a:ln>
              <a:noFill/>
            </a:ln>
          </p:spPr>
        </p:pic>
        <p:pic>
          <p:nvPicPr>
            <p:cNvPr id="84" name="Google Shape;84;p14"/>
            <p:cNvPicPr preferRelativeResize="0"/>
            <p:nvPr/>
          </p:nvPicPr>
          <p:blipFill>
            <a:blip r:embed="rId9">
              <a:alphaModFix/>
            </a:blip>
            <a:stretch>
              <a:fillRect/>
            </a:stretch>
          </p:blipFill>
          <p:spPr>
            <a:xfrm>
              <a:off x="5748500" y="3551225"/>
              <a:ext cx="1155121" cy="400200"/>
            </a:xfrm>
            <a:prstGeom prst="rect">
              <a:avLst/>
            </a:prstGeom>
            <a:noFill/>
            <a:ln>
              <a:noFill/>
            </a:ln>
          </p:spPr>
        </p:pic>
        <p:pic>
          <p:nvPicPr>
            <p:cNvPr id="85" name="Google Shape;85;p14"/>
            <p:cNvPicPr preferRelativeResize="0"/>
            <p:nvPr/>
          </p:nvPicPr>
          <p:blipFill>
            <a:blip r:embed="rId10">
              <a:alphaModFix/>
            </a:blip>
            <a:stretch>
              <a:fillRect/>
            </a:stretch>
          </p:blipFill>
          <p:spPr>
            <a:xfrm>
              <a:off x="8123427" y="3797525"/>
              <a:ext cx="973648" cy="623700"/>
            </a:xfrm>
            <a:prstGeom prst="rect">
              <a:avLst/>
            </a:prstGeom>
            <a:noFill/>
            <a:ln>
              <a:noFill/>
            </a:ln>
          </p:spPr>
        </p:pic>
        <p:pic>
          <p:nvPicPr>
            <p:cNvPr id="86" name="Google Shape;86;p14"/>
            <p:cNvPicPr preferRelativeResize="0"/>
            <p:nvPr/>
          </p:nvPicPr>
          <p:blipFill>
            <a:blip r:embed="rId11">
              <a:alphaModFix/>
            </a:blip>
            <a:stretch>
              <a:fillRect/>
            </a:stretch>
          </p:blipFill>
          <p:spPr>
            <a:xfrm>
              <a:off x="6117600" y="4101368"/>
              <a:ext cx="1295550" cy="698600"/>
            </a:xfrm>
            <a:prstGeom prst="rect">
              <a:avLst/>
            </a:prstGeom>
            <a:noFill/>
            <a:ln>
              <a:noFill/>
            </a:ln>
          </p:spPr>
        </p:pic>
        <p:pic>
          <p:nvPicPr>
            <p:cNvPr id="87" name="Google Shape;87;p14"/>
            <p:cNvPicPr preferRelativeResize="0"/>
            <p:nvPr/>
          </p:nvPicPr>
          <p:blipFill>
            <a:blip r:embed="rId12">
              <a:alphaModFix/>
            </a:blip>
            <a:stretch>
              <a:fillRect/>
            </a:stretch>
          </p:blipFill>
          <p:spPr>
            <a:xfrm>
              <a:off x="7775750" y="4489100"/>
              <a:ext cx="714648" cy="400200"/>
            </a:xfrm>
            <a:prstGeom prst="rect">
              <a:avLst/>
            </a:prstGeom>
            <a:noFill/>
            <a:ln>
              <a:noFill/>
            </a:ln>
          </p:spPr>
        </p:pic>
      </p:grpSp>
      <p:grpSp>
        <p:nvGrpSpPr>
          <p:cNvPr id="88" name="Google Shape;88;p14"/>
          <p:cNvGrpSpPr/>
          <p:nvPr/>
        </p:nvGrpSpPr>
        <p:grpSpPr>
          <a:xfrm>
            <a:off x="5364157" y="1433775"/>
            <a:ext cx="3729930" cy="3296175"/>
            <a:chOff x="230600" y="1513975"/>
            <a:chExt cx="4173114" cy="3296175"/>
          </a:xfrm>
        </p:grpSpPr>
        <p:sp>
          <p:nvSpPr>
            <p:cNvPr id="89" name="Google Shape;89;p14"/>
            <p:cNvSpPr txBox="1"/>
            <p:nvPr/>
          </p:nvSpPr>
          <p:spPr>
            <a:xfrm>
              <a:off x="822150" y="1513975"/>
              <a:ext cx="2676900" cy="4002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Real World Application</a:t>
              </a:r>
              <a:endParaRPr b="1">
                <a:latin typeface="Roboto"/>
                <a:ea typeface="Roboto"/>
                <a:cs typeface="Roboto"/>
                <a:sym typeface="Roboto"/>
              </a:endParaRPr>
            </a:p>
          </p:txBody>
        </p:sp>
        <p:sp>
          <p:nvSpPr>
            <p:cNvPr id="90" name="Google Shape;90;p14"/>
            <p:cNvSpPr txBox="1"/>
            <p:nvPr/>
          </p:nvSpPr>
          <p:spPr>
            <a:xfrm>
              <a:off x="1198050" y="2045375"/>
              <a:ext cx="1804800" cy="400200"/>
            </a:xfrm>
            <a:prstGeom prst="rect">
              <a:avLst/>
            </a:prstGeom>
            <a:solidFill>
              <a:srgbClr val="FFE5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Java</a:t>
              </a:r>
              <a:endParaRPr b="1">
                <a:latin typeface="Roboto"/>
                <a:ea typeface="Roboto"/>
                <a:cs typeface="Roboto"/>
                <a:sym typeface="Roboto"/>
              </a:endParaRPr>
            </a:p>
          </p:txBody>
        </p:sp>
        <p:sp>
          <p:nvSpPr>
            <p:cNvPr id="91" name="Google Shape;91;p14"/>
            <p:cNvSpPr txBox="1"/>
            <p:nvPr/>
          </p:nvSpPr>
          <p:spPr>
            <a:xfrm>
              <a:off x="1198050" y="3498375"/>
              <a:ext cx="1804800" cy="400200"/>
            </a:xfrm>
            <a:prstGeom prst="rect">
              <a:avLst/>
            </a:prstGeom>
            <a:solidFill>
              <a:srgbClr val="FFE5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Python</a:t>
              </a:r>
              <a:endParaRPr b="1">
                <a:latin typeface="Roboto"/>
                <a:ea typeface="Roboto"/>
                <a:cs typeface="Roboto"/>
                <a:sym typeface="Roboto"/>
              </a:endParaRPr>
            </a:p>
          </p:txBody>
        </p:sp>
        <p:sp>
          <p:nvSpPr>
            <p:cNvPr id="92" name="Google Shape;92;p14"/>
            <p:cNvSpPr txBox="1"/>
            <p:nvPr/>
          </p:nvSpPr>
          <p:spPr>
            <a:xfrm>
              <a:off x="230600" y="2586800"/>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Desktop GUI</a:t>
              </a:r>
              <a:endParaRPr b="1" sz="1200">
                <a:latin typeface="Roboto"/>
                <a:ea typeface="Roboto"/>
                <a:cs typeface="Roboto"/>
                <a:sym typeface="Roboto"/>
              </a:endParaRPr>
            </a:p>
          </p:txBody>
        </p:sp>
        <p:sp>
          <p:nvSpPr>
            <p:cNvPr id="93" name="Google Shape;93;p14"/>
            <p:cNvSpPr txBox="1"/>
            <p:nvPr/>
          </p:nvSpPr>
          <p:spPr>
            <a:xfrm>
              <a:off x="2368200" y="2586800"/>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Web Application</a:t>
              </a:r>
              <a:endParaRPr b="1" sz="1200">
                <a:latin typeface="Roboto"/>
                <a:ea typeface="Roboto"/>
                <a:cs typeface="Roboto"/>
                <a:sym typeface="Roboto"/>
              </a:endParaRPr>
            </a:p>
          </p:txBody>
        </p:sp>
        <p:sp>
          <p:nvSpPr>
            <p:cNvPr id="94" name="Google Shape;94;p14"/>
            <p:cNvSpPr txBox="1"/>
            <p:nvPr/>
          </p:nvSpPr>
          <p:spPr>
            <a:xfrm>
              <a:off x="230600" y="2997025"/>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Mobile Application</a:t>
              </a:r>
              <a:endParaRPr b="1" sz="1200">
                <a:latin typeface="Roboto"/>
                <a:ea typeface="Roboto"/>
                <a:cs typeface="Roboto"/>
                <a:sym typeface="Roboto"/>
              </a:endParaRPr>
            </a:p>
          </p:txBody>
        </p:sp>
        <p:sp>
          <p:nvSpPr>
            <p:cNvPr id="95" name="Google Shape;95;p14"/>
            <p:cNvSpPr txBox="1"/>
            <p:nvPr/>
          </p:nvSpPr>
          <p:spPr>
            <a:xfrm>
              <a:off x="2368214" y="2997025"/>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Enterprise Application</a:t>
              </a:r>
              <a:endParaRPr b="1" sz="1200">
                <a:latin typeface="Roboto"/>
                <a:ea typeface="Roboto"/>
                <a:cs typeface="Roboto"/>
                <a:sym typeface="Roboto"/>
              </a:endParaRPr>
            </a:p>
          </p:txBody>
        </p:sp>
        <p:sp>
          <p:nvSpPr>
            <p:cNvPr id="96" name="Google Shape;96;p14"/>
            <p:cNvSpPr txBox="1"/>
            <p:nvPr/>
          </p:nvSpPr>
          <p:spPr>
            <a:xfrm>
              <a:off x="230600" y="4030625"/>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Web Application</a:t>
              </a:r>
              <a:endParaRPr b="1" sz="1200">
                <a:latin typeface="Roboto"/>
                <a:ea typeface="Roboto"/>
                <a:cs typeface="Roboto"/>
                <a:sym typeface="Roboto"/>
              </a:endParaRPr>
            </a:p>
          </p:txBody>
        </p:sp>
        <p:sp>
          <p:nvSpPr>
            <p:cNvPr id="97" name="Google Shape;97;p14"/>
            <p:cNvSpPr txBox="1"/>
            <p:nvPr/>
          </p:nvSpPr>
          <p:spPr>
            <a:xfrm>
              <a:off x="230600" y="4440850"/>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Data Science</a:t>
              </a:r>
              <a:endParaRPr b="1" sz="1200">
                <a:latin typeface="Roboto"/>
                <a:ea typeface="Roboto"/>
                <a:cs typeface="Roboto"/>
                <a:sym typeface="Roboto"/>
              </a:endParaRPr>
            </a:p>
          </p:txBody>
        </p:sp>
        <p:sp>
          <p:nvSpPr>
            <p:cNvPr id="98" name="Google Shape;98;p14"/>
            <p:cNvSpPr txBox="1"/>
            <p:nvPr/>
          </p:nvSpPr>
          <p:spPr>
            <a:xfrm>
              <a:off x="2368200" y="4030625"/>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Artificial Intelligence</a:t>
              </a:r>
              <a:endParaRPr b="1" sz="1200">
                <a:latin typeface="Roboto"/>
                <a:ea typeface="Roboto"/>
                <a:cs typeface="Roboto"/>
                <a:sym typeface="Roboto"/>
              </a:endParaRPr>
            </a:p>
          </p:txBody>
        </p:sp>
        <p:sp>
          <p:nvSpPr>
            <p:cNvPr id="99" name="Google Shape;99;p14"/>
            <p:cNvSpPr txBox="1"/>
            <p:nvPr/>
          </p:nvSpPr>
          <p:spPr>
            <a:xfrm>
              <a:off x="2368200" y="4440850"/>
              <a:ext cx="2035500" cy="369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Game Development</a:t>
              </a:r>
              <a:endParaRPr b="1" sz="12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8"/>
                                        </p:tgtEl>
                                      </p:cBhvr>
                                    </p:animEffect>
                                    <p:set>
                                      <p:cBhvr>
                                        <p:cTn dur="1" fill="hold">
                                          <p:stCondLst>
                                            <p:cond delay="500"/>
                                          </p:stCondLst>
                                        </p:cTn>
                                        <p:tgtEl>
                                          <p:spTgt spid="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3680275" y="1786075"/>
            <a:ext cx="1806600" cy="99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Q&amp;A</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a:t>
            </a:r>
            <a:r>
              <a:rPr lang="en"/>
              <a:t>Constructs</a:t>
            </a:r>
            <a:endParaRPr/>
          </a:p>
        </p:txBody>
      </p:sp>
      <p:pic>
        <p:nvPicPr>
          <p:cNvPr id="105" name="Google Shape;105;p15"/>
          <p:cNvPicPr preferRelativeResize="0"/>
          <p:nvPr/>
        </p:nvPicPr>
        <p:blipFill>
          <a:blip r:embed="rId3">
            <a:alphaModFix/>
          </a:blip>
          <a:stretch>
            <a:fillRect/>
          </a:stretch>
        </p:blipFill>
        <p:spPr>
          <a:xfrm>
            <a:off x="4652200" y="1385325"/>
            <a:ext cx="4491800" cy="2983275"/>
          </a:xfrm>
          <a:prstGeom prst="rect">
            <a:avLst/>
          </a:prstGeom>
          <a:noFill/>
          <a:ln>
            <a:noFill/>
          </a:ln>
        </p:spPr>
      </p:pic>
      <p:pic>
        <p:nvPicPr>
          <p:cNvPr id="106" name="Google Shape;106;p15"/>
          <p:cNvPicPr preferRelativeResize="0"/>
          <p:nvPr/>
        </p:nvPicPr>
        <p:blipFill>
          <a:blip r:embed="rId4">
            <a:alphaModFix/>
          </a:blip>
          <a:stretch>
            <a:fillRect/>
          </a:stretch>
        </p:blipFill>
        <p:spPr>
          <a:xfrm>
            <a:off x="152400" y="1325150"/>
            <a:ext cx="3707726" cy="3714076"/>
          </a:xfrm>
          <a:prstGeom prst="rect">
            <a:avLst/>
          </a:prstGeom>
          <a:noFill/>
          <a:ln>
            <a:noFill/>
          </a:ln>
        </p:spPr>
      </p:pic>
      <p:sp>
        <p:nvSpPr>
          <p:cNvPr id="107" name="Google Shape;107;p15"/>
          <p:cNvSpPr/>
          <p:nvPr/>
        </p:nvSpPr>
        <p:spPr>
          <a:xfrm>
            <a:off x="4652200" y="4368600"/>
            <a:ext cx="2456400" cy="681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uses curly braces, </a:t>
            </a:r>
            <a:r>
              <a:rPr lang="en"/>
              <a:t>python</a:t>
            </a:r>
            <a:r>
              <a:rPr lang="en"/>
              <a:t> uses indentation </a:t>
            </a:r>
            <a:endParaRPr/>
          </a:p>
        </p:txBody>
      </p:sp>
      <p:cxnSp>
        <p:nvCxnSpPr>
          <p:cNvPr id="108" name="Google Shape;108;p15"/>
          <p:cNvCxnSpPr>
            <a:stCxn id="107" idx="1"/>
          </p:cNvCxnSpPr>
          <p:nvPr/>
        </p:nvCxnSpPr>
        <p:spPr>
          <a:xfrm rot="10800000">
            <a:off x="902500" y="1554150"/>
            <a:ext cx="3749700" cy="3155400"/>
          </a:xfrm>
          <a:prstGeom prst="straightConnector1">
            <a:avLst/>
          </a:prstGeom>
          <a:noFill/>
          <a:ln cap="flat" cmpd="sng" w="28575">
            <a:solidFill>
              <a:srgbClr val="FF0000"/>
            </a:solidFill>
            <a:prstDash val="solid"/>
            <a:round/>
            <a:headEnd len="med" w="med" type="none"/>
            <a:tailEnd len="med" w="med" type="triangle"/>
          </a:ln>
        </p:spPr>
      </p:cxnSp>
      <p:cxnSp>
        <p:nvCxnSpPr>
          <p:cNvPr id="109" name="Google Shape;109;p15"/>
          <p:cNvCxnSpPr>
            <a:stCxn id="107" idx="1"/>
          </p:cNvCxnSpPr>
          <p:nvPr/>
        </p:nvCxnSpPr>
        <p:spPr>
          <a:xfrm flipH="1" rot="10800000">
            <a:off x="4652200" y="1834950"/>
            <a:ext cx="481200" cy="2874600"/>
          </a:xfrm>
          <a:prstGeom prst="straightConnector1">
            <a:avLst/>
          </a:prstGeom>
          <a:noFill/>
          <a:ln cap="flat" cmpd="sng" w="28575">
            <a:solidFill>
              <a:srgbClr val="FF0000"/>
            </a:solidFill>
            <a:prstDash val="solid"/>
            <a:round/>
            <a:headEnd len="med" w="med" type="none"/>
            <a:tailEnd len="med" w="med" type="triangle"/>
          </a:ln>
        </p:spPr>
      </p:cxnSp>
      <p:grpSp>
        <p:nvGrpSpPr>
          <p:cNvPr id="110" name="Google Shape;110;p15"/>
          <p:cNvGrpSpPr/>
          <p:nvPr/>
        </p:nvGrpSpPr>
        <p:grpSpPr>
          <a:xfrm>
            <a:off x="591625" y="1714550"/>
            <a:ext cx="5153400" cy="2687100"/>
            <a:chOff x="591625" y="1714550"/>
            <a:chExt cx="5153400" cy="2687100"/>
          </a:xfrm>
        </p:grpSpPr>
        <p:sp>
          <p:nvSpPr>
            <p:cNvPr id="111" name="Google Shape;111;p15"/>
            <p:cNvSpPr/>
            <p:nvPr/>
          </p:nvSpPr>
          <p:spPr>
            <a:xfrm>
              <a:off x="2526625" y="2002400"/>
              <a:ext cx="2456400" cy="681900"/>
            </a:xfrm>
            <a:prstGeom prst="rect">
              <a:avLst/>
            </a:prstGeom>
            <a:solidFill>
              <a:srgbClr val="C9DAF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is statically typed python is dynamically typed</a:t>
              </a:r>
              <a:endParaRPr/>
            </a:p>
          </p:txBody>
        </p:sp>
        <p:cxnSp>
          <p:nvCxnSpPr>
            <p:cNvPr id="112" name="Google Shape;112;p15"/>
            <p:cNvCxnSpPr>
              <a:stCxn id="111" idx="1"/>
            </p:cNvCxnSpPr>
            <p:nvPr/>
          </p:nvCxnSpPr>
          <p:spPr>
            <a:xfrm flipH="1">
              <a:off x="912325" y="2343350"/>
              <a:ext cx="1614300" cy="2058300"/>
            </a:xfrm>
            <a:prstGeom prst="straightConnector1">
              <a:avLst/>
            </a:prstGeom>
            <a:noFill/>
            <a:ln cap="flat" cmpd="sng" w="28575">
              <a:solidFill>
                <a:srgbClr val="FF0000"/>
              </a:solidFill>
              <a:prstDash val="solid"/>
              <a:round/>
              <a:headEnd len="med" w="med" type="none"/>
              <a:tailEnd len="med" w="med" type="triangle"/>
            </a:ln>
          </p:spPr>
        </p:cxnSp>
        <p:cxnSp>
          <p:nvCxnSpPr>
            <p:cNvPr id="113" name="Google Shape;113;p15"/>
            <p:cNvCxnSpPr>
              <a:stCxn id="111" idx="1"/>
            </p:cNvCxnSpPr>
            <p:nvPr/>
          </p:nvCxnSpPr>
          <p:spPr>
            <a:xfrm rot="10800000">
              <a:off x="591625" y="1714550"/>
              <a:ext cx="1935000" cy="628800"/>
            </a:xfrm>
            <a:prstGeom prst="straightConnector1">
              <a:avLst/>
            </a:prstGeom>
            <a:noFill/>
            <a:ln cap="flat" cmpd="sng" w="28575">
              <a:solidFill>
                <a:srgbClr val="FF0000"/>
              </a:solidFill>
              <a:prstDash val="solid"/>
              <a:round/>
              <a:headEnd len="med" w="med" type="none"/>
              <a:tailEnd len="med" w="med" type="triangle"/>
            </a:ln>
          </p:spPr>
        </p:cxnSp>
        <p:cxnSp>
          <p:nvCxnSpPr>
            <p:cNvPr id="114" name="Google Shape;114;p15"/>
            <p:cNvCxnSpPr>
              <a:stCxn id="111" idx="3"/>
            </p:cNvCxnSpPr>
            <p:nvPr/>
          </p:nvCxnSpPr>
          <p:spPr>
            <a:xfrm flipH="1" rot="10800000">
              <a:off x="4983025" y="2105450"/>
              <a:ext cx="762000" cy="237900"/>
            </a:xfrm>
            <a:prstGeom prst="straightConnector1">
              <a:avLst/>
            </a:prstGeom>
            <a:noFill/>
            <a:ln cap="flat" cmpd="sng" w="28575">
              <a:solidFill>
                <a:srgbClr val="FF0000"/>
              </a:solidFill>
              <a:prstDash val="solid"/>
              <a:round/>
              <a:headEnd len="med" w="med" type="none"/>
              <a:tailEnd len="med" w="med" type="triangle"/>
            </a:ln>
          </p:spPr>
        </p:cxnSp>
        <p:cxnSp>
          <p:nvCxnSpPr>
            <p:cNvPr id="115" name="Google Shape;115;p15"/>
            <p:cNvCxnSpPr>
              <a:stCxn id="111" idx="3"/>
            </p:cNvCxnSpPr>
            <p:nvPr/>
          </p:nvCxnSpPr>
          <p:spPr>
            <a:xfrm>
              <a:off x="4983025" y="2343350"/>
              <a:ext cx="180600" cy="1025400"/>
            </a:xfrm>
            <a:prstGeom prst="straightConnector1">
              <a:avLst/>
            </a:prstGeom>
            <a:noFill/>
            <a:ln cap="flat" cmpd="sng" w="28575">
              <a:solidFill>
                <a:srgbClr val="FF0000"/>
              </a:solidFill>
              <a:prstDash val="solid"/>
              <a:round/>
              <a:headEnd len="med" w="med" type="none"/>
              <a:tailEnd len="med" w="med" type="triangle"/>
            </a:ln>
          </p:spPr>
        </p:cxnSp>
      </p:grpSp>
      <p:grpSp>
        <p:nvGrpSpPr>
          <p:cNvPr id="116" name="Google Shape;116;p15"/>
          <p:cNvGrpSpPr/>
          <p:nvPr/>
        </p:nvGrpSpPr>
        <p:grpSpPr>
          <a:xfrm>
            <a:off x="1694500" y="2516475"/>
            <a:ext cx="3609300" cy="1006650"/>
            <a:chOff x="1694500" y="2516475"/>
            <a:chExt cx="3609300" cy="1006650"/>
          </a:xfrm>
        </p:grpSpPr>
        <p:sp>
          <p:nvSpPr>
            <p:cNvPr id="117" name="Google Shape;117;p15"/>
            <p:cNvSpPr/>
            <p:nvPr/>
          </p:nvSpPr>
          <p:spPr>
            <a:xfrm>
              <a:off x="2217700" y="2841225"/>
              <a:ext cx="2915700" cy="681900"/>
            </a:xfrm>
            <a:prstGeom prst="rect">
              <a:avLst/>
            </a:prstGeom>
            <a:solidFill>
              <a:srgbClr val="C9DAF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Method needs return type. Python method does not require return type in method signature.</a:t>
              </a:r>
              <a:endParaRPr/>
            </a:p>
          </p:txBody>
        </p:sp>
        <p:cxnSp>
          <p:nvCxnSpPr>
            <p:cNvPr id="118" name="Google Shape;118;p15"/>
            <p:cNvCxnSpPr>
              <a:stCxn id="117" idx="1"/>
            </p:cNvCxnSpPr>
            <p:nvPr/>
          </p:nvCxnSpPr>
          <p:spPr>
            <a:xfrm rot="10800000">
              <a:off x="1694500" y="3057975"/>
              <a:ext cx="523200" cy="124200"/>
            </a:xfrm>
            <a:prstGeom prst="straightConnector1">
              <a:avLst/>
            </a:prstGeom>
            <a:noFill/>
            <a:ln cap="flat" cmpd="sng" w="28575">
              <a:solidFill>
                <a:srgbClr val="FF0000"/>
              </a:solidFill>
              <a:prstDash val="solid"/>
              <a:round/>
              <a:headEnd len="med" w="med" type="none"/>
              <a:tailEnd len="med" w="med" type="triangle"/>
            </a:ln>
          </p:spPr>
        </p:cxnSp>
        <p:cxnSp>
          <p:nvCxnSpPr>
            <p:cNvPr id="119" name="Google Shape;119;p15"/>
            <p:cNvCxnSpPr>
              <a:stCxn id="117" idx="3"/>
            </p:cNvCxnSpPr>
            <p:nvPr/>
          </p:nvCxnSpPr>
          <p:spPr>
            <a:xfrm flipH="1" rot="10800000">
              <a:off x="5133400" y="2516475"/>
              <a:ext cx="170400" cy="665700"/>
            </a:xfrm>
            <a:prstGeom prst="straightConnector1">
              <a:avLst/>
            </a:prstGeom>
            <a:noFill/>
            <a:ln cap="flat" cmpd="sng" w="28575">
              <a:solidFill>
                <a:srgbClr val="FF0000"/>
              </a:solidFill>
              <a:prstDash val="solid"/>
              <a:round/>
              <a:headEnd len="med" w="med" type="none"/>
              <a:tailEnd len="med" w="med" type="triangle"/>
            </a:ln>
          </p:spPr>
        </p:cxnSp>
      </p:grpSp>
      <p:grpSp>
        <p:nvGrpSpPr>
          <p:cNvPr id="120" name="Google Shape;120;p15"/>
          <p:cNvGrpSpPr/>
          <p:nvPr/>
        </p:nvGrpSpPr>
        <p:grpSpPr>
          <a:xfrm>
            <a:off x="1844750" y="2777363"/>
            <a:ext cx="4722600" cy="1509450"/>
            <a:chOff x="1844750" y="2777363"/>
            <a:chExt cx="4722600" cy="1509450"/>
          </a:xfrm>
        </p:grpSpPr>
        <p:sp>
          <p:nvSpPr>
            <p:cNvPr id="121" name="Google Shape;121;p15"/>
            <p:cNvSpPr/>
            <p:nvPr/>
          </p:nvSpPr>
          <p:spPr>
            <a:xfrm>
              <a:off x="2538650" y="3604913"/>
              <a:ext cx="2456400" cy="681900"/>
            </a:xfrm>
            <a:prstGeom prst="rect">
              <a:avLst/>
            </a:prstGeom>
            <a:solidFill>
              <a:srgbClr val="C9DAF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code is longer. Python code is shorter. Python supports list comprehension</a:t>
              </a:r>
              <a:r>
                <a:rPr lang="en"/>
                <a:t> </a:t>
              </a:r>
              <a:endParaRPr/>
            </a:p>
          </p:txBody>
        </p:sp>
        <p:cxnSp>
          <p:nvCxnSpPr>
            <p:cNvPr id="122" name="Google Shape;122;p15"/>
            <p:cNvCxnSpPr>
              <a:stCxn id="121" idx="1"/>
            </p:cNvCxnSpPr>
            <p:nvPr/>
          </p:nvCxnSpPr>
          <p:spPr>
            <a:xfrm rot="10800000">
              <a:off x="1844750" y="3559463"/>
              <a:ext cx="693900" cy="386400"/>
            </a:xfrm>
            <a:prstGeom prst="straightConnector1">
              <a:avLst/>
            </a:prstGeom>
            <a:noFill/>
            <a:ln cap="flat" cmpd="sng" w="28575">
              <a:solidFill>
                <a:srgbClr val="FF0000"/>
              </a:solidFill>
              <a:prstDash val="solid"/>
              <a:round/>
              <a:headEnd len="med" w="med" type="none"/>
              <a:tailEnd len="med" w="med" type="triangle"/>
            </a:ln>
          </p:spPr>
        </p:cxnSp>
        <p:cxnSp>
          <p:nvCxnSpPr>
            <p:cNvPr id="123" name="Google Shape;123;p15"/>
            <p:cNvCxnSpPr>
              <a:stCxn id="121" idx="3"/>
            </p:cNvCxnSpPr>
            <p:nvPr/>
          </p:nvCxnSpPr>
          <p:spPr>
            <a:xfrm flipH="1" rot="10800000">
              <a:off x="4995050" y="2777363"/>
              <a:ext cx="1572300" cy="1168500"/>
            </a:xfrm>
            <a:prstGeom prst="straightConnector1">
              <a:avLst/>
            </a:prstGeom>
            <a:noFill/>
            <a:ln cap="flat" cmpd="sng" w="28575">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6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6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9"/>
                                        </p:tgtEl>
                                      </p:cBhvr>
                                    </p:animEffect>
                                    <p:set>
                                      <p:cBhvr>
                                        <p:cTn dur="1" fill="hold">
                                          <p:stCondLst>
                                            <p:cond delay="0"/>
                                          </p:stCondLst>
                                        </p:cTn>
                                        <p:tgtEl>
                                          <p:spTgt spid="1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7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0"/>
                                        </p:tgtEl>
                                      </p:cBhvr>
                                    </p:animEffect>
                                    <p:set>
                                      <p:cBhvr>
                                        <p:cTn dur="1" fill="hold">
                                          <p:stCondLst>
                                            <p:cond delay="0"/>
                                          </p:stCondLst>
                                        </p:cTn>
                                        <p:tgtEl>
                                          <p:spTgt spid="1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7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6"/>
                                        </p:tgtEl>
                                      </p:cBhvr>
                                    </p:animEffec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7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vs Python</a:t>
            </a:r>
            <a:endParaRPr/>
          </a:p>
        </p:txBody>
      </p:sp>
      <p:graphicFrame>
        <p:nvGraphicFramePr>
          <p:cNvPr id="129" name="Google Shape;129;p16"/>
          <p:cNvGraphicFramePr/>
          <p:nvPr/>
        </p:nvGraphicFramePr>
        <p:xfrm>
          <a:off x="397800" y="1428750"/>
          <a:ext cx="3000000" cy="3000000"/>
        </p:xfrm>
        <a:graphic>
          <a:graphicData uri="http://schemas.openxmlformats.org/drawingml/2006/table">
            <a:tbl>
              <a:tblPr>
                <a:noFill/>
                <a:tableStyleId>{3287DFD7-53CF-449D-AC45-761467952B47}</a:tableStyleId>
              </a:tblPr>
              <a:tblGrid>
                <a:gridCol w="2840200"/>
                <a:gridCol w="2840200"/>
                <a:gridCol w="2840200"/>
              </a:tblGrid>
              <a:tr h="522375">
                <a:tc>
                  <a:txBody>
                    <a:bodyPr/>
                    <a:lstStyle/>
                    <a:p>
                      <a:pPr indent="0" lvl="0" marL="0" rtl="0" algn="ctr">
                        <a:spcBef>
                          <a:spcPts val="0"/>
                        </a:spcBef>
                        <a:spcAft>
                          <a:spcPts val="0"/>
                        </a:spcAft>
                        <a:buNone/>
                      </a:pPr>
                      <a:r>
                        <a:rPr b="1" lang="en" sz="1200"/>
                        <a:t>Parameter</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59225">
                <a:tc>
                  <a:txBody>
                    <a:bodyPr/>
                    <a:lstStyle/>
                    <a:p>
                      <a:pPr indent="0" lvl="0" marL="0" rtl="0" algn="ctr">
                        <a:spcBef>
                          <a:spcPts val="0"/>
                        </a:spcBef>
                        <a:spcAft>
                          <a:spcPts val="0"/>
                        </a:spcAft>
                        <a:buNone/>
                      </a:pPr>
                      <a:r>
                        <a:rPr b="1" lang="en" sz="1200"/>
                        <a:t>Compilation</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Java is compiled language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Python is interpreted language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5450">
                <a:tc>
                  <a:txBody>
                    <a:bodyPr/>
                    <a:lstStyle/>
                    <a:p>
                      <a:pPr indent="0" lvl="0" marL="0" rtl="0" algn="ctr">
                        <a:spcBef>
                          <a:spcPts val="0"/>
                        </a:spcBef>
                        <a:spcAft>
                          <a:spcPts val="0"/>
                        </a:spcAft>
                        <a:buNone/>
                      </a:pPr>
                      <a:r>
                        <a:rPr b="1" lang="en" sz="1200"/>
                        <a:t>String Operations</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Offers limited string related functions</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222222"/>
                          </a:solidFill>
                        </a:rPr>
                        <a:t>It offers lots of string related functions.</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93575">
                <a:tc>
                  <a:txBody>
                    <a:bodyPr/>
                    <a:lstStyle/>
                    <a:p>
                      <a:pPr indent="0" lvl="0" marL="0" rtl="0" algn="ctr">
                        <a:spcBef>
                          <a:spcPts val="0"/>
                        </a:spcBef>
                        <a:spcAft>
                          <a:spcPts val="0"/>
                        </a:spcAft>
                        <a:buNone/>
                      </a:pPr>
                      <a:r>
                        <a:rPr b="1" lang="en" sz="1200"/>
                        <a:t>Learning Curve</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Complex learning curve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Easy to learn</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4975">
                <a:tc>
                  <a:txBody>
                    <a:bodyPr/>
                    <a:lstStyle/>
                    <a:p>
                      <a:pPr indent="0" lvl="0" marL="0" rtl="0" algn="ctr">
                        <a:spcBef>
                          <a:spcPts val="0"/>
                        </a:spcBef>
                        <a:spcAft>
                          <a:spcPts val="0"/>
                        </a:spcAft>
                        <a:buNone/>
                      </a:pPr>
                      <a:r>
                        <a:rPr b="1" lang="en" sz="1200"/>
                        <a:t>Speed</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Java program is faster</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Python program is slower than java</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22375">
                <a:tc>
                  <a:txBody>
                    <a:bodyPr/>
                    <a:lstStyle/>
                    <a:p>
                      <a:pPr indent="0" lvl="0" marL="0" rtl="0" algn="ctr">
                        <a:spcBef>
                          <a:spcPts val="0"/>
                        </a:spcBef>
                        <a:spcAft>
                          <a:spcPts val="0"/>
                        </a:spcAft>
                        <a:buNone/>
                      </a:pPr>
                      <a:r>
                        <a:rPr b="1" lang="en" sz="1200"/>
                        <a:t>Multiple Inheritance</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Java supports partial multiple inheritance through interfaces.</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Python supports multiple inheritance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445100">
                <a:tc>
                  <a:txBody>
                    <a:bodyPr/>
                    <a:lstStyle/>
                    <a:p>
                      <a:pPr indent="0" lvl="0" marL="0" rtl="0" algn="ctr">
                        <a:spcBef>
                          <a:spcPts val="0"/>
                        </a:spcBef>
                        <a:spcAft>
                          <a:spcPts val="0"/>
                        </a:spcAft>
                        <a:buNone/>
                      </a:pPr>
                      <a:r>
                        <a:rPr b="1" lang="en" sz="1200"/>
                        <a:t>Paradigm</a:t>
                      </a:r>
                      <a:endParaRPr b="1"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Java supports imperative, </a:t>
                      </a:r>
                      <a:r>
                        <a:rPr lang="en" sz="1200"/>
                        <a:t>object</a:t>
                      </a:r>
                      <a:r>
                        <a:rPr lang="en" sz="1200"/>
                        <a:t> oriented, functional, reflective and concurrent paradigm</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t>Python supports imperative, functional, procedural and reflective paradigm</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130" name="Google Shape;130;p16"/>
          <p:cNvPicPr preferRelativeResize="0"/>
          <p:nvPr/>
        </p:nvPicPr>
        <p:blipFill>
          <a:blip r:embed="rId3">
            <a:alphaModFix/>
          </a:blip>
          <a:stretch>
            <a:fillRect/>
          </a:stretch>
        </p:blipFill>
        <p:spPr>
          <a:xfrm>
            <a:off x="4347403" y="1534038"/>
            <a:ext cx="449198" cy="280749"/>
          </a:xfrm>
          <a:prstGeom prst="rect">
            <a:avLst/>
          </a:prstGeom>
          <a:noFill/>
          <a:ln>
            <a:noFill/>
          </a:ln>
        </p:spPr>
      </p:pic>
      <p:pic>
        <p:nvPicPr>
          <p:cNvPr id="131" name="Google Shape;131;p16"/>
          <p:cNvPicPr preferRelativeResize="0"/>
          <p:nvPr/>
        </p:nvPicPr>
        <p:blipFill>
          <a:blip r:embed="rId4">
            <a:alphaModFix/>
          </a:blip>
          <a:stretch>
            <a:fillRect/>
          </a:stretch>
        </p:blipFill>
        <p:spPr>
          <a:xfrm>
            <a:off x="7341439" y="1546103"/>
            <a:ext cx="449198" cy="256622"/>
          </a:xfrm>
          <a:prstGeom prst="rect">
            <a:avLst/>
          </a:prstGeom>
          <a:noFill/>
          <a:ln>
            <a:noFill/>
          </a:ln>
        </p:spPr>
      </p:pic>
      <p:sp>
        <p:nvSpPr>
          <p:cNvPr id="132" name="Google Shape;132;p16"/>
          <p:cNvSpPr/>
          <p:nvPr/>
        </p:nvSpPr>
        <p:spPr>
          <a:xfrm>
            <a:off x="684059" y="20089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3451500" y="20089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322850" y="20089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810482" y="238645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3385700" y="2386450"/>
            <a:ext cx="25977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198350" y="2386450"/>
            <a:ext cx="25977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700425" y="27640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3476525" y="27640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6347875" y="27640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627775" y="3141550"/>
            <a:ext cx="23592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449985" y="3141550"/>
            <a:ext cx="23592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272175" y="3141550"/>
            <a:ext cx="25239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10475" y="3519100"/>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3586575" y="3519100"/>
            <a:ext cx="2320800" cy="45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254825" y="3519100"/>
            <a:ext cx="25239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700425" y="4130375"/>
            <a:ext cx="2320800" cy="25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3476525" y="4130375"/>
            <a:ext cx="2359200" cy="55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6168800" y="4080250"/>
            <a:ext cx="2656800" cy="55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2"/>
                                        </p:tgtEl>
                                      </p:cBhvr>
                                    </p:animEffect>
                                    <p:set>
                                      <p:cBhvr>
                                        <p:cTn dur="1" fill="hold">
                                          <p:stCondLst>
                                            <p:cond delay="500"/>
                                          </p:stCondLst>
                                        </p:cTn>
                                        <p:tgtEl>
                                          <p:spTgt spid="1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3"/>
                                        </p:tgtEl>
                                      </p:cBhvr>
                                    </p:animEffect>
                                    <p:set>
                                      <p:cBhvr>
                                        <p:cTn dur="1" fill="hold">
                                          <p:stCondLst>
                                            <p:cond delay="500"/>
                                          </p:stCondLst>
                                        </p:cTn>
                                        <p:tgtEl>
                                          <p:spTgt spid="1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4"/>
                                        </p:tgtEl>
                                      </p:cBhvr>
                                    </p:animEffect>
                                    <p:set>
                                      <p:cBhvr>
                                        <p:cTn dur="1" fill="hold">
                                          <p:stCondLst>
                                            <p:cond delay="5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5"/>
                                        </p:tgtEl>
                                      </p:cBhvr>
                                    </p:animEffect>
                                    <p:set>
                                      <p:cBhvr>
                                        <p:cTn dur="1" fill="hold">
                                          <p:stCondLst>
                                            <p:cond delay="500"/>
                                          </p:stCondLst>
                                        </p:cTn>
                                        <p:tgtEl>
                                          <p:spTgt spid="1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6"/>
                                        </p:tgtEl>
                                      </p:cBhvr>
                                    </p:animEffect>
                                    <p:set>
                                      <p:cBhvr>
                                        <p:cTn dur="1" fill="hold">
                                          <p:stCondLst>
                                            <p:cond delay="500"/>
                                          </p:stCondLst>
                                        </p:cTn>
                                        <p:tgtEl>
                                          <p:spTgt spid="1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7"/>
                                        </p:tgtEl>
                                      </p:cBhvr>
                                    </p:animEffect>
                                    <p:set>
                                      <p:cBhvr>
                                        <p:cTn dur="1" fill="hold">
                                          <p:stCondLst>
                                            <p:cond delay="5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9"/>
                                        </p:tgtEl>
                                      </p:cBhvr>
                                    </p:animEffect>
                                    <p:set>
                                      <p:cBhvr>
                                        <p:cTn dur="1" fill="hold">
                                          <p:stCondLst>
                                            <p:cond delay="500"/>
                                          </p:stCondLst>
                                        </p:cTn>
                                        <p:tgtEl>
                                          <p:spTgt spid="1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0"/>
                                        </p:tgtEl>
                                      </p:cBhvr>
                                    </p:animEffect>
                                    <p:set>
                                      <p:cBhvr>
                                        <p:cTn dur="1" fill="hold">
                                          <p:stCondLst>
                                            <p:cond delay="50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1"/>
                                        </p:tgtEl>
                                      </p:cBhvr>
                                    </p:animEffect>
                                    <p:set>
                                      <p:cBhvr>
                                        <p:cTn dur="1" fill="hold">
                                          <p:stCondLst>
                                            <p:cond delay="50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2"/>
                                        </p:tgtEl>
                                      </p:cBhvr>
                                    </p:animEffect>
                                    <p:set>
                                      <p:cBhvr>
                                        <p:cTn dur="1" fill="hold">
                                          <p:stCondLst>
                                            <p:cond delay="50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gtEl>
                                      </p:cBhvr>
                                    </p:animEffect>
                                    <p:set>
                                      <p:cBhvr>
                                        <p:cTn dur="1" fill="hold">
                                          <p:stCondLst>
                                            <p:cond delay="500"/>
                                          </p:stCondLst>
                                        </p:cTn>
                                        <p:tgtEl>
                                          <p:spTgt spid="1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5"/>
                                        </p:tgtEl>
                                      </p:cBhvr>
                                    </p:animEffect>
                                    <p:set>
                                      <p:cBhvr>
                                        <p:cTn dur="1" fill="hold">
                                          <p:stCondLst>
                                            <p:cond delay="500"/>
                                          </p:stCondLst>
                                        </p:cTn>
                                        <p:tgtEl>
                                          <p:spTgt spid="1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6"/>
                                        </p:tgtEl>
                                      </p:cBhvr>
                                    </p:animEffect>
                                    <p:set>
                                      <p:cBhvr>
                                        <p:cTn dur="1" fill="hold">
                                          <p:stCondLst>
                                            <p:cond delay="500"/>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8"/>
                                        </p:tgtEl>
                                      </p:cBhvr>
                                    </p:animEffect>
                                    <p:set>
                                      <p:cBhvr>
                                        <p:cTn dur="1" fill="hold">
                                          <p:stCondLst>
                                            <p:cond delay="50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9"/>
                                        </p:tgtEl>
                                      </p:cBhvr>
                                    </p:animEffect>
                                    <p:set>
                                      <p:cBhvr>
                                        <p:cTn dur="1" fill="hold">
                                          <p:stCondLst>
                                            <p:cond delay="50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7"/>
                                        </p:tgtEl>
                                      </p:cBhvr>
                                    </p:animEffect>
                                    <p:set>
                                      <p:cBhvr>
                                        <p:cTn dur="1" fill="hold">
                                          <p:stCondLst>
                                            <p:cond delay="500"/>
                                          </p:stCondLst>
                                        </p:cTn>
                                        <p:tgtEl>
                                          <p:spTgt spid="1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 Sorting Algorithms</a:t>
            </a:r>
            <a:endParaRPr/>
          </a:p>
        </p:txBody>
      </p:sp>
      <p:sp>
        <p:nvSpPr>
          <p:cNvPr id="155" name="Google Shape;155;p17"/>
          <p:cNvSpPr txBox="1"/>
          <p:nvPr/>
        </p:nvSpPr>
        <p:spPr>
          <a:xfrm>
            <a:off x="291950" y="1451175"/>
            <a:ext cx="87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Goal : To implement Heap and Merge sort in Java and Python</a:t>
            </a:r>
            <a:endParaRPr b="1">
              <a:latin typeface="Roboto"/>
              <a:ea typeface="Roboto"/>
              <a:cs typeface="Roboto"/>
              <a:sym typeface="Roboto"/>
            </a:endParaRPr>
          </a:p>
        </p:txBody>
      </p:sp>
      <p:pic>
        <p:nvPicPr>
          <p:cNvPr id="156" name="Google Shape;156;p17"/>
          <p:cNvPicPr preferRelativeResize="0"/>
          <p:nvPr/>
        </p:nvPicPr>
        <p:blipFill>
          <a:blip r:embed="rId3">
            <a:alphaModFix/>
          </a:blip>
          <a:stretch>
            <a:fillRect/>
          </a:stretch>
        </p:blipFill>
        <p:spPr>
          <a:xfrm>
            <a:off x="311725" y="2364475"/>
            <a:ext cx="4260275" cy="2626625"/>
          </a:xfrm>
          <a:prstGeom prst="rect">
            <a:avLst/>
          </a:prstGeom>
          <a:noFill/>
          <a:ln cap="flat" cmpd="sng" w="19050">
            <a:solidFill>
              <a:schemeClr val="dk2"/>
            </a:solidFill>
            <a:prstDash val="solid"/>
            <a:round/>
            <a:headEnd len="sm" w="sm" type="none"/>
            <a:tailEnd len="sm" w="sm" type="none"/>
          </a:ln>
        </p:spPr>
      </p:pic>
      <p:sp>
        <p:nvSpPr>
          <p:cNvPr id="157" name="Google Shape;157;p17"/>
          <p:cNvSpPr txBox="1"/>
          <p:nvPr/>
        </p:nvSpPr>
        <p:spPr>
          <a:xfrm>
            <a:off x="1349325" y="1870025"/>
            <a:ext cx="1957800" cy="4002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Heap Sort</a:t>
            </a:r>
            <a:endParaRPr b="1">
              <a:latin typeface="Roboto"/>
              <a:ea typeface="Roboto"/>
              <a:cs typeface="Roboto"/>
              <a:sym typeface="Roboto"/>
            </a:endParaRPr>
          </a:p>
        </p:txBody>
      </p:sp>
      <p:pic>
        <p:nvPicPr>
          <p:cNvPr id="158" name="Google Shape;158;p17"/>
          <p:cNvPicPr preferRelativeResize="0"/>
          <p:nvPr/>
        </p:nvPicPr>
        <p:blipFill>
          <a:blip r:embed="rId4">
            <a:alphaModFix/>
          </a:blip>
          <a:stretch>
            <a:fillRect/>
          </a:stretch>
        </p:blipFill>
        <p:spPr>
          <a:xfrm>
            <a:off x="4771600" y="2364475"/>
            <a:ext cx="4122875" cy="2626624"/>
          </a:xfrm>
          <a:prstGeom prst="rect">
            <a:avLst/>
          </a:prstGeom>
          <a:noFill/>
          <a:ln cap="flat" cmpd="sng" w="9525">
            <a:solidFill>
              <a:schemeClr val="dk2"/>
            </a:solidFill>
            <a:prstDash val="solid"/>
            <a:round/>
            <a:headEnd len="sm" w="sm" type="none"/>
            <a:tailEnd len="sm" w="sm" type="none"/>
          </a:ln>
        </p:spPr>
      </p:pic>
      <p:sp>
        <p:nvSpPr>
          <p:cNvPr id="159" name="Google Shape;159;p17"/>
          <p:cNvSpPr txBox="1"/>
          <p:nvPr/>
        </p:nvSpPr>
        <p:spPr>
          <a:xfrm>
            <a:off x="5941113" y="1870013"/>
            <a:ext cx="1957800" cy="4002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Merge</a:t>
            </a:r>
            <a:r>
              <a:rPr b="1" lang="en">
                <a:latin typeface="Roboto"/>
                <a:ea typeface="Roboto"/>
                <a:cs typeface="Roboto"/>
                <a:sym typeface="Roboto"/>
              </a:rPr>
              <a:t> Sort</a:t>
            </a:r>
            <a:endParaRPr b="1">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 Heap Sort</a:t>
            </a:r>
            <a:endParaRPr/>
          </a:p>
        </p:txBody>
      </p:sp>
      <p:pic>
        <p:nvPicPr>
          <p:cNvPr id="165" name="Google Shape;165;p18" title="Chart"/>
          <p:cNvPicPr preferRelativeResize="0"/>
          <p:nvPr/>
        </p:nvPicPr>
        <p:blipFill>
          <a:blip r:embed="rId3">
            <a:alphaModFix/>
          </a:blip>
          <a:stretch>
            <a:fillRect/>
          </a:stretch>
        </p:blipFill>
        <p:spPr>
          <a:xfrm>
            <a:off x="61975" y="1277025"/>
            <a:ext cx="4636824" cy="3798425"/>
          </a:xfrm>
          <a:prstGeom prst="rect">
            <a:avLst/>
          </a:prstGeom>
          <a:noFill/>
          <a:ln>
            <a:noFill/>
          </a:ln>
        </p:spPr>
      </p:pic>
      <p:pic>
        <p:nvPicPr>
          <p:cNvPr id="166" name="Google Shape;166;p18" title="Chart"/>
          <p:cNvPicPr preferRelativeResize="0"/>
          <p:nvPr/>
        </p:nvPicPr>
        <p:blipFill>
          <a:blip r:embed="rId4">
            <a:alphaModFix/>
          </a:blip>
          <a:stretch>
            <a:fillRect/>
          </a:stretch>
        </p:blipFill>
        <p:spPr>
          <a:xfrm>
            <a:off x="4760225" y="1364875"/>
            <a:ext cx="4307574" cy="37105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 Merge Sort</a:t>
            </a:r>
            <a:endParaRPr/>
          </a:p>
        </p:txBody>
      </p:sp>
      <p:pic>
        <p:nvPicPr>
          <p:cNvPr id="172" name="Google Shape;172;p19" title="Chart"/>
          <p:cNvPicPr preferRelativeResize="0"/>
          <p:nvPr/>
        </p:nvPicPr>
        <p:blipFill>
          <a:blip r:embed="rId3">
            <a:alphaModFix/>
          </a:blip>
          <a:stretch>
            <a:fillRect/>
          </a:stretch>
        </p:blipFill>
        <p:spPr>
          <a:xfrm>
            <a:off x="152400" y="1289725"/>
            <a:ext cx="4576551" cy="3777000"/>
          </a:xfrm>
          <a:prstGeom prst="rect">
            <a:avLst/>
          </a:prstGeom>
          <a:noFill/>
          <a:ln>
            <a:noFill/>
          </a:ln>
        </p:spPr>
      </p:pic>
      <p:pic>
        <p:nvPicPr>
          <p:cNvPr id="173" name="Google Shape;173;p19" title="Chart"/>
          <p:cNvPicPr preferRelativeResize="0"/>
          <p:nvPr/>
        </p:nvPicPr>
        <p:blipFill>
          <a:blip r:embed="rId4">
            <a:alphaModFix/>
          </a:blip>
          <a:stretch>
            <a:fillRect/>
          </a:stretch>
        </p:blipFill>
        <p:spPr>
          <a:xfrm>
            <a:off x="4866000" y="1366500"/>
            <a:ext cx="4278000" cy="37002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a:t>
            </a:r>
            <a:endParaRPr/>
          </a:p>
        </p:txBody>
      </p:sp>
      <p:sp>
        <p:nvSpPr>
          <p:cNvPr id="179" name="Google Shape;179;p20"/>
          <p:cNvSpPr txBox="1"/>
          <p:nvPr/>
        </p:nvSpPr>
        <p:spPr>
          <a:xfrm>
            <a:off x="311725" y="1961325"/>
            <a:ext cx="80253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Garbage Collector</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Java is a garbage-collected language. In order for the garbage collector to know which objects are eligible for collection, it needs to keep track of the object graphs.</a:t>
            </a:r>
            <a:endParaRPr b="1">
              <a:latin typeface="Roboto"/>
              <a:ea typeface="Roboto"/>
              <a:cs typeface="Roboto"/>
              <a:sym typeface="Roboto"/>
            </a:endParaRPr>
          </a:p>
        </p:txBody>
      </p:sp>
      <p:sp>
        <p:nvSpPr>
          <p:cNvPr id="180" name="Google Shape;180;p20"/>
          <p:cNvSpPr txBox="1"/>
          <p:nvPr/>
        </p:nvSpPr>
        <p:spPr>
          <a:xfrm>
            <a:off x="311725" y="2951700"/>
            <a:ext cx="80253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JIT Optimization</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Java Virtual Machine optimizes the code during runtime. Again, to know which parts to optimize it needs to keep track of the execution of certain code parts</a:t>
            </a:r>
            <a:endParaRPr b="1">
              <a:latin typeface="Roboto"/>
              <a:ea typeface="Roboto"/>
              <a:cs typeface="Roboto"/>
              <a:sym typeface="Roboto"/>
            </a:endParaRPr>
          </a:p>
        </p:txBody>
      </p:sp>
      <p:sp>
        <p:nvSpPr>
          <p:cNvPr id="181" name="Google Shape;181;p20"/>
          <p:cNvSpPr txBox="1"/>
          <p:nvPr/>
        </p:nvSpPr>
        <p:spPr>
          <a:xfrm>
            <a:off x="311725" y="1371150"/>
            <a:ext cx="8025300" cy="4311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Java uses more memory than python.</a:t>
            </a:r>
            <a:endParaRPr b="1" sz="1600">
              <a:latin typeface="Roboto"/>
              <a:ea typeface="Roboto"/>
              <a:cs typeface="Roboto"/>
              <a:sym typeface="Roboto"/>
            </a:endParaRPr>
          </a:p>
        </p:txBody>
      </p:sp>
      <p:sp>
        <p:nvSpPr>
          <p:cNvPr id="182" name="Google Shape;182;p20"/>
          <p:cNvSpPr txBox="1"/>
          <p:nvPr/>
        </p:nvSpPr>
        <p:spPr>
          <a:xfrm>
            <a:off x="311725" y="3942075"/>
            <a:ext cx="8025300" cy="615600"/>
          </a:xfrm>
          <a:prstGeom prst="rect">
            <a:avLst/>
          </a:prstGeom>
          <a:solidFill>
            <a:srgbClr val="B4A7D6"/>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 Unlike Java, Python manages objects by using reference counting. This means that the memory manager keeps track of the number of references to each object in the program</a:t>
            </a:r>
            <a:endParaRPr b="1">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311725" y="500925"/>
            <a:ext cx="87585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 Searching Data Structures</a:t>
            </a:r>
            <a:endParaRPr/>
          </a:p>
        </p:txBody>
      </p:sp>
      <p:sp>
        <p:nvSpPr>
          <p:cNvPr id="188" name="Google Shape;188;p21"/>
          <p:cNvSpPr txBox="1"/>
          <p:nvPr/>
        </p:nvSpPr>
        <p:spPr>
          <a:xfrm>
            <a:off x="291950" y="1451175"/>
            <a:ext cx="87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Goal : To implement Binary Search Tree and Hashing for searching in Java and Python</a:t>
            </a:r>
            <a:endParaRPr b="1">
              <a:latin typeface="Roboto"/>
              <a:ea typeface="Roboto"/>
              <a:cs typeface="Roboto"/>
              <a:sym typeface="Roboto"/>
            </a:endParaRPr>
          </a:p>
        </p:txBody>
      </p:sp>
      <p:sp>
        <p:nvSpPr>
          <p:cNvPr id="189" name="Google Shape;189;p21"/>
          <p:cNvSpPr txBox="1"/>
          <p:nvPr/>
        </p:nvSpPr>
        <p:spPr>
          <a:xfrm>
            <a:off x="1349325" y="1870025"/>
            <a:ext cx="1957800" cy="4002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Hashing</a:t>
            </a:r>
            <a:endParaRPr b="1">
              <a:latin typeface="Roboto"/>
              <a:ea typeface="Roboto"/>
              <a:cs typeface="Roboto"/>
              <a:sym typeface="Roboto"/>
            </a:endParaRPr>
          </a:p>
        </p:txBody>
      </p:sp>
      <p:sp>
        <p:nvSpPr>
          <p:cNvPr id="190" name="Google Shape;190;p21"/>
          <p:cNvSpPr txBox="1"/>
          <p:nvPr/>
        </p:nvSpPr>
        <p:spPr>
          <a:xfrm>
            <a:off x="6093513" y="1870013"/>
            <a:ext cx="1957800" cy="400200"/>
          </a:xfrm>
          <a:prstGeom prst="rect">
            <a:avLst/>
          </a:prstGeom>
          <a:solidFill>
            <a:srgbClr val="9E9E9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Binary Search Tree</a:t>
            </a:r>
            <a:endParaRPr b="1">
              <a:latin typeface="Roboto"/>
              <a:ea typeface="Roboto"/>
              <a:cs typeface="Roboto"/>
              <a:sym typeface="Roboto"/>
            </a:endParaRPr>
          </a:p>
        </p:txBody>
      </p:sp>
      <p:pic>
        <p:nvPicPr>
          <p:cNvPr id="191" name="Google Shape;191;p21"/>
          <p:cNvPicPr preferRelativeResize="0"/>
          <p:nvPr/>
        </p:nvPicPr>
        <p:blipFill>
          <a:blip r:embed="rId3">
            <a:alphaModFix/>
          </a:blip>
          <a:stretch>
            <a:fillRect/>
          </a:stretch>
        </p:blipFill>
        <p:spPr>
          <a:xfrm>
            <a:off x="5715002" y="2422613"/>
            <a:ext cx="3057723" cy="2568487"/>
          </a:xfrm>
          <a:prstGeom prst="rect">
            <a:avLst/>
          </a:prstGeom>
          <a:noFill/>
          <a:ln>
            <a:noFill/>
          </a:ln>
        </p:spPr>
      </p:pic>
      <p:pic>
        <p:nvPicPr>
          <p:cNvPr id="192" name="Google Shape;192;p21"/>
          <p:cNvPicPr preferRelativeResize="0"/>
          <p:nvPr/>
        </p:nvPicPr>
        <p:blipFill>
          <a:blip r:embed="rId4">
            <a:alphaModFix/>
          </a:blip>
          <a:stretch>
            <a:fillRect/>
          </a:stretch>
        </p:blipFill>
        <p:spPr>
          <a:xfrm>
            <a:off x="152400" y="2422625"/>
            <a:ext cx="4411915" cy="25684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