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7077075" cy="9363075"/>
  <p:embeddedFontLst>
    <p:embeddedFont>
      <p:font typeface="Roboto"/>
      <p:regular r:id="rId21"/>
      <p:bold r:id="rId22"/>
      <p:italic r:id="rId23"/>
      <p:boldItalic r:id="rId24"/>
    </p:embeddedFont>
    <p:embeddedFont>
      <p:font typeface="Gill Sans"/>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iwN/db4MgE7V41bpx0ZReFg9IE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660760-BA56-4DD6-A775-F8EED22211DE}">
  <a:tblStyle styleId="{D4660760-BA56-4DD6-A775-F8EED22211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08EA00A-5BC1-4FCD-9EFF-5B4A288D401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66733" cy="468153"/>
          </a:xfrm>
          <a:prstGeom prst="rect">
            <a:avLst/>
          </a:prstGeom>
          <a:noFill/>
          <a:ln>
            <a:noFill/>
          </a:ln>
        </p:spPr>
        <p:txBody>
          <a:bodyPr anchorCtr="0" anchor="t" bIns="46950" lIns="93925" spcFirstLastPara="1" rIns="93925" wrap="square" tIns="469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4" name="Google Shape;4;n"/>
          <p:cNvSpPr txBox="1"/>
          <p:nvPr>
            <p:ph idx="10" type="dt"/>
          </p:nvPr>
        </p:nvSpPr>
        <p:spPr>
          <a:xfrm>
            <a:off x="4010342" y="0"/>
            <a:ext cx="3066733" cy="468153"/>
          </a:xfrm>
          <a:prstGeom prst="rect">
            <a:avLst/>
          </a:prstGeom>
          <a:noFill/>
          <a:ln>
            <a:noFill/>
          </a:ln>
        </p:spPr>
        <p:txBody>
          <a:bodyPr anchorCtr="0" anchor="t" bIns="46950" lIns="93925" spcFirstLastPara="1" rIns="93925" wrap="square" tIns="4695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5" name="Google Shape;5;n"/>
          <p:cNvSpPr/>
          <p:nvPr>
            <p:ph idx="3" type="sldImg"/>
          </p:nvPr>
        </p:nvSpPr>
        <p:spPr>
          <a:xfrm>
            <a:off x="1198563" y="703263"/>
            <a:ext cx="4679950" cy="3509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3611" y="4447462"/>
            <a:ext cx="5189855" cy="4213383"/>
          </a:xfrm>
          <a:prstGeom prst="rect">
            <a:avLst/>
          </a:prstGeom>
          <a:noFill/>
          <a:ln>
            <a:noFill/>
          </a:ln>
        </p:spPr>
        <p:txBody>
          <a:bodyPr anchorCtr="0" anchor="t" bIns="46950" lIns="93925" spcFirstLastPara="1" rIns="93925" wrap="square" tIns="4695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94922"/>
            <a:ext cx="3066733" cy="468153"/>
          </a:xfrm>
          <a:prstGeom prst="rect">
            <a:avLst/>
          </a:prstGeom>
          <a:noFill/>
          <a:ln>
            <a:noFill/>
          </a:ln>
        </p:spPr>
        <p:txBody>
          <a:bodyPr anchorCtr="0" anchor="b" bIns="46950" lIns="93925" spcFirstLastPara="1" rIns="93925" wrap="square" tIns="469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8" name="Google Shape;8;n"/>
          <p:cNvSpPr txBox="1"/>
          <p:nvPr>
            <p:ph idx="12" type="sldNum"/>
          </p:nvPr>
        </p:nvSpPr>
        <p:spPr>
          <a:xfrm>
            <a:off x="4010342" y="8894922"/>
            <a:ext cx="3066733" cy="468153"/>
          </a:xfrm>
          <a:prstGeom prst="rect">
            <a:avLst/>
          </a:prstGeom>
          <a:noFill/>
          <a:ln>
            <a:noFill/>
          </a:ln>
        </p:spPr>
        <p:txBody>
          <a:bodyPr anchorCtr="0" anchor="b" bIns="46950" lIns="93925" spcFirstLastPara="1" rIns="93925" wrap="square" tIns="469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txBox="1"/>
          <p:nvPr>
            <p:ph idx="1" type="body"/>
          </p:nvPr>
        </p:nvSpPr>
        <p:spPr>
          <a:xfrm>
            <a:off x="943611" y="4447462"/>
            <a:ext cx="5189855" cy="4213383"/>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24" name="Google Shape;24;p1:notes"/>
          <p:cNvSpPr/>
          <p:nvPr>
            <p:ph idx="2" type="sldImg"/>
          </p:nvPr>
        </p:nvSpPr>
        <p:spPr>
          <a:xfrm>
            <a:off x="1198563" y="703263"/>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21dcab01f_0_0:notes"/>
          <p:cNvSpPr txBox="1"/>
          <p:nvPr>
            <p:ph idx="1" type="body"/>
          </p:nvPr>
        </p:nvSpPr>
        <p:spPr>
          <a:xfrm>
            <a:off x="943611" y="4447462"/>
            <a:ext cx="5190000" cy="4213500"/>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105" name="Google Shape;105;g1421dcab01f_0_0:notes"/>
          <p:cNvSpPr/>
          <p:nvPr>
            <p:ph idx="2" type="sldImg"/>
          </p:nvPr>
        </p:nvSpPr>
        <p:spPr>
          <a:xfrm>
            <a:off x="1198563" y="703263"/>
            <a:ext cx="4680000" cy="35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21dcab01f_0_66:notes"/>
          <p:cNvSpPr txBox="1"/>
          <p:nvPr>
            <p:ph idx="1" type="body"/>
          </p:nvPr>
        </p:nvSpPr>
        <p:spPr>
          <a:xfrm>
            <a:off x="943611" y="4447462"/>
            <a:ext cx="5190000" cy="4213500"/>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116" name="Google Shape;116;g1421dcab01f_0_66:notes"/>
          <p:cNvSpPr/>
          <p:nvPr>
            <p:ph idx="2" type="sldImg"/>
          </p:nvPr>
        </p:nvSpPr>
        <p:spPr>
          <a:xfrm>
            <a:off x="1198563" y="703263"/>
            <a:ext cx="4680000" cy="35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21dcab01f_0_73:notes"/>
          <p:cNvSpPr txBox="1"/>
          <p:nvPr>
            <p:ph idx="1" type="body"/>
          </p:nvPr>
        </p:nvSpPr>
        <p:spPr>
          <a:xfrm>
            <a:off x="943611" y="4447462"/>
            <a:ext cx="5190000" cy="4213500"/>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127" name="Google Shape;127;g1421dcab01f_0_73:notes"/>
          <p:cNvSpPr/>
          <p:nvPr>
            <p:ph idx="2" type="sldImg"/>
          </p:nvPr>
        </p:nvSpPr>
        <p:spPr>
          <a:xfrm>
            <a:off x="1198563" y="703263"/>
            <a:ext cx="4680000" cy="35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243027b5f_1_21:notes"/>
          <p:cNvSpPr/>
          <p:nvPr>
            <p:ph idx="2" type="sldImg"/>
          </p:nvPr>
        </p:nvSpPr>
        <p:spPr>
          <a:xfrm>
            <a:off x="1198563" y="703263"/>
            <a:ext cx="4680000" cy="3510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243027b5f_1_21:notes"/>
          <p:cNvSpPr txBox="1"/>
          <p:nvPr>
            <p:ph idx="1" type="body"/>
          </p:nvPr>
        </p:nvSpPr>
        <p:spPr>
          <a:xfrm>
            <a:off x="943611" y="4447462"/>
            <a:ext cx="5190000" cy="4213500"/>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139" name="Google Shape;139;g14243027b5f_1_21:notes"/>
          <p:cNvSpPr txBox="1"/>
          <p:nvPr>
            <p:ph idx="12" type="sldNum"/>
          </p:nvPr>
        </p:nvSpPr>
        <p:spPr>
          <a:xfrm>
            <a:off x="4010342" y="8894922"/>
            <a:ext cx="3066600" cy="4683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243027b5f_1_15:notes"/>
          <p:cNvSpPr/>
          <p:nvPr>
            <p:ph idx="2" type="sldImg"/>
          </p:nvPr>
        </p:nvSpPr>
        <p:spPr>
          <a:xfrm>
            <a:off x="1198563" y="703263"/>
            <a:ext cx="4680000" cy="3510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243027b5f_1_15:notes"/>
          <p:cNvSpPr txBox="1"/>
          <p:nvPr>
            <p:ph idx="1" type="body"/>
          </p:nvPr>
        </p:nvSpPr>
        <p:spPr>
          <a:xfrm>
            <a:off x="943611" y="4447462"/>
            <a:ext cx="5190000" cy="4213500"/>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154" name="Google Shape;154;g14243027b5f_1_15:notes"/>
          <p:cNvSpPr txBox="1"/>
          <p:nvPr>
            <p:ph idx="12" type="sldNum"/>
          </p:nvPr>
        </p:nvSpPr>
        <p:spPr>
          <a:xfrm>
            <a:off x="4010342" y="8894922"/>
            <a:ext cx="3066600" cy="4683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943611" y="4447462"/>
            <a:ext cx="5189855" cy="4213383"/>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31" name="Google Shape;31;p2:notes"/>
          <p:cNvSpPr/>
          <p:nvPr>
            <p:ph idx="2" type="sldImg"/>
          </p:nvPr>
        </p:nvSpPr>
        <p:spPr>
          <a:xfrm>
            <a:off x="1198563" y="703263"/>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txBox="1"/>
          <p:nvPr>
            <p:ph idx="1" type="body"/>
          </p:nvPr>
        </p:nvSpPr>
        <p:spPr>
          <a:xfrm>
            <a:off x="943611" y="4447462"/>
            <a:ext cx="5189855" cy="4213383"/>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49" name="Google Shape;49;p3:notes"/>
          <p:cNvSpPr/>
          <p:nvPr>
            <p:ph idx="2" type="sldImg"/>
          </p:nvPr>
        </p:nvSpPr>
        <p:spPr>
          <a:xfrm>
            <a:off x="1198563" y="703263"/>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421dcab01f_0_40:notes"/>
          <p:cNvSpPr/>
          <p:nvPr>
            <p:ph idx="2" type="sldImg"/>
          </p:nvPr>
        </p:nvSpPr>
        <p:spPr>
          <a:xfrm>
            <a:off x="1198563" y="703263"/>
            <a:ext cx="4680000" cy="3510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421dcab01f_0_40:notes"/>
          <p:cNvSpPr txBox="1"/>
          <p:nvPr>
            <p:ph idx="1" type="body"/>
          </p:nvPr>
        </p:nvSpPr>
        <p:spPr>
          <a:xfrm>
            <a:off x="943611" y="4447462"/>
            <a:ext cx="5190000" cy="4213500"/>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56" name="Google Shape;56;g1421dcab01f_0_40:notes"/>
          <p:cNvSpPr txBox="1"/>
          <p:nvPr>
            <p:ph idx="12" type="sldNum"/>
          </p:nvPr>
        </p:nvSpPr>
        <p:spPr>
          <a:xfrm>
            <a:off x="4010342" y="8894922"/>
            <a:ext cx="3066600" cy="4683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4243027b5f_1_0:notes"/>
          <p:cNvSpPr/>
          <p:nvPr>
            <p:ph idx="2" type="sldImg"/>
          </p:nvPr>
        </p:nvSpPr>
        <p:spPr>
          <a:xfrm>
            <a:off x="1198563" y="703263"/>
            <a:ext cx="4680000" cy="3510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4243027b5f_1_0:notes"/>
          <p:cNvSpPr txBox="1"/>
          <p:nvPr>
            <p:ph idx="1" type="body"/>
          </p:nvPr>
        </p:nvSpPr>
        <p:spPr>
          <a:xfrm>
            <a:off x="943611" y="4447462"/>
            <a:ext cx="5190000" cy="4213500"/>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63" name="Google Shape;63;g14243027b5f_1_0:notes"/>
          <p:cNvSpPr txBox="1"/>
          <p:nvPr>
            <p:ph idx="12" type="sldNum"/>
          </p:nvPr>
        </p:nvSpPr>
        <p:spPr>
          <a:xfrm>
            <a:off x="4010342" y="8894922"/>
            <a:ext cx="3066600" cy="468300"/>
          </a:xfrm>
          <a:prstGeom prst="rect">
            <a:avLst/>
          </a:prstGeom>
        </p:spPr>
        <p:txBody>
          <a:bodyPr anchorCtr="0" anchor="b" bIns="46950" lIns="93925" spcFirstLastPara="1" rIns="93925"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43611" y="4447462"/>
            <a:ext cx="5189855" cy="4213383"/>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75" name="Google Shape;75;p4:notes"/>
          <p:cNvSpPr/>
          <p:nvPr>
            <p:ph idx="2" type="sldImg"/>
          </p:nvPr>
        </p:nvSpPr>
        <p:spPr>
          <a:xfrm>
            <a:off x="1198563" y="703263"/>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943611" y="4447462"/>
            <a:ext cx="5189855" cy="4213383"/>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85" name="Google Shape;85;p5:notes"/>
          <p:cNvSpPr/>
          <p:nvPr>
            <p:ph idx="2" type="sldImg"/>
          </p:nvPr>
        </p:nvSpPr>
        <p:spPr>
          <a:xfrm>
            <a:off x="1198563" y="703263"/>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21dcab01f_0_20:notes"/>
          <p:cNvSpPr txBox="1"/>
          <p:nvPr>
            <p:ph idx="1" type="body"/>
          </p:nvPr>
        </p:nvSpPr>
        <p:spPr>
          <a:xfrm>
            <a:off x="943611" y="4447462"/>
            <a:ext cx="5190000" cy="4213500"/>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92" name="Google Shape;92;g1421dcab01f_0_20:notes"/>
          <p:cNvSpPr/>
          <p:nvPr>
            <p:ph idx="2" type="sldImg"/>
          </p:nvPr>
        </p:nvSpPr>
        <p:spPr>
          <a:xfrm>
            <a:off x="1198563" y="703263"/>
            <a:ext cx="4680000" cy="35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21dcab01f_0_47:notes"/>
          <p:cNvSpPr txBox="1"/>
          <p:nvPr>
            <p:ph idx="1" type="body"/>
          </p:nvPr>
        </p:nvSpPr>
        <p:spPr>
          <a:xfrm>
            <a:off x="943611" y="4447462"/>
            <a:ext cx="5190000" cy="4213500"/>
          </a:xfrm>
          <a:prstGeom prst="rect">
            <a:avLst/>
          </a:prstGeom>
        </p:spPr>
        <p:txBody>
          <a:bodyPr anchorCtr="0" anchor="t" bIns="46950" lIns="93925" spcFirstLastPara="1" rIns="93925" wrap="square" tIns="46950">
            <a:noAutofit/>
          </a:bodyPr>
          <a:lstStyle/>
          <a:p>
            <a:pPr indent="0" lvl="0" marL="0" rtl="0" algn="l">
              <a:spcBef>
                <a:spcPts val="360"/>
              </a:spcBef>
              <a:spcAft>
                <a:spcPts val="0"/>
              </a:spcAft>
              <a:buNone/>
            </a:pPr>
            <a:r>
              <a:t/>
            </a:r>
            <a:endParaRPr/>
          </a:p>
        </p:txBody>
      </p:sp>
      <p:sp>
        <p:nvSpPr>
          <p:cNvPr id="98" name="Google Shape;98;g1421dcab01f_0_47:notes"/>
          <p:cNvSpPr/>
          <p:nvPr>
            <p:ph idx="2" type="sldImg"/>
          </p:nvPr>
        </p:nvSpPr>
        <p:spPr>
          <a:xfrm>
            <a:off x="1198563" y="703263"/>
            <a:ext cx="4680000" cy="351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19"/>
          <p:cNvSpPr txBox="1"/>
          <p:nvPr>
            <p:ph type="title"/>
          </p:nvPr>
        </p:nvSpPr>
        <p:spPr>
          <a:xfrm>
            <a:off x="685800" y="381000"/>
            <a:ext cx="77724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 name="Google Shape;15;p19"/>
          <p:cNvSpPr txBox="1"/>
          <p:nvPr>
            <p:ph idx="1" type="body"/>
          </p:nvPr>
        </p:nvSpPr>
        <p:spPr>
          <a:xfrm>
            <a:off x="685800" y="17526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bg>
      <p:bgPr>
        <a:blipFill>
          <a:blip r:embed="rId2">
            <a:alphaModFix/>
          </a:blip>
          <a:stretch>
            <a:fillRect/>
          </a:stretch>
        </a:blipFill>
      </p:bgPr>
    </p:bg>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1"/>
          <p:cNvSpPr/>
          <p:nvPr/>
        </p:nvSpPr>
        <p:spPr>
          <a:xfrm>
            <a:off x="1115616" y="404664"/>
            <a:ext cx="4680520" cy="86409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19" name="Google Shape;19;p21"/>
          <p:cNvSpPr txBox="1"/>
          <p:nvPr>
            <p:ph type="ctrTitle"/>
          </p:nvPr>
        </p:nvSpPr>
        <p:spPr>
          <a:xfrm>
            <a:off x="1691680" y="2348880"/>
            <a:ext cx="5257800" cy="15834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21"/>
          <p:cNvSpPr txBox="1"/>
          <p:nvPr>
            <p:ph idx="1" type="subTitle"/>
          </p:nvPr>
        </p:nvSpPr>
        <p:spPr>
          <a:xfrm>
            <a:off x="1691680" y="4293096"/>
            <a:ext cx="5257800" cy="766936"/>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Clr>
                <a:schemeClr val="dk1"/>
              </a:buClr>
              <a:buSzPts val="1800"/>
              <a:buFont typeface="Arial"/>
              <a:buNone/>
              <a:defRPr sz="1800"/>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pic>
        <p:nvPicPr>
          <p:cNvPr id="21" name="Google Shape;21;p21"/>
          <p:cNvPicPr preferRelativeResize="0"/>
          <p:nvPr/>
        </p:nvPicPr>
        <p:blipFill rotWithShape="1">
          <a:blip r:embed="rId3">
            <a:alphaModFix/>
          </a:blip>
          <a:srcRect b="0" l="0" r="0" t="0"/>
          <a:stretch/>
        </p:blipFill>
        <p:spPr>
          <a:xfrm>
            <a:off x="1259632" y="620688"/>
            <a:ext cx="4392488" cy="58610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85800" y="381000"/>
            <a:ext cx="77724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782336"/>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782336"/>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782336"/>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782336"/>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782336"/>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782336"/>
                </a:solidFill>
                <a:latin typeface="Gill Sans"/>
                <a:ea typeface="Gill Sans"/>
                <a:cs typeface="Gill Sans"/>
                <a:sym typeface="Gill Sans"/>
              </a:defRPr>
            </a:lvl6pPr>
            <a:lvl7pPr lvl="6" marR="0" rtl="0" algn="ctr">
              <a:spcBef>
                <a:spcPts val="0"/>
              </a:spcBef>
              <a:spcAft>
                <a:spcPts val="0"/>
              </a:spcAft>
              <a:buSzPts val="1400"/>
              <a:buNone/>
              <a:defRPr b="1" i="0" sz="3600" u="none" cap="none" strike="noStrike">
                <a:solidFill>
                  <a:srgbClr val="782336"/>
                </a:solidFill>
                <a:latin typeface="Gill Sans"/>
                <a:ea typeface="Gill Sans"/>
                <a:cs typeface="Gill Sans"/>
                <a:sym typeface="Gill Sans"/>
              </a:defRPr>
            </a:lvl7pPr>
            <a:lvl8pPr lvl="7" marR="0" rtl="0" algn="ctr">
              <a:spcBef>
                <a:spcPts val="0"/>
              </a:spcBef>
              <a:spcAft>
                <a:spcPts val="0"/>
              </a:spcAft>
              <a:buSzPts val="1400"/>
              <a:buNone/>
              <a:defRPr b="1" i="0" sz="3600" u="none" cap="none" strike="noStrike">
                <a:solidFill>
                  <a:srgbClr val="782336"/>
                </a:solidFill>
                <a:latin typeface="Gill Sans"/>
                <a:ea typeface="Gill Sans"/>
                <a:cs typeface="Gill Sans"/>
                <a:sym typeface="Gill Sans"/>
              </a:defRPr>
            </a:lvl8pPr>
            <a:lvl9pPr lvl="8" marR="0" rtl="0" algn="ctr">
              <a:spcBef>
                <a:spcPts val="0"/>
              </a:spcBef>
              <a:spcAft>
                <a:spcPts val="0"/>
              </a:spcAft>
              <a:buSzPts val="1400"/>
              <a:buNone/>
              <a:defRPr b="1" i="0" sz="3600" u="none" cap="none" strike="noStrike">
                <a:solidFill>
                  <a:srgbClr val="782336"/>
                </a:solidFill>
                <a:latin typeface="Gill Sans"/>
                <a:ea typeface="Gill Sans"/>
                <a:cs typeface="Gill Sans"/>
                <a:sym typeface="Gill Sans"/>
              </a:defRPr>
            </a:lvl9pPr>
          </a:lstStyle>
          <a:p/>
        </p:txBody>
      </p:sp>
      <p:sp>
        <p:nvSpPr>
          <p:cNvPr id="11" name="Google Shape;11;p17"/>
          <p:cNvSpPr txBox="1"/>
          <p:nvPr>
            <p:ph idx="1" type="body"/>
          </p:nvPr>
        </p:nvSpPr>
        <p:spPr>
          <a:xfrm>
            <a:off x="685800" y="1752600"/>
            <a:ext cx="7772400" cy="4114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Gill Sans"/>
              <a:buChar char="»"/>
              <a:defRPr b="0" i="0" sz="2000" u="none" cap="none" strike="noStrike">
                <a:solidFill>
                  <a:schemeClr val="dk1"/>
                </a:solidFill>
                <a:latin typeface="Gill Sans"/>
                <a:ea typeface="Gill Sans"/>
                <a:cs typeface="Gill Sans"/>
                <a:sym typeface="Gill Sans"/>
              </a:defRPr>
            </a:lvl6pPr>
            <a:lvl7pPr indent="-355600" lvl="6" marL="3200400" marR="0" rtl="0" algn="l">
              <a:spcBef>
                <a:spcPts val="400"/>
              </a:spcBef>
              <a:spcAft>
                <a:spcPts val="0"/>
              </a:spcAft>
              <a:buClr>
                <a:schemeClr val="dk1"/>
              </a:buClr>
              <a:buSzPts val="2000"/>
              <a:buFont typeface="Gill Sans"/>
              <a:buChar char="»"/>
              <a:defRPr b="0" i="0" sz="2000" u="none" cap="none" strike="noStrike">
                <a:solidFill>
                  <a:schemeClr val="dk1"/>
                </a:solidFill>
                <a:latin typeface="Gill Sans"/>
                <a:ea typeface="Gill Sans"/>
                <a:cs typeface="Gill Sans"/>
                <a:sym typeface="Gill Sans"/>
              </a:defRPr>
            </a:lvl7pPr>
            <a:lvl8pPr indent="-355600" lvl="7" marL="3657600" marR="0" rtl="0" algn="l">
              <a:spcBef>
                <a:spcPts val="400"/>
              </a:spcBef>
              <a:spcAft>
                <a:spcPts val="0"/>
              </a:spcAft>
              <a:buClr>
                <a:schemeClr val="dk1"/>
              </a:buClr>
              <a:buSzPts val="2000"/>
              <a:buFont typeface="Gill Sans"/>
              <a:buChar char="»"/>
              <a:defRPr b="0" i="0" sz="2000" u="none" cap="none" strike="noStrike">
                <a:solidFill>
                  <a:schemeClr val="dk1"/>
                </a:solidFill>
                <a:latin typeface="Gill Sans"/>
                <a:ea typeface="Gill Sans"/>
                <a:cs typeface="Gill Sans"/>
                <a:sym typeface="Gill Sans"/>
              </a:defRPr>
            </a:lvl8pPr>
            <a:lvl9pPr indent="-355600" lvl="8" marL="4114800" marR="0" rtl="0" algn="l">
              <a:spcBef>
                <a:spcPts val="400"/>
              </a:spcBef>
              <a:spcAft>
                <a:spcPts val="0"/>
              </a:spcAft>
              <a:buClr>
                <a:schemeClr val="dk1"/>
              </a:buClr>
              <a:buSzPts val="2000"/>
              <a:buFont typeface="Gill Sans"/>
              <a:buChar char="»"/>
              <a:defRPr b="0" i="0" sz="20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samuelcortinhas/credit-card-classification-clea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1"/>
          <p:cNvSpPr txBox="1"/>
          <p:nvPr/>
        </p:nvSpPr>
        <p:spPr>
          <a:xfrm>
            <a:off x="892975" y="1534175"/>
            <a:ext cx="7559400" cy="309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accent1"/>
                </a:solidFill>
                <a:latin typeface="Gill Sans"/>
                <a:ea typeface="Gill Sans"/>
                <a:cs typeface="Gill Sans"/>
                <a:sym typeface="Gill Sans"/>
              </a:rPr>
              <a:t>SOEN 6611 - Software Measurement</a:t>
            </a:r>
            <a:endParaRPr sz="3600">
              <a:latin typeface="Gill Sans"/>
              <a:ea typeface="Gill Sans"/>
              <a:cs typeface="Gill Sans"/>
              <a:sym typeface="Gill Sans"/>
            </a:endParaRPr>
          </a:p>
          <a:p>
            <a:pPr indent="0" lvl="0" marL="0" marR="0" rtl="0" algn="ctr">
              <a:spcBef>
                <a:spcPts val="0"/>
              </a:spcBef>
              <a:spcAft>
                <a:spcPts val="0"/>
              </a:spcAft>
              <a:buNone/>
            </a:pPr>
            <a:r>
              <a:t/>
            </a:r>
            <a:endParaRPr sz="3200">
              <a:solidFill>
                <a:schemeClr val="accent1"/>
              </a:solidFill>
              <a:latin typeface="Gill Sans"/>
              <a:ea typeface="Gill Sans"/>
              <a:cs typeface="Gill Sans"/>
              <a:sym typeface="Gill Sans"/>
            </a:endParaRPr>
          </a:p>
          <a:p>
            <a:pPr indent="0" lvl="0" marL="0" marR="0" rtl="0" algn="ctr">
              <a:spcBef>
                <a:spcPts val="0"/>
              </a:spcBef>
              <a:spcAft>
                <a:spcPts val="0"/>
              </a:spcAft>
              <a:buNone/>
            </a:pPr>
            <a:r>
              <a:rPr lang="en-US" sz="3200">
                <a:solidFill>
                  <a:schemeClr val="accent1"/>
                </a:solidFill>
                <a:latin typeface="Gill Sans"/>
                <a:ea typeface="Gill Sans"/>
                <a:cs typeface="Gill Sans"/>
                <a:sym typeface="Gill Sans"/>
              </a:rPr>
              <a:t>Credit Card Classification</a:t>
            </a:r>
            <a:endParaRPr sz="3200">
              <a:solidFill>
                <a:schemeClr val="accent1"/>
              </a:solidFill>
              <a:latin typeface="Gill Sans"/>
              <a:ea typeface="Gill Sans"/>
              <a:cs typeface="Gill Sans"/>
              <a:sym typeface="Gill Sans"/>
            </a:endParaRPr>
          </a:p>
          <a:p>
            <a:pPr indent="0" lvl="0" marL="0" marR="0" rtl="0" algn="ctr">
              <a:spcBef>
                <a:spcPts val="0"/>
              </a:spcBef>
              <a:spcAft>
                <a:spcPts val="0"/>
              </a:spcAft>
              <a:buNone/>
            </a:pPr>
            <a:r>
              <a:t/>
            </a:r>
            <a:endParaRPr sz="3000">
              <a:solidFill>
                <a:schemeClr val="accent1"/>
              </a:solidFill>
              <a:latin typeface="Gill Sans"/>
              <a:ea typeface="Gill Sans"/>
              <a:cs typeface="Gill Sans"/>
              <a:sym typeface="Gill Sans"/>
            </a:endParaRPr>
          </a:p>
          <a:p>
            <a:pPr indent="0" lvl="0" marL="0" marR="0" rtl="0" algn="ctr">
              <a:spcBef>
                <a:spcPts val="0"/>
              </a:spcBef>
              <a:spcAft>
                <a:spcPts val="0"/>
              </a:spcAft>
              <a:buNone/>
            </a:pPr>
            <a:r>
              <a:rPr lang="en-US" sz="3000">
                <a:solidFill>
                  <a:schemeClr val="accent1"/>
                </a:solidFill>
                <a:latin typeface="Gill Sans"/>
                <a:ea typeface="Gill Sans"/>
                <a:cs typeface="Gill Sans"/>
                <a:sym typeface="Gill Sans"/>
              </a:rPr>
              <a:t>Team 8</a:t>
            </a:r>
            <a:endParaRPr sz="3000">
              <a:solidFill>
                <a:schemeClr val="accent1"/>
              </a:solidFill>
              <a:latin typeface="Gill Sans"/>
              <a:ea typeface="Gill Sans"/>
              <a:cs typeface="Gill Sans"/>
              <a:sym typeface="Gill Sans"/>
            </a:endParaRPr>
          </a:p>
          <a:p>
            <a:pPr indent="0" lvl="0" marL="0" marR="0" rtl="0" algn="ctr">
              <a:spcBef>
                <a:spcPts val="0"/>
              </a:spcBef>
              <a:spcAft>
                <a:spcPts val="0"/>
              </a:spcAft>
              <a:buNone/>
            </a:pPr>
            <a:r>
              <a:t/>
            </a:r>
            <a:endParaRPr sz="3000">
              <a:solidFill>
                <a:schemeClr val="accent1"/>
              </a:solidFill>
              <a:latin typeface="Gill Sans"/>
              <a:ea typeface="Gill Sans"/>
              <a:cs typeface="Gill Sans"/>
              <a:sym typeface="Gill Sans"/>
            </a:endParaRPr>
          </a:p>
          <a:p>
            <a:pPr indent="0" lvl="0" marL="0" marR="0" rtl="0" algn="ctr">
              <a:spcBef>
                <a:spcPts val="0"/>
              </a:spcBef>
              <a:spcAft>
                <a:spcPts val="0"/>
              </a:spcAft>
              <a:buNone/>
            </a:pPr>
            <a:r>
              <a:t/>
            </a:r>
            <a:endParaRPr sz="3000">
              <a:solidFill>
                <a:schemeClr val="accent1"/>
              </a:solidFill>
              <a:latin typeface="Gill Sans"/>
              <a:ea typeface="Gill Sans"/>
              <a:cs typeface="Gill Sans"/>
              <a:sym typeface="Gill Sans"/>
            </a:endParaRPr>
          </a:p>
          <a:p>
            <a:pPr indent="400050" lvl="0" marL="0" rtl="0" algn="l">
              <a:lnSpc>
                <a:spcPct val="135000"/>
              </a:lnSpc>
              <a:spcBef>
                <a:spcPts val="0"/>
              </a:spcBef>
              <a:spcAft>
                <a:spcPts val="0"/>
              </a:spcAft>
              <a:buClr>
                <a:srgbClr val="000000"/>
              </a:buClr>
              <a:buSzPts val="1600"/>
              <a:buFont typeface="Arial"/>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3000">
              <a:solidFill>
                <a:schemeClr val="accent1"/>
              </a:solidFill>
              <a:latin typeface="Gill Sans"/>
              <a:ea typeface="Gill Sans"/>
              <a:cs typeface="Gill Sans"/>
              <a:sym typeface="Gill Sans"/>
            </a:endParaRPr>
          </a:p>
          <a:p>
            <a:pPr indent="0" lvl="0" marL="0" marR="0" rtl="0" algn="ctr">
              <a:spcBef>
                <a:spcPts val="0"/>
              </a:spcBef>
              <a:spcAft>
                <a:spcPts val="0"/>
              </a:spcAft>
              <a:buNone/>
            </a:pPr>
            <a:r>
              <a:t/>
            </a:r>
            <a:endParaRPr sz="3200">
              <a:solidFill>
                <a:schemeClr val="accent1"/>
              </a:solidFill>
              <a:latin typeface="Gill Sans"/>
              <a:ea typeface="Gill Sans"/>
              <a:cs typeface="Gill Sans"/>
              <a:sym typeface="Gill Sans"/>
            </a:endParaRPr>
          </a:p>
          <a:p>
            <a:pPr indent="0" lvl="0" marL="0" marR="0" rtl="0" algn="l">
              <a:spcBef>
                <a:spcPts val="0"/>
              </a:spcBef>
              <a:spcAft>
                <a:spcPts val="0"/>
              </a:spcAft>
              <a:buNone/>
            </a:pPr>
            <a:r>
              <a:t/>
            </a:r>
            <a:endParaRPr i="0" sz="2400" u="none" cap="none" strike="noStrike">
              <a:solidFill>
                <a:srgbClr val="0070C0"/>
              </a:solidFill>
              <a:latin typeface="Gill Sans"/>
              <a:ea typeface="Gill Sans"/>
              <a:cs typeface="Gill Sans"/>
              <a:sym typeface="Gill Sans"/>
            </a:endParaRPr>
          </a:p>
          <a:p>
            <a:pPr indent="0" lvl="0" marL="0" marR="0" rtl="0" algn="ctr">
              <a:spcBef>
                <a:spcPts val="0"/>
              </a:spcBef>
              <a:spcAft>
                <a:spcPts val="0"/>
              </a:spcAft>
              <a:buNone/>
            </a:pPr>
            <a:r>
              <a:t/>
            </a:r>
            <a:endParaRPr i="0" sz="3600" u="none" cap="none" strike="noStrike">
              <a:solidFill>
                <a:srgbClr val="0070C0"/>
              </a:solidFill>
              <a:latin typeface="Gill Sans"/>
              <a:ea typeface="Gill Sans"/>
              <a:cs typeface="Gill Sans"/>
              <a:sym typeface="Gill Sans"/>
            </a:endParaRPr>
          </a:p>
        </p:txBody>
      </p:sp>
      <p:sp>
        <p:nvSpPr>
          <p:cNvPr id="27" name="Google Shape;27;p1"/>
          <p:cNvSpPr txBox="1"/>
          <p:nvPr/>
        </p:nvSpPr>
        <p:spPr>
          <a:xfrm>
            <a:off x="5907725" y="4568175"/>
            <a:ext cx="2908200" cy="14283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Clr>
                <a:schemeClr val="dk1"/>
              </a:buClr>
              <a:buSzPts val="1400"/>
              <a:buFont typeface="Arial"/>
              <a:buNone/>
            </a:pPr>
            <a:r>
              <a:rPr lang="en-US" sz="1600">
                <a:solidFill>
                  <a:schemeClr val="accent1"/>
                </a:solidFill>
                <a:latin typeface="Gill Sans"/>
                <a:ea typeface="Gill Sans"/>
                <a:cs typeface="Gill Sans"/>
                <a:sym typeface="Gill Sans"/>
              </a:rPr>
              <a:t>Akshay Dhabale - 40163636</a:t>
            </a:r>
            <a:endParaRPr sz="1600">
              <a:solidFill>
                <a:schemeClr val="accent1"/>
              </a:solidFill>
              <a:latin typeface="Gill Sans"/>
              <a:ea typeface="Gill Sans"/>
              <a:cs typeface="Gill Sans"/>
              <a:sym typeface="Gill Sans"/>
            </a:endParaRPr>
          </a:p>
          <a:p>
            <a:pPr indent="0" lvl="0" marL="0" rtl="0" algn="l">
              <a:lnSpc>
                <a:spcPct val="135000"/>
              </a:lnSpc>
              <a:spcBef>
                <a:spcPts val="0"/>
              </a:spcBef>
              <a:spcAft>
                <a:spcPts val="0"/>
              </a:spcAft>
              <a:buClr>
                <a:schemeClr val="dk1"/>
              </a:buClr>
              <a:buSzPts val="1400"/>
              <a:buFont typeface="Arial"/>
              <a:buNone/>
            </a:pPr>
            <a:r>
              <a:rPr lang="en-US" sz="1600">
                <a:solidFill>
                  <a:schemeClr val="accent1"/>
                </a:solidFill>
                <a:latin typeface="Gill Sans"/>
                <a:ea typeface="Gill Sans"/>
                <a:cs typeface="Gill Sans"/>
                <a:sym typeface="Gill Sans"/>
              </a:rPr>
              <a:t>Kshitij Yerande - 40194579</a:t>
            </a:r>
            <a:endParaRPr sz="1600">
              <a:solidFill>
                <a:schemeClr val="accent1"/>
              </a:solidFill>
              <a:latin typeface="Gill Sans"/>
              <a:ea typeface="Gill Sans"/>
              <a:cs typeface="Gill Sans"/>
              <a:sym typeface="Gill Sans"/>
            </a:endParaRPr>
          </a:p>
          <a:p>
            <a:pPr indent="0" lvl="0" marL="0" rtl="0" algn="l">
              <a:lnSpc>
                <a:spcPct val="135000"/>
              </a:lnSpc>
              <a:spcBef>
                <a:spcPts val="0"/>
              </a:spcBef>
              <a:spcAft>
                <a:spcPts val="0"/>
              </a:spcAft>
              <a:buClr>
                <a:schemeClr val="dk1"/>
              </a:buClr>
              <a:buSzPts val="1400"/>
              <a:buFont typeface="Arial"/>
              <a:buNone/>
            </a:pPr>
            <a:r>
              <a:rPr lang="en-US" sz="1600">
                <a:solidFill>
                  <a:schemeClr val="accent1"/>
                </a:solidFill>
                <a:latin typeface="Gill Sans"/>
                <a:ea typeface="Gill Sans"/>
                <a:cs typeface="Gill Sans"/>
                <a:sym typeface="Gill Sans"/>
              </a:rPr>
              <a:t>Mrinal Rai - 40193024</a:t>
            </a:r>
            <a:endParaRPr sz="1600">
              <a:solidFill>
                <a:schemeClr val="accent1"/>
              </a:solidFill>
              <a:latin typeface="Gill Sans"/>
              <a:ea typeface="Gill Sans"/>
              <a:cs typeface="Gill Sans"/>
              <a:sym typeface="Gill Sans"/>
            </a:endParaRPr>
          </a:p>
          <a:p>
            <a:pPr indent="0" lvl="0" marL="0" rtl="0" algn="l">
              <a:lnSpc>
                <a:spcPct val="135000"/>
              </a:lnSpc>
              <a:spcBef>
                <a:spcPts val="0"/>
              </a:spcBef>
              <a:spcAft>
                <a:spcPts val="0"/>
              </a:spcAft>
              <a:buClr>
                <a:schemeClr val="dk1"/>
              </a:buClr>
              <a:buSzPts val="1400"/>
              <a:buFont typeface="Arial"/>
              <a:buNone/>
            </a:pPr>
            <a:r>
              <a:rPr lang="en-US" sz="1600">
                <a:solidFill>
                  <a:schemeClr val="accent1"/>
                </a:solidFill>
                <a:latin typeface="Gill Sans"/>
                <a:ea typeface="Gill Sans"/>
                <a:cs typeface="Gill Sans"/>
                <a:sym typeface="Gill Sans"/>
              </a:rPr>
              <a:t>Siddhartha Jha- 40201472 </a:t>
            </a:r>
            <a:endParaRPr sz="1600">
              <a:solidFill>
                <a:schemeClr val="accent1"/>
              </a:solidFill>
              <a:latin typeface="Gill Sans"/>
              <a:ea typeface="Gill Sans"/>
              <a:cs typeface="Gill Sans"/>
              <a:sym typeface="Gill Sans"/>
            </a:endParaRPr>
          </a:p>
        </p:txBody>
      </p:sp>
      <p:sp>
        <p:nvSpPr>
          <p:cNvPr id="28" name="Google Shape;28;p1"/>
          <p:cNvSpPr txBox="1"/>
          <p:nvPr/>
        </p:nvSpPr>
        <p:spPr>
          <a:xfrm>
            <a:off x="629700" y="6045125"/>
            <a:ext cx="3285900" cy="400200"/>
          </a:xfrm>
          <a:prstGeom prst="rect">
            <a:avLst/>
          </a:prstGeom>
          <a:noFill/>
          <a:ln>
            <a:noFill/>
          </a:ln>
        </p:spPr>
        <p:txBody>
          <a:bodyPr anchorCtr="0" anchor="t" bIns="91425" lIns="91425" spcFirstLastPara="1" rIns="91425" wrap="square" tIns="91425">
            <a:spAutoFit/>
          </a:bodyPr>
          <a:lstStyle/>
          <a:p>
            <a:pPr indent="400050" lvl="0" marL="0" rtl="0" algn="l">
              <a:lnSpc>
                <a:spcPct val="135000"/>
              </a:lnSpc>
              <a:spcBef>
                <a:spcPts val="0"/>
              </a:spcBef>
              <a:spcAft>
                <a:spcPts val="0"/>
              </a:spcAft>
              <a:buClr>
                <a:schemeClr val="dk1"/>
              </a:buClr>
              <a:buSzPts val="1600"/>
              <a:buFont typeface="Arial"/>
              <a:buNone/>
            </a:pPr>
            <a:r>
              <a:rPr lang="en-US">
                <a:solidFill>
                  <a:schemeClr val="accent1"/>
                </a:solidFill>
                <a:latin typeface="Gill Sans"/>
                <a:ea typeface="Gill Sans"/>
                <a:cs typeface="Gill Sans"/>
                <a:sym typeface="Gill Sans"/>
              </a:rPr>
              <a:t>Submitted to: Dr. Olga Ormandjieva</a:t>
            </a:r>
            <a:endParaRPr>
              <a:solidFill>
                <a:schemeClr val="accen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421dcab01f_0_0"/>
          <p:cNvSpPr txBox="1"/>
          <p:nvPr>
            <p:ph type="title"/>
          </p:nvPr>
        </p:nvSpPr>
        <p:spPr>
          <a:xfrm>
            <a:off x="685800" y="381000"/>
            <a:ext cx="7772400" cy="82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Results- Veracity</a:t>
            </a:r>
            <a:endParaRPr>
              <a:latin typeface="Gill Sans"/>
              <a:ea typeface="Gill Sans"/>
              <a:cs typeface="Gill Sans"/>
              <a:sym typeface="Gill Sans"/>
            </a:endParaRPr>
          </a:p>
        </p:txBody>
      </p:sp>
      <p:graphicFrame>
        <p:nvGraphicFramePr>
          <p:cNvPr id="108" name="Google Shape;108;g1421dcab01f_0_0"/>
          <p:cNvGraphicFramePr/>
          <p:nvPr/>
        </p:nvGraphicFramePr>
        <p:xfrm>
          <a:off x="1089900" y="3965738"/>
          <a:ext cx="3000000" cy="3000000"/>
        </p:xfrm>
        <a:graphic>
          <a:graphicData uri="http://schemas.openxmlformats.org/drawingml/2006/table">
            <a:tbl>
              <a:tblPr>
                <a:noFill/>
                <a:tableStyleId>{D4660760-BA56-4DD6-A775-F8EED22211DE}</a:tableStyleId>
              </a:tblPr>
              <a:tblGrid>
                <a:gridCol w="980275"/>
                <a:gridCol w="980275"/>
                <a:gridCol w="980275"/>
                <a:gridCol w="980275"/>
                <a:gridCol w="980275"/>
                <a:gridCol w="980275"/>
                <a:gridCol w="980275"/>
                <a:gridCol w="980275"/>
              </a:tblGrid>
              <a:tr h="365725">
                <a:tc gridSpan="8">
                  <a:txBody>
                    <a:bodyPr/>
                    <a:lstStyle/>
                    <a:p>
                      <a:pPr indent="0" lvl="0" marL="0" rtl="0" algn="ctr">
                        <a:spcBef>
                          <a:spcPts val="0"/>
                        </a:spcBef>
                        <a:spcAft>
                          <a:spcPts val="0"/>
                        </a:spcAft>
                        <a:buNone/>
                      </a:pPr>
                      <a:r>
                        <a:rPr b="1" lang="en-US" sz="1200"/>
                        <a:t>Veracity </a:t>
                      </a:r>
                      <a:endParaRPr b="1" sz="1200"/>
                    </a:p>
                  </a:txBody>
                  <a:tcPr marT="91425" marB="91425" marR="91425" marL="91425"/>
                </a:tc>
                <a:tc hMerge="1"/>
                <a:tc hMerge="1"/>
                <a:tc hMerge="1"/>
                <a:tc hMerge="1"/>
                <a:tc hMerge="1"/>
                <a:tc hMerge="1"/>
                <a:tc hMerge="1"/>
              </a:tr>
              <a:tr h="365725">
                <a:tc>
                  <a:txBody>
                    <a:bodyPr/>
                    <a:lstStyle/>
                    <a:p>
                      <a:pPr indent="0" lvl="0" marL="0" rtl="0" algn="ctr">
                        <a:spcBef>
                          <a:spcPts val="0"/>
                        </a:spcBef>
                        <a:spcAft>
                          <a:spcPts val="0"/>
                        </a:spcAft>
                        <a:buNone/>
                      </a:pPr>
                      <a:r>
                        <a:rPr lang="en-US" sz="1200"/>
                        <a:t>T1(before)</a:t>
                      </a:r>
                      <a:endParaRPr sz="1200"/>
                    </a:p>
                  </a:txBody>
                  <a:tcPr marT="91425" marB="91425" marR="91425" marL="91425"/>
                </a:tc>
                <a:tc>
                  <a:txBody>
                    <a:bodyPr/>
                    <a:lstStyle/>
                    <a:p>
                      <a:pPr indent="0" lvl="0" marL="0" rtl="0" algn="ctr">
                        <a:spcBef>
                          <a:spcPts val="0"/>
                        </a:spcBef>
                        <a:spcAft>
                          <a:spcPts val="0"/>
                        </a:spcAft>
                        <a:buNone/>
                      </a:pPr>
                      <a:r>
                        <a:rPr lang="en-US" sz="1200"/>
                        <a:t>T2(before)</a:t>
                      </a:r>
                      <a:endParaRPr sz="1200"/>
                    </a:p>
                  </a:txBody>
                  <a:tcPr marT="91425" marB="91425" marR="91425" marL="91425"/>
                </a:tc>
                <a:tc>
                  <a:txBody>
                    <a:bodyPr/>
                    <a:lstStyle/>
                    <a:p>
                      <a:pPr indent="0" lvl="0" marL="0" rtl="0" algn="ctr">
                        <a:spcBef>
                          <a:spcPts val="0"/>
                        </a:spcBef>
                        <a:spcAft>
                          <a:spcPts val="0"/>
                        </a:spcAft>
                        <a:buNone/>
                      </a:pPr>
                      <a:r>
                        <a:rPr lang="en-US" sz="1200"/>
                        <a:t>T3(before)</a:t>
                      </a:r>
                      <a:endParaRPr sz="1200"/>
                    </a:p>
                  </a:txBody>
                  <a:tcPr marT="91425" marB="91425" marR="91425" marL="91425"/>
                </a:tc>
                <a:tc>
                  <a:txBody>
                    <a:bodyPr/>
                    <a:lstStyle/>
                    <a:p>
                      <a:pPr indent="0" lvl="0" marL="0" rtl="0" algn="ctr">
                        <a:spcBef>
                          <a:spcPts val="0"/>
                        </a:spcBef>
                        <a:spcAft>
                          <a:spcPts val="0"/>
                        </a:spcAft>
                        <a:buNone/>
                      </a:pPr>
                      <a:r>
                        <a:rPr lang="en-US" sz="1200"/>
                        <a:t>Average</a:t>
                      </a:r>
                      <a:endParaRPr sz="1200"/>
                    </a:p>
                  </a:txBody>
                  <a:tcPr marT="91425" marB="91425" marR="91425" marL="91425"/>
                </a:tc>
                <a:tc>
                  <a:txBody>
                    <a:bodyPr/>
                    <a:lstStyle/>
                    <a:p>
                      <a:pPr indent="0" lvl="0" marL="0" rtl="0" algn="ctr">
                        <a:spcBef>
                          <a:spcPts val="0"/>
                        </a:spcBef>
                        <a:spcAft>
                          <a:spcPts val="0"/>
                        </a:spcAft>
                        <a:buNone/>
                      </a:pPr>
                      <a:r>
                        <a:rPr lang="en-US" sz="1200"/>
                        <a:t>T1(after)</a:t>
                      </a:r>
                      <a:endParaRPr sz="1200"/>
                    </a:p>
                  </a:txBody>
                  <a:tcPr marT="91425" marB="91425" marR="91425" marL="91425"/>
                </a:tc>
                <a:tc>
                  <a:txBody>
                    <a:bodyPr/>
                    <a:lstStyle/>
                    <a:p>
                      <a:pPr indent="0" lvl="0" marL="0" rtl="0" algn="ctr">
                        <a:spcBef>
                          <a:spcPts val="0"/>
                        </a:spcBef>
                        <a:spcAft>
                          <a:spcPts val="0"/>
                        </a:spcAft>
                        <a:buNone/>
                      </a:pPr>
                      <a:r>
                        <a:rPr lang="en-US" sz="1200"/>
                        <a:t>T2(after)</a:t>
                      </a:r>
                      <a:endParaRPr sz="1200"/>
                    </a:p>
                  </a:txBody>
                  <a:tcPr marT="91425" marB="91425" marR="91425" marL="91425"/>
                </a:tc>
                <a:tc>
                  <a:txBody>
                    <a:bodyPr/>
                    <a:lstStyle/>
                    <a:p>
                      <a:pPr indent="0" lvl="0" marL="0" rtl="0" algn="ctr">
                        <a:spcBef>
                          <a:spcPts val="0"/>
                        </a:spcBef>
                        <a:spcAft>
                          <a:spcPts val="0"/>
                        </a:spcAft>
                        <a:buNone/>
                      </a:pPr>
                      <a:r>
                        <a:rPr lang="en-US" sz="1200"/>
                        <a:t>T3(after)</a:t>
                      </a:r>
                      <a:endParaRPr sz="1200"/>
                    </a:p>
                  </a:txBody>
                  <a:tcPr marT="91425" marB="91425" marR="91425" marL="91425"/>
                </a:tc>
                <a:tc>
                  <a:txBody>
                    <a:bodyPr/>
                    <a:lstStyle/>
                    <a:p>
                      <a:pPr indent="0" lvl="0" marL="0" marR="0" rtl="0" algn="ctr">
                        <a:lnSpc>
                          <a:spcPct val="100000"/>
                        </a:lnSpc>
                        <a:spcBef>
                          <a:spcPts val="0"/>
                        </a:spcBef>
                        <a:spcAft>
                          <a:spcPts val="0"/>
                        </a:spcAft>
                        <a:buNone/>
                      </a:pPr>
                      <a:r>
                        <a:rPr lang="en-US" sz="1200"/>
                        <a:t>Average</a:t>
                      </a:r>
                      <a:endParaRPr sz="1200"/>
                    </a:p>
                  </a:txBody>
                  <a:tcPr marT="91425" marB="91425" marR="91425" marL="91425"/>
                </a:tc>
              </a:tr>
              <a:tr h="365725">
                <a:tc>
                  <a:txBody>
                    <a:bodyPr/>
                    <a:lstStyle/>
                    <a:p>
                      <a:pPr indent="0" lvl="0" marL="0" rtl="0" algn="ctr">
                        <a:spcBef>
                          <a:spcPts val="0"/>
                        </a:spcBef>
                        <a:spcAft>
                          <a:spcPts val="0"/>
                        </a:spcAft>
                        <a:buNone/>
                      </a:pPr>
                      <a:r>
                        <a:rPr lang="en-US" sz="1200"/>
                        <a:t>0.9134</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200">
                          <a:solidFill>
                            <a:schemeClr val="dk1"/>
                          </a:solidFill>
                        </a:rPr>
                        <a:t>0.9132</a:t>
                      </a:r>
                      <a:endParaRPr sz="1200">
                        <a:solidFill>
                          <a:schemeClr val="dk1"/>
                        </a:solidFill>
                      </a:endParaRPr>
                    </a:p>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US" sz="1200"/>
                        <a:t>0.9142</a:t>
                      </a:r>
                      <a:endParaRPr sz="1200"/>
                    </a:p>
                  </a:txBody>
                  <a:tcPr marT="91425" marB="91425" marR="91425" marL="91425"/>
                </a:tc>
                <a:tc>
                  <a:txBody>
                    <a:bodyPr/>
                    <a:lstStyle/>
                    <a:p>
                      <a:pPr indent="0" lvl="0" marL="0" rtl="0" algn="ctr">
                        <a:spcBef>
                          <a:spcPts val="0"/>
                        </a:spcBef>
                        <a:spcAft>
                          <a:spcPts val="0"/>
                        </a:spcAft>
                        <a:buNone/>
                      </a:pPr>
                      <a:r>
                        <a:rPr lang="en-US" sz="1200"/>
                        <a:t>0.9136</a:t>
                      </a:r>
                      <a:endParaRPr sz="1200"/>
                    </a:p>
                  </a:txBody>
                  <a:tcPr marT="91425" marB="91425" marR="91425" marL="91425"/>
                </a:tc>
                <a:tc>
                  <a:txBody>
                    <a:bodyPr/>
                    <a:lstStyle/>
                    <a:p>
                      <a:pPr indent="0" lvl="0" marL="0" rtl="0" algn="ctr">
                        <a:spcBef>
                          <a:spcPts val="0"/>
                        </a:spcBef>
                        <a:spcAft>
                          <a:spcPts val="0"/>
                        </a:spcAft>
                        <a:buNone/>
                      </a:pPr>
                      <a:r>
                        <a:rPr lang="en-US" sz="1200"/>
                        <a:t>0.9168</a:t>
                      </a:r>
                      <a:endParaRPr sz="1200"/>
                    </a:p>
                  </a:txBody>
                  <a:tcPr marT="91425" marB="91425" marR="91425" marL="91425"/>
                </a:tc>
                <a:tc>
                  <a:txBody>
                    <a:bodyPr/>
                    <a:lstStyle/>
                    <a:p>
                      <a:pPr indent="0" lvl="0" marL="0" rtl="0" algn="ctr">
                        <a:spcBef>
                          <a:spcPts val="0"/>
                        </a:spcBef>
                        <a:spcAft>
                          <a:spcPts val="0"/>
                        </a:spcAft>
                        <a:buNone/>
                      </a:pPr>
                      <a:r>
                        <a:rPr lang="en-US" sz="1200"/>
                        <a:t>0.9167</a:t>
                      </a:r>
                      <a:endParaRPr sz="1200"/>
                    </a:p>
                  </a:txBody>
                  <a:tcPr marT="91425" marB="91425" marR="91425" marL="91425"/>
                </a:tc>
                <a:tc>
                  <a:txBody>
                    <a:bodyPr/>
                    <a:lstStyle/>
                    <a:p>
                      <a:pPr indent="0" lvl="0" marL="0" rtl="0" algn="ctr">
                        <a:spcBef>
                          <a:spcPts val="0"/>
                        </a:spcBef>
                        <a:spcAft>
                          <a:spcPts val="0"/>
                        </a:spcAft>
                        <a:buNone/>
                      </a:pPr>
                      <a:r>
                        <a:rPr lang="en-US" sz="1200"/>
                        <a:t>0.9167</a:t>
                      </a:r>
                      <a:endParaRPr sz="1200"/>
                    </a:p>
                  </a:txBody>
                  <a:tcPr marT="91425" marB="91425" marR="91425" marL="91425"/>
                </a:tc>
                <a:tc>
                  <a:txBody>
                    <a:bodyPr/>
                    <a:lstStyle/>
                    <a:p>
                      <a:pPr indent="0" lvl="0" marL="0" rtl="0" algn="ctr">
                        <a:spcBef>
                          <a:spcPts val="0"/>
                        </a:spcBef>
                        <a:spcAft>
                          <a:spcPts val="0"/>
                        </a:spcAft>
                        <a:buNone/>
                      </a:pPr>
                      <a:r>
                        <a:rPr lang="en-US" sz="1200"/>
                        <a:t>0.9167</a:t>
                      </a:r>
                      <a:endParaRPr sz="1200"/>
                    </a:p>
                  </a:txBody>
                  <a:tcPr marT="91425" marB="91425" marR="91425" marL="91425"/>
                </a:tc>
              </a:tr>
            </a:tbl>
          </a:graphicData>
        </a:graphic>
      </p:graphicFrame>
      <p:graphicFrame>
        <p:nvGraphicFramePr>
          <p:cNvPr id="109" name="Google Shape;109;g1421dcab01f_0_0"/>
          <p:cNvGraphicFramePr/>
          <p:nvPr/>
        </p:nvGraphicFramePr>
        <p:xfrm>
          <a:off x="1090050" y="5353815"/>
          <a:ext cx="3000000" cy="3000000"/>
        </p:xfrm>
        <a:graphic>
          <a:graphicData uri="http://schemas.openxmlformats.org/drawingml/2006/table">
            <a:tbl>
              <a:tblPr>
                <a:noFill/>
                <a:tableStyleId>{D4660760-BA56-4DD6-A775-F8EED22211DE}</a:tableStyleId>
              </a:tblPr>
              <a:tblGrid>
                <a:gridCol w="1307025"/>
                <a:gridCol w="1307025"/>
                <a:gridCol w="1307025"/>
                <a:gridCol w="1307025"/>
                <a:gridCol w="1307025"/>
                <a:gridCol w="1307025"/>
              </a:tblGrid>
              <a:tr h="365725">
                <a:tc gridSpan="6">
                  <a:txBody>
                    <a:bodyPr/>
                    <a:lstStyle/>
                    <a:p>
                      <a:pPr indent="0" lvl="0" marL="0" rtl="0" algn="ctr">
                        <a:spcBef>
                          <a:spcPts val="0"/>
                        </a:spcBef>
                        <a:spcAft>
                          <a:spcPts val="0"/>
                        </a:spcAft>
                        <a:buNone/>
                      </a:pPr>
                      <a:r>
                        <a:rPr b="1" lang="en-US" sz="1200"/>
                        <a:t>% Change</a:t>
                      </a:r>
                      <a:endParaRPr b="1" sz="1200"/>
                    </a:p>
                  </a:txBody>
                  <a:tcPr marT="91425" marB="91425" marR="91425" marL="91425"/>
                </a:tc>
                <a:tc hMerge="1"/>
                <a:tc hMerge="1"/>
                <a:tc hMerge="1"/>
                <a:tc hMerge="1"/>
                <a:tc hMerge="1"/>
              </a:tr>
              <a:tr h="365725">
                <a:tc>
                  <a:txBody>
                    <a:bodyPr/>
                    <a:lstStyle/>
                    <a:p>
                      <a:pPr indent="0" lvl="0" marL="0" rtl="0" algn="ctr">
                        <a:spcBef>
                          <a:spcPts val="0"/>
                        </a:spcBef>
                        <a:spcAft>
                          <a:spcPts val="0"/>
                        </a:spcAft>
                        <a:buNone/>
                      </a:pPr>
                      <a:r>
                        <a:rPr lang="en-US" sz="1200"/>
                        <a:t>T1 - T2(Before)</a:t>
                      </a:r>
                      <a:endParaRPr sz="1200"/>
                    </a:p>
                  </a:txBody>
                  <a:tcPr marT="91425" marB="91425" marR="91425" marL="91425"/>
                </a:tc>
                <a:tc>
                  <a:txBody>
                    <a:bodyPr/>
                    <a:lstStyle/>
                    <a:p>
                      <a:pPr indent="0" lvl="0" marL="0" rtl="0" algn="ctr">
                        <a:spcBef>
                          <a:spcPts val="0"/>
                        </a:spcBef>
                        <a:spcAft>
                          <a:spcPts val="0"/>
                        </a:spcAft>
                        <a:buNone/>
                      </a:pPr>
                      <a:r>
                        <a:rPr lang="en-US" sz="1200"/>
                        <a:t>T1-T3</a:t>
                      </a:r>
                      <a:r>
                        <a:rPr lang="en-US" sz="1200">
                          <a:solidFill>
                            <a:schemeClr val="dk1"/>
                          </a:solidFill>
                        </a:rPr>
                        <a:t>(Before)</a:t>
                      </a:r>
                      <a:endParaRPr sz="1200"/>
                    </a:p>
                  </a:txBody>
                  <a:tcPr marT="91425" marB="91425" marR="91425" marL="91425"/>
                </a:tc>
                <a:tc>
                  <a:txBody>
                    <a:bodyPr/>
                    <a:lstStyle/>
                    <a:p>
                      <a:pPr indent="0" lvl="0" marL="0" rtl="0" algn="ctr">
                        <a:spcBef>
                          <a:spcPts val="0"/>
                        </a:spcBef>
                        <a:spcAft>
                          <a:spcPts val="0"/>
                        </a:spcAft>
                        <a:buNone/>
                      </a:pPr>
                      <a:r>
                        <a:rPr lang="en-US" sz="1200"/>
                        <a:t>T2-T3</a:t>
                      </a:r>
                      <a:r>
                        <a:rPr lang="en-US" sz="1200">
                          <a:solidFill>
                            <a:schemeClr val="dk1"/>
                          </a:solidFill>
                        </a:rPr>
                        <a:t>(Before)</a:t>
                      </a:r>
                      <a:endParaRPr sz="1200"/>
                    </a:p>
                  </a:txBody>
                  <a:tcPr marT="91425" marB="91425" marR="91425" marL="91425"/>
                </a:tc>
                <a:tc>
                  <a:txBody>
                    <a:bodyPr/>
                    <a:lstStyle/>
                    <a:p>
                      <a:pPr indent="0" lvl="0" marL="0" rtl="0" algn="ctr">
                        <a:spcBef>
                          <a:spcPts val="0"/>
                        </a:spcBef>
                        <a:spcAft>
                          <a:spcPts val="0"/>
                        </a:spcAft>
                        <a:buNone/>
                      </a:pPr>
                      <a:r>
                        <a:rPr lang="en-US" sz="1200"/>
                        <a:t>T1-T2(After)</a:t>
                      </a:r>
                      <a:endParaRPr sz="1200"/>
                    </a:p>
                  </a:txBody>
                  <a:tcPr marT="91425" marB="91425" marR="91425" marL="91425"/>
                </a:tc>
                <a:tc>
                  <a:txBody>
                    <a:bodyPr/>
                    <a:lstStyle/>
                    <a:p>
                      <a:pPr indent="0" lvl="0" marL="0" rtl="0" algn="ctr">
                        <a:spcBef>
                          <a:spcPts val="0"/>
                        </a:spcBef>
                        <a:spcAft>
                          <a:spcPts val="0"/>
                        </a:spcAft>
                        <a:buNone/>
                      </a:pPr>
                      <a:r>
                        <a:rPr lang="en-US" sz="1200"/>
                        <a:t>T1-T3(After)</a:t>
                      </a:r>
                      <a:endParaRPr sz="1200"/>
                    </a:p>
                  </a:txBody>
                  <a:tcPr marT="91425" marB="91425" marR="91425" marL="91425"/>
                </a:tc>
                <a:tc>
                  <a:txBody>
                    <a:bodyPr/>
                    <a:lstStyle/>
                    <a:p>
                      <a:pPr indent="0" lvl="0" marL="0" rtl="0" algn="ctr">
                        <a:spcBef>
                          <a:spcPts val="0"/>
                        </a:spcBef>
                        <a:spcAft>
                          <a:spcPts val="0"/>
                        </a:spcAft>
                        <a:buNone/>
                      </a:pPr>
                      <a:r>
                        <a:rPr lang="en-US" sz="1200"/>
                        <a:t>T2-T3(After)</a:t>
                      </a:r>
                      <a:endParaRPr sz="1200"/>
                    </a:p>
                  </a:txBody>
                  <a:tcPr marT="91425" marB="91425" marR="91425" marL="91425"/>
                </a:tc>
              </a:tr>
              <a:tr h="365725">
                <a:tc>
                  <a:txBody>
                    <a:bodyPr/>
                    <a:lstStyle/>
                    <a:p>
                      <a:pPr indent="0" lvl="0" marL="0" rtl="0" algn="ctr">
                        <a:spcBef>
                          <a:spcPts val="0"/>
                        </a:spcBef>
                        <a:spcAft>
                          <a:spcPts val="0"/>
                        </a:spcAft>
                        <a:buNone/>
                      </a:pPr>
                      <a:r>
                        <a:rPr lang="en-US" sz="1200"/>
                        <a:t>-0.04</a:t>
                      </a:r>
                      <a:endParaRPr sz="1200"/>
                    </a:p>
                  </a:txBody>
                  <a:tcPr marT="91425" marB="91425" marR="91425" marL="91425"/>
                </a:tc>
                <a:tc>
                  <a:txBody>
                    <a:bodyPr/>
                    <a:lstStyle/>
                    <a:p>
                      <a:pPr indent="0" lvl="0" marL="0" rtl="0" algn="ctr">
                        <a:spcBef>
                          <a:spcPts val="0"/>
                        </a:spcBef>
                        <a:spcAft>
                          <a:spcPts val="0"/>
                        </a:spcAft>
                        <a:buNone/>
                      </a:pPr>
                      <a:r>
                        <a:rPr lang="en-US" sz="1200"/>
                        <a:t>0.08</a:t>
                      </a:r>
                      <a:endParaRPr sz="1200"/>
                    </a:p>
                  </a:txBody>
                  <a:tcPr marT="91425" marB="91425" marR="91425" marL="91425"/>
                </a:tc>
                <a:tc>
                  <a:txBody>
                    <a:bodyPr/>
                    <a:lstStyle/>
                    <a:p>
                      <a:pPr indent="0" lvl="0" marL="0" rtl="0" algn="ctr">
                        <a:spcBef>
                          <a:spcPts val="0"/>
                        </a:spcBef>
                        <a:spcAft>
                          <a:spcPts val="0"/>
                        </a:spcAft>
                        <a:buNone/>
                      </a:pPr>
                      <a:r>
                        <a:rPr lang="en-US" sz="1200"/>
                        <a:t>0.12</a:t>
                      </a:r>
                      <a:endParaRPr sz="1200"/>
                    </a:p>
                  </a:txBody>
                  <a:tcPr marT="91425" marB="91425" marR="91425" marL="91425"/>
                </a:tc>
                <a:tc>
                  <a:txBody>
                    <a:bodyPr/>
                    <a:lstStyle/>
                    <a:p>
                      <a:pPr indent="0" lvl="0" marL="0" rtl="0" algn="ctr">
                        <a:spcBef>
                          <a:spcPts val="0"/>
                        </a:spcBef>
                        <a:spcAft>
                          <a:spcPts val="0"/>
                        </a:spcAft>
                        <a:buNone/>
                      </a:pPr>
                      <a:r>
                        <a:rPr lang="en-US" sz="1200"/>
                        <a:t>-0.01</a:t>
                      </a:r>
                      <a:endParaRPr sz="1200"/>
                    </a:p>
                  </a:txBody>
                  <a:tcPr marT="91425" marB="91425" marR="91425" marL="91425"/>
                </a:tc>
                <a:tc>
                  <a:txBody>
                    <a:bodyPr/>
                    <a:lstStyle/>
                    <a:p>
                      <a:pPr indent="0" lvl="0" marL="0" rtl="0" algn="ctr">
                        <a:spcBef>
                          <a:spcPts val="0"/>
                        </a:spcBef>
                        <a:spcAft>
                          <a:spcPts val="0"/>
                        </a:spcAft>
                        <a:buNone/>
                      </a:pPr>
                      <a:r>
                        <a:rPr lang="en-US" sz="1200"/>
                        <a:t>-0.01</a:t>
                      </a:r>
                      <a:endParaRPr sz="1200"/>
                    </a:p>
                  </a:txBody>
                  <a:tcPr marT="91425" marB="91425" marR="91425" marL="91425"/>
                </a:tc>
                <a:tc>
                  <a:txBody>
                    <a:bodyPr/>
                    <a:lstStyle/>
                    <a:p>
                      <a:pPr indent="0" lvl="0" marL="0" rtl="0" algn="ctr">
                        <a:spcBef>
                          <a:spcPts val="0"/>
                        </a:spcBef>
                        <a:spcAft>
                          <a:spcPts val="0"/>
                        </a:spcAft>
                        <a:buNone/>
                      </a:pPr>
                      <a:r>
                        <a:rPr lang="en-US" sz="1200"/>
                        <a:t>0</a:t>
                      </a:r>
                      <a:endParaRPr sz="1200"/>
                    </a:p>
                  </a:txBody>
                  <a:tcPr marT="91425" marB="91425" marR="91425" marL="91425"/>
                </a:tc>
              </a:tr>
            </a:tbl>
          </a:graphicData>
        </a:graphic>
      </p:graphicFrame>
      <p:sp>
        <p:nvSpPr>
          <p:cNvPr id="110" name="Google Shape;110;g1421dcab01f_0_0"/>
          <p:cNvSpPr txBox="1"/>
          <p:nvPr/>
        </p:nvSpPr>
        <p:spPr>
          <a:xfrm>
            <a:off x="812875" y="1202150"/>
            <a:ext cx="3629400" cy="831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Veracity before processing and after processing is above the acceptable threshold &gt;= 0.8</a:t>
            </a:r>
            <a:endParaRPr/>
          </a:p>
        </p:txBody>
      </p:sp>
      <p:sp>
        <p:nvSpPr>
          <p:cNvPr id="111" name="Google Shape;111;g1421dcab01f_0_0"/>
          <p:cNvSpPr txBox="1"/>
          <p:nvPr/>
        </p:nvSpPr>
        <p:spPr>
          <a:xfrm>
            <a:off x="801475" y="2095175"/>
            <a:ext cx="3652200" cy="831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Average Veracity after processing has increased slightly by 0.35% signifying improvement.</a:t>
            </a:r>
            <a:endParaRPr/>
          </a:p>
        </p:txBody>
      </p:sp>
      <p:sp>
        <p:nvSpPr>
          <p:cNvPr id="112" name="Google Shape;112;g1421dcab01f_0_0"/>
          <p:cNvSpPr txBox="1"/>
          <p:nvPr/>
        </p:nvSpPr>
        <p:spPr>
          <a:xfrm>
            <a:off x="801475" y="3030450"/>
            <a:ext cx="3766800" cy="831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Percentage change between time frame t2-t3 is positive meaning more accurate, </a:t>
            </a:r>
            <a:r>
              <a:rPr lang="en-US"/>
              <a:t>complete</a:t>
            </a:r>
            <a:r>
              <a:rPr lang="en-US"/>
              <a:t> records are added to dataset.</a:t>
            </a:r>
            <a:endParaRPr/>
          </a:p>
        </p:txBody>
      </p:sp>
      <p:pic>
        <p:nvPicPr>
          <p:cNvPr id="113" name="Google Shape;113;g1421dcab01f_0_0"/>
          <p:cNvPicPr preferRelativeResize="0"/>
          <p:nvPr/>
        </p:nvPicPr>
        <p:blipFill>
          <a:blip r:embed="rId3">
            <a:alphaModFix/>
          </a:blip>
          <a:stretch>
            <a:fillRect/>
          </a:stretch>
        </p:blipFill>
        <p:spPr>
          <a:xfrm>
            <a:off x="4678825" y="540275"/>
            <a:ext cx="4169225" cy="331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421dcab01f_0_66"/>
          <p:cNvSpPr txBox="1"/>
          <p:nvPr>
            <p:ph type="title"/>
          </p:nvPr>
        </p:nvSpPr>
        <p:spPr>
          <a:xfrm>
            <a:off x="685800" y="381000"/>
            <a:ext cx="7772400" cy="82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Results- Vincularity</a:t>
            </a:r>
            <a:endParaRPr>
              <a:latin typeface="Gill Sans"/>
              <a:ea typeface="Gill Sans"/>
              <a:cs typeface="Gill Sans"/>
              <a:sym typeface="Gill Sans"/>
            </a:endParaRPr>
          </a:p>
        </p:txBody>
      </p:sp>
      <p:pic>
        <p:nvPicPr>
          <p:cNvPr id="119" name="Google Shape;119;g1421dcab01f_0_66"/>
          <p:cNvPicPr preferRelativeResize="0"/>
          <p:nvPr/>
        </p:nvPicPr>
        <p:blipFill>
          <a:blip r:embed="rId3">
            <a:alphaModFix/>
          </a:blip>
          <a:stretch>
            <a:fillRect/>
          </a:stretch>
        </p:blipFill>
        <p:spPr>
          <a:xfrm>
            <a:off x="4888750" y="1091175"/>
            <a:ext cx="4000800" cy="2795650"/>
          </a:xfrm>
          <a:prstGeom prst="rect">
            <a:avLst/>
          </a:prstGeom>
          <a:noFill/>
          <a:ln>
            <a:noFill/>
          </a:ln>
        </p:spPr>
      </p:pic>
      <p:graphicFrame>
        <p:nvGraphicFramePr>
          <p:cNvPr id="120" name="Google Shape;120;g1421dcab01f_0_66"/>
          <p:cNvGraphicFramePr/>
          <p:nvPr/>
        </p:nvGraphicFramePr>
        <p:xfrm>
          <a:off x="1089900" y="3965738"/>
          <a:ext cx="3000000" cy="3000000"/>
        </p:xfrm>
        <a:graphic>
          <a:graphicData uri="http://schemas.openxmlformats.org/drawingml/2006/table">
            <a:tbl>
              <a:tblPr>
                <a:noFill/>
                <a:tableStyleId>{D4660760-BA56-4DD6-A775-F8EED22211DE}</a:tableStyleId>
              </a:tblPr>
              <a:tblGrid>
                <a:gridCol w="980275"/>
                <a:gridCol w="980275"/>
                <a:gridCol w="980275"/>
                <a:gridCol w="980275"/>
                <a:gridCol w="980275"/>
                <a:gridCol w="980275"/>
                <a:gridCol w="980275"/>
                <a:gridCol w="980275"/>
              </a:tblGrid>
              <a:tr h="365725">
                <a:tc gridSpan="8">
                  <a:txBody>
                    <a:bodyPr/>
                    <a:lstStyle/>
                    <a:p>
                      <a:pPr indent="0" lvl="0" marL="0" rtl="0" algn="ctr">
                        <a:spcBef>
                          <a:spcPts val="0"/>
                        </a:spcBef>
                        <a:spcAft>
                          <a:spcPts val="0"/>
                        </a:spcAft>
                        <a:buNone/>
                      </a:pPr>
                      <a:r>
                        <a:rPr b="1" lang="en-US" sz="1200"/>
                        <a:t>Vincularity</a:t>
                      </a:r>
                      <a:endParaRPr b="1" sz="1200"/>
                    </a:p>
                  </a:txBody>
                  <a:tcPr marT="91425" marB="91425" marR="91425" marL="91425"/>
                </a:tc>
                <a:tc hMerge="1"/>
                <a:tc hMerge="1"/>
                <a:tc hMerge="1"/>
                <a:tc hMerge="1"/>
                <a:tc hMerge="1"/>
                <a:tc hMerge="1"/>
                <a:tc hMerge="1"/>
              </a:tr>
              <a:tr h="365725">
                <a:tc>
                  <a:txBody>
                    <a:bodyPr/>
                    <a:lstStyle/>
                    <a:p>
                      <a:pPr indent="0" lvl="0" marL="0" rtl="0" algn="ctr">
                        <a:spcBef>
                          <a:spcPts val="0"/>
                        </a:spcBef>
                        <a:spcAft>
                          <a:spcPts val="0"/>
                        </a:spcAft>
                        <a:buNone/>
                      </a:pPr>
                      <a:r>
                        <a:rPr lang="en-US" sz="1200"/>
                        <a:t>T1(before)</a:t>
                      </a:r>
                      <a:endParaRPr sz="1200"/>
                    </a:p>
                  </a:txBody>
                  <a:tcPr marT="91425" marB="91425" marR="91425" marL="91425"/>
                </a:tc>
                <a:tc>
                  <a:txBody>
                    <a:bodyPr/>
                    <a:lstStyle/>
                    <a:p>
                      <a:pPr indent="0" lvl="0" marL="0" rtl="0" algn="ctr">
                        <a:spcBef>
                          <a:spcPts val="0"/>
                        </a:spcBef>
                        <a:spcAft>
                          <a:spcPts val="0"/>
                        </a:spcAft>
                        <a:buNone/>
                      </a:pPr>
                      <a:r>
                        <a:rPr lang="en-US" sz="1200"/>
                        <a:t>T2(before)</a:t>
                      </a:r>
                      <a:endParaRPr sz="1200"/>
                    </a:p>
                  </a:txBody>
                  <a:tcPr marT="91425" marB="91425" marR="91425" marL="91425"/>
                </a:tc>
                <a:tc>
                  <a:txBody>
                    <a:bodyPr/>
                    <a:lstStyle/>
                    <a:p>
                      <a:pPr indent="0" lvl="0" marL="0" rtl="0" algn="ctr">
                        <a:spcBef>
                          <a:spcPts val="0"/>
                        </a:spcBef>
                        <a:spcAft>
                          <a:spcPts val="0"/>
                        </a:spcAft>
                        <a:buNone/>
                      </a:pPr>
                      <a:r>
                        <a:rPr lang="en-US" sz="1200"/>
                        <a:t>T3(before)</a:t>
                      </a:r>
                      <a:endParaRPr sz="1200"/>
                    </a:p>
                  </a:txBody>
                  <a:tcPr marT="91425" marB="91425" marR="91425" marL="91425"/>
                </a:tc>
                <a:tc>
                  <a:txBody>
                    <a:bodyPr/>
                    <a:lstStyle/>
                    <a:p>
                      <a:pPr indent="0" lvl="0" marL="0" rtl="0" algn="ctr">
                        <a:spcBef>
                          <a:spcPts val="0"/>
                        </a:spcBef>
                        <a:spcAft>
                          <a:spcPts val="0"/>
                        </a:spcAft>
                        <a:buNone/>
                      </a:pPr>
                      <a:r>
                        <a:rPr lang="en-US" sz="1200"/>
                        <a:t>Average</a:t>
                      </a:r>
                      <a:endParaRPr sz="1200"/>
                    </a:p>
                  </a:txBody>
                  <a:tcPr marT="91425" marB="91425" marR="91425" marL="91425"/>
                </a:tc>
                <a:tc>
                  <a:txBody>
                    <a:bodyPr/>
                    <a:lstStyle/>
                    <a:p>
                      <a:pPr indent="0" lvl="0" marL="0" rtl="0" algn="ctr">
                        <a:spcBef>
                          <a:spcPts val="0"/>
                        </a:spcBef>
                        <a:spcAft>
                          <a:spcPts val="0"/>
                        </a:spcAft>
                        <a:buNone/>
                      </a:pPr>
                      <a:r>
                        <a:rPr lang="en-US" sz="1200"/>
                        <a:t>T1(after)</a:t>
                      </a:r>
                      <a:endParaRPr sz="1200"/>
                    </a:p>
                  </a:txBody>
                  <a:tcPr marT="91425" marB="91425" marR="91425" marL="91425"/>
                </a:tc>
                <a:tc>
                  <a:txBody>
                    <a:bodyPr/>
                    <a:lstStyle/>
                    <a:p>
                      <a:pPr indent="0" lvl="0" marL="0" rtl="0" algn="ctr">
                        <a:spcBef>
                          <a:spcPts val="0"/>
                        </a:spcBef>
                        <a:spcAft>
                          <a:spcPts val="0"/>
                        </a:spcAft>
                        <a:buNone/>
                      </a:pPr>
                      <a:r>
                        <a:rPr lang="en-US" sz="1200"/>
                        <a:t>T2(after)</a:t>
                      </a:r>
                      <a:endParaRPr sz="1200"/>
                    </a:p>
                  </a:txBody>
                  <a:tcPr marT="91425" marB="91425" marR="91425" marL="91425"/>
                </a:tc>
                <a:tc>
                  <a:txBody>
                    <a:bodyPr/>
                    <a:lstStyle/>
                    <a:p>
                      <a:pPr indent="0" lvl="0" marL="0" rtl="0" algn="ctr">
                        <a:spcBef>
                          <a:spcPts val="0"/>
                        </a:spcBef>
                        <a:spcAft>
                          <a:spcPts val="0"/>
                        </a:spcAft>
                        <a:buNone/>
                      </a:pPr>
                      <a:r>
                        <a:rPr lang="en-US" sz="1200"/>
                        <a:t>T3(after)</a:t>
                      </a:r>
                      <a:endParaRPr sz="1200"/>
                    </a:p>
                  </a:txBody>
                  <a:tcPr marT="91425" marB="91425" marR="91425" marL="91425"/>
                </a:tc>
                <a:tc>
                  <a:txBody>
                    <a:bodyPr/>
                    <a:lstStyle/>
                    <a:p>
                      <a:pPr indent="0" lvl="0" marL="0" rtl="0" algn="ctr">
                        <a:spcBef>
                          <a:spcPts val="0"/>
                        </a:spcBef>
                        <a:spcAft>
                          <a:spcPts val="0"/>
                        </a:spcAft>
                        <a:buNone/>
                      </a:pPr>
                      <a:r>
                        <a:rPr lang="en-US" sz="1200"/>
                        <a:t>Average</a:t>
                      </a:r>
                      <a:endParaRPr sz="1200"/>
                    </a:p>
                  </a:txBody>
                  <a:tcPr marT="91425" marB="91425" marR="91425" marL="91425"/>
                </a:tc>
              </a:tr>
              <a:tr h="365725">
                <a:tc>
                  <a:txBody>
                    <a:bodyPr/>
                    <a:lstStyle/>
                    <a:p>
                      <a:pPr indent="0" lvl="0" marL="0" rtl="0" algn="ctr">
                        <a:spcBef>
                          <a:spcPts val="0"/>
                        </a:spcBef>
                        <a:spcAft>
                          <a:spcPts val="0"/>
                        </a:spcAft>
                        <a:buNone/>
                      </a:pPr>
                      <a:r>
                        <a:rPr lang="en-US" sz="1200"/>
                        <a:t>0.991</a:t>
                      </a:r>
                      <a:endParaRPr sz="1200"/>
                    </a:p>
                  </a:txBody>
                  <a:tcPr marT="91425" marB="91425" marR="91425" marL="91425"/>
                </a:tc>
                <a:tc>
                  <a:txBody>
                    <a:bodyPr/>
                    <a:lstStyle/>
                    <a:p>
                      <a:pPr indent="0" lvl="0" marL="0" rtl="0" algn="ctr">
                        <a:spcBef>
                          <a:spcPts val="0"/>
                        </a:spcBef>
                        <a:spcAft>
                          <a:spcPts val="0"/>
                        </a:spcAft>
                        <a:buNone/>
                      </a:pPr>
                      <a:r>
                        <a:rPr lang="en-US" sz="1200">
                          <a:solidFill>
                            <a:schemeClr val="dk1"/>
                          </a:solidFill>
                        </a:rPr>
                        <a:t>0.9897</a:t>
                      </a:r>
                      <a:endParaRPr sz="1200"/>
                    </a:p>
                  </a:txBody>
                  <a:tcPr marT="91425" marB="91425" marR="91425" marL="91425"/>
                </a:tc>
                <a:tc>
                  <a:txBody>
                    <a:bodyPr/>
                    <a:lstStyle/>
                    <a:p>
                      <a:pPr indent="0" lvl="0" marL="0" rtl="0" algn="ctr">
                        <a:spcBef>
                          <a:spcPts val="0"/>
                        </a:spcBef>
                        <a:spcAft>
                          <a:spcPts val="0"/>
                        </a:spcAft>
                        <a:buNone/>
                      </a:pPr>
                      <a:r>
                        <a:rPr lang="en-US" sz="1200"/>
                        <a:t>0.9834</a:t>
                      </a:r>
                      <a:endParaRPr sz="1200"/>
                    </a:p>
                  </a:txBody>
                  <a:tcPr marT="91425" marB="91425" marR="91425" marL="91425"/>
                </a:tc>
                <a:tc>
                  <a:txBody>
                    <a:bodyPr/>
                    <a:lstStyle/>
                    <a:p>
                      <a:pPr indent="0" lvl="0" marL="0" rtl="0" algn="ctr">
                        <a:spcBef>
                          <a:spcPts val="0"/>
                        </a:spcBef>
                        <a:spcAft>
                          <a:spcPts val="0"/>
                        </a:spcAft>
                        <a:buNone/>
                      </a:pPr>
                      <a:r>
                        <a:rPr lang="en-US" sz="1200"/>
                        <a:t>0.9880</a:t>
                      </a:r>
                      <a:endParaRPr sz="1200"/>
                    </a:p>
                  </a:txBody>
                  <a:tcPr marT="91425" marB="91425" marR="91425" marL="91425"/>
                </a:tc>
                <a:tc>
                  <a:txBody>
                    <a:bodyPr/>
                    <a:lstStyle/>
                    <a:p>
                      <a:pPr indent="0" lvl="0" marL="0" rtl="0" algn="ctr">
                        <a:spcBef>
                          <a:spcPts val="0"/>
                        </a:spcBef>
                        <a:spcAft>
                          <a:spcPts val="0"/>
                        </a:spcAft>
                        <a:buNone/>
                      </a:pPr>
                      <a:r>
                        <a:rPr lang="en-US" sz="1200"/>
                        <a:t>1</a:t>
                      </a:r>
                      <a:endParaRPr sz="1200"/>
                    </a:p>
                  </a:txBody>
                  <a:tcPr marT="91425" marB="91425" marR="91425" marL="91425"/>
                </a:tc>
                <a:tc>
                  <a:txBody>
                    <a:bodyPr/>
                    <a:lstStyle/>
                    <a:p>
                      <a:pPr indent="0" lvl="0" marL="0" rtl="0" algn="ctr">
                        <a:spcBef>
                          <a:spcPts val="0"/>
                        </a:spcBef>
                        <a:spcAft>
                          <a:spcPts val="0"/>
                        </a:spcAft>
                        <a:buNone/>
                      </a:pPr>
                      <a:r>
                        <a:rPr lang="en-US" sz="1200"/>
                        <a:t>1</a:t>
                      </a:r>
                      <a:endParaRPr sz="1200"/>
                    </a:p>
                  </a:txBody>
                  <a:tcPr marT="91425" marB="91425" marR="91425" marL="91425"/>
                </a:tc>
                <a:tc>
                  <a:txBody>
                    <a:bodyPr/>
                    <a:lstStyle/>
                    <a:p>
                      <a:pPr indent="0" lvl="0" marL="0" rtl="0" algn="ctr">
                        <a:spcBef>
                          <a:spcPts val="0"/>
                        </a:spcBef>
                        <a:spcAft>
                          <a:spcPts val="0"/>
                        </a:spcAft>
                        <a:buNone/>
                      </a:pPr>
                      <a:r>
                        <a:rPr lang="en-US" sz="1200"/>
                        <a:t>1</a:t>
                      </a:r>
                      <a:endParaRPr sz="1200"/>
                    </a:p>
                  </a:txBody>
                  <a:tcPr marT="91425" marB="91425" marR="91425" marL="91425"/>
                </a:tc>
                <a:tc>
                  <a:txBody>
                    <a:bodyPr/>
                    <a:lstStyle/>
                    <a:p>
                      <a:pPr indent="0" lvl="0" marL="0" rtl="0" algn="ctr">
                        <a:spcBef>
                          <a:spcPts val="0"/>
                        </a:spcBef>
                        <a:spcAft>
                          <a:spcPts val="0"/>
                        </a:spcAft>
                        <a:buNone/>
                      </a:pPr>
                      <a:r>
                        <a:rPr lang="en-US" sz="1200"/>
                        <a:t>1</a:t>
                      </a:r>
                      <a:endParaRPr sz="1200"/>
                    </a:p>
                  </a:txBody>
                  <a:tcPr marT="91425" marB="91425" marR="91425" marL="91425"/>
                </a:tc>
              </a:tr>
            </a:tbl>
          </a:graphicData>
        </a:graphic>
      </p:graphicFrame>
      <p:graphicFrame>
        <p:nvGraphicFramePr>
          <p:cNvPr id="121" name="Google Shape;121;g1421dcab01f_0_66"/>
          <p:cNvGraphicFramePr/>
          <p:nvPr/>
        </p:nvGraphicFramePr>
        <p:xfrm>
          <a:off x="1089900" y="5353815"/>
          <a:ext cx="3000000" cy="3000000"/>
        </p:xfrm>
        <a:graphic>
          <a:graphicData uri="http://schemas.openxmlformats.org/drawingml/2006/table">
            <a:tbl>
              <a:tblPr>
                <a:noFill/>
                <a:tableStyleId>{D4660760-BA56-4DD6-A775-F8EED22211DE}</a:tableStyleId>
              </a:tblPr>
              <a:tblGrid>
                <a:gridCol w="1307050"/>
                <a:gridCol w="1307050"/>
                <a:gridCol w="1307050"/>
                <a:gridCol w="1307050"/>
                <a:gridCol w="1307050"/>
                <a:gridCol w="1307050"/>
              </a:tblGrid>
              <a:tr h="211700">
                <a:tc gridSpan="6">
                  <a:txBody>
                    <a:bodyPr/>
                    <a:lstStyle/>
                    <a:p>
                      <a:pPr indent="0" lvl="0" marL="0" rtl="0" algn="ctr">
                        <a:spcBef>
                          <a:spcPts val="0"/>
                        </a:spcBef>
                        <a:spcAft>
                          <a:spcPts val="0"/>
                        </a:spcAft>
                        <a:buNone/>
                      </a:pPr>
                      <a:r>
                        <a:rPr b="1" lang="en-US" sz="1200"/>
                        <a:t>% Change</a:t>
                      </a:r>
                      <a:endParaRPr b="1" sz="1200"/>
                    </a:p>
                  </a:txBody>
                  <a:tcPr marT="91425" marB="91425" marR="91425" marL="91425"/>
                </a:tc>
                <a:tc hMerge="1"/>
                <a:tc hMerge="1"/>
                <a:tc hMerge="1"/>
                <a:tc hMerge="1"/>
                <a:tc hMerge="1"/>
              </a:tr>
              <a:tr h="182175">
                <a:tc>
                  <a:txBody>
                    <a:bodyPr/>
                    <a:lstStyle/>
                    <a:p>
                      <a:pPr indent="0" lvl="0" marL="0" rtl="0" algn="ctr">
                        <a:spcBef>
                          <a:spcPts val="0"/>
                        </a:spcBef>
                        <a:spcAft>
                          <a:spcPts val="0"/>
                        </a:spcAft>
                        <a:buNone/>
                      </a:pPr>
                      <a:r>
                        <a:rPr lang="en-US" sz="1200"/>
                        <a:t>T1 - T2(Before)</a:t>
                      </a:r>
                      <a:endParaRPr sz="1200"/>
                    </a:p>
                  </a:txBody>
                  <a:tcPr marT="91425" marB="91425" marR="91425" marL="91425"/>
                </a:tc>
                <a:tc>
                  <a:txBody>
                    <a:bodyPr/>
                    <a:lstStyle/>
                    <a:p>
                      <a:pPr indent="0" lvl="0" marL="0" rtl="0" algn="ctr">
                        <a:spcBef>
                          <a:spcPts val="0"/>
                        </a:spcBef>
                        <a:spcAft>
                          <a:spcPts val="0"/>
                        </a:spcAft>
                        <a:buNone/>
                      </a:pPr>
                      <a:r>
                        <a:rPr lang="en-US" sz="1200"/>
                        <a:t>T1-T3</a:t>
                      </a:r>
                      <a:r>
                        <a:rPr lang="en-US" sz="1200">
                          <a:solidFill>
                            <a:schemeClr val="dk1"/>
                          </a:solidFill>
                        </a:rPr>
                        <a:t>(Before)</a:t>
                      </a:r>
                      <a:endParaRPr sz="1200"/>
                    </a:p>
                  </a:txBody>
                  <a:tcPr marT="91425" marB="91425" marR="91425" marL="91425"/>
                </a:tc>
                <a:tc>
                  <a:txBody>
                    <a:bodyPr/>
                    <a:lstStyle/>
                    <a:p>
                      <a:pPr indent="0" lvl="0" marL="0" rtl="0" algn="ctr">
                        <a:spcBef>
                          <a:spcPts val="0"/>
                        </a:spcBef>
                        <a:spcAft>
                          <a:spcPts val="0"/>
                        </a:spcAft>
                        <a:buNone/>
                      </a:pPr>
                      <a:r>
                        <a:rPr lang="en-US" sz="1200"/>
                        <a:t>T2-T3</a:t>
                      </a:r>
                      <a:r>
                        <a:rPr lang="en-US" sz="1200">
                          <a:solidFill>
                            <a:schemeClr val="dk1"/>
                          </a:solidFill>
                        </a:rPr>
                        <a:t>(Before)</a:t>
                      </a:r>
                      <a:endParaRPr sz="1200"/>
                    </a:p>
                  </a:txBody>
                  <a:tcPr marT="91425" marB="91425" marR="91425" marL="91425"/>
                </a:tc>
                <a:tc>
                  <a:txBody>
                    <a:bodyPr/>
                    <a:lstStyle/>
                    <a:p>
                      <a:pPr indent="0" lvl="0" marL="0" rtl="0" algn="ctr">
                        <a:spcBef>
                          <a:spcPts val="0"/>
                        </a:spcBef>
                        <a:spcAft>
                          <a:spcPts val="0"/>
                        </a:spcAft>
                        <a:buNone/>
                      </a:pPr>
                      <a:r>
                        <a:rPr lang="en-US" sz="1200"/>
                        <a:t>T1-T2(After)</a:t>
                      </a:r>
                      <a:endParaRPr sz="1200"/>
                    </a:p>
                  </a:txBody>
                  <a:tcPr marT="91425" marB="91425" marR="91425" marL="91425"/>
                </a:tc>
                <a:tc>
                  <a:txBody>
                    <a:bodyPr/>
                    <a:lstStyle/>
                    <a:p>
                      <a:pPr indent="0" lvl="0" marL="0" rtl="0" algn="ctr">
                        <a:spcBef>
                          <a:spcPts val="0"/>
                        </a:spcBef>
                        <a:spcAft>
                          <a:spcPts val="0"/>
                        </a:spcAft>
                        <a:buNone/>
                      </a:pPr>
                      <a:r>
                        <a:rPr lang="en-US" sz="1200"/>
                        <a:t>T1-T3(After)</a:t>
                      </a:r>
                      <a:endParaRPr sz="1200"/>
                    </a:p>
                  </a:txBody>
                  <a:tcPr marT="91425" marB="91425" marR="91425" marL="91425"/>
                </a:tc>
                <a:tc>
                  <a:txBody>
                    <a:bodyPr/>
                    <a:lstStyle/>
                    <a:p>
                      <a:pPr indent="0" lvl="0" marL="0" rtl="0" algn="ctr">
                        <a:spcBef>
                          <a:spcPts val="0"/>
                        </a:spcBef>
                        <a:spcAft>
                          <a:spcPts val="0"/>
                        </a:spcAft>
                        <a:buNone/>
                      </a:pPr>
                      <a:r>
                        <a:rPr lang="en-US" sz="1200"/>
                        <a:t>T2-T3(After)</a:t>
                      </a:r>
                      <a:endParaRPr sz="1200"/>
                    </a:p>
                  </a:txBody>
                  <a:tcPr marT="91425" marB="91425" marR="91425" marL="91425"/>
                </a:tc>
              </a:tr>
              <a:tr h="182175">
                <a:tc>
                  <a:txBody>
                    <a:bodyPr/>
                    <a:lstStyle/>
                    <a:p>
                      <a:pPr indent="0" lvl="0" marL="0" rtl="0" algn="ctr">
                        <a:spcBef>
                          <a:spcPts val="0"/>
                        </a:spcBef>
                        <a:spcAft>
                          <a:spcPts val="0"/>
                        </a:spcAft>
                        <a:buNone/>
                      </a:pPr>
                      <a:r>
                        <a:rPr lang="en-US" sz="1200"/>
                        <a:t>-0.13</a:t>
                      </a:r>
                      <a:endParaRPr sz="1200"/>
                    </a:p>
                  </a:txBody>
                  <a:tcPr marT="91425" marB="91425" marR="91425" marL="91425"/>
                </a:tc>
                <a:tc>
                  <a:txBody>
                    <a:bodyPr/>
                    <a:lstStyle/>
                    <a:p>
                      <a:pPr indent="0" lvl="0" marL="0" rtl="0" algn="ctr">
                        <a:spcBef>
                          <a:spcPts val="0"/>
                        </a:spcBef>
                        <a:spcAft>
                          <a:spcPts val="0"/>
                        </a:spcAft>
                        <a:buNone/>
                      </a:pPr>
                      <a:r>
                        <a:rPr lang="en-US" sz="1200"/>
                        <a:t>-0.76</a:t>
                      </a:r>
                      <a:endParaRPr sz="1200"/>
                    </a:p>
                  </a:txBody>
                  <a:tcPr marT="91425" marB="91425" marR="91425" marL="91425"/>
                </a:tc>
                <a:tc>
                  <a:txBody>
                    <a:bodyPr/>
                    <a:lstStyle/>
                    <a:p>
                      <a:pPr indent="0" lvl="0" marL="0" rtl="0" algn="ctr">
                        <a:spcBef>
                          <a:spcPts val="0"/>
                        </a:spcBef>
                        <a:spcAft>
                          <a:spcPts val="0"/>
                        </a:spcAft>
                        <a:buNone/>
                      </a:pPr>
                      <a:r>
                        <a:rPr lang="en-US" sz="1200"/>
                        <a:t>-0.63</a:t>
                      </a:r>
                      <a:endParaRPr sz="1200"/>
                    </a:p>
                  </a:txBody>
                  <a:tcPr marT="91425" marB="91425" marR="91425" marL="91425"/>
                </a:tc>
                <a:tc>
                  <a:txBody>
                    <a:bodyPr/>
                    <a:lstStyle/>
                    <a:p>
                      <a:pPr indent="0" lvl="0" marL="0" rtl="0" algn="ctr">
                        <a:spcBef>
                          <a:spcPts val="0"/>
                        </a:spcBef>
                        <a:spcAft>
                          <a:spcPts val="0"/>
                        </a:spcAft>
                        <a:buNone/>
                      </a:pPr>
                      <a:r>
                        <a:rPr lang="en-US" sz="1200"/>
                        <a:t>0</a:t>
                      </a:r>
                      <a:endParaRPr sz="1200"/>
                    </a:p>
                  </a:txBody>
                  <a:tcPr marT="91425" marB="91425" marR="91425" marL="91425"/>
                </a:tc>
                <a:tc>
                  <a:txBody>
                    <a:bodyPr/>
                    <a:lstStyle/>
                    <a:p>
                      <a:pPr indent="0" lvl="0" marL="0" rtl="0" algn="ctr">
                        <a:spcBef>
                          <a:spcPts val="0"/>
                        </a:spcBef>
                        <a:spcAft>
                          <a:spcPts val="0"/>
                        </a:spcAft>
                        <a:buNone/>
                      </a:pPr>
                      <a:r>
                        <a:rPr lang="en-US" sz="1200"/>
                        <a:t>0</a:t>
                      </a:r>
                      <a:endParaRPr sz="1200"/>
                    </a:p>
                  </a:txBody>
                  <a:tcPr marT="91425" marB="91425" marR="91425" marL="91425"/>
                </a:tc>
                <a:tc>
                  <a:txBody>
                    <a:bodyPr/>
                    <a:lstStyle/>
                    <a:p>
                      <a:pPr indent="0" lvl="0" marL="0" rtl="0" algn="ctr">
                        <a:spcBef>
                          <a:spcPts val="0"/>
                        </a:spcBef>
                        <a:spcAft>
                          <a:spcPts val="0"/>
                        </a:spcAft>
                        <a:buNone/>
                      </a:pPr>
                      <a:r>
                        <a:rPr lang="en-US" sz="1200"/>
                        <a:t>0</a:t>
                      </a:r>
                      <a:endParaRPr sz="1200"/>
                    </a:p>
                  </a:txBody>
                  <a:tcPr marT="91425" marB="91425" marR="91425" marL="91425"/>
                </a:tc>
              </a:tr>
            </a:tbl>
          </a:graphicData>
        </a:graphic>
      </p:graphicFrame>
      <p:sp>
        <p:nvSpPr>
          <p:cNvPr id="122" name="Google Shape;122;g1421dcab01f_0_66"/>
          <p:cNvSpPr txBox="1"/>
          <p:nvPr/>
        </p:nvSpPr>
        <p:spPr>
          <a:xfrm>
            <a:off x="812875" y="1091175"/>
            <a:ext cx="3629400" cy="831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Vincularity </a:t>
            </a:r>
            <a:r>
              <a:rPr lang="en-US"/>
              <a:t>before processing and after processing is above the acceptable threshold &gt;= 0.6</a:t>
            </a:r>
            <a:endParaRPr/>
          </a:p>
        </p:txBody>
      </p:sp>
      <p:sp>
        <p:nvSpPr>
          <p:cNvPr id="123" name="Google Shape;123;g1421dcab01f_0_66"/>
          <p:cNvSpPr txBox="1"/>
          <p:nvPr/>
        </p:nvSpPr>
        <p:spPr>
          <a:xfrm>
            <a:off x="801475" y="1998413"/>
            <a:ext cx="3652200" cy="831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Average Vincularity after processing has increased slightly  by 1.21% signifying some improvement.</a:t>
            </a:r>
            <a:endParaRPr/>
          </a:p>
        </p:txBody>
      </p:sp>
      <p:sp>
        <p:nvSpPr>
          <p:cNvPr id="124" name="Google Shape;124;g1421dcab01f_0_66"/>
          <p:cNvSpPr txBox="1"/>
          <p:nvPr/>
        </p:nvSpPr>
        <p:spPr>
          <a:xfrm>
            <a:off x="801475" y="2874388"/>
            <a:ext cx="4064400" cy="10467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Vincularity before processing is on a downward slope as new data is added however is well above the </a:t>
            </a:r>
            <a:r>
              <a:rPr lang="en-US"/>
              <a:t>acceptable</a:t>
            </a:r>
            <a:r>
              <a:rPr lang="en-US"/>
              <a:t> threshold and drop threshold.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421dcab01f_0_73"/>
          <p:cNvSpPr txBox="1"/>
          <p:nvPr>
            <p:ph type="title"/>
          </p:nvPr>
        </p:nvSpPr>
        <p:spPr>
          <a:xfrm>
            <a:off x="685800" y="381000"/>
            <a:ext cx="7772400" cy="82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Results- Validity</a:t>
            </a:r>
            <a:endParaRPr>
              <a:latin typeface="Gill Sans"/>
              <a:ea typeface="Gill Sans"/>
              <a:cs typeface="Gill Sans"/>
              <a:sym typeface="Gill Sans"/>
            </a:endParaRPr>
          </a:p>
        </p:txBody>
      </p:sp>
      <p:pic>
        <p:nvPicPr>
          <p:cNvPr id="130" name="Google Shape;130;g1421dcab01f_0_73"/>
          <p:cNvPicPr preferRelativeResize="0"/>
          <p:nvPr/>
        </p:nvPicPr>
        <p:blipFill>
          <a:blip r:embed="rId3">
            <a:alphaModFix/>
          </a:blip>
          <a:stretch>
            <a:fillRect/>
          </a:stretch>
        </p:blipFill>
        <p:spPr>
          <a:xfrm>
            <a:off x="5075500" y="1079725"/>
            <a:ext cx="3756090" cy="2710187"/>
          </a:xfrm>
          <a:prstGeom prst="rect">
            <a:avLst/>
          </a:prstGeom>
          <a:noFill/>
          <a:ln>
            <a:noFill/>
          </a:ln>
        </p:spPr>
      </p:pic>
      <p:graphicFrame>
        <p:nvGraphicFramePr>
          <p:cNvPr id="131" name="Google Shape;131;g1421dcab01f_0_73"/>
          <p:cNvGraphicFramePr/>
          <p:nvPr/>
        </p:nvGraphicFramePr>
        <p:xfrm>
          <a:off x="1089900" y="3965738"/>
          <a:ext cx="3000000" cy="3000000"/>
        </p:xfrm>
        <a:graphic>
          <a:graphicData uri="http://schemas.openxmlformats.org/drawingml/2006/table">
            <a:tbl>
              <a:tblPr>
                <a:noFill/>
                <a:tableStyleId>{D4660760-BA56-4DD6-A775-F8EED22211DE}</a:tableStyleId>
              </a:tblPr>
              <a:tblGrid>
                <a:gridCol w="980275"/>
                <a:gridCol w="980275"/>
                <a:gridCol w="980275"/>
                <a:gridCol w="980275"/>
                <a:gridCol w="980275"/>
                <a:gridCol w="980275"/>
                <a:gridCol w="980275"/>
                <a:gridCol w="980275"/>
              </a:tblGrid>
              <a:tr h="365725">
                <a:tc gridSpan="8">
                  <a:txBody>
                    <a:bodyPr/>
                    <a:lstStyle/>
                    <a:p>
                      <a:pPr indent="0" lvl="0" marL="0" rtl="0" algn="ctr">
                        <a:spcBef>
                          <a:spcPts val="0"/>
                        </a:spcBef>
                        <a:spcAft>
                          <a:spcPts val="0"/>
                        </a:spcAft>
                        <a:buNone/>
                      </a:pPr>
                      <a:r>
                        <a:rPr b="1" lang="en-US" sz="1200"/>
                        <a:t>Validity</a:t>
                      </a:r>
                      <a:endParaRPr b="1" sz="1200"/>
                    </a:p>
                  </a:txBody>
                  <a:tcPr marT="91425" marB="91425" marR="91425" marL="91425"/>
                </a:tc>
                <a:tc hMerge="1"/>
                <a:tc hMerge="1"/>
                <a:tc hMerge="1"/>
                <a:tc hMerge="1"/>
                <a:tc hMerge="1"/>
                <a:tc hMerge="1"/>
                <a:tc hMerge="1"/>
              </a:tr>
              <a:tr h="365725">
                <a:tc>
                  <a:txBody>
                    <a:bodyPr/>
                    <a:lstStyle/>
                    <a:p>
                      <a:pPr indent="0" lvl="0" marL="0" rtl="0" algn="ctr">
                        <a:spcBef>
                          <a:spcPts val="0"/>
                        </a:spcBef>
                        <a:spcAft>
                          <a:spcPts val="0"/>
                        </a:spcAft>
                        <a:buNone/>
                      </a:pPr>
                      <a:r>
                        <a:rPr lang="en-US" sz="1200"/>
                        <a:t>T1(before)</a:t>
                      </a:r>
                      <a:endParaRPr sz="1200"/>
                    </a:p>
                  </a:txBody>
                  <a:tcPr marT="91425" marB="91425" marR="91425" marL="91425"/>
                </a:tc>
                <a:tc>
                  <a:txBody>
                    <a:bodyPr/>
                    <a:lstStyle/>
                    <a:p>
                      <a:pPr indent="0" lvl="0" marL="0" rtl="0" algn="ctr">
                        <a:spcBef>
                          <a:spcPts val="0"/>
                        </a:spcBef>
                        <a:spcAft>
                          <a:spcPts val="0"/>
                        </a:spcAft>
                        <a:buNone/>
                      </a:pPr>
                      <a:r>
                        <a:rPr lang="en-US" sz="1200"/>
                        <a:t>T2(before)</a:t>
                      </a:r>
                      <a:endParaRPr sz="1200"/>
                    </a:p>
                  </a:txBody>
                  <a:tcPr marT="91425" marB="91425" marR="91425" marL="91425"/>
                </a:tc>
                <a:tc>
                  <a:txBody>
                    <a:bodyPr/>
                    <a:lstStyle/>
                    <a:p>
                      <a:pPr indent="0" lvl="0" marL="0" rtl="0" algn="ctr">
                        <a:spcBef>
                          <a:spcPts val="0"/>
                        </a:spcBef>
                        <a:spcAft>
                          <a:spcPts val="0"/>
                        </a:spcAft>
                        <a:buNone/>
                      </a:pPr>
                      <a:r>
                        <a:rPr lang="en-US" sz="1200"/>
                        <a:t>T3(before)</a:t>
                      </a:r>
                      <a:endParaRPr sz="1200"/>
                    </a:p>
                  </a:txBody>
                  <a:tcPr marT="91425" marB="91425" marR="91425" marL="91425"/>
                </a:tc>
                <a:tc>
                  <a:txBody>
                    <a:bodyPr/>
                    <a:lstStyle/>
                    <a:p>
                      <a:pPr indent="0" lvl="0" marL="0" rtl="0" algn="ctr">
                        <a:spcBef>
                          <a:spcPts val="0"/>
                        </a:spcBef>
                        <a:spcAft>
                          <a:spcPts val="0"/>
                        </a:spcAft>
                        <a:buNone/>
                      </a:pPr>
                      <a:r>
                        <a:rPr lang="en-US" sz="1200"/>
                        <a:t>Average</a:t>
                      </a:r>
                      <a:endParaRPr sz="1200"/>
                    </a:p>
                  </a:txBody>
                  <a:tcPr marT="91425" marB="91425" marR="91425" marL="91425"/>
                </a:tc>
                <a:tc>
                  <a:txBody>
                    <a:bodyPr/>
                    <a:lstStyle/>
                    <a:p>
                      <a:pPr indent="0" lvl="0" marL="0" rtl="0" algn="ctr">
                        <a:spcBef>
                          <a:spcPts val="0"/>
                        </a:spcBef>
                        <a:spcAft>
                          <a:spcPts val="0"/>
                        </a:spcAft>
                        <a:buNone/>
                      </a:pPr>
                      <a:r>
                        <a:rPr lang="en-US" sz="1200"/>
                        <a:t>T1(after)</a:t>
                      </a:r>
                      <a:endParaRPr sz="1200"/>
                    </a:p>
                  </a:txBody>
                  <a:tcPr marT="91425" marB="91425" marR="91425" marL="91425"/>
                </a:tc>
                <a:tc>
                  <a:txBody>
                    <a:bodyPr/>
                    <a:lstStyle/>
                    <a:p>
                      <a:pPr indent="0" lvl="0" marL="0" rtl="0" algn="ctr">
                        <a:spcBef>
                          <a:spcPts val="0"/>
                        </a:spcBef>
                        <a:spcAft>
                          <a:spcPts val="0"/>
                        </a:spcAft>
                        <a:buNone/>
                      </a:pPr>
                      <a:r>
                        <a:rPr lang="en-US" sz="1200"/>
                        <a:t>T2(after)</a:t>
                      </a:r>
                      <a:endParaRPr sz="1200"/>
                    </a:p>
                  </a:txBody>
                  <a:tcPr marT="91425" marB="91425" marR="91425" marL="91425"/>
                </a:tc>
                <a:tc>
                  <a:txBody>
                    <a:bodyPr/>
                    <a:lstStyle/>
                    <a:p>
                      <a:pPr indent="0" lvl="0" marL="0" rtl="0" algn="ctr">
                        <a:spcBef>
                          <a:spcPts val="0"/>
                        </a:spcBef>
                        <a:spcAft>
                          <a:spcPts val="0"/>
                        </a:spcAft>
                        <a:buNone/>
                      </a:pPr>
                      <a:r>
                        <a:rPr lang="en-US" sz="1200"/>
                        <a:t>T3(after)</a:t>
                      </a:r>
                      <a:endParaRPr sz="1200"/>
                    </a:p>
                  </a:txBody>
                  <a:tcPr marT="91425" marB="91425" marR="91425" marL="91425"/>
                </a:tc>
                <a:tc>
                  <a:txBody>
                    <a:bodyPr/>
                    <a:lstStyle/>
                    <a:p>
                      <a:pPr indent="0" lvl="0" marL="0" rtl="0" algn="ctr">
                        <a:spcBef>
                          <a:spcPts val="0"/>
                        </a:spcBef>
                        <a:spcAft>
                          <a:spcPts val="0"/>
                        </a:spcAft>
                        <a:buNone/>
                      </a:pPr>
                      <a:r>
                        <a:rPr lang="en-US" sz="1200"/>
                        <a:t>Average</a:t>
                      </a:r>
                      <a:endParaRPr sz="1200"/>
                    </a:p>
                  </a:txBody>
                  <a:tcPr marT="91425" marB="91425" marR="91425" marL="91425"/>
                </a:tc>
              </a:tr>
              <a:tr h="365725">
                <a:tc>
                  <a:txBody>
                    <a:bodyPr/>
                    <a:lstStyle/>
                    <a:p>
                      <a:pPr indent="0" lvl="0" marL="0" rtl="0" algn="ctr">
                        <a:spcBef>
                          <a:spcPts val="0"/>
                        </a:spcBef>
                        <a:spcAft>
                          <a:spcPts val="0"/>
                        </a:spcAft>
                        <a:buNone/>
                      </a:pPr>
                      <a:r>
                        <a:rPr lang="en-US" sz="1200"/>
                        <a:t>0.9955</a:t>
                      </a:r>
                      <a:endParaRPr sz="1200"/>
                    </a:p>
                  </a:txBody>
                  <a:tcPr marT="91425" marB="91425" marR="91425" marL="91425"/>
                </a:tc>
                <a:tc>
                  <a:txBody>
                    <a:bodyPr/>
                    <a:lstStyle/>
                    <a:p>
                      <a:pPr indent="0" lvl="0" marL="0" rtl="0" algn="ctr">
                        <a:spcBef>
                          <a:spcPts val="0"/>
                        </a:spcBef>
                        <a:spcAft>
                          <a:spcPts val="0"/>
                        </a:spcAft>
                        <a:buNone/>
                      </a:pPr>
                      <a:r>
                        <a:rPr lang="en-US" sz="1200">
                          <a:solidFill>
                            <a:schemeClr val="dk1"/>
                          </a:solidFill>
                        </a:rPr>
                        <a:t>0.9948</a:t>
                      </a:r>
                      <a:endParaRPr sz="1200"/>
                    </a:p>
                  </a:txBody>
                  <a:tcPr marT="91425" marB="91425" marR="91425" marL="91425"/>
                </a:tc>
                <a:tc>
                  <a:txBody>
                    <a:bodyPr/>
                    <a:lstStyle/>
                    <a:p>
                      <a:pPr indent="0" lvl="0" marL="0" rtl="0" algn="ctr">
                        <a:spcBef>
                          <a:spcPts val="0"/>
                        </a:spcBef>
                        <a:spcAft>
                          <a:spcPts val="0"/>
                        </a:spcAft>
                        <a:buNone/>
                      </a:pPr>
                      <a:r>
                        <a:rPr lang="en-US" sz="1200"/>
                        <a:t>0.9917</a:t>
                      </a:r>
                      <a:endParaRPr sz="1200"/>
                    </a:p>
                  </a:txBody>
                  <a:tcPr marT="91425" marB="91425" marR="91425" marL="91425"/>
                </a:tc>
                <a:tc>
                  <a:txBody>
                    <a:bodyPr/>
                    <a:lstStyle/>
                    <a:p>
                      <a:pPr indent="0" lvl="0" marL="0" rtl="0" algn="ctr">
                        <a:spcBef>
                          <a:spcPts val="0"/>
                        </a:spcBef>
                        <a:spcAft>
                          <a:spcPts val="0"/>
                        </a:spcAft>
                        <a:buNone/>
                      </a:pPr>
                      <a:r>
                        <a:rPr lang="en-US" sz="1200"/>
                        <a:t>0.9940</a:t>
                      </a:r>
                      <a:endParaRPr sz="1200"/>
                    </a:p>
                  </a:txBody>
                  <a:tcPr marT="91425" marB="91425" marR="91425" marL="91425"/>
                </a:tc>
                <a:tc>
                  <a:txBody>
                    <a:bodyPr/>
                    <a:lstStyle/>
                    <a:p>
                      <a:pPr indent="0" lvl="0" marL="0" rtl="0" algn="ctr">
                        <a:spcBef>
                          <a:spcPts val="0"/>
                        </a:spcBef>
                        <a:spcAft>
                          <a:spcPts val="0"/>
                        </a:spcAft>
                        <a:buNone/>
                      </a:pPr>
                      <a:r>
                        <a:rPr lang="en-US" sz="1200"/>
                        <a:t>1</a:t>
                      </a:r>
                      <a:endParaRPr sz="1200"/>
                    </a:p>
                  </a:txBody>
                  <a:tcPr marT="91425" marB="91425" marR="91425" marL="91425"/>
                </a:tc>
                <a:tc>
                  <a:txBody>
                    <a:bodyPr/>
                    <a:lstStyle/>
                    <a:p>
                      <a:pPr indent="0" lvl="0" marL="0" rtl="0" algn="ctr">
                        <a:spcBef>
                          <a:spcPts val="0"/>
                        </a:spcBef>
                        <a:spcAft>
                          <a:spcPts val="0"/>
                        </a:spcAft>
                        <a:buNone/>
                      </a:pPr>
                      <a:r>
                        <a:rPr lang="en-US" sz="1200"/>
                        <a:t>1</a:t>
                      </a:r>
                      <a:endParaRPr sz="1200"/>
                    </a:p>
                  </a:txBody>
                  <a:tcPr marT="91425" marB="91425" marR="91425" marL="91425"/>
                </a:tc>
                <a:tc>
                  <a:txBody>
                    <a:bodyPr/>
                    <a:lstStyle/>
                    <a:p>
                      <a:pPr indent="0" lvl="0" marL="0" rtl="0" algn="ctr">
                        <a:spcBef>
                          <a:spcPts val="0"/>
                        </a:spcBef>
                        <a:spcAft>
                          <a:spcPts val="0"/>
                        </a:spcAft>
                        <a:buNone/>
                      </a:pPr>
                      <a:r>
                        <a:rPr lang="en-US" sz="1200"/>
                        <a:t>1</a:t>
                      </a:r>
                      <a:endParaRPr sz="1200"/>
                    </a:p>
                  </a:txBody>
                  <a:tcPr marT="91425" marB="91425" marR="91425" marL="91425"/>
                </a:tc>
                <a:tc>
                  <a:txBody>
                    <a:bodyPr/>
                    <a:lstStyle/>
                    <a:p>
                      <a:pPr indent="0" lvl="0" marL="0" rtl="0" algn="ctr">
                        <a:spcBef>
                          <a:spcPts val="0"/>
                        </a:spcBef>
                        <a:spcAft>
                          <a:spcPts val="0"/>
                        </a:spcAft>
                        <a:buNone/>
                      </a:pPr>
                      <a:r>
                        <a:rPr lang="en-US" sz="1200"/>
                        <a:t>1</a:t>
                      </a:r>
                      <a:endParaRPr sz="1200"/>
                    </a:p>
                  </a:txBody>
                  <a:tcPr marT="91425" marB="91425" marR="91425" marL="91425"/>
                </a:tc>
              </a:tr>
            </a:tbl>
          </a:graphicData>
        </a:graphic>
      </p:graphicFrame>
      <p:graphicFrame>
        <p:nvGraphicFramePr>
          <p:cNvPr id="132" name="Google Shape;132;g1421dcab01f_0_73"/>
          <p:cNvGraphicFramePr/>
          <p:nvPr/>
        </p:nvGraphicFramePr>
        <p:xfrm>
          <a:off x="1089900" y="5353815"/>
          <a:ext cx="3000000" cy="3000000"/>
        </p:xfrm>
        <a:graphic>
          <a:graphicData uri="http://schemas.openxmlformats.org/drawingml/2006/table">
            <a:tbl>
              <a:tblPr>
                <a:noFill/>
                <a:tableStyleId>{D4660760-BA56-4DD6-A775-F8EED22211DE}</a:tableStyleId>
              </a:tblPr>
              <a:tblGrid>
                <a:gridCol w="1307050"/>
                <a:gridCol w="1307050"/>
                <a:gridCol w="1307050"/>
                <a:gridCol w="1307050"/>
                <a:gridCol w="1307050"/>
                <a:gridCol w="1307050"/>
              </a:tblGrid>
              <a:tr h="211700">
                <a:tc gridSpan="6">
                  <a:txBody>
                    <a:bodyPr/>
                    <a:lstStyle/>
                    <a:p>
                      <a:pPr indent="0" lvl="0" marL="0" rtl="0" algn="ctr">
                        <a:spcBef>
                          <a:spcPts val="0"/>
                        </a:spcBef>
                        <a:spcAft>
                          <a:spcPts val="0"/>
                        </a:spcAft>
                        <a:buNone/>
                      </a:pPr>
                      <a:r>
                        <a:rPr b="1" lang="en-US" sz="1200"/>
                        <a:t>% Change</a:t>
                      </a:r>
                      <a:endParaRPr b="1" sz="1200"/>
                    </a:p>
                  </a:txBody>
                  <a:tcPr marT="91425" marB="91425" marR="91425" marL="91425"/>
                </a:tc>
                <a:tc hMerge="1"/>
                <a:tc hMerge="1"/>
                <a:tc hMerge="1"/>
                <a:tc hMerge="1"/>
                <a:tc hMerge="1"/>
              </a:tr>
              <a:tr h="182175">
                <a:tc>
                  <a:txBody>
                    <a:bodyPr/>
                    <a:lstStyle/>
                    <a:p>
                      <a:pPr indent="0" lvl="0" marL="0" rtl="0" algn="ctr">
                        <a:spcBef>
                          <a:spcPts val="0"/>
                        </a:spcBef>
                        <a:spcAft>
                          <a:spcPts val="0"/>
                        </a:spcAft>
                        <a:buNone/>
                      </a:pPr>
                      <a:r>
                        <a:rPr lang="en-US" sz="1200"/>
                        <a:t>T1 - T2(Before)</a:t>
                      </a:r>
                      <a:endParaRPr sz="1200"/>
                    </a:p>
                  </a:txBody>
                  <a:tcPr marT="91425" marB="91425" marR="91425" marL="91425"/>
                </a:tc>
                <a:tc>
                  <a:txBody>
                    <a:bodyPr/>
                    <a:lstStyle/>
                    <a:p>
                      <a:pPr indent="0" lvl="0" marL="0" rtl="0" algn="ctr">
                        <a:spcBef>
                          <a:spcPts val="0"/>
                        </a:spcBef>
                        <a:spcAft>
                          <a:spcPts val="0"/>
                        </a:spcAft>
                        <a:buNone/>
                      </a:pPr>
                      <a:r>
                        <a:rPr lang="en-US" sz="1200"/>
                        <a:t>T1-T3</a:t>
                      </a:r>
                      <a:r>
                        <a:rPr lang="en-US" sz="1200">
                          <a:solidFill>
                            <a:schemeClr val="dk1"/>
                          </a:solidFill>
                        </a:rPr>
                        <a:t>(Before)</a:t>
                      </a:r>
                      <a:endParaRPr sz="1200"/>
                    </a:p>
                  </a:txBody>
                  <a:tcPr marT="91425" marB="91425" marR="91425" marL="91425"/>
                </a:tc>
                <a:tc>
                  <a:txBody>
                    <a:bodyPr/>
                    <a:lstStyle/>
                    <a:p>
                      <a:pPr indent="0" lvl="0" marL="0" rtl="0" algn="ctr">
                        <a:spcBef>
                          <a:spcPts val="0"/>
                        </a:spcBef>
                        <a:spcAft>
                          <a:spcPts val="0"/>
                        </a:spcAft>
                        <a:buNone/>
                      </a:pPr>
                      <a:r>
                        <a:rPr lang="en-US" sz="1200"/>
                        <a:t>T2-T3</a:t>
                      </a:r>
                      <a:r>
                        <a:rPr lang="en-US" sz="1200">
                          <a:solidFill>
                            <a:schemeClr val="dk1"/>
                          </a:solidFill>
                        </a:rPr>
                        <a:t>(Before)</a:t>
                      </a:r>
                      <a:endParaRPr sz="1200"/>
                    </a:p>
                  </a:txBody>
                  <a:tcPr marT="91425" marB="91425" marR="91425" marL="91425"/>
                </a:tc>
                <a:tc>
                  <a:txBody>
                    <a:bodyPr/>
                    <a:lstStyle/>
                    <a:p>
                      <a:pPr indent="0" lvl="0" marL="0" rtl="0" algn="ctr">
                        <a:spcBef>
                          <a:spcPts val="0"/>
                        </a:spcBef>
                        <a:spcAft>
                          <a:spcPts val="0"/>
                        </a:spcAft>
                        <a:buNone/>
                      </a:pPr>
                      <a:r>
                        <a:rPr lang="en-US" sz="1200"/>
                        <a:t>T1-T2(After)</a:t>
                      </a:r>
                      <a:endParaRPr sz="1200"/>
                    </a:p>
                  </a:txBody>
                  <a:tcPr marT="91425" marB="91425" marR="91425" marL="91425"/>
                </a:tc>
                <a:tc>
                  <a:txBody>
                    <a:bodyPr/>
                    <a:lstStyle/>
                    <a:p>
                      <a:pPr indent="0" lvl="0" marL="0" rtl="0" algn="ctr">
                        <a:spcBef>
                          <a:spcPts val="0"/>
                        </a:spcBef>
                        <a:spcAft>
                          <a:spcPts val="0"/>
                        </a:spcAft>
                        <a:buNone/>
                      </a:pPr>
                      <a:r>
                        <a:rPr lang="en-US" sz="1200"/>
                        <a:t>T1-T3(After)</a:t>
                      </a:r>
                      <a:endParaRPr sz="1200"/>
                    </a:p>
                  </a:txBody>
                  <a:tcPr marT="91425" marB="91425" marR="91425" marL="91425"/>
                </a:tc>
                <a:tc>
                  <a:txBody>
                    <a:bodyPr/>
                    <a:lstStyle/>
                    <a:p>
                      <a:pPr indent="0" lvl="0" marL="0" rtl="0" algn="ctr">
                        <a:spcBef>
                          <a:spcPts val="0"/>
                        </a:spcBef>
                        <a:spcAft>
                          <a:spcPts val="0"/>
                        </a:spcAft>
                        <a:buNone/>
                      </a:pPr>
                      <a:r>
                        <a:rPr lang="en-US" sz="1200"/>
                        <a:t>T2-T3(After)</a:t>
                      </a:r>
                      <a:endParaRPr sz="1200"/>
                    </a:p>
                  </a:txBody>
                  <a:tcPr marT="91425" marB="91425" marR="91425" marL="91425"/>
                </a:tc>
              </a:tr>
              <a:tr h="182175">
                <a:tc>
                  <a:txBody>
                    <a:bodyPr/>
                    <a:lstStyle/>
                    <a:p>
                      <a:pPr indent="0" lvl="0" marL="0" rtl="0" algn="ctr">
                        <a:spcBef>
                          <a:spcPts val="0"/>
                        </a:spcBef>
                        <a:spcAft>
                          <a:spcPts val="0"/>
                        </a:spcAft>
                        <a:buNone/>
                      </a:pPr>
                      <a:r>
                        <a:rPr lang="en-US" sz="1200"/>
                        <a:t>-0,06</a:t>
                      </a:r>
                      <a:endParaRPr sz="1200"/>
                    </a:p>
                  </a:txBody>
                  <a:tcPr marT="91425" marB="91425" marR="91425" marL="91425"/>
                </a:tc>
                <a:tc>
                  <a:txBody>
                    <a:bodyPr/>
                    <a:lstStyle/>
                    <a:p>
                      <a:pPr indent="0" lvl="0" marL="0" rtl="0" algn="ctr">
                        <a:spcBef>
                          <a:spcPts val="0"/>
                        </a:spcBef>
                        <a:spcAft>
                          <a:spcPts val="0"/>
                        </a:spcAft>
                        <a:buNone/>
                      </a:pPr>
                      <a:r>
                        <a:rPr lang="en-US" sz="1200"/>
                        <a:t>-0.38</a:t>
                      </a:r>
                      <a:endParaRPr sz="1200"/>
                    </a:p>
                  </a:txBody>
                  <a:tcPr marT="91425" marB="91425" marR="91425" marL="91425"/>
                </a:tc>
                <a:tc>
                  <a:txBody>
                    <a:bodyPr/>
                    <a:lstStyle/>
                    <a:p>
                      <a:pPr indent="0" lvl="0" marL="0" rtl="0" algn="ctr">
                        <a:spcBef>
                          <a:spcPts val="0"/>
                        </a:spcBef>
                        <a:spcAft>
                          <a:spcPts val="0"/>
                        </a:spcAft>
                        <a:buNone/>
                      </a:pPr>
                      <a:r>
                        <a:rPr lang="en-US" sz="1200"/>
                        <a:t>-0.31</a:t>
                      </a:r>
                      <a:endParaRPr sz="1200"/>
                    </a:p>
                  </a:txBody>
                  <a:tcPr marT="91425" marB="91425" marR="91425" marL="91425"/>
                </a:tc>
                <a:tc>
                  <a:txBody>
                    <a:bodyPr/>
                    <a:lstStyle/>
                    <a:p>
                      <a:pPr indent="0" lvl="0" marL="0" rtl="0" algn="ctr">
                        <a:spcBef>
                          <a:spcPts val="0"/>
                        </a:spcBef>
                        <a:spcAft>
                          <a:spcPts val="0"/>
                        </a:spcAft>
                        <a:buNone/>
                      </a:pPr>
                      <a:r>
                        <a:rPr lang="en-US" sz="1200"/>
                        <a:t>0</a:t>
                      </a:r>
                      <a:endParaRPr sz="1200"/>
                    </a:p>
                  </a:txBody>
                  <a:tcPr marT="91425" marB="91425" marR="91425" marL="91425"/>
                </a:tc>
                <a:tc>
                  <a:txBody>
                    <a:bodyPr/>
                    <a:lstStyle/>
                    <a:p>
                      <a:pPr indent="0" lvl="0" marL="0" rtl="0" algn="ctr">
                        <a:spcBef>
                          <a:spcPts val="0"/>
                        </a:spcBef>
                        <a:spcAft>
                          <a:spcPts val="0"/>
                        </a:spcAft>
                        <a:buNone/>
                      </a:pPr>
                      <a:r>
                        <a:rPr lang="en-US" sz="1200"/>
                        <a:t>0</a:t>
                      </a:r>
                      <a:endParaRPr sz="1200"/>
                    </a:p>
                  </a:txBody>
                  <a:tcPr marT="91425" marB="91425" marR="91425" marL="91425"/>
                </a:tc>
                <a:tc>
                  <a:txBody>
                    <a:bodyPr/>
                    <a:lstStyle/>
                    <a:p>
                      <a:pPr indent="0" lvl="0" marL="0" rtl="0" algn="ctr">
                        <a:spcBef>
                          <a:spcPts val="0"/>
                        </a:spcBef>
                        <a:spcAft>
                          <a:spcPts val="0"/>
                        </a:spcAft>
                        <a:buNone/>
                      </a:pPr>
                      <a:r>
                        <a:rPr lang="en-US" sz="1200"/>
                        <a:t>0</a:t>
                      </a:r>
                      <a:endParaRPr sz="1200"/>
                    </a:p>
                  </a:txBody>
                  <a:tcPr marT="91425" marB="91425" marR="91425" marL="91425"/>
                </a:tc>
              </a:tr>
            </a:tbl>
          </a:graphicData>
        </a:graphic>
      </p:graphicFrame>
      <p:sp>
        <p:nvSpPr>
          <p:cNvPr id="133" name="Google Shape;133;g1421dcab01f_0_73"/>
          <p:cNvSpPr txBox="1"/>
          <p:nvPr/>
        </p:nvSpPr>
        <p:spPr>
          <a:xfrm>
            <a:off x="812875" y="1091175"/>
            <a:ext cx="3629400" cy="831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Validity </a:t>
            </a:r>
            <a:r>
              <a:rPr lang="en-US"/>
              <a:t>before processing and after processing is above the acceptable threshold &gt;= 0.9</a:t>
            </a:r>
            <a:endParaRPr/>
          </a:p>
        </p:txBody>
      </p:sp>
      <p:sp>
        <p:nvSpPr>
          <p:cNvPr id="134" name="Google Shape;134;g1421dcab01f_0_73"/>
          <p:cNvSpPr txBox="1"/>
          <p:nvPr/>
        </p:nvSpPr>
        <p:spPr>
          <a:xfrm>
            <a:off x="801475" y="1998413"/>
            <a:ext cx="3652200" cy="831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Average Validity after processing has increased slightly  by 0.6% signifying some improvement.</a:t>
            </a:r>
            <a:endParaRPr/>
          </a:p>
        </p:txBody>
      </p:sp>
      <p:sp>
        <p:nvSpPr>
          <p:cNvPr id="135" name="Google Shape;135;g1421dcab01f_0_73"/>
          <p:cNvSpPr txBox="1"/>
          <p:nvPr/>
        </p:nvSpPr>
        <p:spPr>
          <a:xfrm>
            <a:off x="801475" y="2874388"/>
            <a:ext cx="4064400" cy="831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Validity </a:t>
            </a:r>
            <a:r>
              <a:rPr lang="en-US"/>
              <a:t>before processing dropped slightly in t2 - t3 time frame due increase in very few non compliant records.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4243027b5f_1_21"/>
          <p:cNvSpPr txBox="1"/>
          <p:nvPr>
            <p:ph type="title"/>
          </p:nvPr>
        </p:nvSpPr>
        <p:spPr>
          <a:xfrm>
            <a:off x="685800" y="381000"/>
            <a:ext cx="7772400" cy="638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t>Lessons Learned</a:t>
            </a:r>
            <a:endParaRPr sz="2400"/>
          </a:p>
        </p:txBody>
      </p:sp>
      <p:sp>
        <p:nvSpPr>
          <p:cNvPr id="142" name="Google Shape;142;g14243027b5f_1_21"/>
          <p:cNvSpPr txBox="1"/>
          <p:nvPr/>
        </p:nvSpPr>
        <p:spPr>
          <a:xfrm>
            <a:off x="870125" y="1660625"/>
            <a:ext cx="7110000" cy="4002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Structured approach of measurement process makes things clear and stay on track </a:t>
            </a:r>
            <a:endParaRPr/>
          </a:p>
        </p:txBody>
      </p:sp>
      <p:sp>
        <p:nvSpPr>
          <p:cNvPr id="143" name="Google Shape;143;g14243027b5f_1_21"/>
          <p:cNvSpPr txBox="1"/>
          <p:nvPr/>
        </p:nvSpPr>
        <p:spPr>
          <a:xfrm>
            <a:off x="870125" y="2233575"/>
            <a:ext cx="7110000" cy="4002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Learned to apply measurement process on a given problem. </a:t>
            </a:r>
            <a:endParaRPr/>
          </a:p>
        </p:txBody>
      </p:sp>
      <p:sp>
        <p:nvSpPr>
          <p:cNvPr id="144" name="Google Shape;144;g14243027b5f_1_21"/>
          <p:cNvSpPr txBox="1"/>
          <p:nvPr/>
        </p:nvSpPr>
        <p:spPr>
          <a:xfrm>
            <a:off x="870125" y="2806525"/>
            <a:ext cx="7110000" cy="4002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Learned about new V’s (Vincularity, Validity and Veracity ) and how to measure them.</a:t>
            </a:r>
            <a:endParaRPr/>
          </a:p>
        </p:txBody>
      </p:sp>
      <p:sp>
        <p:nvSpPr>
          <p:cNvPr id="145" name="Google Shape;145;g14243027b5f_1_21"/>
          <p:cNvSpPr txBox="1"/>
          <p:nvPr/>
        </p:nvSpPr>
        <p:spPr>
          <a:xfrm>
            <a:off x="870125" y="1139763"/>
            <a:ext cx="7110000" cy="4002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Good data quality helps strengthening the trust on the analysis results</a:t>
            </a:r>
            <a:endParaRPr/>
          </a:p>
        </p:txBody>
      </p:sp>
      <p:sp>
        <p:nvSpPr>
          <p:cNvPr id="146" name="Google Shape;146;g14243027b5f_1_21"/>
          <p:cNvSpPr txBox="1"/>
          <p:nvPr/>
        </p:nvSpPr>
        <p:spPr>
          <a:xfrm>
            <a:off x="870125" y="3952425"/>
            <a:ext cx="7110000" cy="4002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Better planning of tasks and </a:t>
            </a:r>
            <a:r>
              <a:rPr lang="en-US"/>
              <a:t>analysis</a:t>
            </a:r>
            <a:r>
              <a:rPr lang="en-US"/>
              <a:t> of scope would have avoided last minute changes</a:t>
            </a:r>
            <a:endParaRPr/>
          </a:p>
        </p:txBody>
      </p:sp>
      <p:sp>
        <p:nvSpPr>
          <p:cNvPr id="147" name="Google Shape;147;g14243027b5f_1_21"/>
          <p:cNvSpPr txBox="1"/>
          <p:nvPr/>
        </p:nvSpPr>
        <p:spPr>
          <a:xfrm>
            <a:off x="870125" y="4448425"/>
            <a:ext cx="7110000" cy="6156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Lack of </a:t>
            </a:r>
            <a:r>
              <a:rPr lang="en-US"/>
              <a:t>work experience creates difficulty in </a:t>
            </a:r>
            <a:r>
              <a:rPr lang="en-US"/>
              <a:t>understanding the issues faced when working with actual real-time data</a:t>
            </a:r>
            <a:endParaRPr/>
          </a:p>
        </p:txBody>
      </p:sp>
      <p:sp>
        <p:nvSpPr>
          <p:cNvPr id="148" name="Google Shape;148;g14243027b5f_1_21"/>
          <p:cNvSpPr txBox="1"/>
          <p:nvPr/>
        </p:nvSpPr>
        <p:spPr>
          <a:xfrm>
            <a:off x="870125" y="5999525"/>
            <a:ext cx="7110000" cy="400200"/>
          </a:xfrm>
          <a:prstGeom prst="rect">
            <a:avLst/>
          </a:prstGeom>
          <a:solidFill>
            <a:srgbClr val="B4A7D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How Quality measurement procedures work in parallel with SDLC</a:t>
            </a:r>
            <a:endParaRPr/>
          </a:p>
        </p:txBody>
      </p:sp>
      <p:sp>
        <p:nvSpPr>
          <p:cNvPr id="149" name="Google Shape;149;g14243027b5f_1_21"/>
          <p:cNvSpPr txBox="1"/>
          <p:nvPr/>
        </p:nvSpPr>
        <p:spPr>
          <a:xfrm>
            <a:off x="685800" y="3302525"/>
            <a:ext cx="711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782336"/>
                </a:solidFill>
              </a:rPr>
              <a:t>What could be changed to deliver better results?</a:t>
            </a:r>
            <a:endParaRPr sz="2400"/>
          </a:p>
        </p:txBody>
      </p:sp>
      <p:sp>
        <p:nvSpPr>
          <p:cNvPr id="150" name="Google Shape;150;g14243027b5f_1_21"/>
          <p:cNvSpPr txBox="1"/>
          <p:nvPr/>
        </p:nvSpPr>
        <p:spPr>
          <a:xfrm>
            <a:off x="685800" y="5254725"/>
            <a:ext cx="711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400">
                <a:solidFill>
                  <a:srgbClr val="782336"/>
                </a:solidFill>
              </a:rPr>
              <a:t>What still puzzles us?</a:t>
            </a:r>
            <a:endParaRPr sz="2400">
              <a:solidFill>
                <a:srgbClr val="78233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4243027b5f_1_15"/>
          <p:cNvSpPr txBox="1"/>
          <p:nvPr>
            <p:ph type="title"/>
          </p:nvPr>
        </p:nvSpPr>
        <p:spPr>
          <a:xfrm>
            <a:off x="3628200" y="2796750"/>
            <a:ext cx="2348100" cy="70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Gill Sans"/>
                <a:ea typeface="Gill Sans"/>
                <a:cs typeface="Gill Sans"/>
                <a:sym typeface="Gill Sans"/>
              </a:rPr>
              <a:t>Thank You</a:t>
            </a:r>
            <a:endParaRPr>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2"/>
          <p:cNvSpPr txBox="1"/>
          <p:nvPr>
            <p:ph type="title"/>
          </p:nvPr>
        </p:nvSpPr>
        <p:spPr>
          <a:xfrm>
            <a:off x="685800" y="381000"/>
            <a:ext cx="7772400" cy="75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Gill Sans"/>
                <a:ea typeface="Gill Sans"/>
                <a:cs typeface="Gill Sans"/>
                <a:sym typeface="Gill Sans"/>
              </a:rPr>
              <a:t>Establishing And Formalizing Measurement Goals</a:t>
            </a:r>
            <a:endParaRPr sz="3000">
              <a:latin typeface="Gill Sans"/>
              <a:ea typeface="Gill Sans"/>
              <a:cs typeface="Gill Sans"/>
              <a:sym typeface="Gill Sans"/>
            </a:endParaRPr>
          </a:p>
        </p:txBody>
      </p:sp>
      <p:sp>
        <p:nvSpPr>
          <p:cNvPr id="34" name="Google Shape;34;p2"/>
          <p:cNvSpPr/>
          <p:nvPr/>
        </p:nvSpPr>
        <p:spPr>
          <a:xfrm>
            <a:off x="892500" y="1396775"/>
            <a:ext cx="7359000" cy="7524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Business Goal</a:t>
            </a:r>
            <a:endParaRPr b="1"/>
          </a:p>
          <a:p>
            <a:pPr indent="0" lvl="0" marL="0" rtl="0" algn="l">
              <a:spcBef>
                <a:spcPts val="0"/>
              </a:spcBef>
              <a:spcAft>
                <a:spcPts val="0"/>
              </a:spcAft>
              <a:buNone/>
            </a:pPr>
            <a:r>
              <a:rPr lang="en-US"/>
              <a:t>Analyze and improve the quality of big data for the purpose of classifying individuals into high risk or low risk category. </a:t>
            </a:r>
            <a:endParaRPr/>
          </a:p>
        </p:txBody>
      </p:sp>
      <p:sp>
        <p:nvSpPr>
          <p:cNvPr id="35" name="Google Shape;35;p2"/>
          <p:cNvSpPr/>
          <p:nvPr/>
        </p:nvSpPr>
        <p:spPr>
          <a:xfrm>
            <a:off x="892500" y="2753400"/>
            <a:ext cx="2643300" cy="675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Measurement Goal</a:t>
            </a:r>
            <a:endParaRPr b="1"/>
          </a:p>
          <a:p>
            <a:pPr indent="0" lvl="0" marL="0" rtl="0" algn="l">
              <a:spcBef>
                <a:spcPts val="0"/>
              </a:spcBef>
              <a:spcAft>
                <a:spcPts val="0"/>
              </a:spcAft>
              <a:buNone/>
            </a:pPr>
            <a:r>
              <a:rPr lang="en-US"/>
              <a:t>What is the vincularity of data?</a:t>
            </a:r>
            <a:endParaRPr/>
          </a:p>
        </p:txBody>
      </p:sp>
      <p:sp>
        <p:nvSpPr>
          <p:cNvPr id="36" name="Google Shape;36;p2"/>
          <p:cNvSpPr/>
          <p:nvPr/>
        </p:nvSpPr>
        <p:spPr>
          <a:xfrm>
            <a:off x="3766636" y="2753400"/>
            <a:ext cx="2416800" cy="675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solidFill>
                  <a:schemeClr val="dk1"/>
                </a:solidFill>
              </a:rPr>
              <a:t>Measurement Goal</a:t>
            </a:r>
            <a:endParaRPr b="1"/>
          </a:p>
          <a:p>
            <a:pPr indent="0" lvl="0" marL="0" rtl="0" algn="l">
              <a:spcBef>
                <a:spcPts val="0"/>
              </a:spcBef>
              <a:spcAft>
                <a:spcPts val="0"/>
              </a:spcAft>
              <a:buNone/>
            </a:pPr>
            <a:r>
              <a:rPr lang="en-US"/>
              <a:t>What is the validity of data?</a:t>
            </a:r>
            <a:endParaRPr/>
          </a:p>
        </p:txBody>
      </p:sp>
      <p:sp>
        <p:nvSpPr>
          <p:cNvPr id="37" name="Google Shape;37;p2"/>
          <p:cNvSpPr/>
          <p:nvPr/>
        </p:nvSpPr>
        <p:spPr>
          <a:xfrm>
            <a:off x="1019925" y="4510175"/>
            <a:ext cx="2416800" cy="1260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Operationalized goal</a:t>
            </a:r>
            <a:endParaRPr b="1"/>
          </a:p>
          <a:p>
            <a:pPr indent="0" lvl="0" marL="0" rtl="0" algn="just">
              <a:spcBef>
                <a:spcPts val="0"/>
              </a:spcBef>
              <a:spcAft>
                <a:spcPts val="0"/>
              </a:spcAft>
              <a:buNone/>
            </a:pPr>
            <a:r>
              <a:rPr lang="en-US"/>
              <a:t>To evaluate the vincularity of data and analyze the trend and percent change between time frames</a:t>
            </a:r>
            <a:endParaRPr/>
          </a:p>
        </p:txBody>
      </p:sp>
      <p:sp>
        <p:nvSpPr>
          <p:cNvPr id="38" name="Google Shape;38;p2"/>
          <p:cNvSpPr/>
          <p:nvPr/>
        </p:nvSpPr>
        <p:spPr>
          <a:xfrm>
            <a:off x="6414250" y="2753400"/>
            <a:ext cx="2516100" cy="675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solidFill>
                  <a:schemeClr val="dk1"/>
                </a:solidFill>
              </a:rPr>
              <a:t>Measurement Goal</a:t>
            </a:r>
            <a:endParaRPr/>
          </a:p>
          <a:p>
            <a:pPr indent="0" lvl="0" marL="0" rtl="0" algn="l">
              <a:spcBef>
                <a:spcPts val="0"/>
              </a:spcBef>
              <a:spcAft>
                <a:spcPts val="0"/>
              </a:spcAft>
              <a:buNone/>
            </a:pPr>
            <a:r>
              <a:rPr lang="en-US"/>
              <a:t>What is the veracity of data?</a:t>
            </a:r>
            <a:endParaRPr/>
          </a:p>
        </p:txBody>
      </p:sp>
      <p:sp>
        <p:nvSpPr>
          <p:cNvPr id="39" name="Google Shape;39;p2"/>
          <p:cNvSpPr/>
          <p:nvPr/>
        </p:nvSpPr>
        <p:spPr>
          <a:xfrm>
            <a:off x="3716975" y="4510175"/>
            <a:ext cx="2516100" cy="12603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rPr>
              <a:t>Operationalized goal</a:t>
            </a:r>
            <a:endParaRPr>
              <a:solidFill>
                <a:schemeClr val="dk1"/>
              </a:solidFill>
            </a:endParaRPr>
          </a:p>
          <a:p>
            <a:pPr indent="0" lvl="0" marL="0" rtl="0" algn="just">
              <a:spcBef>
                <a:spcPts val="0"/>
              </a:spcBef>
              <a:spcAft>
                <a:spcPts val="0"/>
              </a:spcAft>
              <a:buClr>
                <a:schemeClr val="dk1"/>
              </a:buClr>
              <a:buSzPts val="1100"/>
              <a:buFont typeface="Arial"/>
              <a:buNone/>
            </a:pPr>
            <a:r>
              <a:rPr lang="en-US">
                <a:solidFill>
                  <a:schemeClr val="dk1"/>
                </a:solidFill>
              </a:rPr>
              <a:t>To evaluate the validity of data and analyze the trend and percent change between time frames</a:t>
            </a:r>
            <a:endParaRPr>
              <a:solidFill>
                <a:schemeClr val="dk1"/>
              </a:solidFill>
            </a:endParaRPr>
          </a:p>
          <a:p>
            <a:pPr indent="0" lvl="0" marL="0" rtl="0" algn="l">
              <a:spcBef>
                <a:spcPts val="0"/>
              </a:spcBef>
              <a:spcAft>
                <a:spcPts val="0"/>
              </a:spcAft>
              <a:buNone/>
            </a:pPr>
            <a:r>
              <a:t/>
            </a:r>
            <a:endParaRPr/>
          </a:p>
        </p:txBody>
      </p:sp>
      <p:sp>
        <p:nvSpPr>
          <p:cNvPr id="40" name="Google Shape;40;p2"/>
          <p:cNvSpPr/>
          <p:nvPr/>
        </p:nvSpPr>
        <p:spPr>
          <a:xfrm>
            <a:off x="6414250" y="4510175"/>
            <a:ext cx="2516100" cy="12603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chemeClr val="dk1"/>
                </a:solidFill>
              </a:rPr>
              <a:t>Operationalized goal</a:t>
            </a:r>
            <a:endParaRPr>
              <a:solidFill>
                <a:schemeClr val="dk1"/>
              </a:solidFill>
            </a:endParaRPr>
          </a:p>
          <a:p>
            <a:pPr indent="0" lvl="0" marL="0" rtl="0" algn="just">
              <a:spcBef>
                <a:spcPts val="0"/>
              </a:spcBef>
              <a:spcAft>
                <a:spcPts val="0"/>
              </a:spcAft>
              <a:buClr>
                <a:schemeClr val="dk1"/>
              </a:buClr>
              <a:buSzPts val="1100"/>
              <a:buFont typeface="Arial"/>
              <a:buNone/>
            </a:pPr>
            <a:r>
              <a:rPr lang="en-US">
                <a:solidFill>
                  <a:schemeClr val="dk1"/>
                </a:solidFill>
              </a:rPr>
              <a:t>To evaluate the veracity of data and analyze the trend and percent change between time frames</a:t>
            </a:r>
            <a:endParaRPr>
              <a:solidFill>
                <a:schemeClr val="dk1"/>
              </a:solidFill>
            </a:endParaRPr>
          </a:p>
          <a:p>
            <a:pPr indent="0" lvl="0" marL="0" rtl="0" algn="l">
              <a:spcBef>
                <a:spcPts val="0"/>
              </a:spcBef>
              <a:spcAft>
                <a:spcPts val="0"/>
              </a:spcAft>
              <a:buNone/>
            </a:pPr>
            <a:r>
              <a:t/>
            </a:r>
            <a:endParaRPr/>
          </a:p>
        </p:txBody>
      </p:sp>
      <p:cxnSp>
        <p:nvCxnSpPr>
          <p:cNvPr id="41" name="Google Shape;41;p2"/>
          <p:cNvCxnSpPr>
            <a:stCxn id="34" idx="2"/>
            <a:endCxn id="35" idx="0"/>
          </p:cNvCxnSpPr>
          <p:nvPr/>
        </p:nvCxnSpPr>
        <p:spPr>
          <a:xfrm flipH="1">
            <a:off x="2214300" y="2149175"/>
            <a:ext cx="2357700" cy="604200"/>
          </a:xfrm>
          <a:prstGeom prst="straightConnector1">
            <a:avLst/>
          </a:prstGeom>
          <a:noFill/>
          <a:ln cap="flat" cmpd="sng" w="9525">
            <a:solidFill>
              <a:schemeClr val="dk2"/>
            </a:solidFill>
            <a:prstDash val="solid"/>
            <a:round/>
            <a:headEnd len="med" w="med" type="none"/>
            <a:tailEnd len="med" w="med" type="triangle"/>
          </a:ln>
        </p:spPr>
      </p:cxnSp>
      <p:cxnSp>
        <p:nvCxnSpPr>
          <p:cNvPr id="42" name="Google Shape;42;p2"/>
          <p:cNvCxnSpPr>
            <a:stCxn id="34" idx="2"/>
            <a:endCxn id="36" idx="0"/>
          </p:cNvCxnSpPr>
          <p:nvPr/>
        </p:nvCxnSpPr>
        <p:spPr>
          <a:xfrm>
            <a:off x="4572000" y="2149175"/>
            <a:ext cx="402900" cy="604200"/>
          </a:xfrm>
          <a:prstGeom prst="straightConnector1">
            <a:avLst/>
          </a:prstGeom>
          <a:noFill/>
          <a:ln cap="flat" cmpd="sng" w="9525">
            <a:solidFill>
              <a:schemeClr val="dk2"/>
            </a:solidFill>
            <a:prstDash val="solid"/>
            <a:round/>
            <a:headEnd len="med" w="med" type="none"/>
            <a:tailEnd len="med" w="med" type="triangle"/>
          </a:ln>
        </p:spPr>
      </p:cxnSp>
      <p:cxnSp>
        <p:nvCxnSpPr>
          <p:cNvPr id="43" name="Google Shape;43;p2"/>
          <p:cNvCxnSpPr>
            <a:stCxn id="34" idx="2"/>
            <a:endCxn id="38" idx="0"/>
          </p:cNvCxnSpPr>
          <p:nvPr/>
        </p:nvCxnSpPr>
        <p:spPr>
          <a:xfrm>
            <a:off x="4572000" y="2149175"/>
            <a:ext cx="3100200" cy="604200"/>
          </a:xfrm>
          <a:prstGeom prst="straightConnector1">
            <a:avLst/>
          </a:prstGeom>
          <a:noFill/>
          <a:ln cap="flat" cmpd="sng" w="9525">
            <a:solidFill>
              <a:schemeClr val="dk2"/>
            </a:solidFill>
            <a:prstDash val="solid"/>
            <a:round/>
            <a:headEnd len="med" w="med" type="none"/>
            <a:tailEnd len="med" w="med" type="triangle"/>
          </a:ln>
        </p:spPr>
      </p:cxnSp>
      <p:cxnSp>
        <p:nvCxnSpPr>
          <p:cNvPr id="44" name="Google Shape;44;p2"/>
          <p:cNvCxnSpPr>
            <a:stCxn id="35" idx="2"/>
            <a:endCxn id="37" idx="0"/>
          </p:cNvCxnSpPr>
          <p:nvPr/>
        </p:nvCxnSpPr>
        <p:spPr>
          <a:xfrm>
            <a:off x="2214150" y="3429000"/>
            <a:ext cx="14100" cy="1081200"/>
          </a:xfrm>
          <a:prstGeom prst="straightConnector1">
            <a:avLst/>
          </a:prstGeom>
          <a:noFill/>
          <a:ln cap="flat" cmpd="sng" w="9525">
            <a:solidFill>
              <a:schemeClr val="dk2"/>
            </a:solidFill>
            <a:prstDash val="solid"/>
            <a:round/>
            <a:headEnd len="med" w="med" type="none"/>
            <a:tailEnd len="med" w="med" type="triangle"/>
          </a:ln>
        </p:spPr>
      </p:cxnSp>
      <p:cxnSp>
        <p:nvCxnSpPr>
          <p:cNvPr id="45" name="Google Shape;45;p2"/>
          <p:cNvCxnSpPr>
            <a:stCxn id="36" idx="2"/>
            <a:endCxn id="39" idx="0"/>
          </p:cNvCxnSpPr>
          <p:nvPr/>
        </p:nvCxnSpPr>
        <p:spPr>
          <a:xfrm>
            <a:off x="4975036" y="3429000"/>
            <a:ext cx="0" cy="1081200"/>
          </a:xfrm>
          <a:prstGeom prst="straightConnector1">
            <a:avLst/>
          </a:prstGeom>
          <a:noFill/>
          <a:ln cap="flat" cmpd="sng" w="9525">
            <a:solidFill>
              <a:schemeClr val="dk2"/>
            </a:solidFill>
            <a:prstDash val="solid"/>
            <a:round/>
            <a:headEnd len="med" w="med" type="none"/>
            <a:tailEnd len="med" w="med" type="triangle"/>
          </a:ln>
        </p:spPr>
      </p:cxnSp>
      <p:cxnSp>
        <p:nvCxnSpPr>
          <p:cNvPr id="46" name="Google Shape;46;p2"/>
          <p:cNvCxnSpPr>
            <a:stCxn id="38" idx="2"/>
            <a:endCxn id="40" idx="0"/>
          </p:cNvCxnSpPr>
          <p:nvPr/>
        </p:nvCxnSpPr>
        <p:spPr>
          <a:xfrm>
            <a:off x="7672300" y="3429000"/>
            <a:ext cx="0" cy="108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1000"/>
                                        <p:tgtEl>
                                          <p:spTgt spid="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1000"/>
                                        <p:tgtEl>
                                          <p:spTgt spid="35"/>
                                        </p:tgtEl>
                                      </p:cBhvr>
                                    </p:animEffect>
                                  </p:childTnLst>
                                </p:cTn>
                              </p:par>
                              <p:par>
                                <p:cTn fill="hold" nodeType="withEffect" presetClass="entr" presetID="10" presetSubtype="0">
                                  <p:stCondLst>
                                    <p:cond delay="0"/>
                                  </p:stCondLst>
                                  <p:childTnLst>
                                    <p:set>
                                      <p:cBhvr>
                                        <p:cTn dur="1" fill="hold">
                                          <p:stCondLst>
                                            <p:cond delay="0"/>
                                          </p:stCondLst>
                                        </p:cTn>
                                        <p:tgtEl>
                                          <p:spTgt spid="36"/>
                                        </p:tgtEl>
                                        <p:attrNameLst>
                                          <p:attrName>style.visibility</p:attrName>
                                        </p:attrNameLst>
                                      </p:cBhvr>
                                      <p:to>
                                        <p:strVal val="visible"/>
                                      </p:to>
                                    </p:set>
                                    <p:animEffect filter="fade" transition="in">
                                      <p:cBhvr>
                                        <p:cTn dur="1000"/>
                                        <p:tgtEl>
                                          <p:spTgt spid="36"/>
                                        </p:tgtEl>
                                      </p:cBhvr>
                                    </p:animEffect>
                                  </p:childTnLst>
                                </p:cTn>
                              </p:par>
                              <p:par>
                                <p:cTn fill="hold" nodeType="with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1000"/>
                                        <p:tgtEl>
                                          <p:spTgt spid="41"/>
                                        </p:tgtEl>
                                      </p:cBhvr>
                                    </p:animEffect>
                                  </p:childTnLst>
                                </p:cTn>
                              </p:par>
                              <p:par>
                                <p:cTn fill="hold" nodeType="withEffect" presetClass="entr" presetID="10" presetSubtype="0">
                                  <p:stCondLst>
                                    <p:cond delay="0"/>
                                  </p:stCondLst>
                                  <p:childTnLst>
                                    <p:set>
                                      <p:cBhvr>
                                        <p:cTn dur="1" fill="hold">
                                          <p:stCondLst>
                                            <p:cond delay="0"/>
                                          </p:stCondLst>
                                        </p:cTn>
                                        <p:tgtEl>
                                          <p:spTgt spid="42"/>
                                        </p:tgtEl>
                                        <p:attrNameLst>
                                          <p:attrName>style.visibility</p:attrName>
                                        </p:attrNameLst>
                                      </p:cBhvr>
                                      <p:to>
                                        <p:strVal val="visible"/>
                                      </p:to>
                                    </p:set>
                                    <p:animEffect filter="fade" transition="in">
                                      <p:cBhvr>
                                        <p:cTn dur="1000"/>
                                        <p:tgtEl>
                                          <p:spTgt spid="42"/>
                                        </p:tgtEl>
                                      </p:cBhvr>
                                    </p:animEffect>
                                  </p:childTnLst>
                                </p:cTn>
                              </p:par>
                              <p:par>
                                <p:cTn fill="hold" nodeType="with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par>
                                <p:cTn fill="hold" nodeType="with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1000"/>
                                        <p:tgtEl>
                                          <p:spTgt spid="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par>
                                <p:cTn fill="hold" nodeType="with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1000"/>
                                        <p:tgtEl>
                                          <p:spTgt spid="40"/>
                                        </p:tgtEl>
                                      </p:cBhvr>
                                    </p:animEffect>
                                  </p:childTnLst>
                                </p:cTn>
                              </p:par>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1000"/>
                                        <p:tgtEl>
                                          <p:spTgt spid="44"/>
                                        </p:tgtEl>
                                      </p:cBhvr>
                                    </p:animEffect>
                                  </p:childTnLst>
                                </p:cTn>
                              </p:par>
                              <p:par>
                                <p:cTn fill="hold" nodeType="with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1000"/>
                                        <p:tgtEl>
                                          <p:spTgt spid="45"/>
                                        </p:tgtEl>
                                      </p:cBhvr>
                                    </p:animEffect>
                                  </p:childTnLst>
                                </p:cTn>
                              </p:par>
                              <p:par>
                                <p:cTn fill="hold" nodeType="with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1000"/>
                                        <p:tgtEl>
                                          <p:spTgt spid="46"/>
                                        </p:tgtEl>
                                      </p:cBhvr>
                                    </p:animEffect>
                                  </p:childTnLst>
                                </p:cTn>
                              </p:par>
                              <p:par>
                                <p:cTn fill="hold" nodeType="with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1000"/>
                                        <p:tgtEl>
                                          <p:spTgt spid="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3"/>
          <p:cNvSpPr txBox="1"/>
          <p:nvPr>
            <p:ph type="title"/>
          </p:nvPr>
        </p:nvSpPr>
        <p:spPr>
          <a:xfrm>
            <a:off x="685800" y="381000"/>
            <a:ext cx="53823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Gill Sans"/>
                <a:ea typeface="Gill Sans"/>
                <a:cs typeface="Gill Sans"/>
                <a:sym typeface="Gill Sans"/>
              </a:rPr>
              <a:t>Success</a:t>
            </a:r>
            <a:r>
              <a:rPr lang="en-US" sz="3000">
                <a:latin typeface="Gill Sans"/>
                <a:ea typeface="Gill Sans"/>
                <a:cs typeface="Gill Sans"/>
                <a:sym typeface="Gill Sans"/>
              </a:rPr>
              <a:t> Criteria And Indicators</a:t>
            </a:r>
            <a:endParaRPr sz="3000">
              <a:latin typeface="Gill Sans"/>
              <a:ea typeface="Gill Sans"/>
              <a:cs typeface="Gill Sans"/>
              <a:sym typeface="Gill Sans"/>
            </a:endParaRPr>
          </a:p>
        </p:txBody>
      </p:sp>
      <p:graphicFrame>
        <p:nvGraphicFramePr>
          <p:cNvPr id="52" name="Google Shape;52;p3"/>
          <p:cNvGraphicFramePr/>
          <p:nvPr/>
        </p:nvGraphicFramePr>
        <p:xfrm>
          <a:off x="963950" y="1207200"/>
          <a:ext cx="3000000" cy="3000000"/>
        </p:xfrm>
        <a:graphic>
          <a:graphicData uri="http://schemas.openxmlformats.org/drawingml/2006/table">
            <a:tbl>
              <a:tblPr>
                <a:noFill/>
                <a:tableStyleId>{D4660760-BA56-4DD6-A775-F8EED22211DE}</a:tableStyleId>
              </a:tblPr>
              <a:tblGrid>
                <a:gridCol w="1878700"/>
                <a:gridCol w="3389975"/>
                <a:gridCol w="2084775"/>
              </a:tblGrid>
              <a:tr h="1086025">
                <a:tc>
                  <a:txBody>
                    <a:bodyPr/>
                    <a:lstStyle/>
                    <a:p>
                      <a:pPr indent="0" lvl="0" marL="0" rtl="0" algn="ctr">
                        <a:spcBef>
                          <a:spcPts val="0"/>
                        </a:spcBef>
                        <a:spcAft>
                          <a:spcPts val="0"/>
                        </a:spcAft>
                        <a:buNone/>
                      </a:pPr>
                      <a:r>
                        <a:rPr b="1" lang="en-US"/>
                        <a:t>Measure</a:t>
                      </a:r>
                      <a:endParaRPr b="1"/>
                    </a:p>
                  </a:txBody>
                  <a:tcPr marT="91425" marB="91425" marR="91425" marL="91425" anchor="ctr">
                    <a:solidFill>
                      <a:srgbClr val="D9D2E9"/>
                    </a:solidFill>
                  </a:tcPr>
                </a:tc>
                <a:tc>
                  <a:txBody>
                    <a:bodyPr/>
                    <a:lstStyle/>
                    <a:p>
                      <a:pPr indent="0" lvl="0" marL="0" rtl="0" algn="ctr">
                        <a:spcBef>
                          <a:spcPts val="0"/>
                        </a:spcBef>
                        <a:spcAft>
                          <a:spcPts val="0"/>
                        </a:spcAft>
                        <a:buNone/>
                      </a:pPr>
                      <a:r>
                        <a:rPr b="1" lang="en-US"/>
                        <a:t>Indicator</a:t>
                      </a:r>
                      <a:endParaRPr b="1"/>
                    </a:p>
                  </a:txBody>
                  <a:tcPr marT="91425" marB="91425" marR="91425" marL="91425" anchor="ctr">
                    <a:solidFill>
                      <a:srgbClr val="D9D2E9"/>
                    </a:solidFill>
                  </a:tcPr>
                </a:tc>
                <a:tc>
                  <a:txBody>
                    <a:bodyPr/>
                    <a:lstStyle/>
                    <a:p>
                      <a:pPr indent="0" lvl="0" marL="0" rtl="0" algn="ctr">
                        <a:spcBef>
                          <a:spcPts val="0"/>
                        </a:spcBef>
                        <a:spcAft>
                          <a:spcPts val="0"/>
                        </a:spcAft>
                        <a:buNone/>
                      </a:pPr>
                      <a:r>
                        <a:rPr b="1" lang="en-US"/>
                        <a:t>Success Criteria</a:t>
                      </a:r>
                      <a:endParaRPr b="1"/>
                    </a:p>
                  </a:txBody>
                  <a:tcPr marT="91425" marB="91425" marR="91425" marL="91425" anchor="ctr">
                    <a:solidFill>
                      <a:srgbClr val="D9D2E9"/>
                    </a:solidFill>
                  </a:tcPr>
                </a:tc>
              </a:tr>
              <a:tr h="1086025">
                <a:tc>
                  <a:txBody>
                    <a:bodyPr/>
                    <a:lstStyle/>
                    <a:p>
                      <a:pPr indent="0" lvl="0" marL="0" rtl="0" algn="ctr">
                        <a:spcBef>
                          <a:spcPts val="0"/>
                        </a:spcBef>
                        <a:spcAft>
                          <a:spcPts val="0"/>
                        </a:spcAft>
                        <a:buNone/>
                      </a:pPr>
                      <a:r>
                        <a:rPr lang="en-US"/>
                        <a:t>Veracity</a:t>
                      </a:r>
                      <a:endParaRPr/>
                    </a:p>
                  </a:txBody>
                  <a:tcPr marT="91425" marB="91425" marR="91425" marL="91425" anchor="ctr"/>
                </a:tc>
                <a:tc>
                  <a:txBody>
                    <a:bodyPr/>
                    <a:lstStyle/>
                    <a:p>
                      <a:pPr indent="-317500" lvl="0" marL="457200" rtl="0" algn="ctr">
                        <a:spcBef>
                          <a:spcPts val="0"/>
                        </a:spcBef>
                        <a:spcAft>
                          <a:spcPts val="0"/>
                        </a:spcAft>
                        <a:buSzPts val="1400"/>
                        <a:buAutoNum type="arabicPeriod"/>
                      </a:pPr>
                      <a:r>
                        <a:rPr lang="en-US"/>
                        <a:t>Mver for three time frames</a:t>
                      </a:r>
                      <a:endParaRPr/>
                    </a:p>
                    <a:p>
                      <a:pPr indent="-317500" lvl="0" marL="457200" rtl="0" algn="ctr">
                        <a:spcBef>
                          <a:spcPts val="0"/>
                        </a:spcBef>
                        <a:spcAft>
                          <a:spcPts val="0"/>
                        </a:spcAft>
                        <a:buSzPts val="1400"/>
                        <a:buAutoNum type="arabicPeriod"/>
                      </a:pPr>
                      <a:r>
                        <a:rPr lang="en-US"/>
                        <a:t>Percentage Change between time frame</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Mver &gt;=0.8</a:t>
                      </a:r>
                      <a:endParaRPr>
                        <a:solidFill>
                          <a:schemeClr val="dk1"/>
                        </a:solidFill>
                      </a:endParaRPr>
                    </a:p>
                    <a:p>
                      <a:pPr indent="0" lvl="0" marL="0" rtl="0" algn="ctr">
                        <a:spcBef>
                          <a:spcPts val="0"/>
                        </a:spcBef>
                        <a:spcAft>
                          <a:spcPts val="0"/>
                        </a:spcAft>
                        <a:buClr>
                          <a:schemeClr val="dk1"/>
                        </a:buClr>
                        <a:buSzPts val="1100"/>
                        <a:buFont typeface="Arial"/>
                        <a:buNone/>
                      </a:pPr>
                      <a:r>
                        <a:rPr lang="en-US">
                          <a:solidFill>
                            <a:schemeClr val="dk1"/>
                          </a:solidFill>
                        </a:rPr>
                        <a:t>Percentage change &lt; -5%</a:t>
                      </a:r>
                      <a:endParaRPr>
                        <a:solidFill>
                          <a:schemeClr val="dk1"/>
                        </a:solidFill>
                      </a:endParaRPr>
                    </a:p>
                    <a:p>
                      <a:pPr indent="0" lvl="0" marL="0" rtl="0" algn="ctr">
                        <a:spcBef>
                          <a:spcPts val="0"/>
                        </a:spcBef>
                        <a:spcAft>
                          <a:spcPts val="0"/>
                        </a:spcAft>
                        <a:buClr>
                          <a:schemeClr val="dk1"/>
                        </a:buClr>
                        <a:buSzPts val="1100"/>
                        <a:buFont typeface="Arial"/>
                        <a:buNone/>
                      </a:pPr>
                      <a:r>
                        <a:rPr lang="en-US" sz="1000">
                          <a:solidFill>
                            <a:schemeClr val="dk1"/>
                          </a:solidFill>
                        </a:rPr>
                        <a:t>(- represent direction of change)</a:t>
                      </a:r>
                      <a:endParaRPr sz="1000">
                        <a:solidFill>
                          <a:schemeClr val="dk1"/>
                        </a:solidFill>
                      </a:endParaRPr>
                    </a:p>
                    <a:p>
                      <a:pPr indent="0" lvl="0" marL="0" rtl="0" algn="ctr">
                        <a:spcBef>
                          <a:spcPts val="0"/>
                        </a:spcBef>
                        <a:spcAft>
                          <a:spcPts val="0"/>
                        </a:spcAft>
                        <a:buNone/>
                      </a:pPr>
                      <a:r>
                        <a:t/>
                      </a:r>
                      <a:endParaRPr/>
                    </a:p>
                  </a:txBody>
                  <a:tcPr marT="91425" marB="91425" marR="91425" marL="91425" anchor="ctr"/>
                </a:tc>
              </a:tr>
              <a:tr h="1086025">
                <a:tc>
                  <a:txBody>
                    <a:bodyPr/>
                    <a:lstStyle/>
                    <a:p>
                      <a:pPr indent="0" lvl="0" marL="0" rtl="0" algn="ctr">
                        <a:spcBef>
                          <a:spcPts val="0"/>
                        </a:spcBef>
                        <a:spcAft>
                          <a:spcPts val="0"/>
                        </a:spcAft>
                        <a:buNone/>
                      </a:pPr>
                      <a:r>
                        <a:rPr lang="en-US"/>
                        <a:t>Vincularity</a:t>
                      </a:r>
                      <a:endParaRPr/>
                    </a:p>
                  </a:txBody>
                  <a:tcPr marT="91425" marB="91425" marR="91425" marL="91425" anchor="ctr"/>
                </a:tc>
                <a:tc>
                  <a:txBody>
                    <a:bodyPr/>
                    <a:lstStyle/>
                    <a:p>
                      <a:pPr indent="-317500" lvl="0" marL="457200" rtl="0" algn="ctr">
                        <a:spcBef>
                          <a:spcPts val="0"/>
                        </a:spcBef>
                        <a:spcAft>
                          <a:spcPts val="0"/>
                        </a:spcAft>
                        <a:buClr>
                          <a:schemeClr val="dk1"/>
                        </a:buClr>
                        <a:buSzPts val="1400"/>
                        <a:buAutoNum type="arabicPeriod"/>
                      </a:pPr>
                      <a:r>
                        <a:rPr lang="en-US">
                          <a:solidFill>
                            <a:schemeClr val="dk1"/>
                          </a:solidFill>
                        </a:rPr>
                        <a:t>Mvinc for three time frames</a:t>
                      </a:r>
                      <a:endParaRPr>
                        <a:solidFill>
                          <a:schemeClr val="dk1"/>
                        </a:solidFill>
                      </a:endParaRPr>
                    </a:p>
                    <a:p>
                      <a:pPr indent="-317500" lvl="0" marL="457200" rtl="0" algn="ctr">
                        <a:spcBef>
                          <a:spcPts val="0"/>
                        </a:spcBef>
                        <a:spcAft>
                          <a:spcPts val="0"/>
                        </a:spcAft>
                        <a:buClr>
                          <a:schemeClr val="dk1"/>
                        </a:buClr>
                        <a:buSzPts val="1400"/>
                        <a:buAutoNum type="arabicPeriod"/>
                      </a:pPr>
                      <a:r>
                        <a:rPr lang="en-US">
                          <a:solidFill>
                            <a:schemeClr val="dk1"/>
                          </a:solidFill>
                        </a:rPr>
                        <a:t>Percentage Change between time frame</a:t>
                      </a:r>
                      <a:endParaRPr/>
                    </a:p>
                  </a:txBody>
                  <a:tcPr marT="91425" marB="91425" marR="91425" marL="91425" anchor="ctr"/>
                </a:tc>
                <a:tc>
                  <a:txBody>
                    <a:bodyPr/>
                    <a:lstStyle/>
                    <a:p>
                      <a:pPr indent="0" lvl="0" marL="0" rtl="0" algn="ctr">
                        <a:spcBef>
                          <a:spcPts val="0"/>
                        </a:spcBef>
                        <a:spcAft>
                          <a:spcPts val="0"/>
                        </a:spcAft>
                        <a:buNone/>
                      </a:pPr>
                      <a:r>
                        <a:rPr lang="en-US"/>
                        <a:t>Mvinc &gt;=0.6</a:t>
                      </a:r>
                      <a:endParaRPr/>
                    </a:p>
                    <a:p>
                      <a:pPr indent="0" lvl="0" marL="0" rtl="0" algn="ctr">
                        <a:spcBef>
                          <a:spcPts val="0"/>
                        </a:spcBef>
                        <a:spcAft>
                          <a:spcPts val="0"/>
                        </a:spcAft>
                        <a:buNone/>
                      </a:pPr>
                      <a:r>
                        <a:rPr lang="en-US"/>
                        <a:t>Percentage change &lt; -10%</a:t>
                      </a:r>
                      <a:endParaRPr/>
                    </a:p>
                    <a:p>
                      <a:pPr indent="0" lvl="0" marL="0" rtl="0" algn="ctr">
                        <a:spcBef>
                          <a:spcPts val="0"/>
                        </a:spcBef>
                        <a:spcAft>
                          <a:spcPts val="0"/>
                        </a:spcAft>
                        <a:buNone/>
                      </a:pPr>
                      <a:r>
                        <a:rPr lang="en-US" sz="1000"/>
                        <a:t>(- represent direction of change)</a:t>
                      </a:r>
                      <a:endParaRPr sz="1000"/>
                    </a:p>
                  </a:txBody>
                  <a:tcPr marT="91425" marB="91425" marR="91425" marL="91425" anchor="ctr"/>
                </a:tc>
              </a:tr>
              <a:tr h="1086025">
                <a:tc>
                  <a:txBody>
                    <a:bodyPr/>
                    <a:lstStyle/>
                    <a:p>
                      <a:pPr indent="0" lvl="0" marL="0" rtl="0" algn="ctr">
                        <a:spcBef>
                          <a:spcPts val="0"/>
                        </a:spcBef>
                        <a:spcAft>
                          <a:spcPts val="0"/>
                        </a:spcAft>
                        <a:buNone/>
                      </a:pPr>
                      <a:r>
                        <a:rPr lang="en-US"/>
                        <a:t>Validity</a:t>
                      </a:r>
                      <a:endParaRPr/>
                    </a:p>
                  </a:txBody>
                  <a:tcPr marT="91425" marB="91425" marR="91425" marL="91425" anchor="ctr"/>
                </a:tc>
                <a:tc>
                  <a:txBody>
                    <a:bodyPr/>
                    <a:lstStyle/>
                    <a:p>
                      <a:pPr indent="-317500" lvl="0" marL="457200" rtl="0" algn="ctr">
                        <a:spcBef>
                          <a:spcPts val="0"/>
                        </a:spcBef>
                        <a:spcAft>
                          <a:spcPts val="0"/>
                        </a:spcAft>
                        <a:buClr>
                          <a:schemeClr val="dk1"/>
                        </a:buClr>
                        <a:buSzPts val="1400"/>
                        <a:buAutoNum type="arabicPeriod"/>
                      </a:pPr>
                      <a:r>
                        <a:rPr lang="en-US">
                          <a:solidFill>
                            <a:schemeClr val="dk1"/>
                          </a:solidFill>
                        </a:rPr>
                        <a:t>Mval for three time frames</a:t>
                      </a:r>
                      <a:endParaRPr>
                        <a:solidFill>
                          <a:schemeClr val="dk1"/>
                        </a:solidFill>
                      </a:endParaRPr>
                    </a:p>
                    <a:p>
                      <a:pPr indent="-317500" lvl="0" marL="457200" rtl="0" algn="ctr">
                        <a:spcBef>
                          <a:spcPts val="0"/>
                        </a:spcBef>
                        <a:spcAft>
                          <a:spcPts val="0"/>
                        </a:spcAft>
                        <a:buClr>
                          <a:schemeClr val="dk1"/>
                        </a:buClr>
                        <a:buSzPts val="1400"/>
                        <a:buAutoNum type="arabicPeriod"/>
                      </a:pPr>
                      <a:r>
                        <a:rPr lang="en-US">
                          <a:solidFill>
                            <a:schemeClr val="dk1"/>
                          </a:solidFill>
                        </a:rPr>
                        <a:t>Percentage Change between time frame</a:t>
                      </a:r>
                      <a:endParaRPr/>
                    </a:p>
                  </a:txBody>
                  <a:tcPr marT="91425" marB="91425" marR="91425" marL="91425" anchor="ctr"/>
                </a:tc>
                <a:tc>
                  <a:txBody>
                    <a:bodyPr/>
                    <a:lstStyle/>
                    <a:p>
                      <a:pPr indent="0" lvl="0" marL="0" rtl="0" algn="ctr">
                        <a:spcBef>
                          <a:spcPts val="0"/>
                        </a:spcBef>
                        <a:spcAft>
                          <a:spcPts val="0"/>
                        </a:spcAft>
                        <a:buNone/>
                      </a:pPr>
                      <a:r>
                        <a:rPr lang="en-US"/>
                        <a:t>Mval &gt;= 0.9</a:t>
                      </a:r>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1421dcab01f_0_40"/>
          <p:cNvSpPr txBox="1"/>
          <p:nvPr>
            <p:ph type="title"/>
          </p:nvPr>
        </p:nvSpPr>
        <p:spPr>
          <a:xfrm>
            <a:off x="685800" y="381000"/>
            <a:ext cx="77724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3000">
                <a:latin typeface="Gill Sans"/>
                <a:ea typeface="Gill Sans"/>
                <a:cs typeface="Gill Sans"/>
                <a:sym typeface="Gill Sans"/>
              </a:rPr>
              <a:t>Measurement Hierarchy for Vincularity, Validity and Veracity</a:t>
            </a:r>
            <a:endParaRPr sz="3000"/>
          </a:p>
        </p:txBody>
      </p:sp>
      <p:pic>
        <p:nvPicPr>
          <p:cNvPr id="59" name="Google Shape;59;g1421dcab01f_0_40"/>
          <p:cNvPicPr preferRelativeResize="0"/>
          <p:nvPr/>
        </p:nvPicPr>
        <p:blipFill>
          <a:blip r:embed="rId3">
            <a:alphaModFix/>
          </a:blip>
          <a:stretch>
            <a:fillRect/>
          </a:stretch>
        </p:blipFill>
        <p:spPr>
          <a:xfrm>
            <a:off x="152400" y="1524000"/>
            <a:ext cx="8839201" cy="475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4243027b5f_1_0"/>
          <p:cNvSpPr txBox="1"/>
          <p:nvPr>
            <p:ph type="title"/>
          </p:nvPr>
        </p:nvSpPr>
        <p:spPr>
          <a:xfrm>
            <a:off x="685800" y="381000"/>
            <a:ext cx="7772400" cy="707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3000">
                <a:latin typeface="Gill Sans"/>
                <a:ea typeface="Gill Sans"/>
                <a:cs typeface="Gill Sans"/>
                <a:sym typeface="Gill Sans"/>
              </a:rPr>
              <a:t>Planning the Measurement Process</a:t>
            </a:r>
            <a:endParaRPr sz="3000"/>
          </a:p>
        </p:txBody>
      </p:sp>
      <p:sp>
        <p:nvSpPr>
          <p:cNvPr id="66" name="Google Shape;66;g14243027b5f_1_0"/>
          <p:cNvSpPr txBox="1"/>
          <p:nvPr/>
        </p:nvSpPr>
        <p:spPr>
          <a:xfrm>
            <a:off x="902550" y="1640200"/>
            <a:ext cx="7338900" cy="400200"/>
          </a:xfrm>
          <a:prstGeom prst="rect">
            <a:avLst/>
          </a:prstGeom>
          <a:solidFill>
            <a:srgbClr val="D5A6B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Data Collection</a:t>
            </a:r>
            <a:endParaRPr b="1"/>
          </a:p>
        </p:txBody>
      </p:sp>
      <p:sp>
        <p:nvSpPr>
          <p:cNvPr id="67" name="Google Shape;67;g14243027b5f_1_0"/>
          <p:cNvSpPr txBox="1"/>
          <p:nvPr/>
        </p:nvSpPr>
        <p:spPr>
          <a:xfrm>
            <a:off x="902550" y="2172575"/>
            <a:ext cx="7338900" cy="400200"/>
          </a:xfrm>
          <a:prstGeom prst="rect">
            <a:avLst/>
          </a:prstGeom>
          <a:solidFill>
            <a:srgbClr val="D5A6B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Measuring Base Measures on raw data</a:t>
            </a:r>
            <a:endParaRPr b="1"/>
          </a:p>
        </p:txBody>
      </p:sp>
      <p:sp>
        <p:nvSpPr>
          <p:cNvPr id="68" name="Google Shape;68;g14243027b5f_1_0"/>
          <p:cNvSpPr txBox="1"/>
          <p:nvPr/>
        </p:nvSpPr>
        <p:spPr>
          <a:xfrm>
            <a:off x="902550" y="2719250"/>
            <a:ext cx="7338900" cy="400200"/>
          </a:xfrm>
          <a:prstGeom prst="rect">
            <a:avLst/>
          </a:prstGeom>
          <a:solidFill>
            <a:srgbClr val="D5A6B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Measuring Derived Measures on raw data</a:t>
            </a:r>
            <a:endParaRPr b="1"/>
          </a:p>
        </p:txBody>
      </p:sp>
      <p:sp>
        <p:nvSpPr>
          <p:cNvPr id="69" name="Google Shape;69;g14243027b5f_1_0"/>
          <p:cNvSpPr txBox="1"/>
          <p:nvPr/>
        </p:nvSpPr>
        <p:spPr>
          <a:xfrm>
            <a:off x="902550" y="3271863"/>
            <a:ext cx="7338900" cy="400200"/>
          </a:xfrm>
          <a:prstGeom prst="rect">
            <a:avLst/>
          </a:prstGeom>
          <a:solidFill>
            <a:srgbClr val="D5A6B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Data Processing</a:t>
            </a:r>
            <a:endParaRPr b="1"/>
          </a:p>
        </p:txBody>
      </p:sp>
      <p:sp>
        <p:nvSpPr>
          <p:cNvPr id="70" name="Google Shape;70;g14243027b5f_1_0"/>
          <p:cNvSpPr txBox="1"/>
          <p:nvPr/>
        </p:nvSpPr>
        <p:spPr>
          <a:xfrm>
            <a:off x="902550" y="3824988"/>
            <a:ext cx="7338900" cy="400200"/>
          </a:xfrm>
          <a:prstGeom prst="rect">
            <a:avLst/>
          </a:prstGeom>
          <a:solidFill>
            <a:srgbClr val="D5A6B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Measuring Base Measures on processed data</a:t>
            </a:r>
            <a:endParaRPr b="1"/>
          </a:p>
        </p:txBody>
      </p:sp>
      <p:sp>
        <p:nvSpPr>
          <p:cNvPr id="71" name="Google Shape;71;g14243027b5f_1_0"/>
          <p:cNvSpPr txBox="1"/>
          <p:nvPr/>
        </p:nvSpPr>
        <p:spPr>
          <a:xfrm>
            <a:off x="902550" y="4425725"/>
            <a:ext cx="7338900" cy="400200"/>
          </a:xfrm>
          <a:prstGeom prst="rect">
            <a:avLst/>
          </a:prstGeom>
          <a:solidFill>
            <a:srgbClr val="D5A6B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Measuring Derived Measures on processed data</a:t>
            </a:r>
            <a:endParaRPr b="1">
              <a:solidFill>
                <a:schemeClr val="dk1"/>
              </a:solidFill>
            </a:endParaRPr>
          </a:p>
        </p:txBody>
      </p:sp>
      <p:sp>
        <p:nvSpPr>
          <p:cNvPr id="72" name="Google Shape;72;g14243027b5f_1_0"/>
          <p:cNvSpPr txBox="1"/>
          <p:nvPr/>
        </p:nvSpPr>
        <p:spPr>
          <a:xfrm>
            <a:off x="902550" y="5026450"/>
            <a:ext cx="7338900" cy="400200"/>
          </a:xfrm>
          <a:prstGeom prst="rect">
            <a:avLst/>
          </a:prstGeom>
          <a:solidFill>
            <a:srgbClr val="D5A6B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rPr>
              <a:t>Analyzing and interpreting results</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685800" y="381000"/>
            <a:ext cx="7772400" cy="68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Gill Sans"/>
                <a:ea typeface="Gill Sans"/>
                <a:cs typeface="Gill Sans"/>
                <a:sym typeface="Gill Sans"/>
              </a:rPr>
              <a:t>Data Collection</a:t>
            </a:r>
            <a:endParaRPr sz="3000">
              <a:latin typeface="Gill Sans"/>
              <a:ea typeface="Gill Sans"/>
              <a:cs typeface="Gill Sans"/>
              <a:sym typeface="Gill Sans"/>
            </a:endParaRPr>
          </a:p>
        </p:txBody>
      </p:sp>
      <p:sp>
        <p:nvSpPr>
          <p:cNvPr id="78" name="Google Shape;78;p4"/>
          <p:cNvSpPr txBox="1"/>
          <p:nvPr/>
        </p:nvSpPr>
        <p:spPr>
          <a:xfrm>
            <a:off x="778550" y="1053325"/>
            <a:ext cx="7396200" cy="6465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Credit Card Classification Dataset</a:t>
            </a:r>
            <a:endParaRPr b="1" sz="1600"/>
          </a:p>
          <a:p>
            <a:pPr indent="0" lvl="0" marL="0" rtl="0" algn="l">
              <a:spcBef>
                <a:spcPts val="0"/>
              </a:spcBef>
              <a:spcAft>
                <a:spcPts val="0"/>
              </a:spcAft>
              <a:buNone/>
            </a:pPr>
            <a:r>
              <a:rPr lang="en-US"/>
              <a:t>Source: </a:t>
            </a:r>
            <a:r>
              <a:rPr lang="en-US" u="sng">
                <a:solidFill>
                  <a:srgbClr val="1155CC"/>
                </a:solidFill>
                <a:latin typeface="Roboto"/>
                <a:ea typeface="Roboto"/>
                <a:cs typeface="Roboto"/>
                <a:sym typeface="Roboto"/>
                <a:hlinkClick r:id="rId3">
                  <a:extLst>
                    <a:ext uri="{A12FA001-AC4F-418D-AE19-62706E023703}">
                      <ahyp:hlinkClr val="tx"/>
                    </a:ext>
                  </a:extLst>
                </a:hlinkClick>
              </a:rPr>
              <a:t>https://www.kaggle.com/samuelcortinhas/credit-card-classification-clean-data</a:t>
            </a:r>
            <a:endParaRPr/>
          </a:p>
        </p:txBody>
      </p:sp>
      <p:sp>
        <p:nvSpPr>
          <p:cNvPr id="79" name="Google Shape;79;p4"/>
          <p:cNvSpPr txBox="1"/>
          <p:nvPr/>
        </p:nvSpPr>
        <p:spPr>
          <a:xfrm>
            <a:off x="835775" y="1900550"/>
            <a:ext cx="305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80" name="Google Shape;80;p4"/>
          <p:cNvGraphicFramePr/>
          <p:nvPr/>
        </p:nvGraphicFramePr>
        <p:xfrm>
          <a:off x="4852275" y="1808950"/>
          <a:ext cx="3000000" cy="3000000"/>
        </p:xfrm>
        <a:graphic>
          <a:graphicData uri="http://schemas.openxmlformats.org/drawingml/2006/table">
            <a:tbl>
              <a:tblPr>
                <a:noFill/>
                <a:tableStyleId>{608EA00A-5BC1-4FCD-9EFF-5B4A288D4011}</a:tableStyleId>
              </a:tblPr>
              <a:tblGrid>
                <a:gridCol w="1244625"/>
                <a:gridCol w="1244625"/>
                <a:gridCol w="1244625"/>
              </a:tblGrid>
              <a:tr h="139850">
                <a:tc>
                  <a:txBody>
                    <a:bodyPr/>
                    <a:lstStyle/>
                    <a:p>
                      <a:pPr indent="0" lvl="0" marL="0" rtl="0" algn="ctr">
                        <a:spcBef>
                          <a:spcPts val="0"/>
                        </a:spcBef>
                        <a:spcAft>
                          <a:spcPts val="0"/>
                        </a:spcAft>
                        <a:buNone/>
                      </a:pPr>
                      <a:r>
                        <a:rPr b="1" lang="en-US" sz="1000"/>
                        <a:t>Column</a:t>
                      </a:r>
                      <a:r>
                        <a:rPr lang="en-US" sz="1000"/>
                        <a:t> </a:t>
                      </a:r>
                      <a:endParaRPr sz="1000"/>
                    </a:p>
                  </a:txBody>
                  <a:tcPr marT="63500" marB="63500" marR="63500" marL="63500">
                    <a:solidFill>
                      <a:srgbClr val="A4C2F4"/>
                    </a:solidFill>
                  </a:tcPr>
                </a:tc>
                <a:tc>
                  <a:txBody>
                    <a:bodyPr/>
                    <a:lstStyle/>
                    <a:p>
                      <a:pPr indent="0" lvl="0" marL="0" rtl="0" algn="ctr">
                        <a:spcBef>
                          <a:spcPts val="0"/>
                        </a:spcBef>
                        <a:spcAft>
                          <a:spcPts val="0"/>
                        </a:spcAft>
                        <a:buNone/>
                      </a:pPr>
                      <a:r>
                        <a:rPr b="1" lang="en-US" sz="1000"/>
                        <a:t>Description</a:t>
                      </a:r>
                      <a:endParaRPr b="1" sz="1000"/>
                    </a:p>
                  </a:txBody>
                  <a:tcPr marT="63500" marB="63500" marR="63500" marL="63500">
                    <a:solidFill>
                      <a:srgbClr val="A4C2F4"/>
                    </a:solidFill>
                  </a:tcPr>
                </a:tc>
                <a:tc>
                  <a:txBody>
                    <a:bodyPr/>
                    <a:lstStyle/>
                    <a:p>
                      <a:pPr indent="0" lvl="0" marL="0" rtl="0" algn="ctr">
                        <a:spcBef>
                          <a:spcPts val="0"/>
                        </a:spcBef>
                        <a:spcAft>
                          <a:spcPts val="0"/>
                        </a:spcAft>
                        <a:buNone/>
                      </a:pPr>
                      <a:r>
                        <a:rPr b="1" lang="en-US" sz="1000"/>
                        <a:t>Value</a:t>
                      </a:r>
                      <a:endParaRPr b="1" sz="1000"/>
                    </a:p>
                  </a:txBody>
                  <a:tcPr marT="63500" marB="63500" marR="63500" marL="63500">
                    <a:solidFill>
                      <a:srgbClr val="A4C2F4"/>
                    </a:solidFill>
                  </a:tcPr>
                </a:tc>
              </a:tr>
              <a:tr h="199800">
                <a:tc>
                  <a:txBody>
                    <a:bodyPr/>
                    <a:lstStyle/>
                    <a:p>
                      <a:pPr indent="0" lvl="0" marL="0" rtl="0" algn="ctr">
                        <a:spcBef>
                          <a:spcPts val="0"/>
                        </a:spcBef>
                        <a:spcAft>
                          <a:spcPts val="0"/>
                        </a:spcAft>
                        <a:buNone/>
                      </a:pPr>
                      <a:r>
                        <a:rPr lang="en-US" sz="1000"/>
                        <a:t>ID</a:t>
                      </a:r>
                      <a:endParaRPr sz="1000"/>
                    </a:p>
                  </a:txBody>
                  <a:tcPr marT="63500" marB="63500" marR="63500" marL="63500"/>
                </a:tc>
                <a:tc>
                  <a:txBody>
                    <a:bodyPr/>
                    <a:lstStyle/>
                    <a:p>
                      <a:pPr indent="0" lvl="0" marL="0" rtl="0" algn="ctr">
                        <a:spcBef>
                          <a:spcPts val="0"/>
                        </a:spcBef>
                        <a:spcAft>
                          <a:spcPts val="0"/>
                        </a:spcAft>
                        <a:buNone/>
                      </a:pPr>
                      <a:r>
                        <a:rPr lang="en-US" sz="1000"/>
                        <a:t>Unique identifier of the client</a:t>
                      </a:r>
                      <a:endParaRPr sz="1000"/>
                    </a:p>
                  </a:txBody>
                  <a:tcPr marT="63500" marB="63500" marR="63500" marL="63500"/>
                </a:tc>
                <a:tc>
                  <a:txBody>
                    <a:bodyPr/>
                    <a:lstStyle/>
                    <a:p>
                      <a:pPr indent="0" lvl="0" marL="0" rtl="0" algn="ctr">
                        <a:spcBef>
                          <a:spcPts val="0"/>
                        </a:spcBef>
                        <a:spcAft>
                          <a:spcPts val="0"/>
                        </a:spcAft>
                        <a:buNone/>
                      </a:pPr>
                      <a:r>
                        <a:rPr lang="en-US" sz="1000"/>
                        <a:t>Unique number</a:t>
                      </a:r>
                      <a:endParaRPr sz="1000"/>
                    </a:p>
                    <a:p>
                      <a:pPr indent="0" lvl="0" marL="0" rtl="0" algn="ctr">
                        <a:spcBef>
                          <a:spcPts val="0"/>
                        </a:spcBef>
                        <a:spcAft>
                          <a:spcPts val="0"/>
                        </a:spcAft>
                        <a:buNone/>
                      </a:pPr>
                      <a:r>
                        <a:rPr lang="en-US" sz="1000"/>
                        <a:t>assigned to person</a:t>
                      </a:r>
                      <a:endParaRPr sz="1000"/>
                    </a:p>
                  </a:txBody>
                  <a:tcPr marT="63500" marB="63500" marR="63500" marL="63500"/>
                </a:tc>
              </a:tr>
              <a:tr h="139850">
                <a:tc>
                  <a:txBody>
                    <a:bodyPr/>
                    <a:lstStyle/>
                    <a:p>
                      <a:pPr indent="0" lvl="0" marL="0" rtl="0" algn="ctr">
                        <a:spcBef>
                          <a:spcPts val="0"/>
                        </a:spcBef>
                        <a:spcAft>
                          <a:spcPts val="0"/>
                        </a:spcAft>
                        <a:buNone/>
                      </a:pPr>
                      <a:r>
                        <a:rPr lang="en-US" sz="1000"/>
                        <a:t>Gender</a:t>
                      </a:r>
                      <a:endParaRPr sz="1000"/>
                    </a:p>
                  </a:txBody>
                  <a:tcPr marT="63500" marB="63500" marR="63500" marL="63500"/>
                </a:tc>
                <a:tc>
                  <a:txBody>
                    <a:bodyPr/>
                    <a:lstStyle/>
                    <a:p>
                      <a:pPr indent="0" lvl="0" marL="0" rtl="0" algn="ctr">
                        <a:spcBef>
                          <a:spcPts val="0"/>
                        </a:spcBef>
                        <a:spcAft>
                          <a:spcPts val="0"/>
                        </a:spcAft>
                        <a:buNone/>
                      </a:pPr>
                      <a:r>
                        <a:rPr lang="en-US" sz="1000"/>
                        <a:t>Gender of the person</a:t>
                      </a:r>
                      <a:endParaRPr sz="1000"/>
                    </a:p>
                  </a:txBody>
                  <a:tcPr marT="63500" marB="63500" marR="63500" marL="63500"/>
                </a:tc>
                <a:tc>
                  <a:txBody>
                    <a:bodyPr/>
                    <a:lstStyle/>
                    <a:p>
                      <a:pPr indent="0" lvl="0" marL="0" rtl="0" algn="ctr">
                        <a:spcBef>
                          <a:spcPts val="0"/>
                        </a:spcBef>
                        <a:spcAft>
                          <a:spcPts val="0"/>
                        </a:spcAft>
                        <a:buNone/>
                      </a:pPr>
                      <a:r>
                        <a:rPr lang="en-US" sz="1000"/>
                        <a:t>1 = Male 0=Female</a:t>
                      </a:r>
                      <a:endParaRPr sz="1000"/>
                    </a:p>
                  </a:txBody>
                  <a:tcPr marT="63500" marB="63500" marR="63500" marL="63500"/>
                </a:tc>
              </a:tr>
              <a:tr h="139850">
                <a:tc>
                  <a:txBody>
                    <a:bodyPr/>
                    <a:lstStyle/>
                    <a:p>
                      <a:pPr indent="0" lvl="0" marL="0" rtl="0" algn="ctr">
                        <a:spcBef>
                          <a:spcPts val="0"/>
                        </a:spcBef>
                        <a:spcAft>
                          <a:spcPts val="0"/>
                        </a:spcAft>
                        <a:buNone/>
                      </a:pPr>
                      <a:r>
                        <a:rPr lang="en-US" sz="1000"/>
                        <a:t>Own_Car</a:t>
                      </a:r>
                      <a:endParaRPr sz="1000"/>
                    </a:p>
                  </a:txBody>
                  <a:tcPr marT="63500" marB="63500" marR="63500" marL="63500"/>
                </a:tc>
                <a:tc>
                  <a:txBody>
                    <a:bodyPr/>
                    <a:lstStyle/>
                    <a:p>
                      <a:pPr indent="0" lvl="0" marL="0" rtl="0" algn="ctr">
                        <a:spcBef>
                          <a:spcPts val="0"/>
                        </a:spcBef>
                        <a:spcAft>
                          <a:spcPts val="0"/>
                        </a:spcAft>
                        <a:buNone/>
                      </a:pPr>
                      <a:r>
                        <a:rPr lang="en-US" sz="1000"/>
                        <a:t>Does the person own car</a:t>
                      </a:r>
                      <a:endParaRPr sz="1000"/>
                    </a:p>
                  </a:txBody>
                  <a:tcPr marT="63500" marB="63500" marR="63500" marL="63500"/>
                </a:tc>
                <a:tc>
                  <a:txBody>
                    <a:bodyPr/>
                    <a:lstStyle/>
                    <a:p>
                      <a:pPr indent="0" lvl="0" marL="0" rtl="0" algn="ctr">
                        <a:spcBef>
                          <a:spcPts val="0"/>
                        </a:spcBef>
                        <a:spcAft>
                          <a:spcPts val="0"/>
                        </a:spcAft>
                        <a:buNone/>
                      </a:pPr>
                      <a:r>
                        <a:rPr lang="en-US" sz="1000"/>
                        <a:t>1=Yes    0 =No</a:t>
                      </a:r>
                      <a:endParaRPr sz="1000"/>
                    </a:p>
                  </a:txBody>
                  <a:tcPr marT="63500" marB="63500" marR="63500" marL="63500"/>
                </a:tc>
              </a:tr>
              <a:tr h="139850">
                <a:tc>
                  <a:txBody>
                    <a:bodyPr/>
                    <a:lstStyle/>
                    <a:p>
                      <a:pPr indent="0" lvl="0" marL="0" rtl="0" algn="ctr">
                        <a:spcBef>
                          <a:spcPts val="0"/>
                        </a:spcBef>
                        <a:spcAft>
                          <a:spcPts val="0"/>
                        </a:spcAft>
                        <a:buNone/>
                      </a:pPr>
                      <a:r>
                        <a:rPr lang="en-US" sz="1000"/>
                        <a:t>Own_Property</a:t>
                      </a:r>
                      <a:endParaRPr sz="1000"/>
                    </a:p>
                  </a:txBody>
                  <a:tcPr marT="63500" marB="63500" marR="63500" marL="63500"/>
                </a:tc>
                <a:tc>
                  <a:txBody>
                    <a:bodyPr/>
                    <a:lstStyle/>
                    <a:p>
                      <a:pPr indent="0" lvl="0" marL="0" rtl="0" algn="ctr">
                        <a:spcBef>
                          <a:spcPts val="0"/>
                        </a:spcBef>
                        <a:spcAft>
                          <a:spcPts val="0"/>
                        </a:spcAft>
                        <a:buNone/>
                      </a:pPr>
                      <a:r>
                        <a:rPr lang="en-US" sz="1000"/>
                        <a:t>Does the person own property</a:t>
                      </a:r>
                      <a:endParaRPr sz="1000"/>
                    </a:p>
                  </a:txBody>
                  <a:tcPr marT="63500" marB="63500" marR="63500" marL="63500"/>
                </a:tc>
                <a:tc>
                  <a:txBody>
                    <a:bodyPr/>
                    <a:lstStyle/>
                    <a:p>
                      <a:pPr indent="0" lvl="0" marL="0" rtl="0" algn="ctr">
                        <a:spcBef>
                          <a:spcPts val="0"/>
                        </a:spcBef>
                        <a:spcAft>
                          <a:spcPts val="0"/>
                        </a:spcAft>
                        <a:buNone/>
                      </a:pPr>
                      <a:r>
                        <a:rPr lang="en-US" sz="1000"/>
                        <a:t>1=Yes    0 =No</a:t>
                      </a:r>
                      <a:endParaRPr sz="1000"/>
                    </a:p>
                  </a:txBody>
                  <a:tcPr marT="63500" marB="63500" marR="63500" marL="63500"/>
                </a:tc>
              </a:tr>
              <a:tr h="139850">
                <a:tc>
                  <a:txBody>
                    <a:bodyPr/>
                    <a:lstStyle/>
                    <a:p>
                      <a:pPr indent="0" lvl="0" marL="0" rtl="0" algn="ctr">
                        <a:spcBef>
                          <a:spcPts val="0"/>
                        </a:spcBef>
                        <a:spcAft>
                          <a:spcPts val="0"/>
                        </a:spcAft>
                        <a:buNone/>
                      </a:pPr>
                      <a:r>
                        <a:rPr lang="en-US" sz="1000"/>
                        <a:t>Work_phone</a:t>
                      </a:r>
                      <a:endParaRPr sz="1000"/>
                    </a:p>
                  </a:txBody>
                  <a:tcPr marT="63500" marB="63500" marR="63500" marL="63500"/>
                </a:tc>
                <a:tc>
                  <a:txBody>
                    <a:bodyPr/>
                    <a:lstStyle/>
                    <a:p>
                      <a:pPr indent="0" lvl="0" marL="0" rtl="0" algn="ctr">
                        <a:spcBef>
                          <a:spcPts val="0"/>
                        </a:spcBef>
                        <a:spcAft>
                          <a:spcPts val="0"/>
                        </a:spcAft>
                        <a:buNone/>
                      </a:pPr>
                      <a:r>
                        <a:rPr lang="en-US" sz="1000"/>
                        <a:t>Does the person have work phone</a:t>
                      </a:r>
                      <a:endParaRPr sz="1000"/>
                    </a:p>
                  </a:txBody>
                  <a:tcPr marT="63500" marB="63500" marR="63500" marL="63500"/>
                </a:tc>
                <a:tc>
                  <a:txBody>
                    <a:bodyPr/>
                    <a:lstStyle/>
                    <a:p>
                      <a:pPr indent="0" lvl="0" marL="0" rtl="0" algn="ctr">
                        <a:spcBef>
                          <a:spcPts val="0"/>
                        </a:spcBef>
                        <a:spcAft>
                          <a:spcPts val="0"/>
                        </a:spcAft>
                        <a:buNone/>
                      </a:pPr>
                      <a:r>
                        <a:rPr lang="en-US" sz="1000"/>
                        <a:t>1=Yes    0 =No</a:t>
                      </a:r>
                      <a:endParaRPr sz="1000"/>
                    </a:p>
                  </a:txBody>
                  <a:tcPr marT="63500" marB="63500" marR="63500" marL="63500"/>
                </a:tc>
              </a:tr>
              <a:tr h="139850">
                <a:tc>
                  <a:txBody>
                    <a:bodyPr/>
                    <a:lstStyle/>
                    <a:p>
                      <a:pPr indent="0" lvl="0" marL="0" rtl="0" algn="ctr">
                        <a:spcBef>
                          <a:spcPts val="0"/>
                        </a:spcBef>
                        <a:spcAft>
                          <a:spcPts val="0"/>
                        </a:spcAft>
                        <a:buNone/>
                      </a:pPr>
                      <a:r>
                        <a:rPr lang="en-US" sz="1000"/>
                        <a:t>Phone</a:t>
                      </a:r>
                      <a:endParaRPr sz="1000"/>
                    </a:p>
                  </a:txBody>
                  <a:tcPr marT="63500" marB="63500" marR="63500" marL="63500"/>
                </a:tc>
                <a:tc>
                  <a:txBody>
                    <a:bodyPr/>
                    <a:lstStyle/>
                    <a:p>
                      <a:pPr indent="0" lvl="0" marL="0" rtl="0" algn="ctr">
                        <a:spcBef>
                          <a:spcPts val="0"/>
                        </a:spcBef>
                        <a:spcAft>
                          <a:spcPts val="0"/>
                        </a:spcAft>
                        <a:buNone/>
                      </a:pPr>
                      <a:r>
                        <a:rPr lang="en-US" sz="1000"/>
                        <a:t>Does the person have personal phone</a:t>
                      </a:r>
                      <a:endParaRPr sz="1000"/>
                    </a:p>
                  </a:txBody>
                  <a:tcPr marT="63500" marB="63500" marR="63500" marL="63500"/>
                </a:tc>
                <a:tc>
                  <a:txBody>
                    <a:bodyPr/>
                    <a:lstStyle/>
                    <a:p>
                      <a:pPr indent="0" lvl="0" marL="0" rtl="0" algn="ctr">
                        <a:spcBef>
                          <a:spcPts val="0"/>
                        </a:spcBef>
                        <a:spcAft>
                          <a:spcPts val="0"/>
                        </a:spcAft>
                        <a:buNone/>
                      </a:pPr>
                      <a:r>
                        <a:rPr lang="en-US" sz="1000"/>
                        <a:t>1=Yes    0 =No</a:t>
                      </a:r>
                      <a:endParaRPr sz="1000"/>
                    </a:p>
                  </a:txBody>
                  <a:tcPr marT="63500" marB="63500" marR="63500" marL="63500"/>
                </a:tc>
              </a:tr>
              <a:tr h="139850">
                <a:tc>
                  <a:txBody>
                    <a:bodyPr/>
                    <a:lstStyle/>
                    <a:p>
                      <a:pPr indent="0" lvl="0" marL="0" rtl="0" algn="ctr">
                        <a:spcBef>
                          <a:spcPts val="0"/>
                        </a:spcBef>
                        <a:spcAft>
                          <a:spcPts val="0"/>
                        </a:spcAft>
                        <a:buNone/>
                      </a:pPr>
                      <a:r>
                        <a:rPr lang="en-US" sz="1000"/>
                        <a:t>Email</a:t>
                      </a:r>
                      <a:endParaRPr sz="1000"/>
                    </a:p>
                  </a:txBody>
                  <a:tcPr marT="63500" marB="63500" marR="63500" marL="63500"/>
                </a:tc>
                <a:tc>
                  <a:txBody>
                    <a:bodyPr/>
                    <a:lstStyle/>
                    <a:p>
                      <a:pPr indent="0" lvl="0" marL="0" rtl="0" algn="ctr">
                        <a:spcBef>
                          <a:spcPts val="0"/>
                        </a:spcBef>
                        <a:spcAft>
                          <a:spcPts val="0"/>
                        </a:spcAft>
                        <a:buNone/>
                      </a:pPr>
                      <a:r>
                        <a:rPr lang="en-US" sz="1000"/>
                        <a:t>Does the person have email ID</a:t>
                      </a:r>
                      <a:endParaRPr sz="1000"/>
                    </a:p>
                  </a:txBody>
                  <a:tcPr marT="63500" marB="63500" marR="63500" marL="63500"/>
                </a:tc>
                <a:tc>
                  <a:txBody>
                    <a:bodyPr/>
                    <a:lstStyle/>
                    <a:p>
                      <a:pPr indent="0" lvl="0" marL="0" rtl="0" algn="ctr">
                        <a:spcBef>
                          <a:spcPts val="0"/>
                        </a:spcBef>
                        <a:spcAft>
                          <a:spcPts val="0"/>
                        </a:spcAft>
                        <a:buNone/>
                      </a:pPr>
                      <a:r>
                        <a:rPr lang="en-US" sz="1000"/>
                        <a:t>1=Yes    0 =No</a:t>
                      </a:r>
                      <a:endParaRPr sz="1000"/>
                    </a:p>
                  </a:txBody>
                  <a:tcPr marT="63500" marB="63500" marR="63500" marL="63500"/>
                </a:tc>
              </a:tr>
              <a:tr h="139850">
                <a:tc>
                  <a:txBody>
                    <a:bodyPr/>
                    <a:lstStyle/>
                    <a:p>
                      <a:pPr indent="0" lvl="0" marL="0" rtl="0" algn="ctr">
                        <a:spcBef>
                          <a:spcPts val="0"/>
                        </a:spcBef>
                        <a:spcAft>
                          <a:spcPts val="0"/>
                        </a:spcAft>
                        <a:buNone/>
                      </a:pPr>
                      <a:r>
                        <a:rPr lang="en-US" sz="1000"/>
                        <a:t>Unemployed</a:t>
                      </a:r>
                      <a:endParaRPr sz="1000"/>
                    </a:p>
                  </a:txBody>
                  <a:tcPr marT="63500" marB="63500" marR="63500" marL="63500"/>
                </a:tc>
                <a:tc>
                  <a:txBody>
                    <a:bodyPr/>
                    <a:lstStyle/>
                    <a:p>
                      <a:pPr indent="0" lvl="0" marL="0" rtl="0" algn="ctr">
                        <a:spcBef>
                          <a:spcPts val="0"/>
                        </a:spcBef>
                        <a:spcAft>
                          <a:spcPts val="0"/>
                        </a:spcAft>
                        <a:buNone/>
                      </a:pPr>
                      <a:r>
                        <a:rPr lang="en-US" sz="1000"/>
                        <a:t>Is the person unemployed</a:t>
                      </a:r>
                      <a:endParaRPr sz="1000"/>
                    </a:p>
                  </a:txBody>
                  <a:tcPr marT="63500" marB="63500" marR="63500" marL="63500"/>
                </a:tc>
                <a:tc>
                  <a:txBody>
                    <a:bodyPr/>
                    <a:lstStyle/>
                    <a:p>
                      <a:pPr indent="0" lvl="0" marL="0" rtl="0" algn="ctr">
                        <a:spcBef>
                          <a:spcPts val="0"/>
                        </a:spcBef>
                        <a:spcAft>
                          <a:spcPts val="0"/>
                        </a:spcAft>
                        <a:buNone/>
                      </a:pPr>
                      <a:r>
                        <a:rPr lang="en-US" sz="1000"/>
                        <a:t>1=Yes    0 =No</a:t>
                      </a:r>
                      <a:endParaRPr sz="1000"/>
                    </a:p>
                  </a:txBody>
                  <a:tcPr marT="63500" marB="63500" marR="63500" marL="63500"/>
                </a:tc>
              </a:tr>
            </a:tbl>
          </a:graphicData>
        </a:graphic>
      </p:graphicFrame>
      <p:sp>
        <p:nvSpPr>
          <p:cNvPr id="81" name="Google Shape;81;p4"/>
          <p:cNvSpPr txBox="1"/>
          <p:nvPr/>
        </p:nvSpPr>
        <p:spPr>
          <a:xfrm>
            <a:off x="5263800" y="5804275"/>
            <a:ext cx="3194400" cy="3540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Refer to report for details on additional column </a:t>
            </a:r>
            <a:endParaRPr sz="1100"/>
          </a:p>
        </p:txBody>
      </p:sp>
      <p:sp>
        <p:nvSpPr>
          <p:cNvPr id="82" name="Google Shape;82;p4"/>
          <p:cNvSpPr txBox="1"/>
          <p:nvPr/>
        </p:nvSpPr>
        <p:spPr>
          <a:xfrm>
            <a:off x="778550" y="1980700"/>
            <a:ext cx="3560700" cy="34170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Description:</a:t>
            </a:r>
            <a:r>
              <a:rPr lang="en-US"/>
              <a:t> </a:t>
            </a:r>
            <a:r>
              <a:rPr lang="en-US">
                <a:solidFill>
                  <a:schemeClr val="dk1"/>
                </a:solidFill>
              </a:rPr>
              <a:t>Credit cards are a popular risk management strategy in the financial sector. To estimate the likelihood of future defaults and credit card borrowing, it uses the personal information and data provided by credit card applicants.</a:t>
            </a:r>
            <a:br>
              <a:rPr lang="en-US" sz="1000">
                <a:solidFill>
                  <a:schemeClr val="dk1"/>
                </a:solidFill>
                <a:latin typeface="Roboto"/>
                <a:ea typeface="Roboto"/>
                <a:cs typeface="Roboto"/>
                <a:sym typeface="Roboto"/>
              </a:rPr>
            </a:br>
            <a:endParaRPr/>
          </a:p>
          <a:p>
            <a:pPr indent="0" lvl="0" marL="0" rtl="0" algn="l">
              <a:spcBef>
                <a:spcPts val="0"/>
              </a:spcBef>
              <a:spcAft>
                <a:spcPts val="0"/>
              </a:spcAft>
              <a:buNone/>
            </a:pPr>
            <a:r>
              <a:rPr b="1" lang="en-US"/>
              <a:t>Machine Learning Problem Statement:</a:t>
            </a:r>
            <a:endParaRPr b="1"/>
          </a:p>
          <a:p>
            <a:pPr indent="0" lvl="0" marL="0" rtl="0" algn="l">
              <a:spcBef>
                <a:spcPts val="0"/>
              </a:spcBef>
              <a:spcAft>
                <a:spcPts val="0"/>
              </a:spcAft>
              <a:buNone/>
            </a:pPr>
            <a:r>
              <a:rPr lang="en-US"/>
              <a:t>To predict the whether an individual is at high credit risk or low credit risk.</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General Information:</a:t>
            </a:r>
            <a:endParaRPr b="1"/>
          </a:p>
          <a:p>
            <a:pPr indent="-317500" lvl="0" marL="457200" rtl="0" algn="l">
              <a:spcBef>
                <a:spcPts val="0"/>
              </a:spcBef>
              <a:spcAft>
                <a:spcPts val="0"/>
              </a:spcAft>
              <a:buSzPts val="1400"/>
              <a:buChar char="●"/>
            </a:pPr>
            <a:r>
              <a:rPr b="1" lang="en-US"/>
              <a:t>Numbers of rows: 9921</a:t>
            </a:r>
            <a:endParaRPr b="1"/>
          </a:p>
          <a:p>
            <a:pPr indent="-317500" lvl="0" marL="457200" rtl="0" algn="l">
              <a:spcBef>
                <a:spcPts val="0"/>
              </a:spcBef>
              <a:spcAft>
                <a:spcPts val="0"/>
              </a:spcAft>
              <a:buSzPts val="1400"/>
              <a:buChar char="●"/>
            </a:pPr>
            <a:r>
              <a:rPr b="1" lang="en-US"/>
              <a:t>Number of columns : 20</a:t>
            </a:r>
            <a:endParaRPr b="1"/>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685800" y="381000"/>
            <a:ext cx="77724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Gill Sans"/>
                <a:ea typeface="Gill Sans"/>
                <a:cs typeface="Gill Sans"/>
                <a:sym typeface="Gill Sans"/>
              </a:rPr>
              <a:t>Data Processing</a:t>
            </a:r>
            <a:endParaRPr sz="3000">
              <a:latin typeface="Gill Sans"/>
              <a:ea typeface="Gill Sans"/>
              <a:cs typeface="Gill Sans"/>
              <a:sym typeface="Gill Sans"/>
            </a:endParaRPr>
          </a:p>
        </p:txBody>
      </p:sp>
      <p:sp>
        <p:nvSpPr>
          <p:cNvPr id="88" name="Google Shape;88;p5"/>
          <p:cNvSpPr txBox="1"/>
          <p:nvPr/>
        </p:nvSpPr>
        <p:spPr>
          <a:xfrm>
            <a:off x="812875" y="973175"/>
            <a:ext cx="7842600" cy="14775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Data </a:t>
            </a:r>
            <a:r>
              <a:rPr lang="en-US"/>
              <a:t>processing</a:t>
            </a:r>
            <a:r>
              <a:rPr lang="en-US"/>
              <a:t> was performed to clean data. Following operation were performed to clean data:</a:t>
            </a:r>
            <a:endParaRPr/>
          </a:p>
          <a:p>
            <a:pPr indent="-317500" lvl="0" marL="457200" rtl="0" algn="l">
              <a:spcBef>
                <a:spcPts val="0"/>
              </a:spcBef>
              <a:spcAft>
                <a:spcPts val="0"/>
              </a:spcAft>
              <a:buSzPts val="1400"/>
              <a:buChar char="●"/>
            </a:pPr>
            <a:r>
              <a:rPr lang="en-US"/>
              <a:t>Remove records with null values</a:t>
            </a:r>
            <a:endParaRPr/>
          </a:p>
          <a:p>
            <a:pPr indent="-317500" lvl="0" marL="457200" rtl="0" algn="l">
              <a:spcBef>
                <a:spcPts val="0"/>
              </a:spcBef>
              <a:spcAft>
                <a:spcPts val="0"/>
              </a:spcAft>
              <a:buSzPts val="1400"/>
              <a:buChar char="●"/>
            </a:pPr>
            <a:r>
              <a:rPr lang="en-US"/>
              <a:t>Remove duplicate records</a:t>
            </a:r>
            <a:endParaRPr/>
          </a:p>
          <a:p>
            <a:pPr indent="-317500" lvl="0" marL="457200" rtl="0" algn="l">
              <a:spcBef>
                <a:spcPts val="0"/>
              </a:spcBef>
              <a:spcAft>
                <a:spcPts val="0"/>
              </a:spcAft>
              <a:buSzPts val="1400"/>
              <a:buChar char="●"/>
            </a:pPr>
            <a:r>
              <a:rPr lang="en-US"/>
              <a:t>Remove records where values does not adhere to column standards. E.g (alphabets in numeric columns, column value out of range)</a:t>
            </a:r>
            <a:endParaRPr/>
          </a:p>
          <a:p>
            <a:pPr indent="-317500" lvl="0" marL="457200" rtl="0" algn="l">
              <a:spcBef>
                <a:spcPts val="0"/>
              </a:spcBef>
              <a:spcAft>
                <a:spcPts val="0"/>
              </a:spcAft>
              <a:buSzPts val="1400"/>
              <a:buChar char="●"/>
            </a:pPr>
            <a:r>
              <a:rPr lang="en-US"/>
              <a:t>Age column value was rounded to integer as age is supposed to be a integer value.</a:t>
            </a:r>
            <a:endParaRPr/>
          </a:p>
        </p:txBody>
      </p:sp>
      <p:graphicFrame>
        <p:nvGraphicFramePr>
          <p:cNvPr id="89" name="Google Shape;89;p5"/>
          <p:cNvGraphicFramePr/>
          <p:nvPr/>
        </p:nvGraphicFramePr>
        <p:xfrm>
          <a:off x="952500" y="2667000"/>
          <a:ext cx="3000000" cy="3000000"/>
        </p:xfrm>
        <a:graphic>
          <a:graphicData uri="http://schemas.openxmlformats.org/drawingml/2006/table">
            <a:tbl>
              <a:tblPr>
                <a:noFill/>
                <a:tableStyleId>{D4660760-BA56-4DD6-A775-F8EED22211DE}</a:tableStyleId>
              </a:tblPr>
              <a:tblGrid>
                <a:gridCol w="3808425"/>
                <a:gridCol w="3808425"/>
              </a:tblGrid>
              <a:tr h="306300">
                <a:tc>
                  <a:txBody>
                    <a:bodyPr/>
                    <a:lstStyle/>
                    <a:p>
                      <a:pPr indent="0" lvl="0" marL="0" rtl="0" algn="ctr">
                        <a:spcBef>
                          <a:spcPts val="0"/>
                        </a:spcBef>
                        <a:spcAft>
                          <a:spcPts val="0"/>
                        </a:spcAft>
                        <a:buNone/>
                      </a:pPr>
                      <a:r>
                        <a:rPr b="1" lang="en-US" sz="1200"/>
                        <a:t>Issue</a:t>
                      </a:r>
                      <a:endParaRPr b="1" sz="1200"/>
                    </a:p>
                  </a:txBody>
                  <a:tcPr marT="91425" marB="91425" marR="91425" marL="91425">
                    <a:solidFill>
                      <a:srgbClr val="A4C2F4"/>
                    </a:solidFill>
                  </a:tcPr>
                </a:tc>
                <a:tc>
                  <a:txBody>
                    <a:bodyPr/>
                    <a:lstStyle/>
                    <a:p>
                      <a:pPr indent="0" lvl="0" marL="0" rtl="0" algn="ctr">
                        <a:spcBef>
                          <a:spcPts val="0"/>
                        </a:spcBef>
                        <a:spcAft>
                          <a:spcPts val="0"/>
                        </a:spcAft>
                        <a:buNone/>
                      </a:pPr>
                      <a:r>
                        <a:rPr b="1" lang="en-US" sz="1200"/>
                        <a:t>Value</a:t>
                      </a:r>
                      <a:endParaRPr b="1" sz="1200"/>
                    </a:p>
                  </a:txBody>
                  <a:tcPr marT="91425" marB="91425" marR="91425" marL="91425">
                    <a:solidFill>
                      <a:srgbClr val="A4C2F4"/>
                    </a:solidFill>
                  </a:tcPr>
                </a:tc>
              </a:tr>
              <a:tr h="1991125">
                <a:tc>
                  <a:txBody>
                    <a:bodyPr/>
                    <a:lstStyle/>
                    <a:p>
                      <a:pPr indent="0" lvl="0" marL="0" rtl="0" algn="ctr">
                        <a:spcBef>
                          <a:spcPts val="0"/>
                        </a:spcBef>
                        <a:spcAft>
                          <a:spcPts val="0"/>
                        </a:spcAft>
                        <a:buNone/>
                      </a:pPr>
                      <a:r>
                        <a:rPr lang="en-US" sz="1200"/>
                        <a:t>Number of null records in data set</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Gender             16                     Own_car            16</a:t>
                      </a:r>
                      <a:endParaRPr sz="1200">
                        <a:solidFill>
                          <a:schemeClr val="dk1"/>
                        </a:solidFill>
                      </a:endParaRPr>
                    </a:p>
                    <a:p>
                      <a:pPr indent="0" lvl="0" marL="0" rtl="0" algn="l">
                        <a:spcBef>
                          <a:spcPts val="0"/>
                        </a:spcBef>
                        <a:spcAft>
                          <a:spcPts val="0"/>
                        </a:spcAft>
                        <a:buNone/>
                      </a:pPr>
                      <a:r>
                        <a:rPr lang="en-US" sz="1200">
                          <a:solidFill>
                            <a:schemeClr val="dk1"/>
                          </a:solidFill>
                        </a:rPr>
                        <a:t>Own_property   16                    Work_phone       44</a:t>
                      </a:r>
                      <a:endParaRPr sz="1200">
                        <a:solidFill>
                          <a:schemeClr val="dk1"/>
                        </a:solidFill>
                      </a:endParaRPr>
                    </a:p>
                    <a:p>
                      <a:pPr indent="0" lvl="0" marL="0" rtl="0" algn="l">
                        <a:spcBef>
                          <a:spcPts val="0"/>
                        </a:spcBef>
                        <a:spcAft>
                          <a:spcPts val="0"/>
                        </a:spcAft>
                        <a:buNone/>
                      </a:pPr>
                      <a:r>
                        <a:rPr lang="en-US" sz="1200">
                          <a:solidFill>
                            <a:schemeClr val="dk1"/>
                          </a:solidFill>
                        </a:rPr>
                        <a:t>Phone                20                   Email                  16</a:t>
                      </a:r>
                      <a:endParaRPr sz="1200">
                        <a:solidFill>
                          <a:schemeClr val="dk1"/>
                        </a:solidFill>
                      </a:endParaRPr>
                    </a:p>
                    <a:p>
                      <a:pPr indent="0" lvl="0" marL="0" rtl="0" algn="l">
                        <a:spcBef>
                          <a:spcPts val="0"/>
                        </a:spcBef>
                        <a:spcAft>
                          <a:spcPts val="0"/>
                        </a:spcAft>
                        <a:buNone/>
                      </a:pPr>
                      <a:r>
                        <a:rPr lang="en-US" sz="1200">
                          <a:solidFill>
                            <a:schemeClr val="dk1"/>
                          </a:solidFill>
                        </a:rPr>
                        <a:t>Unemployed       16                  Num_children     16</a:t>
                      </a:r>
                      <a:endParaRPr sz="1200">
                        <a:solidFill>
                          <a:schemeClr val="dk1"/>
                        </a:solidFill>
                      </a:endParaRPr>
                    </a:p>
                    <a:p>
                      <a:pPr indent="0" lvl="0" marL="0" rtl="0" algn="l">
                        <a:spcBef>
                          <a:spcPts val="0"/>
                        </a:spcBef>
                        <a:spcAft>
                          <a:spcPts val="0"/>
                        </a:spcAft>
                        <a:buNone/>
                      </a:pPr>
                      <a:r>
                        <a:rPr lang="en-US" sz="1200">
                          <a:solidFill>
                            <a:schemeClr val="dk1"/>
                          </a:solidFill>
                        </a:rPr>
                        <a:t>Num_family        44                  Account_length   16</a:t>
                      </a:r>
                      <a:endParaRPr sz="1200">
                        <a:solidFill>
                          <a:schemeClr val="dk1"/>
                        </a:solidFill>
                      </a:endParaRPr>
                    </a:p>
                    <a:p>
                      <a:pPr indent="0" lvl="0" marL="0" rtl="0" algn="l">
                        <a:spcBef>
                          <a:spcPts val="0"/>
                        </a:spcBef>
                        <a:spcAft>
                          <a:spcPts val="0"/>
                        </a:spcAft>
                        <a:buNone/>
                      </a:pPr>
                      <a:r>
                        <a:rPr lang="en-US" sz="1200">
                          <a:solidFill>
                            <a:schemeClr val="dk1"/>
                          </a:solidFill>
                        </a:rPr>
                        <a:t>Total_income      16                  Age                      16</a:t>
                      </a:r>
                      <a:endParaRPr sz="1200">
                        <a:solidFill>
                          <a:schemeClr val="dk1"/>
                        </a:solidFill>
                      </a:endParaRPr>
                    </a:p>
                    <a:p>
                      <a:pPr indent="0" lvl="0" marL="0" rtl="0" algn="l">
                        <a:spcBef>
                          <a:spcPts val="0"/>
                        </a:spcBef>
                        <a:spcAft>
                          <a:spcPts val="0"/>
                        </a:spcAft>
                        <a:buNone/>
                      </a:pPr>
                      <a:r>
                        <a:rPr lang="en-US" sz="1200">
                          <a:solidFill>
                            <a:schemeClr val="dk1"/>
                          </a:solidFill>
                        </a:rPr>
                        <a:t>Years_employed 16                  Income_type        16</a:t>
                      </a:r>
                      <a:endParaRPr sz="1200">
                        <a:solidFill>
                          <a:schemeClr val="dk1"/>
                        </a:solidFill>
                      </a:endParaRPr>
                    </a:p>
                    <a:p>
                      <a:pPr indent="0" lvl="0" marL="0" rtl="0" algn="l">
                        <a:spcBef>
                          <a:spcPts val="0"/>
                        </a:spcBef>
                        <a:spcAft>
                          <a:spcPts val="0"/>
                        </a:spcAft>
                        <a:buNone/>
                      </a:pPr>
                      <a:r>
                        <a:rPr lang="en-US" sz="1200">
                          <a:solidFill>
                            <a:schemeClr val="dk1"/>
                          </a:solidFill>
                        </a:rPr>
                        <a:t>Education_type    16                 Family_status      16</a:t>
                      </a:r>
                      <a:endParaRPr sz="1200">
                        <a:solidFill>
                          <a:schemeClr val="dk1"/>
                        </a:solidFill>
                      </a:endParaRPr>
                    </a:p>
                    <a:p>
                      <a:pPr indent="0" lvl="0" marL="0" rtl="0" algn="l">
                        <a:spcBef>
                          <a:spcPts val="0"/>
                        </a:spcBef>
                        <a:spcAft>
                          <a:spcPts val="0"/>
                        </a:spcAft>
                        <a:buNone/>
                      </a:pPr>
                      <a:r>
                        <a:rPr lang="en-US" sz="1200">
                          <a:solidFill>
                            <a:schemeClr val="dk1"/>
                          </a:solidFill>
                        </a:rPr>
                        <a:t>Housing_type       16                 Occupation_type  16</a:t>
                      </a:r>
                      <a:endParaRPr sz="1200">
                        <a:solidFill>
                          <a:schemeClr val="dk1"/>
                        </a:solidFill>
                      </a:endParaRPr>
                    </a:p>
                    <a:p>
                      <a:pPr indent="0" lvl="0" marL="0" rtl="0" algn="l">
                        <a:spcBef>
                          <a:spcPts val="0"/>
                        </a:spcBef>
                        <a:spcAft>
                          <a:spcPts val="0"/>
                        </a:spcAft>
                        <a:buNone/>
                      </a:pPr>
                      <a:r>
                        <a:rPr lang="en-US" sz="1200">
                          <a:solidFill>
                            <a:schemeClr val="dk1"/>
                          </a:solidFill>
                        </a:rPr>
                        <a:t>Target                   16                  Date                     16</a:t>
                      </a:r>
                      <a:endParaRPr sz="1200">
                        <a:solidFill>
                          <a:schemeClr val="dk1"/>
                        </a:solidFill>
                      </a:endParaRPr>
                    </a:p>
                    <a:p>
                      <a:pPr indent="0" lvl="0" marL="0" rtl="0" algn="ctr">
                        <a:spcBef>
                          <a:spcPts val="0"/>
                        </a:spcBef>
                        <a:spcAft>
                          <a:spcPts val="0"/>
                        </a:spcAft>
                        <a:buNone/>
                      </a:pPr>
                      <a:r>
                        <a:t/>
                      </a:r>
                      <a:endParaRPr sz="1200"/>
                    </a:p>
                  </a:txBody>
                  <a:tcPr marT="91425" marB="91425" marR="91425" marL="91425"/>
                </a:tc>
              </a:tr>
              <a:tr h="306300">
                <a:tc>
                  <a:txBody>
                    <a:bodyPr/>
                    <a:lstStyle/>
                    <a:p>
                      <a:pPr indent="0" lvl="0" marL="0" rtl="0" algn="ctr">
                        <a:spcBef>
                          <a:spcPts val="0"/>
                        </a:spcBef>
                        <a:spcAft>
                          <a:spcPts val="0"/>
                        </a:spcAft>
                        <a:buNone/>
                      </a:pPr>
                      <a:r>
                        <a:rPr lang="en-US" sz="1200"/>
                        <a:t>Number of duplicate records</a:t>
                      </a:r>
                      <a:endParaRPr sz="1200"/>
                    </a:p>
                  </a:txBody>
                  <a:tcPr marT="91425" marB="91425" marR="91425" marL="91425"/>
                </a:tc>
                <a:tc>
                  <a:txBody>
                    <a:bodyPr/>
                    <a:lstStyle/>
                    <a:p>
                      <a:pPr indent="0" lvl="0" marL="0" rtl="0" algn="ctr">
                        <a:spcBef>
                          <a:spcPts val="0"/>
                        </a:spcBef>
                        <a:spcAft>
                          <a:spcPts val="0"/>
                        </a:spcAft>
                        <a:buNone/>
                      </a:pPr>
                      <a:r>
                        <a:rPr lang="en-US" sz="1200"/>
                        <a:t>11</a:t>
                      </a:r>
                      <a:endParaRPr sz="1200"/>
                    </a:p>
                  </a:txBody>
                  <a:tcPr marT="91425" marB="91425" marR="91425" marL="91425"/>
                </a:tc>
              </a:tr>
              <a:tr h="612625">
                <a:tc>
                  <a:txBody>
                    <a:bodyPr/>
                    <a:lstStyle/>
                    <a:p>
                      <a:pPr indent="0" lvl="0" marL="0" rtl="0" algn="ctr">
                        <a:spcBef>
                          <a:spcPts val="0"/>
                        </a:spcBef>
                        <a:spcAft>
                          <a:spcPts val="0"/>
                        </a:spcAft>
                        <a:buNone/>
                      </a:pPr>
                      <a:r>
                        <a:rPr lang="en-US" sz="1200"/>
                        <a:t>Columns which does not have acceptable values</a:t>
                      </a:r>
                      <a:endParaRPr sz="1200"/>
                    </a:p>
                  </a:txBody>
                  <a:tcPr marT="91425" marB="91425" marR="91425" marL="91425"/>
                </a:tc>
                <a:tc>
                  <a:txBody>
                    <a:bodyPr/>
                    <a:lstStyle/>
                    <a:p>
                      <a:pPr indent="0" lvl="0" marL="0" rtl="0" algn="l">
                        <a:spcBef>
                          <a:spcPts val="0"/>
                        </a:spcBef>
                        <a:spcAft>
                          <a:spcPts val="0"/>
                        </a:spcAft>
                        <a:buNone/>
                      </a:pPr>
                      <a:r>
                        <a:rPr lang="en-US" sz="1200">
                          <a:solidFill>
                            <a:schemeClr val="dk1"/>
                          </a:solidFill>
                        </a:rPr>
                        <a:t>Gender: 8                                 Work Phone: 13</a:t>
                      </a:r>
                      <a:endParaRPr sz="1200">
                        <a:solidFill>
                          <a:schemeClr val="dk1"/>
                        </a:solidFill>
                      </a:endParaRPr>
                    </a:p>
                    <a:p>
                      <a:pPr indent="0" lvl="0" marL="0" rtl="0" algn="l">
                        <a:spcBef>
                          <a:spcPts val="0"/>
                        </a:spcBef>
                        <a:spcAft>
                          <a:spcPts val="0"/>
                        </a:spcAft>
                        <a:buNone/>
                      </a:pPr>
                      <a:r>
                        <a:rPr lang="en-US" sz="1200">
                          <a:solidFill>
                            <a:schemeClr val="dk1"/>
                          </a:solidFill>
                        </a:rPr>
                        <a:t>Phone: 124                               Unemployed: 135</a:t>
                      </a:r>
                      <a:endParaRPr sz="1200">
                        <a:solidFill>
                          <a:schemeClr val="dk1"/>
                        </a:solidFill>
                      </a:endParaRPr>
                    </a:p>
                    <a:p>
                      <a:pPr indent="0" lvl="0" marL="0" rtl="0" algn="l">
                        <a:spcBef>
                          <a:spcPts val="0"/>
                        </a:spcBef>
                        <a:spcAft>
                          <a:spcPts val="0"/>
                        </a:spcAft>
                        <a:buNone/>
                      </a:pPr>
                      <a:r>
                        <a:rPr lang="en-US" sz="1200">
                          <a:solidFill>
                            <a:schemeClr val="dk1"/>
                          </a:solidFill>
                        </a:rPr>
                        <a:t>Target: 144</a:t>
                      </a:r>
                      <a:endParaRPr sz="1200"/>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421dcab01f_0_20"/>
          <p:cNvSpPr txBox="1"/>
          <p:nvPr>
            <p:ph type="title"/>
          </p:nvPr>
        </p:nvSpPr>
        <p:spPr>
          <a:xfrm>
            <a:off x="685800" y="381000"/>
            <a:ext cx="77724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Gill Sans"/>
                <a:ea typeface="Gill Sans"/>
                <a:cs typeface="Gill Sans"/>
                <a:sym typeface="Gill Sans"/>
              </a:rPr>
              <a:t>Calculating Base Measures</a:t>
            </a:r>
            <a:endParaRPr sz="3000">
              <a:latin typeface="Gill Sans"/>
              <a:ea typeface="Gill Sans"/>
              <a:cs typeface="Gill Sans"/>
              <a:sym typeface="Gill Sans"/>
            </a:endParaRPr>
          </a:p>
        </p:txBody>
      </p:sp>
      <p:graphicFrame>
        <p:nvGraphicFramePr>
          <p:cNvPr id="95" name="Google Shape;95;g1421dcab01f_0_20"/>
          <p:cNvGraphicFramePr/>
          <p:nvPr/>
        </p:nvGraphicFramePr>
        <p:xfrm>
          <a:off x="454475" y="1143000"/>
          <a:ext cx="3000000" cy="3000000"/>
        </p:xfrm>
        <a:graphic>
          <a:graphicData uri="http://schemas.openxmlformats.org/drawingml/2006/table">
            <a:tbl>
              <a:tblPr>
                <a:noFill/>
                <a:tableStyleId>{D4660760-BA56-4DD6-A775-F8EED22211DE}</a:tableStyleId>
              </a:tblPr>
              <a:tblGrid>
                <a:gridCol w="1685600"/>
                <a:gridCol w="3578100"/>
                <a:gridCol w="1716450"/>
                <a:gridCol w="1369375"/>
              </a:tblGrid>
              <a:tr h="554700">
                <a:tc>
                  <a:txBody>
                    <a:bodyPr/>
                    <a:lstStyle/>
                    <a:p>
                      <a:pPr indent="0" lvl="0" marL="0" rtl="0" algn="ctr">
                        <a:spcBef>
                          <a:spcPts val="0"/>
                        </a:spcBef>
                        <a:spcAft>
                          <a:spcPts val="0"/>
                        </a:spcAft>
                        <a:buNone/>
                      </a:pPr>
                      <a:r>
                        <a:rPr b="1" lang="en-US" sz="1300"/>
                        <a:t>Measure</a:t>
                      </a:r>
                      <a:endParaRPr b="1" sz="1300"/>
                    </a:p>
                  </a:txBody>
                  <a:tcPr marT="91425" marB="91425" marR="91425" marL="91425">
                    <a:solidFill>
                      <a:srgbClr val="B4A7D6"/>
                    </a:solidFill>
                  </a:tcPr>
                </a:tc>
                <a:tc>
                  <a:txBody>
                    <a:bodyPr/>
                    <a:lstStyle/>
                    <a:p>
                      <a:pPr indent="0" lvl="0" marL="0" rtl="0" algn="ctr">
                        <a:spcBef>
                          <a:spcPts val="0"/>
                        </a:spcBef>
                        <a:spcAft>
                          <a:spcPts val="0"/>
                        </a:spcAft>
                        <a:buNone/>
                      </a:pPr>
                      <a:r>
                        <a:rPr b="1" lang="en-US" sz="1300"/>
                        <a:t>Description</a:t>
                      </a:r>
                      <a:endParaRPr b="1" sz="1300"/>
                    </a:p>
                  </a:txBody>
                  <a:tcPr marT="91425" marB="91425" marR="91425" marL="91425">
                    <a:solidFill>
                      <a:srgbClr val="B4A7D6"/>
                    </a:solidFill>
                  </a:tcPr>
                </a:tc>
                <a:tc>
                  <a:txBody>
                    <a:bodyPr/>
                    <a:lstStyle/>
                    <a:p>
                      <a:pPr indent="0" lvl="0" marL="0" rtl="0" algn="ctr">
                        <a:spcBef>
                          <a:spcPts val="0"/>
                        </a:spcBef>
                        <a:spcAft>
                          <a:spcPts val="0"/>
                        </a:spcAft>
                        <a:buNone/>
                      </a:pPr>
                      <a:r>
                        <a:rPr b="1" lang="en-US" sz="1300"/>
                        <a:t>Value - Before Processing</a:t>
                      </a:r>
                      <a:endParaRPr b="1" sz="1300"/>
                    </a:p>
                  </a:txBody>
                  <a:tcPr marT="91425" marB="91425" marR="91425" marL="91425">
                    <a:solidFill>
                      <a:srgbClr val="B4A7D6"/>
                    </a:solidFill>
                  </a:tcPr>
                </a:tc>
                <a:tc>
                  <a:txBody>
                    <a:bodyPr/>
                    <a:lstStyle/>
                    <a:p>
                      <a:pPr indent="0" lvl="0" marL="0" rtl="0" algn="ctr">
                        <a:spcBef>
                          <a:spcPts val="0"/>
                        </a:spcBef>
                        <a:spcAft>
                          <a:spcPts val="0"/>
                        </a:spcAft>
                        <a:buNone/>
                      </a:pPr>
                      <a:r>
                        <a:rPr b="1" lang="en-US" sz="1300"/>
                        <a:t>Value After Processing</a:t>
                      </a:r>
                      <a:endParaRPr b="1" sz="1300"/>
                    </a:p>
                  </a:txBody>
                  <a:tcPr marT="91425" marB="91425" marR="91425" marL="91425">
                    <a:solidFill>
                      <a:srgbClr val="B4A7D6"/>
                    </a:solidFill>
                  </a:tcPr>
                </a:tc>
              </a:tr>
              <a:tr h="364925">
                <a:tc>
                  <a:txBody>
                    <a:bodyPr/>
                    <a:lstStyle/>
                    <a:p>
                      <a:pPr indent="0" lvl="0" marL="0" rtl="0" algn="ctr">
                        <a:spcBef>
                          <a:spcPts val="0"/>
                        </a:spcBef>
                        <a:spcAft>
                          <a:spcPts val="0"/>
                        </a:spcAft>
                        <a:buNone/>
                      </a:pPr>
                      <a:r>
                        <a:rPr lang="en-US" sz="1300"/>
                        <a:t>Nds</a:t>
                      </a:r>
                      <a:endParaRPr sz="1300"/>
                    </a:p>
                  </a:txBody>
                  <a:tcPr marT="91425" marB="91425" marR="91425" marL="91425"/>
                </a:tc>
                <a:tc>
                  <a:txBody>
                    <a:bodyPr/>
                    <a:lstStyle/>
                    <a:p>
                      <a:pPr indent="0" lvl="0" marL="0" rtl="0" algn="ctr">
                        <a:spcBef>
                          <a:spcPts val="0"/>
                        </a:spcBef>
                        <a:spcAft>
                          <a:spcPts val="0"/>
                        </a:spcAft>
                        <a:buNone/>
                      </a:pPr>
                      <a:r>
                        <a:rPr lang="en-US" sz="1300"/>
                        <a:t>Number of Dataset</a:t>
                      </a:r>
                      <a:endParaRPr sz="1300"/>
                    </a:p>
                  </a:txBody>
                  <a:tcPr marT="91425" marB="91425" marR="91425" marL="91425"/>
                </a:tc>
                <a:tc>
                  <a:txBody>
                    <a:bodyPr/>
                    <a:lstStyle/>
                    <a:p>
                      <a:pPr indent="0" lvl="0" marL="0" rtl="0" algn="ctr">
                        <a:spcBef>
                          <a:spcPts val="0"/>
                        </a:spcBef>
                        <a:spcAft>
                          <a:spcPts val="0"/>
                        </a:spcAft>
                        <a:buNone/>
                      </a:pPr>
                      <a:r>
                        <a:rPr lang="en-US" sz="1300"/>
                        <a:t>1</a:t>
                      </a:r>
                      <a:endParaRPr sz="1300"/>
                    </a:p>
                  </a:txBody>
                  <a:tcPr marT="91425" marB="91425" marR="91425" marL="91425"/>
                </a:tc>
                <a:tc>
                  <a:txBody>
                    <a:bodyPr/>
                    <a:lstStyle/>
                    <a:p>
                      <a:pPr indent="0" lvl="0" marL="0" rtl="0" algn="ctr">
                        <a:spcBef>
                          <a:spcPts val="0"/>
                        </a:spcBef>
                        <a:spcAft>
                          <a:spcPts val="0"/>
                        </a:spcAft>
                        <a:buNone/>
                      </a:pPr>
                      <a:r>
                        <a:rPr lang="en-US" sz="1300"/>
                        <a:t>1</a:t>
                      </a:r>
                      <a:endParaRPr sz="1300"/>
                    </a:p>
                  </a:txBody>
                  <a:tcPr marT="91425" marB="91425" marR="91425" marL="91425"/>
                </a:tc>
              </a:tr>
              <a:tr h="488200">
                <a:tc>
                  <a:txBody>
                    <a:bodyPr/>
                    <a:lstStyle/>
                    <a:p>
                      <a:pPr indent="0" lvl="0" marL="0" rtl="0" algn="ctr">
                        <a:spcBef>
                          <a:spcPts val="0"/>
                        </a:spcBef>
                        <a:spcAft>
                          <a:spcPts val="0"/>
                        </a:spcAft>
                        <a:buNone/>
                      </a:pPr>
                      <a:r>
                        <a:rPr lang="en-US" sz="1300"/>
                        <a:t>Nds_cr</a:t>
                      </a:r>
                      <a:endParaRPr sz="1300"/>
                    </a:p>
                  </a:txBody>
                  <a:tcPr marT="91425" marB="91425" marR="91425" marL="91425"/>
                </a:tc>
                <a:tc>
                  <a:txBody>
                    <a:bodyPr/>
                    <a:lstStyle/>
                    <a:p>
                      <a:pPr indent="0" lvl="0" marL="0" rtl="0" algn="ctr">
                        <a:spcBef>
                          <a:spcPts val="0"/>
                        </a:spcBef>
                        <a:spcAft>
                          <a:spcPts val="0"/>
                        </a:spcAft>
                        <a:buNone/>
                      </a:pPr>
                      <a:r>
                        <a:rPr lang="en-US" sz="1300"/>
                        <a:t>Number of credible dataset</a:t>
                      </a:r>
                      <a:endParaRPr sz="1300"/>
                    </a:p>
                  </a:txBody>
                  <a:tcPr marT="91425" marB="91425" marR="91425" marL="91425"/>
                </a:tc>
                <a:tc>
                  <a:txBody>
                    <a:bodyPr/>
                    <a:lstStyle/>
                    <a:p>
                      <a:pPr indent="0" lvl="0" marL="0" rtl="0" algn="ctr">
                        <a:spcBef>
                          <a:spcPts val="0"/>
                        </a:spcBef>
                        <a:spcAft>
                          <a:spcPts val="0"/>
                        </a:spcAft>
                        <a:buNone/>
                      </a:pPr>
                      <a:r>
                        <a:rPr lang="en-US" sz="1300"/>
                        <a:t>1 </a:t>
                      </a:r>
                      <a:endParaRPr sz="1300"/>
                    </a:p>
                  </a:txBody>
                  <a:tcPr marT="91425" marB="91425" marR="91425" marL="91425"/>
                </a:tc>
                <a:tc>
                  <a:txBody>
                    <a:bodyPr/>
                    <a:lstStyle/>
                    <a:p>
                      <a:pPr indent="0" lvl="0" marL="0" rtl="0" algn="ctr">
                        <a:spcBef>
                          <a:spcPts val="0"/>
                        </a:spcBef>
                        <a:spcAft>
                          <a:spcPts val="0"/>
                        </a:spcAft>
                        <a:buNone/>
                      </a:pPr>
                      <a:r>
                        <a:rPr lang="en-US" sz="1300"/>
                        <a:t>1</a:t>
                      </a:r>
                      <a:endParaRPr sz="1300"/>
                    </a:p>
                  </a:txBody>
                  <a:tcPr marT="91425" marB="91425" marR="91425" marL="91425"/>
                </a:tc>
              </a:tr>
              <a:tr h="488200">
                <a:tc>
                  <a:txBody>
                    <a:bodyPr/>
                    <a:lstStyle/>
                    <a:p>
                      <a:pPr indent="0" lvl="0" marL="0" rtl="0" algn="ctr">
                        <a:spcBef>
                          <a:spcPts val="0"/>
                        </a:spcBef>
                        <a:spcAft>
                          <a:spcPts val="0"/>
                        </a:spcAft>
                        <a:buNone/>
                      </a:pPr>
                      <a:r>
                        <a:rPr lang="en-US" sz="1300"/>
                        <a:t>Nrec_comp</a:t>
                      </a:r>
                      <a:endParaRPr sz="1300"/>
                    </a:p>
                  </a:txBody>
                  <a:tcPr marT="91425" marB="91425" marR="91425" marL="91425"/>
                </a:tc>
                <a:tc>
                  <a:txBody>
                    <a:bodyPr/>
                    <a:lstStyle/>
                    <a:p>
                      <a:pPr indent="0" lvl="0" marL="0" rtl="0" algn="ctr">
                        <a:spcBef>
                          <a:spcPts val="0"/>
                        </a:spcBef>
                        <a:spcAft>
                          <a:spcPts val="0"/>
                        </a:spcAft>
                        <a:buNone/>
                      </a:pPr>
                      <a:r>
                        <a:rPr lang="en-US" sz="1300"/>
                        <a:t>Number of compliant records</a:t>
                      </a:r>
                      <a:endParaRPr sz="1300"/>
                    </a:p>
                  </a:txBody>
                  <a:tcPr marT="91425" marB="91425" marR="91425" marL="91425"/>
                </a:tc>
                <a:tc>
                  <a:txBody>
                    <a:bodyPr/>
                    <a:lstStyle/>
                    <a:p>
                      <a:pPr indent="0" lvl="0" marL="0" rtl="0" algn="ctr">
                        <a:spcBef>
                          <a:spcPts val="0"/>
                        </a:spcBef>
                        <a:spcAft>
                          <a:spcPts val="0"/>
                        </a:spcAft>
                        <a:buNone/>
                      </a:pPr>
                      <a:r>
                        <a:rPr lang="en-US" sz="1300"/>
                        <a:t>9756</a:t>
                      </a:r>
                      <a:endParaRPr sz="1300"/>
                    </a:p>
                  </a:txBody>
                  <a:tcPr marT="91425" marB="91425" marR="91425" marL="91425"/>
                </a:tc>
                <a:tc>
                  <a:txBody>
                    <a:bodyPr/>
                    <a:lstStyle/>
                    <a:p>
                      <a:pPr indent="0" lvl="0" marL="0" rtl="0" algn="ctr">
                        <a:spcBef>
                          <a:spcPts val="0"/>
                        </a:spcBef>
                        <a:spcAft>
                          <a:spcPts val="0"/>
                        </a:spcAft>
                        <a:buNone/>
                      </a:pPr>
                      <a:r>
                        <a:rPr lang="en-US" sz="1300"/>
                        <a:t>9745</a:t>
                      </a:r>
                      <a:endParaRPr sz="1300"/>
                    </a:p>
                  </a:txBody>
                  <a:tcPr marT="91425" marB="91425" marR="91425" marL="91425"/>
                </a:tc>
              </a:tr>
              <a:tr h="364925">
                <a:tc>
                  <a:txBody>
                    <a:bodyPr/>
                    <a:lstStyle/>
                    <a:p>
                      <a:pPr indent="0" lvl="0" marL="0" rtl="0" algn="ctr">
                        <a:spcBef>
                          <a:spcPts val="0"/>
                        </a:spcBef>
                        <a:spcAft>
                          <a:spcPts val="0"/>
                        </a:spcAft>
                        <a:buNone/>
                      </a:pPr>
                      <a:r>
                        <a:rPr lang="en-US" sz="1300"/>
                        <a:t>Rec_trace</a:t>
                      </a:r>
                      <a:endParaRPr sz="1300"/>
                    </a:p>
                  </a:txBody>
                  <a:tcPr marT="91425" marB="91425" marR="91425" marL="91425"/>
                </a:tc>
                <a:tc>
                  <a:txBody>
                    <a:bodyPr/>
                    <a:lstStyle/>
                    <a:p>
                      <a:pPr indent="0" lvl="0" marL="0" rtl="0" algn="ctr">
                        <a:spcBef>
                          <a:spcPts val="0"/>
                        </a:spcBef>
                        <a:spcAft>
                          <a:spcPts val="0"/>
                        </a:spcAft>
                        <a:buNone/>
                      </a:pPr>
                      <a:r>
                        <a:rPr lang="en-US" sz="1300"/>
                        <a:t>number of traceable records</a:t>
                      </a:r>
                      <a:endParaRPr sz="1300"/>
                    </a:p>
                  </a:txBody>
                  <a:tcPr marT="91425" marB="91425" marR="91425" marL="91425"/>
                </a:tc>
                <a:tc>
                  <a:txBody>
                    <a:bodyPr/>
                    <a:lstStyle/>
                    <a:p>
                      <a:pPr indent="0" lvl="0" marL="0" rtl="0" algn="ctr">
                        <a:spcBef>
                          <a:spcPts val="0"/>
                        </a:spcBef>
                        <a:spcAft>
                          <a:spcPts val="0"/>
                        </a:spcAft>
                        <a:buNone/>
                      </a:pPr>
                      <a:r>
                        <a:rPr lang="en-US" sz="1300"/>
                        <a:t>9756</a:t>
                      </a:r>
                      <a:endParaRPr sz="1300"/>
                    </a:p>
                  </a:txBody>
                  <a:tcPr marT="91425" marB="91425" marR="91425" marL="91425"/>
                </a:tc>
                <a:tc>
                  <a:txBody>
                    <a:bodyPr/>
                    <a:lstStyle/>
                    <a:p>
                      <a:pPr indent="0" lvl="0" marL="0" rtl="0" algn="ctr">
                        <a:spcBef>
                          <a:spcPts val="0"/>
                        </a:spcBef>
                        <a:spcAft>
                          <a:spcPts val="0"/>
                        </a:spcAft>
                        <a:buNone/>
                      </a:pPr>
                      <a:r>
                        <a:rPr lang="en-US" sz="1300"/>
                        <a:t>9745</a:t>
                      </a:r>
                      <a:endParaRPr sz="1300"/>
                    </a:p>
                  </a:txBody>
                  <a:tcPr marT="91425" marB="91425" marR="91425" marL="91425"/>
                </a:tc>
              </a:tr>
              <a:tr h="364925">
                <a:tc>
                  <a:txBody>
                    <a:bodyPr/>
                    <a:lstStyle/>
                    <a:p>
                      <a:pPr indent="0" lvl="0" marL="0" rtl="0" algn="ctr">
                        <a:spcBef>
                          <a:spcPts val="0"/>
                        </a:spcBef>
                        <a:spcAft>
                          <a:spcPts val="0"/>
                        </a:spcAft>
                        <a:buNone/>
                      </a:pPr>
                      <a:r>
                        <a:rPr lang="en-US" sz="1300"/>
                        <a:t>Ldst</a:t>
                      </a:r>
                      <a:endParaRPr sz="1300"/>
                    </a:p>
                  </a:txBody>
                  <a:tcPr marT="91425" marB="91425" marR="91425" marL="91425"/>
                </a:tc>
                <a:tc>
                  <a:txBody>
                    <a:bodyPr/>
                    <a:lstStyle/>
                    <a:p>
                      <a:pPr indent="0" lvl="0" marL="0" rtl="0" algn="ctr">
                        <a:spcBef>
                          <a:spcPts val="0"/>
                        </a:spcBef>
                        <a:spcAft>
                          <a:spcPts val="0"/>
                        </a:spcAft>
                        <a:buNone/>
                      </a:pPr>
                      <a:r>
                        <a:rPr lang="en-US" sz="1300"/>
                        <a:t>total number of records </a:t>
                      </a:r>
                      <a:endParaRPr sz="1300"/>
                    </a:p>
                  </a:txBody>
                  <a:tcPr marT="91425" marB="91425" marR="91425" marL="91425"/>
                </a:tc>
                <a:tc>
                  <a:txBody>
                    <a:bodyPr/>
                    <a:lstStyle/>
                    <a:p>
                      <a:pPr indent="0" lvl="0" marL="0" rtl="0" algn="ctr">
                        <a:spcBef>
                          <a:spcPts val="0"/>
                        </a:spcBef>
                        <a:spcAft>
                          <a:spcPts val="0"/>
                        </a:spcAft>
                        <a:buNone/>
                      </a:pPr>
                      <a:r>
                        <a:rPr lang="en-US" sz="1300"/>
                        <a:t>9920</a:t>
                      </a:r>
                      <a:endParaRPr sz="1300"/>
                    </a:p>
                  </a:txBody>
                  <a:tcPr marT="91425" marB="91425" marR="91425" marL="91425"/>
                </a:tc>
                <a:tc>
                  <a:txBody>
                    <a:bodyPr/>
                    <a:lstStyle/>
                    <a:p>
                      <a:pPr indent="0" lvl="0" marL="0" rtl="0" algn="ctr">
                        <a:spcBef>
                          <a:spcPts val="0"/>
                        </a:spcBef>
                        <a:spcAft>
                          <a:spcPts val="0"/>
                        </a:spcAft>
                        <a:buNone/>
                      </a:pPr>
                      <a:r>
                        <a:rPr lang="en-US" sz="1300"/>
                        <a:t>9745</a:t>
                      </a:r>
                      <a:endParaRPr sz="1300"/>
                    </a:p>
                  </a:txBody>
                  <a:tcPr marT="91425" marB="91425" marR="91425" marL="91425"/>
                </a:tc>
              </a:tr>
              <a:tr h="364925">
                <a:tc>
                  <a:txBody>
                    <a:bodyPr/>
                    <a:lstStyle/>
                    <a:p>
                      <a:pPr indent="0" lvl="0" marL="0" rtl="0" algn="ctr">
                        <a:spcBef>
                          <a:spcPts val="0"/>
                        </a:spcBef>
                        <a:spcAft>
                          <a:spcPts val="0"/>
                        </a:spcAft>
                        <a:buNone/>
                      </a:pPr>
                      <a:r>
                        <a:rPr lang="en-US" sz="1300"/>
                        <a:t>Lbd</a:t>
                      </a:r>
                      <a:endParaRPr sz="1300"/>
                    </a:p>
                  </a:txBody>
                  <a:tcPr marT="91425" marB="91425" marR="91425" marL="91425"/>
                </a:tc>
                <a:tc>
                  <a:txBody>
                    <a:bodyPr/>
                    <a:lstStyle/>
                    <a:p>
                      <a:pPr indent="0" lvl="0" marL="0" rtl="0" algn="ctr">
                        <a:spcBef>
                          <a:spcPts val="0"/>
                        </a:spcBef>
                        <a:spcAft>
                          <a:spcPts val="0"/>
                        </a:spcAft>
                        <a:buNone/>
                      </a:pPr>
                      <a:r>
                        <a:rPr lang="en-US" sz="1300"/>
                        <a:t>total number of records</a:t>
                      </a:r>
                      <a:endParaRPr sz="1300"/>
                    </a:p>
                  </a:txBody>
                  <a:tcPr marT="91425" marB="91425" marR="91425" marL="91425"/>
                </a:tc>
                <a:tc>
                  <a:txBody>
                    <a:bodyPr/>
                    <a:lstStyle/>
                    <a:p>
                      <a:pPr indent="0" lvl="0" marL="0" rtl="0" algn="ctr">
                        <a:spcBef>
                          <a:spcPts val="0"/>
                        </a:spcBef>
                        <a:spcAft>
                          <a:spcPts val="0"/>
                        </a:spcAft>
                        <a:buNone/>
                      </a:pPr>
                      <a:r>
                        <a:rPr lang="en-US" sz="1300"/>
                        <a:t>9920</a:t>
                      </a:r>
                      <a:endParaRPr sz="1300"/>
                    </a:p>
                  </a:txBody>
                  <a:tcPr marT="91425" marB="91425" marR="91425" marL="91425"/>
                </a:tc>
                <a:tc>
                  <a:txBody>
                    <a:bodyPr/>
                    <a:lstStyle/>
                    <a:p>
                      <a:pPr indent="0" lvl="0" marL="0" rtl="0" algn="ctr">
                        <a:spcBef>
                          <a:spcPts val="0"/>
                        </a:spcBef>
                        <a:spcAft>
                          <a:spcPts val="0"/>
                        </a:spcAft>
                        <a:buNone/>
                      </a:pPr>
                      <a:r>
                        <a:rPr lang="en-US" sz="1300"/>
                        <a:t>9745</a:t>
                      </a:r>
                      <a:endParaRPr sz="1300"/>
                    </a:p>
                  </a:txBody>
                  <a:tcPr marT="91425" marB="91425" marR="91425" marL="91425"/>
                </a:tc>
              </a:tr>
              <a:tr h="364925">
                <a:tc>
                  <a:txBody>
                    <a:bodyPr/>
                    <a:lstStyle/>
                    <a:p>
                      <a:pPr indent="0" lvl="0" marL="0" rtl="0" algn="ctr">
                        <a:spcBef>
                          <a:spcPts val="0"/>
                        </a:spcBef>
                        <a:spcAft>
                          <a:spcPts val="0"/>
                        </a:spcAft>
                        <a:buNone/>
                      </a:pPr>
                      <a:r>
                        <a:rPr lang="en-US" sz="1300"/>
                        <a:t>Rec_acc_age</a:t>
                      </a:r>
                      <a:endParaRPr sz="1300"/>
                    </a:p>
                  </a:txBody>
                  <a:tcPr marT="91425" marB="91425" marR="91425" marL="91425"/>
                </a:tc>
                <a:tc>
                  <a:txBody>
                    <a:bodyPr/>
                    <a:lstStyle/>
                    <a:p>
                      <a:pPr indent="0" lvl="0" marL="0" rtl="0" algn="ctr">
                        <a:spcBef>
                          <a:spcPts val="0"/>
                        </a:spcBef>
                        <a:spcAft>
                          <a:spcPts val="0"/>
                        </a:spcAft>
                        <a:buNone/>
                      </a:pPr>
                      <a:r>
                        <a:rPr lang="en-US" sz="1300"/>
                        <a:t>number</a:t>
                      </a:r>
                      <a:r>
                        <a:rPr lang="en-US" sz="1300"/>
                        <a:t> of records within acceptable time range</a:t>
                      </a:r>
                      <a:endParaRPr sz="1300"/>
                    </a:p>
                  </a:txBody>
                  <a:tcPr marT="91425" marB="91425" marR="91425" marL="91425"/>
                </a:tc>
                <a:tc>
                  <a:txBody>
                    <a:bodyPr/>
                    <a:lstStyle/>
                    <a:p>
                      <a:pPr indent="0" lvl="0" marL="0" rtl="0" algn="ctr">
                        <a:spcBef>
                          <a:spcPts val="0"/>
                        </a:spcBef>
                        <a:spcAft>
                          <a:spcPts val="0"/>
                        </a:spcAft>
                        <a:buNone/>
                      </a:pPr>
                      <a:r>
                        <a:rPr lang="en-US" sz="1300"/>
                        <a:t>4957</a:t>
                      </a:r>
                      <a:endParaRPr sz="1300"/>
                    </a:p>
                  </a:txBody>
                  <a:tcPr marT="91425" marB="91425" marR="91425" marL="91425"/>
                </a:tc>
                <a:tc>
                  <a:txBody>
                    <a:bodyPr/>
                    <a:lstStyle/>
                    <a:p>
                      <a:pPr indent="0" lvl="0" marL="0" rtl="0" algn="ctr">
                        <a:spcBef>
                          <a:spcPts val="0"/>
                        </a:spcBef>
                        <a:spcAft>
                          <a:spcPts val="0"/>
                        </a:spcAft>
                        <a:buNone/>
                      </a:pPr>
                      <a:r>
                        <a:rPr lang="en-US" sz="1300"/>
                        <a:t>4880</a:t>
                      </a:r>
                      <a:endParaRPr sz="1300"/>
                    </a:p>
                  </a:txBody>
                  <a:tcPr marT="91425" marB="91425" marR="91425" marL="91425"/>
                </a:tc>
              </a:tr>
              <a:tr h="364925">
                <a:tc>
                  <a:txBody>
                    <a:bodyPr/>
                    <a:lstStyle/>
                    <a:p>
                      <a:pPr indent="0" lvl="0" marL="0" rtl="0" algn="ctr">
                        <a:spcBef>
                          <a:spcPts val="0"/>
                        </a:spcBef>
                        <a:spcAft>
                          <a:spcPts val="0"/>
                        </a:spcAft>
                        <a:buNone/>
                      </a:pPr>
                      <a:r>
                        <a:rPr lang="en-US" sz="1300"/>
                        <a:t>N_succ_req</a:t>
                      </a:r>
                      <a:endParaRPr sz="1300"/>
                    </a:p>
                  </a:txBody>
                  <a:tcPr marT="91425" marB="91425" marR="91425" marL="91425"/>
                </a:tc>
                <a:tc>
                  <a:txBody>
                    <a:bodyPr/>
                    <a:lstStyle/>
                    <a:p>
                      <a:pPr indent="0" lvl="0" marL="0" rtl="0" algn="ctr">
                        <a:spcBef>
                          <a:spcPts val="0"/>
                        </a:spcBef>
                        <a:spcAft>
                          <a:spcPts val="0"/>
                        </a:spcAft>
                        <a:buNone/>
                      </a:pPr>
                      <a:r>
                        <a:rPr lang="en-US" sz="1300"/>
                        <a:t>number of successful requests</a:t>
                      </a:r>
                      <a:endParaRPr sz="1300"/>
                    </a:p>
                  </a:txBody>
                  <a:tcPr marT="91425" marB="91425" marR="91425" marL="91425"/>
                </a:tc>
                <a:tc>
                  <a:txBody>
                    <a:bodyPr/>
                    <a:lstStyle/>
                    <a:p>
                      <a:pPr indent="0" lvl="0" marL="0" rtl="0" algn="ctr">
                        <a:spcBef>
                          <a:spcPts val="0"/>
                        </a:spcBef>
                        <a:spcAft>
                          <a:spcPts val="0"/>
                        </a:spcAft>
                        <a:buNone/>
                      </a:pPr>
                      <a:r>
                        <a:rPr lang="en-US" sz="1300"/>
                        <a:t>1</a:t>
                      </a:r>
                      <a:endParaRPr sz="1300"/>
                    </a:p>
                  </a:txBody>
                  <a:tcPr marT="91425" marB="91425" marR="91425" marL="91425"/>
                </a:tc>
                <a:tc>
                  <a:txBody>
                    <a:bodyPr/>
                    <a:lstStyle/>
                    <a:p>
                      <a:pPr indent="0" lvl="0" marL="0" rtl="0" algn="ctr">
                        <a:spcBef>
                          <a:spcPts val="0"/>
                        </a:spcBef>
                        <a:spcAft>
                          <a:spcPts val="0"/>
                        </a:spcAft>
                        <a:buNone/>
                      </a:pPr>
                      <a:r>
                        <a:rPr lang="en-US" sz="1300"/>
                        <a:t>1</a:t>
                      </a:r>
                      <a:endParaRPr sz="1300"/>
                    </a:p>
                  </a:txBody>
                  <a:tcPr marT="91425" marB="91425" marR="91425" marL="91425"/>
                </a:tc>
              </a:tr>
              <a:tr h="364925">
                <a:tc>
                  <a:txBody>
                    <a:bodyPr/>
                    <a:lstStyle/>
                    <a:p>
                      <a:pPr indent="0" lvl="0" marL="0" rtl="0" algn="ctr">
                        <a:spcBef>
                          <a:spcPts val="0"/>
                        </a:spcBef>
                        <a:spcAft>
                          <a:spcPts val="0"/>
                        </a:spcAft>
                        <a:buNone/>
                      </a:pPr>
                      <a:r>
                        <a:rPr lang="en-US" sz="1300"/>
                        <a:t>N_req</a:t>
                      </a:r>
                      <a:endParaRPr sz="1300"/>
                    </a:p>
                  </a:txBody>
                  <a:tcPr marT="91425" marB="91425" marR="91425" marL="91425"/>
                </a:tc>
                <a:tc>
                  <a:txBody>
                    <a:bodyPr/>
                    <a:lstStyle/>
                    <a:p>
                      <a:pPr indent="0" lvl="0" marL="0" rtl="0" algn="ctr">
                        <a:spcBef>
                          <a:spcPts val="0"/>
                        </a:spcBef>
                        <a:spcAft>
                          <a:spcPts val="0"/>
                        </a:spcAft>
                        <a:buNone/>
                      </a:pPr>
                      <a:r>
                        <a:rPr lang="en-US" sz="1300"/>
                        <a:t>number of requests</a:t>
                      </a:r>
                      <a:endParaRPr sz="1300"/>
                    </a:p>
                  </a:txBody>
                  <a:tcPr marT="91425" marB="91425" marR="91425" marL="91425"/>
                </a:tc>
                <a:tc>
                  <a:txBody>
                    <a:bodyPr/>
                    <a:lstStyle/>
                    <a:p>
                      <a:pPr indent="0" lvl="0" marL="0" rtl="0" algn="ctr">
                        <a:spcBef>
                          <a:spcPts val="0"/>
                        </a:spcBef>
                        <a:spcAft>
                          <a:spcPts val="0"/>
                        </a:spcAft>
                        <a:buNone/>
                      </a:pPr>
                      <a:r>
                        <a:rPr lang="en-US" sz="1300"/>
                        <a:t>1</a:t>
                      </a:r>
                      <a:endParaRPr sz="1300"/>
                    </a:p>
                  </a:txBody>
                  <a:tcPr marT="91425" marB="91425" marR="91425" marL="91425"/>
                </a:tc>
                <a:tc>
                  <a:txBody>
                    <a:bodyPr/>
                    <a:lstStyle/>
                    <a:p>
                      <a:pPr indent="0" lvl="0" marL="0" rtl="0" algn="ctr">
                        <a:spcBef>
                          <a:spcPts val="0"/>
                        </a:spcBef>
                        <a:spcAft>
                          <a:spcPts val="0"/>
                        </a:spcAft>
                        <a:buNone/>
                      </a:pPr>
                      <a:r>
                        <a:rPr lang="en-US" sz="1300"/>
                        <a:t>1</a:t>
                      </a:r>
                      <a:endParaRPr sz="1300"/>
                    </a:p>
                  </a:txBody>
                  <a:tcPr marT="91425" marB="91425" marR="91425" marL="91425"/>
                </a:tc>
              </a:tr>
              <a:tr h="497125">
                <a:tc>
                  <a:txBody>
                    <a:bodyPr/>
                    <a:lstStyle/>
                    <a:p>
                      <a:pPr indent="0" lvl="0" marL="0" rtl="0" algn="ctr">
                        <a:spcBef>
                          <a:spcPts val="0"/>
                        </a:spcBef>
                        <a:spcAft>
                          <a:spcPts val="0"/>
                        </a:spcAft>
                        <a:buNone/>
                      </a:pPr>
                      <a:r>
                        <a:rPr lang="en-US" sz="1300"/>
                        <a:t>rec_no_null</a:t>
                      </a:r>
                      <a:endParaRPr sz="1300"/>
                    </a:p>
                  </a:txBody>
                  <a:tcPr marT="91425" marB="91425" marR="91425" marL="91425"/>
                </a:tc>
                <a:tc>
                  <a:txBody>
                    <a:bodyPr/>
                    <a:lstStyle/>
                    <a:p>
                      <a:pPr indent="0" lvl="0" marL="0" rtl="0" algn="ctr">
                        <a:spcBef>
                          <a:spcPts val="0"/>
                        </a:spcBef>
                        <a:spcAft>
                          <a:spcPts val="0"/>
                        </a:spcAft>
                        <a:buNone/>
                      </a:pPr>
                      <a:r>
                        <a:rPr lang="en-US" sz="1300"/>
                        <a:t>number of records with no null values</a:t>
                      </a:r>
                      <a:endParaRPr sz="1300"/>
                    </a:p>
                  </a:txBody>
                  <a:tcPr marT="91425" marB="91425" marR="91425" marL="91425"/>
                </a:tc>
                <a:tc>
                  <a:txBody>
                    <a:bodyPr/>
                    <a:lstStyle/>
                    <a:p>
                      <a:pPr indent="0" lvl="0" marL="0" rtl="0" algn="ctr">
                        <a:spcBef>
                          <a:spcPts val="0"/>
                        </a:spcBef>
                        <a:spcAft>
                          <a:spcPts val="0"/>
                        </a:spcAft>
                        <a:buNone/>
                      </a:pPr>
                      <a:r>
                        <a:rPr lang="en-US" sz="1300"/>
                        <a:t>9852</a:t>
                      </a:r>
                      <a:endParaRPr sz="1300"/>
                    </a:p>
                  </a:txBody>
                  <a:tcPr marT="91425" marB="91425" marR="91425" marL="91425"/>
                </a:tc>
                <a:tc>
                  <a:txBody>
                    <a:bodyPr/>
                    <a:lstStyle/>
                    <a:p>
                      <a:pPr indent="0" lvl="0" marL="0" rtl="0" algn="ctr">
                        <a:spcBef>
                          <a:spcPts val="0"/>
                        </a:spcBef>
                        <a:spcAft>
                          <a:spcPts val="0"/>
                        </a:spcAft>
                        <a:buNone/>
                      </a:pPr>
                      <a:r>
                        <a:rPr lang="en-US" sz="1300"/>
                        <a:t>9745</a:t>
                      </a:r>
                      <a:endParaRPr sz="1300"/>
                    </a:p>
                  </a:txBody>
                  <a:tcPr marT="91425" marB="91425" marR="91425" marL="91425"/>
                </a:tc>
              </a:tr>
              <a:tr h="497125">
                <a:tc>
                  <a:txBody>
                    <a:bodyPr/>
                    <a:lstStyle/>
                    <a:p>
                      <a:pPr indent="0" lvl="0" marL="0" rtl="0" algn="ctr">
                        <a:spcBef>
                          <a:spcPts val="0"/>
                        </a:spcBef>
                        <a:spcAft>
                          <a:spcPts val="0"/>
                        </a:spcAft>
                        <a:buNone/>
                      </a:pPr>
                      <a:r>
                        <a:rPr lang="en-US" sz="1300"/>
                        <a:t>P(j)</a:t>
                      </a:r>
                      <a:endParaRPr sz="1300"/>
                    </a:p>
                  </a:txBody>
                  <a:tcPr marT="91425" marB="91425" marR="91425" marL="91425"/>
                </a:tc>
                <a:tc>
                  <a:txBody>
                    <a:bodyPr/>
                    <a:lstStyle/>
                    <a:p>
                      <a:pPr indent="0" lvl="0" marL="0" rtl="0" algn="ctr">
                        <a:spcBef>
                          <a:spcPts val="0"/>
                        </a:spcBef>
                        <a:spcAft>
                          <a:spcPts val="0"/>
                        </a:spcAft>
                        <a:buNone/>
                      </a:pPr>
                      <a:r>
                        <a:rPr lang="en-US" sz="1300"/>
                        <a:t>number of duplicate records in dataset</a:t>
                      </a:r>
                      <a:endParaRPr sz="1300"/>
                    </a:p>
                  </a:txBody>
                  <a:tcPr marT="91425" marB="91425" marR="91425" marL="91425"/>
                </a:tc>
                <a:tc>
                  <a:txBody>
                    <a:bodyPr/>
                    <a:lstStyle/>
                    <a:p>
                      <a:pPr indent="0" lvl="0" marL="0" rtl="0" algn="ctr">
                        <a:spcBef>
                          <a:spcPts val="0"/>
                        </a:spcBef>
                        <a:spcAft>
                          <a:spcPts val="0"/>
                        </a:spcAft>
                        <a:buNone/>
                      </a:pPr>
                      <a:r>
                        <a:rPr lang="en-US" sz="1300"/>
                        <a:t>11</a:t>
                      </a:r>
                      <a:endParaRPr sz="1300"/>
                    </a:p>
                  </a:txBody>
                  <a:tcPr marT="91425" marB="91425" marR="91425" marL="91425"/>
                </a:tc>
                <a:tc>
                  <a:txBody>
                    <a:bodyPr/>
                    <a:lstStyle/>
                    <a:p>
                      <a:pPr indent="0" lvl="0" marL="0" rtl="0" algn="ctr">
                        <a:spcBef>
                          <a:spcPts val="0"/>
                        </a:spcBef>
                        <a:spcAft>
                          <a:spcPts val="0"/>
                        </a:spcAft>
                        <a:buNone/>
                      </a:pPr>
                      <a:r>
                        <a:rPr lang="en-US" sz="1300"/>
                        <a:t>0</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421dcab01f_0_47"/>
          <p:cNvSpPr txBox="1"/>
          <p:nvPr>
            <p:ph type="title"/>
          </p:nvPr>
        </p:nvSpPr>
        <p:spPr>
          <a:xfrm>
            <a:off x="685800" y="381000"/>
            <a:ext cx="77724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Gill Sans"/>
                <a:ea typeface="Gill Sans"/>
                <a:cs typeface="Gill Sans"/>
                <a:sym typeface="Gill Sans"/>
              </a:rPr>
              <a:t>Calculating Derived Measures</a:t>
            </a:r>
            <a:endParaRPr sz="3000">
              <a:latin typeface="Gill Sans"/>
              <a:ea typeface="Gill Sans"/>
              <a:cs typeface="Gill Sans"/>
              <a:sym typeface="Gill Sans"/>
            </a:endParaRPr>
          </a:p>
        </p:txBody>
      </p:sp>
      <p:graphicFrame>
        <p:nvGraphicFramePr>
          <p:cNvPr id="101" name="Google Shape;101;g1421dcab01f_0_47"/>
          <p:cNvGraphicFramePr/>
          <p:nvPr/>
        </p:nvGraphicFramePr>
        <p:xfrm>
          <a:off x="1497425" y="1206600"/>
          <a:ext cx="3000000" cy="3000000"/>
        </p:xfrm>
        <a:graphic>
          <a:graphicData uri="http://schemas.openxmlformats.org/drawingml/2006/table">
            <a:tbl>
              <a:tblPr>
                <a:noFill/>
                <a:tableStyleId>{D4660760-BA56-4DD6-A775-F8EED22211DE}</a:tableStyleId>
              </a:tblPr>
              <a:tblGrid>
                <a:gridCol w="1992950"/>
                <a:gridCol w="1992950"/>
                <a:gridCol w="1992950"/>
              </a:tblGrid>
              <a:tr h="850950">
                <a:tc>
                  <a:txBody>
                    <a:bodyPr/>
                    <a:lstStyle/>
                    <a:p>
                      <a:pPr indent="0" lvl="0" marL="0" rtl="0" algn="ctr">
                        <a:spcBef>
                          <a:spcPts val="0"/>
                        </a:spcBef>
                        <a:spcAft>
                          <a:spcPts val="0"/>
                        </a:spcAft>
                        <a:buNone/>
                      </a:pPr>
                      <a:r>
                        <a:rPr b="1" lang="en-US"/>
                        <a:t>Measure</a:t>
                      </a:r>
                      <a:endParaRPr b="1"/>
                    </a:p>
                  </a:txBody>
                  <a:tcPr marT="91425" marB="91425" marR="91425" marL="91425">
                    <a:solidFill>
                      <a:srgbClr val="B4A7D6"/>
                    </a:solidFill>
                  </a:tcPr>
                </a:tc>
                <a:tc>
                  <a:txBody>
                    <a:bodyPr/>
                    <a:lstStyle/>
                    <a:p>
                      <a:pPr indent="0" lvl="0" marL="0" rtl="0" algn="ctr">
                        <a:spcBef>
                          <a:spcPts val="0"/>
                        </a:spcBef>
                        <a:spcAft>
                          <a:spcPts val="0"/>
                        </a:spcAft>
                        <a:buNone/>
                      </a:pPr>
                      <a:r>
                        <a:rPr b="1" lang="en-US"/>
                        <a:t>Value before processing</a:t>
                      </a:r>
                      <a:endParaRPr b="1"/>
                    </a:p>
                  </a:txBody>
                  <a:tcPr marT="91425" marB="91425" marR="91425" marL="91425">
                    <a:solidFill>
                      <a:srgbClr val="B4A7D6"/>
                    </a:solidFill>
                  </a:tcPr>
                </a:tc>
                <a:tc>
                  <a:txBody>
                    <a:bodyPr/>
                    <a:lstStyle/>
                    <a:p>
                      <a:pPr indent="0" lvl="0" marL="0" rtl="0" algn="ctr">
                        <a:spcBef>
                          <a:spcPts val="0"/>
                        </a:spcBef>
                        <a:spcAft>
                          <a:spcPts val="0"/>
                        </a:spcAft>
                        <a:buNone/>
                      </a:pPr>
                      <a:r>
                        <a:rPr b="1" lang="en-US"/>
                        <a:t>Value after processing</a:t>
                      </a:r>
                      <a:endParaRPr b="1"/>
                    </a:p>
                  </a:txBody>
                  <a:tcPr marT="91425" marB="91425" marR="91425" marL="91425">
                    <a:solidFill>
                      <a:srgbClr val="B4A7D6"/>
                    </a:solidFill>
                  </a:tcPr>
                </a:tc>
              </a:tr>
              <a:tr h="553100">
                <a:tc>
                  <a:txBody>
                    <a:bodyPr/>
                    <a:lstStyle/>
                    <a:p>
                      <a:pPr indent="0" lvl="0" marL="0" rtl="0" algn="ctr">
                        <a:spcBef>
                          <a:spcPts val="0"/>
                        </a:spcBef>
                        <a:spcAft>
                          <a:spcPts val="0"/>
                        </a:spcAft>
                        <a:buNone/>
                      </a:pPr>
                      <a:r>
                        <a:rPr lang="en-US"/>
                        <a:t>Accuracy</a:t>
                      </a:r>
                      <a:endParaRPr/>
                    </a:p>
                  </a:txBody>
                  <a:tcPr marT="91425" marB="91425" marR="91425" marL="91425"/>
                </a:tc>
                <a:tc>
                  <a:txBody>
                    <a:bodyPr/>
                    <a:lstStyle/>
                    <a:p>
                      <a:pPr indent="0" lvl="0" marL="0" rtl="0" algn="ctr">
                        <a:spcBef>
                          <a:spcPts val="0"/>
                        </a:spcBef>
                        <a:spcAft>
                          <a:spcPts val="0"/>
                        </a:spcAft>
                        <a:buNone/>
                      </a:pPr>
                      <a:r>
                        <a:rPr lang="en-US"/>
                        <a:t>0.99</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553100">
                <a:tc>
                  <a:txBody>
                    <a:bodyPr/>
                    <a:lstStyle/>
                    <a:p>
                      <a:pPr indent="0" lvl="0" marL="0" rtl="0" algn="ctr">
                        <a:spcBef>
                          <a:spcPts val="0"/>
                        </a:spcBef>
                        <a:spcAft>
                          <a:spcPts val="0"/>
                        </a:spcAft>
                        <a:buNone/>
                      </a:pPr>
                      <a:r>
                        <a:rPr lang="en-US"/>
                        <a:t>Completeness</a:t>
                      </a:r>
                      <a:endParaRPr/>
                    </a:p>
                  </a:txBody>
                  <a:tcPr marT="91425" marB="91425" marR="91425" marL="91425"/>
                </a:tc>
                <a:tc>
                  <a:txBody>
                    <a:bodyPr/>
                    <a:lstStyle/>
                    <a:p>
                      <a:pPr indent="0" lvl="0" marL="0" rtl="0" algn="ctr">
                        <a:spcBef>
                          <a:spcPts val="0"/>
                        </a:spcBef>
                        <a:spcAft>
                          <a:spcPts val="0"/>
                        </a:spcAft>
                        <a:buNone/>
                      </a:pPr>
                      <a:r>
                        <a:rPr lang="en-US"/>
                        <a:t>0.99</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553100">
                <a:tc>
                  <a:txBody>
                    <a:bodyPr/>
                    <a:lstStyle/>
                    <a:p>
                      <a:pPr indent="0" lvl="0" marL="0" rtl="0" algn="ctr">
                        <a:spcBef>
                          <a:spcPts val="0"/>
                        </a:spcBef>
                        <a:spcAft>
                          <a:spcPts val="0"/>
                        </a:spcAft>
                        <a:buNone/>
                      </a:pPr>
                      <a:r>
                        <a:rPr lang="en-US"/>
                        <a:t>Currentness</a:t>
                      </a:r>
                      <a:endParaRPr/>
                    </a:p>
                  </a:txBody>
                  <a:tcPr marT="91425" marB="91425" marR="91425" marL="91425"/>
                </a:tc>
                <a:tc>
                  <a:txBody>
                    <a:bodyPr/>
                    <a:lstStyle/>
                    <a:p>
                      <a:pPr indent="0" lvl="0" marL="0" rtl="0" algn="ctr">
                        <a:spcBef>
                          <a:spcPts val="0"/>
                        </a:spcBef>
                        <a:spcAft>
                          <a:spcPts val="0"/>
                        </a:spcAft>
                        <a:buNone/>
                      </a:pPr>
                      <a:r>
                        <a:rPr lang="en-US"/>
                        <a:t>0.49</a:t>
                      </a:r>
                      <a:endParaRPr/>
                    </a:p>
                  </a:txBody>
                  <a:tcPr marT="91425" marB="91425" marR="91425" marL="91425"/>
                </a:tc>
                <a:tc>
                  <a:txBody>
                    <a:bodyPr/>
                    <a:lstStyle/>
                    <a:p>
                      <a:pPr indent="0" lvl="0" marL="0" rtl="0" algn="ctr">
                        <a:spcBef>
                          <a:spcPts val="0"/>
                        </a:spcBef>
                        <a:spcAft>
                          <a:spcPts val="0"/>
                        </a:spcAft>
                        <a:buNone/>
                      </a:pPr>
                      <a:r>
                        <a:rPr lang="en-US"/>
                        <a:t>0.50</a:t>
                      </a:r>
                      <a:endParaRPr/>
                    </a:p>
                  </a:txBody>
                  <a:tcPr marT="91425" marB="91425" marR="91425" marL="91425"/>
                </a:tc>
              </a:tr>
              <a:tr h="553100">
                <a:tc>
                  <a:txBody>
                    <a:bodyPr/>
                    <a:lstStyle/>
                    <a:p>
                      <a:pPr indent="0" lvl="0" marL="0" rtl="0" algn="ctr">
                        <a:spcBef>
                          <a:spcPts val="0"/>
                        </a:spcBef>
                        <a:spcAft>
                          <a:spcPts val="0"/>
                        </a:spcAft>
                        <a:buNone/>
                      </a:pPr>
                      <a:r>
                        <a:rPr lang="en-US"/>
                        <a:t>Availability</a:t>
                      </a:r>
                      <a:endParaRPr/>
                    </a:p>
                  </a:txBody>
                  <a:tcPr marT="91425" marB="91425" marR="91425" marL="91425"/>
                </a:tc>
                <a:tc>
                  <a:txBody>
                    <a:bodyPr/>
                    <a:lstStyle/>
                    <a:p>
                      <a:pPr indent="0" lvl="0" marL="0" rtl="0" algn="ctr">
                        <a:spcBef>
                          <a:spcPts val="0"/>
                        </a:spcBef>
                        <a:spcAft>
                          <a:spcPts val="0"/>
                        </a:spcAft>
                        <a:buNone/>
                      </a:pPr>
                      <a:r>
                        <a:rPr lang="en-US"/>
                        <a:t>0.83</a:t>
                      </a:r>
                      <a:endParaRPr/>
                    </a:p>
                  </a:txBody>
                  <a:tcPr marT="91425" marB="91425" marR="91425" marL="91425"/>
                </a:tc>
                <a:tc>
                  <a:txBody>
                    <a:bodyPr/>
                    <a:lstStyle/>
                    <a:p>
                      <a:pPr indent="0" lvl="0" marL="0" rtl="0" algn="ctr">
                        <a:spcBef>
                          <a:spcPts val="0"/>
                        </a:spcBef>
                        <a:spcAft>
                          <a:spcPts val="0"/>
                        </a:spcAft>
                        <a:buNone/>
                      </a:pPr>
                      <a:r>
                        <a:rPr lang="en-US"/>
                        <a:t>0.89</a:t>
                      </a:r>
                      <a:endParaRPr/>
                    </a:p>
                  </a:txBody>
                  <a:tcPr marT="91425" marB="91425" marR="91425" marL="91425"/>
                </a:tc>
              </a:tr>
              <a:tr h="553100">
                <a:tc>
                  <a:txBody>
                    <a:bodyPr/>
                    <a:lstStyle/>
                    <a:p>
                      <a:pPr indent="0" lvl="0" marL="0" rtl="0" algn="ctr">
                        <a:spcBef>
                          <a:spcPts val="0"/>
                        </a:spcBef>
                        <a:spcAft>
                          <a:spcPts val="0"/>
                        </a:spcAft>
                        <a:buNone/>
                      </a:pPr>
                      <a:r>
                        <a:rPr lang="en-US"/>
                        <a:t>Traceability</a:t>
                      </a:r>
                      <a:endParaRPr/>
                    </a:p>
                  </a:txBody>
                  <a:tcPr marT="91425" marB="91425" marR="91425" marL="91425"/>
                </a:tc>
                <a:tc>
                  <a:txBody>
                    <a:bodyPr/>
                    <a:lstStyle/>
                    <a:p>
                      <a:pPr indent="0" lvl="0" marL="0" rtl="0" algn="ctr">
                        <a:spcBef>
                          <a:spcPts val="0"/>
                        </a:spcBef>
                        <a:spcAft>
                          <a:spcPts val="0"/>
                        </a:spcAft>
                        <a:buNone/>
                      </a:pPr>
                      <a:r>
                        <a:rPr lang="en-US"/>
                        <a:t>0.98</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553100">
                <a:tc>
                  <a:txBody>
                    <a:bodyPr/>
                    <a:lstStyle/>
                    <a:p>
                      <a:pPr indent="0" lvl="0" marL="0" rtl="0" algn="ctr">
                        <a:spcBef>
                          <a:spcPts val="0"/>
                        </a:spcBef>
                        <a:spcAft>
                          <a:spcPts val="0"/>
                        </a:spcAft>
                        <a:buNone/>
                      </a:pPr>
                      <a:r>
                        <a:rPr lang="en-US"/>
                        <a:t>Compliance</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r h="553100">
                <a:tc>
                  <a:txBody>
                    <a:bodyPr/>
                    <a:lstStyle/>
                    <a:p>
                      <a:pPr indent="0" lvl="0" marL="0" rtl="0" algn="ctr">
                        <a:spcBef>
                          <a:spcPts val="0"/>
                        </a:spcBef>
                        <a:spcAft>
                          <a:spcPts val="0"/>
                        </a:spcAft>
                        <a:buNone/>
                      </a:pPr>
                      <a:r>
                        <a:rPr lang="en-US"/>
                        <a:t>Credibility</a:t>
                      </a:r>
                      <a:endParaRPr/>
                    </a:p>
                  </a:txBody>
                  <a:tcPr marT="91425" marB="91425" marR="91425" marL="91425"/>
                </a:tc>
                <a:tc>
                  <a:txBody>
                    <a:bodyPr/>
                    <a:lstStyle/>
                    <a:p>
                      <a:pPr indent="0" lvl="0" marL="0" rtl="0" algn="ctr">
                        <a:spcBef>
                          <a:spcPts val="0"/>
                        </a:spcBef>
                        <a:spcAft>
                          <a:spcPts val="0"/>
                        </a:spcAft>
                        <a:buNone/>
                      </a:pPr>
                      <a:r>
                        <a:rPr lang="en-US"/>
                        <a:t>0.98</a:t>
                      </a:r>
                      <a:endParaRPr/>
                    </a:p>
                  </a:txBody>
                  <a:tcPr marT="91425" marB="91425" marR="91425" marL="91425"/>
                </a:tc>
                <a:tc>
                  <a:txBody>
                    <a:bodyPr/>
                    <a:lstStyle/>
                    <a:p>
                      <a:pPr indent="0" lvl="0" marL="0" rtl="0" algn="ctr">
                        <a:spcBef>
                          <a:spcPts val="0"/>
                        </a:spcBef>
                        <a:spcAft>
                          <a:spcPts val="0"/>
                        </a:spcAft>
                        <a:buNone/>
                      </a:pPr>
                      <a:r>
                        <a:rPr lang="en-US"/>
                        <a:t>1</a:t>
                      </a:r>
                      <a:endParaRPr/>
                    </a:p>
                  </a:txBody>
                  <a:tcPr marT="91425" marB="91425" marR="91425" marL="91425"/>
                </a:tc>
              </a:tr>
            </a:tbl>
          </a:graphicData>
        </a:graphic>
      </p:graphicFrame>
      <p:sp>
        <p:nvSpPr>
          <p:cNvPr id="102" name="Google Shape;102;g1421dcab01f_0_47"/>
          <p:cNvSpPr txBox="1"/>
          <p:nvPr/>
        </p:nvSpPr>
        <p:spPr>
          <a:xfrm>
            <a:off x="1333000" y="6048050"/>
            <a:ext cx="73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Note: Values above are the average over timeframe.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CONCORDIA UNIVERSITY">
      <a:dk1>
        <a:srgbClr val="000000"/>
      </a:dk1>
      <a:lt1>
        <a:srgbClr val="FFFFFF"/>
      </a:lt1>
      <a:dk2>
        <a:srgbClr val="000000"/>
      </a:dk2>
      <a:lt2>
        <a:srgbClr val="BCBCBC"/>
      </a:lt2>
      <a:accent1>
        <a:srgbClr val="801329"/>
      </a:accent1>
      <a:accent2>
        <a:srgbClr val="E83F21"/>
      </a:accent2>
      <a:accent3>
        <a:srgbClr val="00776F"/>
      </a:accent3>
      <a:accent4>
        <a:srgbClr val="E90065"/>
      </a:accent4>
      <a:accent5>
        <a:srgbClr val="1598D6"/>
      </a:accent5>
      <a:accent6>
        <a:srgbClr val="7BC224"/>
      </a:accent6>
      <a:hlink>
        <a:srgbClr val="801329"/>
      </a:hlink>
      <a:folHlink>
        <a:srgbClr val="0E31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2016-10-20T13:59:53Z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0x0101007C062B8896626B4C8C79D0463E2B1754</vt:lpwstr>
  </property>
</Properties>
</file>