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i0gDDqYa3ub7L+Z4CUk747coF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926605-B40C-40C6-8576-25B034A2CA7D}">
  <a:tblStyle styleId="{21926605-B40C-40C6-8576-25B034A2CA7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5F5EBA-49F9-456E-9348-FF12F507E22C}"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170F51-5F0A-497E-8B0C-494222DAF3EA}"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4.xml"/><Relationship Id="rId22" Type="http://schemas.openxmlformats.org/officeDocument/2006/relationships/font" Target="fonts/Merriweather-italic.fntdata"/><Relationship Id="rId10" Type="http://schemas.openxmlformats.org/officeDocument/2006/relationships/slide" Target="slides/slide3.xml"/><Relationship Id="rId21" Type="http://schemas.openxmlformats.org/officeDocument/2006/relationships/font" Target="fonts/Merriweather-bold.fntdata"/><Relationship Id="rId13" Type="http://schemas.openxmlformats.org/officeDocument/2006/relationships/slide" Target="slides/slide6.xml"/><Relationship Id="rId24" Type="http://customschemas.google.com/relationships/presentationmetadata" Target="metadata"/><Relationship Id="rId12" Type="http://schemas.openxmlformats.org/officeDocument/2006/relationships/slide" Target="slides/slide5.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slideMaster" Target="slideMasters/slideMaster2.xml"/><Relationship Id="rId18"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d0d3b9a4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d0d3b9a4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0d3b9a4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0d3b9a4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d0d3b9a4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d0d3b9a4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d0d3b9a4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d0d3b9a4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d0d3b9a4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d0d3b9a4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d0d3b9a4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d0d3b9a4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3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4" name="Shape 64"/>
        <p:cNvGrpSpPr/>
        <p:nvPr/>
      </p:nvGrpSpPr>
      <p:grpSpPr>
        <a:xfrm>
          <a:off x="0" y="0"/>
          <a:ext cx="0" cy="0"/>
          <a:chOff x="0" y="0"/>
          <a:chExt cx="0" cy="0"/>
        </a:xfrm>
      </p:grpSpPr>
      <p:sp>
        <p:nvSpPr>
          <p:cNvPr id="65" name="Google Shape;65;g13d0d3b9a44_0_77"/>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6" name="Google Shape;66;g13d0d3b9a44_0_77"/>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7" name="Google Shape;67;g13d0d3b9a44_0_77"/>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8" name="Google Shape;68;g13d0d3b9a44_0_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9" name="Shape 69"/>
        <p:cNvGrpSpPr/>
        <p:nvPr/>
      </p:nvGrpSpPr>
      <p:grpSpPr>
        <a:xfrm>
          <a:off x="0" y="0"/>
          <a:ext cx="0" cy="0"/>
          <a:chOff x="0" y="0"/>
          <a:chExt cx="0" cy="0"/>
        </a:xfrm>
      </p:grpSpPr>
      <p:sp>
        <p:nvSpPr>
          <p:cNvPr id="70" name="Google Shape;70;g13d0d3b9a44_0_82"/>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1" name="Google Shape;71;g13d0d3b9a44_0_82"/>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72" name="Google Shape;72;g13d0d3b9a44_0_8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3" name="Google Shape;73;g13d0d3b9a44_0_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g13d0d3b9a44_0_8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3d0d3b9a44_0_8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7" name="Google Shape;77;g13d0d3b9a44_0_8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8" name="Google Shape;78;g13d0d3b9a44_0_8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9" name="Google Shape;79;g13d0d3b9a44_0_8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0" name="Google Shape;80;g13d0d3b9a44_0_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g13d0d3b9a44_0_9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3d0d3b9a44_0_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g13d0d3b9a44_0_9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5" name="Google Shape;85;g13d0d3b9a44_0_9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6" name="Google Shape;86;g13d0d3b9a44_0_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g13d0d3b9a44_0_10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3d0d3b9a44_0_10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0" name="Google Shape;90;g13d0d3b9a44_0_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g13d0d3b9a44_0_104"/>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3d0d3b9a44_0_10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g13d0d3b9a44_0_104"/>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95" name="Google Shape;95;g13d0d3b9a44_0_10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6" name="Shape 96"/>
        <p:cNvGrpSpPr/>
        <p:nvPr/>
      </p:nvGrpSpPr>
      <p:grpSpPr>
        <a:xfrm>
          <a:off x="0" y="0"/>
          <a:ext cx="0" cy="0"/>
          <a:chOff x="0" y="0"/>
          <a:chExt cx="0" cy="0"/>
        </a:xfrm>
      </p:grpSpPr>
      <p:sp>
        <p:nvSpPr>
          <p:cNvPr id="97" name="Google Shape;97;g13d0d3b9a44_0_109"/>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8" name="Google Shape;98;g13d0d3b9a44_0_10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g13d0d3b9a44_0_11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3d0d3b9a44_0_112"/>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2" name="Google Shape;102;g13d0d3b9a44_0_112"/>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03" name="Google Shape;103;g13d0d3b9a44_0_112"/>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4" name="Google Shape;104;g13d0d3b9a44_0_1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2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g13d0d3b9a44_0_118"/>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3d0d3b9a44_0_1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8" name="Google Shape;108;g13d0d3b9a44_0_1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9" name="Shape 109"/>
        <p:cNvGrpSpPr/>
        <p:nvPr/>
      </p:nvGrpSpPr>
      <p:grpSpPr>
        <a:xfrm>
          <a:off x="0" y="0"/>
          <a:ext cx="0" cy="0"/>
          <a:chOff x="0" y="0"/>
          <a:chExt cx="0" cy="0"/>
        </a:xfrm>
      </p:grpSpPr>
      <p:sp>
        <p:nvSpPr>
          <p:cNvPr id="110" name="Google Shape;110;g13d0d3b9a44_0_12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11" name="Google Shape;111;g13d0d3b9a44_0_122"/>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12" name="Google Shape;112;g13d0d3b9a44_0_1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g13d0d3b9a44_0_1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8" name="Shape 18"/>
        <p:cNvGrpSpPr/>
        <p:nvPr/>
      </p:nvGrpSpPr>
      <p:grpSpPr>
        <a:xfrm>
          <a:off x="0" y="0"/>
          <a:ext cx="0" cy="0"/>
          <a:chOff x="0" y="0"/>
          <a:chExt cx="0" cy="0"/>
        </a:xfrm>
      </p:grpSpPr>
      <p:sp>
        <p:nvSpPr>
          <p:cNvPr id="19" name="Google Shape;19;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20" name="Google Shape;20;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21" name="Google Shape;2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2" name="Shape 22"/>
        <p:cNvGrpSpPr/>
        <p:nvPr/>
      </p:nvGrpSpPr>
      <p:grpSpPr>
        <a:xfrm>
          <a:off x="0" y="0"/>
          <a:ext cx="0" cy="0"/>
          <a:chOff x="0" y="0"/>
          <a:chExt cx="0" cy="0"/>
        </a:xfrm>
      </p:grpSpPr>
      <p:sp>
        <p:nvSpPr>
          <p:cNvPr id="23" name="Google Shape;23;p2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4" name="Google Shape;24;p2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5" name="Google Shape;25;p2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6" name="Google Shape;2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2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0" name="Google Shape;30;p2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1" name="Google Shape;31;p2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2" name="Google Shape;32;p2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7" name="Google Shape;37;p2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2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3" name="Google Shape;43;p28"/>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29"/>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3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0"/>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1" name="Google Shape;51;p30"/>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30"/>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3" name="Google Shape;5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60" name="Shape 60"/>
        <p:cNvGrpSpPr/>
        <p:nvPr/>
      </p:nvGrpSpPr>
      <p:grpSpPr>
        <a:xfrm>
          <a:off x="0" y="0"/>
          <a:ext cx="0" cy="0"/>
          <a:chOff x="0" y="0"/>
          <a:chExt cx="0" cy="0"/>
        </a:xfrm>
      </p:grpSpPr>
      <p:sp>
        <p:nvSpPr>
          <p:cNvPr id="61" name="Google Shape;61;g13d0d3b9a44_0_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62" name="Google Shape;62;g13d0d3b9a44_0_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63" name="Google Shape;63;g13d0d3b9a44_0_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
              <a:t>SOEN 6611 Software Measurements: Theory and Practices</a:t>
            </a:r>
            <a:endParaRPr/>
          </a:p>
          <a:p>
            <a:pPr indent="0" lvl="0" marL="0" rtl="0" algn="l">
              <a:lnSpc>
                <a:spcPct val="100000"/>
              </a:lnSpc>
              <a:spcBef>
                <a:spcPts val="0"/>
              </a:spcBef>
              <a:spcAft>
                <a:spcPts val="0"/>
              </a:spcAft>
              <a:buSzPct val="100000"/>
              <a:buNone/>
            </a:pPr>
            <a:r>
              <a:t/>
            </a:r>
            <a:endParaRPr/>
          </a:p>
        </p:txBody>
      </p:sp>
      <p:sp>
        <p:nvSpPr>
          <p:cNvPr id="120" name="Google Shape;120;p1"/>
          <p:cNvSpPr txBox="1"/>
          <p:nvPr/>
        </p:nvSpPr>
        <p:spPr>
          <a:xfrm>
            <a:off x="6857100" y="2433550"/>
            <a:ext cx="2286900" cy="1854900"/>
          </a:xfrm>
          <a:prstGeom prst="rect">
            <a:avLst/>
          </a:prstGeom>
          <a:noFill/>
          <a:ln>
            <a:noFill/>
          </a:ln>
        </p:spPr>
        <p:txBody>
          <a:bodyPr anchorCtr="0" anchor="t" bIns="91425" lIns="91425" spcFirstLastPara="1" rIns="91425" wrap="square" tIns="91425">
            <a:spAutoFit/>
          </a:bodyPr>
          <a:lstStyle/>
          <a:p>
            <a:pPr indent="0" lvl="0" marL="0" marR="0" rtl="0" algn="l">
              <a:lnSpc>
                <a:spcPct val="135000"/>
              </a:lnSpc>
              <a:spcBef>
                <a:spcPts val="0"/>
              </a:spcBef>
              <a:spcAft>
                <a:spcPts val="0"/>
              </a:spcAft>
              <a:buClr>
                <a:srgbClr val="000000"/>
              </a:buClr>
              <a:buSzPts val="1400"/>
              <a:buFont typeface="Arial"/>
              <a:buNone/>
            </a:pPr>
            <a:r>
              <a:rPr b="1" lang="en">
                <a:solidFill>
                  <a:schemeClr val="lt1"/>
                </a:solidFill>
                <a:latin typeface="Calibri"/>
                <a:ea typeface="Calibri"/>
                <a:cs typeface="Calibri"/>
                <a:sym typeface="Calibri"/>
              </a:rPr>
              <a:t>Team 8</a:t>
            </a:r>
            <a:endParaRPr b="1">
              <a:solidFill>
                <a:schemeClr val="lt1"/>
              </a:solidFill>
              <a:latin typeface="Calibri"/>
              <a:ea typeface="Calibri"/>
              <a:cs typeface="Calibri"/>
              <a:sym typeface="Calibri"/>
            </a:endParaRPr>
          </a:p>
          <a:p>
            <a:pPr indent="0" lvl="0" marL="0" marR="0" rtl="0" algn="l">
              <a:lnSpc>
                <a:spcPct val="135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Akshay Dhabale - 40163636</a:t>
            </a:r>
            <a:endParaRPr>
              <a:solidFill>
                <a:schemeClr val="lt1"/>
              </a:solidFill>
              <a:latin typeface="Calibri"/>
              <a:ea typeface="Calibri"/>
              <a:cs typeface="Calibri"/>
              <a:sym typeface="Calibri"/>
            </a:endParaRPr>
          </a:p>
          <a:p>
            <a:pPr indent="0" lvl="0" marL="0" marR="0" rtl="0" algn="l">
              <a:lnSpc>
                <a:spcPct val="135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Kshitij Yerande - 40194579</a:t>
            </a:r>
            <a:endParaRPr b="0" i="0" sz="1400" u="none" cap="none" strike="noStrike">
              <a:solidFill>
                <a:schemeClr val="lt1"/>
              </a:solidFill>
              <a:latin typeface="Calibri"/>
              <a:ea typeface="Calibri"/>
              <a:cs typeface="Calibri"/>
              <a:sym typeface="Calibri"/>
            </a:endParaRPr>
          </a:p>
          <a:p>
            <a:pPr indent="0" lvl="0" marL="0" marR="0" rtl="0" algn="l">
              <a:lnSpc>
                <a:spcPct val="135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Mrinal Rai - 40193024</a:t>
            </a:r>
            <a:endParaRPr b="0" i="0" sz="1400" u="none" cap="none" strike="noStrike">
              <a:solidFill>
                <a:schemeClr val="lt1"/>
              </a:solidFill>
              <a:latin typeface="Calibri"/>
              <a:ea typeface="Calibri"/>
              <a:cs typeface="Calibri"/>
              <a:sym typeface="Calibri"/>
            </a:endParaRPr>
          </a:p>
          <a:p>
            <a:pPr indent="0" lvl="0" marL="0" marR="0" rtl="0" algn="l">
              <a:lnSpc>
                <a:spcPct val="135000"/>
              </a:lnSpc>
              <a:spcBef>
                <a:spcPts val="0"/>
              </a:spcBef>
              <a:spcAft>
                <a:spcPts val="0"/>
              </a:spcAft>
              <a:buClr>
                <a:srgbClr val="000000"/>
              </a:buClr>
              <a:buSzPts val="1400"/>
              <a:buFont typeface="Arial"/>
              <a:buNone/>
            </a:pPr>
            <a:r>
              <a:rPr lang="en">
                <a:solidFill>
                  <a:schemeClr val="lt1"/>
                </a:solidFill>
                <a:latin typeface="Calibri"/>
                <a:ea typeface="Calibri"/>
                <a:cs typeface="Calibri"/>
                <a:sym typeface="Calibri"/>
              </a:rPr>
              <a:t>Siddhartha Jha- 40201472 </a:t>
            </a:r>
            <a:endParaRPr>
              <a:solidFill>
                <a:schemeClr val="lt1"/>
              </a:solidFill>
              <a:latin typeface="Calibri"/>
              <a:ea typeface="Calibri"/>
              <a:cs typeface="Calibri"/>
              <a:sym typeface="Calibri"/>
            </a:endParaRPr>
          </a:p>
          <a:p>
            <a:pPr indent="400050" lvl="0" marL="0" marR="0" rtl="0" algn="l">
              <a:lnSpc>
                <a:spcPct val="135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21" name="Google Shape;121;p1"/>
          <p:cNvSpPr txBox="1"/>
          <p:nvPr/>
        </p:nvSpPr>
        <p:spPr>
          <a:xfrm>
            <a:off x="808250" y="4353625"/>
            <a:ext cx="3153000" cy="763500"/>
          </a:xfrm>
          <a:prstGeom prst="rect">
            <a:avLst/>
          </a:prstGeom>
          <a:noFill/>
          <a:ln>
            <a:noFill/>
          </a:ln>
        </p:spPr>
        <p:txBody>
          <a:bodyPr anchorCtr="0" anchor="t" bIns="91425" lIns="91425" spcFirstLastPara="1" rIns="91425" wrap="square" tIns="91425">
            <a:spAutoFit/>
          </a:bodyPr>
          <a:lstStyle/>
          <a:p>
            <a:pPr indent="400050" lvl="0" marL="0" marR="0" rtl="0" algn="l">
              <a:lnSpc>
                <a:spcPct val="135000"/>
              </a:lnSpc>
              <a:spcBef>
                <a:spcPts val="0"/>
              </a:spcBef>
              <a:spcAft>
                <a:spcPts val="0"/>
              </a:spcAft>
              <a:buClr>
                <a:srgbClr val="000000"/>
              </a:buClr>
              <a:buSzPts val="1600"/>
              <a:buFont typeface="Arial"/>
              <a:buNone/>
            </a:pPr>
            <a:r>
              <a:rPr b="0" i="0" lang="en" sz="1600" u="none" cap="none" strike="noStrike">
                <a:solidFill>
                  <a:schemeClr val="lt1"/>
                </a:solidFill>
                <a:latin typeface="Calibri"/>
                <a:ea typeface="Calibri"/>
                <a:cs typeface="Calibri"/>
                <a:sym typeface="Calibri"/>
              </a:rPr>
              <a:t>Submitted to:</a:t>
            </a:r>
            <a:endParaRPr b="0" i="0" sz="1600" u="none" cap="none" strike="noStrike">
              <a:solidFill>
                <a:schemeClr val="lt1"/>
              </a:solidFill>
              <a:latin typeface="Calibri"/>
              <a:ea typeface="Calibri"/>
              <a:cs typeface="Calibri"/>
              <a:sym typeface="Calibri"/>
            </a:endParaRPr>
          </a:p>
          <a:p>
            <a:pPr indent="400050" lvl="0" marL="0" marR="0" rtl="0" algn="l">
              <a:lnSpc>
                <a:spcPct val="135000"/>
              </a:lnSpc>
              <a:spcBef>
                <a:spcPts val="0"/>
              </a:spcBef>
              <a:spcAft>
                <a:spcPts val="0"/>
              </a:spcAft>
              <a:buClr>
                <a:srgbClr val="000000"/>
              </a:buClr>
              <a:buSzPts val="1600"/>
              <a:buFont typeface="Arial"/>
              <a:buNone/>
            </a:pPr>
            <a:r>
              <a:rPr lang="en" sz="1600">
                <a:solidFill>
                  <a:schemeClr val="lt1"/>
                </a:solidFill>
                <a:latin typeface="Calibri"/>
                <a:ea typeface="Calibri"/>
                <a:cs typeface="Calibri"/>
                <a:sym typeface="Calibri"/>
              </a:rPr>
              <a:t>Dr. Olga Ormandjieva</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3d0d3b9a44_0_1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Goals</a:t>
            </a:r>
            <a:endParaRPr/>
          </a:p>
        </p:txBody>
      </p:sp>
      <p:sp>
        <p:nvSpPr>
          <p:cNvPr id="127" name="Google Shape;127;g13d0d3b9a44_0_129"/>
          <p:cNvSpPr/>
          <p:nvPr/>
        </p:nvSpPr>
        <p:spPr>
          <a:xfrm>
            <a:off x="3504900" y="3001563"/>
            <a:ext cx="2134200" cy="5412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Business Goals</a:t>
            </a:r>
            <a:endParaRPr/>
          </a:p>
        </p:txBody>
      </p:sp>
      <p:sp>
        <p:nvSpPr>
          <p:cNvPr id="128" name="Google Shape;128;g13d0d3b9a44_0_129"/>
          <p:cNvSpPr/>
          <p:nvPr/>
        </p:nvSpPr>
        <p:spPr>
          <a:xfrm>
            <a:off x="6242100" y="1884663"/>
            <a:ext cx="2698800" cy="8637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000"/>
              <a:t>To make smarter, </a:t>
            </a:r>
            <a:r>
              <a:rPr lang="en" sz="1000"/>
              <a:t>efficient</a:t>
            </a:r>
            <a:r>
              <a:rPr lang="en" sz="1000"/>
              <a:t> and innovative </a:t>
            </a:r>
            <a:r>
              <a:rPr lang="en" sz="1000"/>
              <a:t>business</a:t>
            </a:r>
            <a:r>
              <a:rPr lang="en" sz="1000"/>
              <a:t> decisions.</a:t>
            </a:r>
            <a:endParaRPr sz="1000"/>
          </a:p>
        </p:txBody>
      </p:sp>
      <p:sp>
        <p:nvSpPr>
          <p:cNvPr id="129" name="Google Shape;129;g13d0d3b9a44_0_129"/>
          <p:cNvSpPr/>
          <p:nvPr/>
        </p:nvSpPr>
        <p:spPr>
          <a:xfrm>
            <a:off x="2982050" y="1646600"/>
            <a:ext cx="2698800" cy="8637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000"/>
              <a:t>To analyze the performance of the system over time for varying data loads to mitigate issues related to data handling and processing. </a:t>
            </a:r>
            <a:endParaRPr sz="1000"/>
          </a:p>
        </p:txBody>
      </p:sp>
      <p:sp>
        <p:nvSpPr>
          <p:cNvPr id="130" name="Google Shape;130;g13d0d3b9a44_0_129"/>
          <p:cNvSpPr/>
          <p:nvPr/>
        </p:nvSpPr>
        <p:spPr>
          <a:xfrm>
            <a:off x="186675" y="1884675"/>
            <a:ext cx="2406600" cy="8637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 improve the performance of Machine Learning models to provide relevant insights</a:t>
            </a:r>
            <a:endParaRPr sz="1000"/>
          </a:p>
        </p:txBody>
      </p:sp>
      <p:sp>
        <p:nvSpPr>
          <p:cNvPr id="131" name="Google Shape;131;g13d0d3b9a44_0_129"/>
          <p:cNvSpPr/>
          <p:nvPr/>
        </p:nvSpPr>
        <p:spPr>
          <a:xfrm>
            <a:off x="109925" y="3650200"/>
            <a:ext cx="2406600" cy="8637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000"/>
              <a:t>To ensure that data is accurate and collected from reliable sources in order to stay compliant with organization and international data policies.</a:t>
            </a:r>
            <a:endParaRPr sz="1000"/>
          </a:p>
        </p:txBody>
      </p:sp>
      <p:sp>
        <p:nvSpPr>
          <p:cNvPr id="132" name="Google Shape;132;g13d0d3b9a44_0_129"/>
          <p:cNvSpPr/>
          <p:nvPr/>
        </p:nvSpPr>
        <p:spPr>
          <a:xfrm>
            <a:off x="3123025" y="4034050"/>
            <a:ext cx="2406600" cy="8637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000"/>
              <a:t>To better understand the linkage between datasets and derive the additional insights using the linkage information</a:t>
            </a:r>
            <a:endParaRPr sz="1000"/>
          </a:p>
        </p:txBody>
      </p:sp>
      <p:sp>
        <p:nvSpPr>
          <p:cNvPr id="133" name="Google Shape;133;g13d0d3b9a44_0_129"/>
          <p:cNvSpPr/>
          <p:nvPr/>
        </p:nvSpPr>
        <p:spPr>
          <a:xfrm>
            <a:off x="6388200" y="3650200"/>
            <a:ext cx="2406600" cy="863700"/>
          </a:xfrm>
          <a:prstGeom prst="rect">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000"/>
              <a:t>To ensure that data is available when required and is accurate and complete for making accurate decisions. </a:t>
            </a:r>
            <a:endParaRPr sz="1000"/>
          </a:p>
        </p:txBody>
      </p:sp>
      <p:cxnSp>
        <p:nvCxnSpPr>
          <p:cNvPr id="134" name="Google Shape;134;g13d0d3b9a44_0_129"/>
          <p:cNvCxnSpPr>
            <a:stCxn id="130" idx="2"/>
            <a:endCxn id="127" idx="1"/>
          </p:cNvCxnSpPr>
          <p:nvPr/>
        </p:nvCxnSpPr>
        <p:spPr>
          <a:xfrm>
            <a:off x="1389975" y="2748375"/>
            <a:ext cx="2427600" cy="3324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g13d0d3b9a44_0_129"/>
          <p:cNvCxnSpPr>
            <a:stCxn id="129" idx="2"/>
            <a:endCxn id="127" idx="0"/>
          </p:cNvCxnSpPr>
          <p:nvPr/>
        </p:nvCxnSpPr>
        <p:spPr>
          <a:xfrm>
            <a:off x="4331450" y="2510300"/>
            <a:ext cx="240600" cy="4914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g13d0d3b9a44_0_129"/>
          <p:cNvCxnSpPr>
            <a:stCxn id="127" idx="7"/>
            <a:endCxn id="128" idx="2"/>
          </p:cNvCxnSpPr>
          <p:nvPr/>
        </p:nvCxnSpPr>
        <p:spPr>
          <a:xfrm flipH="1" rot="10800000">
            <a:off x="5326554" y="2748419"/>
            <a:ext cx="2265000" cy="3324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g13d0d3b9a44_0_129"/>
          <p:cNvCxnSpPr>
            <a:stCxn id="127" idx="2"/>
            <a:endCxn id="131" idx="0"/>
          </p:cNvCxnSpPr>
          <p:nvPr/>
        </p:nvCxnSpPr>
        <p:spPr>
          <a:xfrm flipH="1">
            <a:off x="1313100" y="3272163"/>
            <a:ext cx="2191800" cy="3780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g13d0d3b9a44_0_129"/>
          <p:cNvCxnSpPr>
            <a:stCxn id="127" idx="4"/>
            <a:endCxn id="132" idx="0"/>
          </p:cNvCxnSpPr>
          <p:nvPr/>
        </p:nvCxnSpPr>
        <p:spPr>
          <a:xfrm flipH="1">
            <a:off x="4326300" y="3542763"/>
            <a:ext cx="245700" cy="4914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g13d0d3b9a44_0_129"/>
          <p:cNvCxnSpPr>
            <a:stCxn id="127" idx="6"/>
            <a:endCxn id="133" idx="0"/>
          </p:cNvCxnSpPr>
          <p:nvPr/>
        </p:nvCxnSpPr>
        <p:spPr>
          <a:xfrm>
            <a:off x="5639100" y="3272163"/>
            <a:ext cx="1952400" cy="37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3d0d3b9a44_0_1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a:t>
            </a:r>
            <a:endParaRPr/>
          </a:p>
        </p:txBody>
      </p:sp>
      <p:graphicFrame>
        <p:nvGraphicFramePr>
          <p:cNvPr id="145" name="Google Shape;145;g13d0d3b9a44_0_152"/>
          <p:cNvGraphicFramePr/>
          <p:nvPr/>
        </p:nvGraphicFramePr>
        <p:xfrm>
          <a:off x="272150" y="1488175"/>
          <a:ext cx="3000000" cy="3000000"/>
        </p:xfrm>
        <a:graphic>
          <a:graphicData uri="http://schemas.openxmlformats.org/drawingml/2006/table">
            <a:tbl>
              <a:tblPr>
                <a:noFill/>
                <a:tableStyleId>{21926605-B40C-40C6-8576-25B034A2CA7D}</a:tableStyleId>
              </a:tblPr>
              <a:tblGrid>
                <a:gridCol w="1921925"/>
                <a:gridCol w="1921925"/>
                <a:gridCol w="4716325"/>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Stakeholder</a:t>
                      </a:r>
                      <a:endParaRPr b="1" sz="1200">
                        <a:latin typeface="Times New Roman"/>
                        <a:ea typeface="Times New Roman"/>
                        <a:cs typeface="Times New Roman"/>
                        <a:sym typeface="Times New Roman"/>
                      </a:endParaRPr>
                    </a:p>
                  </a:txBody>
                  <a:tcPr marT="63500" marB="63500" marR="63500" marL="63500">
                    <a:lnR cap="flat" cmpd="sng" w="12700">
                      <a:solidFill>
                        <a:srgbClr val="222222"/>
                      </a:solidFill>
                      <a:prstDash val="solid"/>
                      <a:round/>
                      <a:headEnd len="sm" w="sm" type="none"/>
                      <a:tailEnd len="sm" w="sm" type="none"/>
                    </a:lnR>
                    <a:solidFill>
                      <a:srgbClr val="C9DAF8"/>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Measurement need</a:t>
                      </a:r>
                      <a:endParaRPr b="1" sz="1200">
                        <a:latin typeface="Times New Roman"/>
                        <a:ea typeface="Times New Roman"/>
                        <a:cs typeface="Times New Roman"/>
                        <a:sym typeface="Times New Roman"/>
                      </a:endParaRPr>
                    </a:p>
                  </a:txBody>
                  <a:tcPr marT="63500" marB="63500" marR="63500" marL="63500">
                    <a:lnL cap="flat" cmpd="sng" w="12700">
                      <a:solidFill>
                        <a:srgbClr val="222222"/>
                      </a:solidFill>
                      <a:prstDash val="solid"/>
                      <a:round/>
                      <a:headEnd len="sm" w="sm" type="none"/>
                      <a:tailEnd len="sm" w="sm" type="none"/>
                    </a:lnL>
                    <a:lnR cap="flat" cmpd="sng" w="12700">
                      <a:solidFill>
                        <a:srgbClr val="222222"/>
                      </a:solidFill>
                      <a:prstDash val="solid"/>
                      <a:round/>
                      <a:headEnd len="sm" w="sm" type="none"/>
                      <a:tailEnd len="sm" w="sm" type="none"/>
                    </a:lnR>
                    <a:lnT cap="flat" cmpd="sng" w="12700">
                      <a:solidFill>
                        <a:srgbClr val="222222"/>
                      </a:solidFill>
                      <a:prstDash val="solid"/>
                      <a:round/>
                      <a:headEnd len="sm" w="sm" type="none"/>
                      <a:tailEnd len="sm" w="sm" type="none"/>
                    </a:lnT>
                    <a:lnB cap="flat" cmpd="sng" w="12700">
                      <a:solidFill>
                        <a:srgbClr val="22222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Benefits </a:t>
                      </a:r>
                      <a:endParaRPr b="1" sz="1200">
                        <a:latin typeface="Times New Roman"/>
                        <a:ea typeface="Times New Roman"/>
                        <a:cs typeface="Times New Roman"/>
                        <a:sym typeface="Times New Roman"/>
                      </a:endParaRPr>
                    </a:p>
                  </a:txBody>
                  <a:tcPr marT="63500" marB="63500" marR="63500" marL="63500">
                    <a:lnL cap="flat" cmpd="sng" w="12700">
                      <a:solidFill>
                        <a:srgbClr val="222222"/>
                      </a:solidFill>
                      <a:prstDash val="solid"/>
                      <a:round/>
                      <a:headEnd len="sm" w="sm" type="none"/>
                      <a:tailEnd len="sm" w="sm" type="none"/>
                    </a:lnL>
                    <a:solidFill>
                      <a:srgbClr val="C9DAF8"/>
                    </a:solidFill>
                  </a:tcPr>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Project Manager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measure data generated by different project teams</a:t>
                      </a:r>
                      <a:endParaRPr sz="1200">
                        <a:latin typeface="Times New Roman"/>
                        <a:ea typeface="Times New Roman"/>
                        <a:cs typeface="Times New Roman"/>
                        <a:sym typeface="Times New Roman"/>
                      </a:endParaRPr>
                    </a:p>
                  </a:txBody>
                  <a:tcPr marT="63500" marB="63500" marR="63500" marL="63500">
                    <a:lnT cap="flat" cmpd="sng" w="12700">
                      <a:solidFill>
                        <a:srgbClr val="222222"/>
                      </a:solidFill>
                      <a:prstDash val="solid"/>
                      <a:round/>
                      <a:headEnd len="sm" w="sm" type="none"/>
                      <a:tailEnd len="sm" w="sm" type="none"/>
                    </a:lnT>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provide accurate decisions to stakeholders regarding the status of projects.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Developers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measure the quality of data for business purposes.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Based on the quality of data, developers can write the appropriate code for further processing of data. Example handling of null values or missing values.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Data Scientists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measure volume and quality of big data for getting useful insights from the data</a:t>
                      </a:r>
                      <a:endParaRPr sz="1200">
                        <a:latin typeface="Times New Roman"/>
                        <a:ea typeface="Times New Roman"/>
                        <a:cs typeface="Times New Roman"/>
                        <a:sym typeface="Times New Roman"/>
                      </a:endParaRPr>
                    </a:p>
                  </a:txBody>
                  <a:tcPr marT="63500" marB="63500" marR="63500" marL="63500"/>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to improve accuracy the machine learning model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to support accurate decision making for management.</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Data Engineer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measure velocity, volume and quality of big data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to improve the data pipeline for efficient data handling and processing from different data sources.</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End User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measure the accuracy and validity of data provided by the service provider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to enable better decision making and negotiations with the service provider</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d0d3b9a44_0_1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Measurement Goals</a:t>
            </a:r>
            <a:endParaRPr/>
          </a:p>
        </p:txBody>
      </p:sp>
      <p:graphicFrame>
        <p:nvGraphicFramePr>
          <p:cNvPr id="151" name="Google Shape;151;g13d0d3b9a44_0_171"/>
          <p:cNvGraphicFramePr/>
          <p:nvPr/>
        </p:nvGraphicFramePr>
        <p:xfrm>
          <a:off x="37825" y="1301225"/>
          <a:ext cx="3000000" cy="3000000"/>
        </p:xfrm>
        <a:graphic>
          <a:graphicData uri="http://schemas.openxmlformats.org/drawingml/2006/table">
            <a:tbl>
              <a:tblPr bandCol="1" bandRow="1">
                <a:noFill/>
                <a:tableStyleId>{CE5F5EBA-49F9-456E-9348-FF12F507E22C}</a:tableStyleId>
              </a:tblPr>
              <a:tblGrid>
                <a:gridCol w="1431050"/>
                <a:gridCol w="4888175"/>
                <a:gridCol w="2749150"/>
              </a:tblGrid>
              <a:tr h="3367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Measurement Goal Label:</a:t>
                      </a:r>
                      <a:endParaRPr sz="1200">
                        <a:latin typeface="Times New Roman"/>
                        <a:ea typeface="Times New Roman"/>
                        <a:cs typeface="Times New Roman"/>
                        <a:sym typeface="Times New Roman"/>
                      </a:endParaRPr>
                    </a:p>
                  </a:txBody>
                  <a:tcPr marT="0" marB="0" marR="68575" marL="68575">
                    <a:solidFill>
                      <a:srgbClr val="C9DAF8"/>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Description</a:t>
                      </a:r>
                      <a:endParaRPr sz="1200">
                        <a:latin typeface="Times New Roman"/>
                        <a:ea typeface="Times New Roman"/>
                        <a:cs typeface="Times New Roman"/>
                        <a:sym typeface="Times New Roman"/>
                      </a:endParaRPr>
                    </a:p>
                  </a:txBody>
                  <a:tcPr marT="0" marB="0" marR="68575" marL="68575">
                    <a:solidFill>
                      <a:srgbClr val="C9DAF8"/>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Corresponding business goal (write its label)</a:t>
                      </a:r>
                      <a:endParaRPr sz="1200">
                        <a:latin typeface="Times New Roman"/>
                        <a:ea typeface="Times New Roman"/>
                        <a:cs typeface="Times New Roman"/>
                        <a:sym typeface="Times New Roman"/>
                      </a:endParaRPr>
                    </a:p>
                  </a:txBody>
                  <a:tcPr marT="0" marB="0" marR="68575" marL="68575">
                    <a:solidFill>
                      <a:srgbClr val="C9DAF8"/>
                    </a:solidFill>
                  </a:tcPr>
                </a:tc>
              </a:tr>
              <a:tr h="50512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MG1</a:t>
                      </a:r>
                      <a:endParaRPr sz="1200">
                        <a:latin typeface="Times New Roman"/>
                        <a:ea typeface="Times New Roman"/>
                        <a:cs typeface="Times New Roman"/>
                        <a:sym typeface="Times New Roman"/>
                      </a:endParaRPr>
                    </a:p>
                  </a:txBody>
                  <a:tcPr marT="0" marB="0" marR="68575" marL="68575">
                    <a:solidFill>
                      <a:srgbClr val="FEFEFE"/>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Volume refers to vast amount of data generated by the world. It is evaluated by measuring the number of information bits across all records required to specify the information content of multiple datasets </a:t>
                      </a:r>
                      <a:endParaRPr sz="12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BG1 - the more the data the better the machine learning model will perform.</a:t>
                      </a:r>
                      <a:endParaRPr sz="1200">
                        <a:latin typeface="Times New Roman"/>
                        <a:ea typeface="Times New Roman"/>
                        <a:cs typeface="Times New Roman"/>
                        <a:sym typeface="Times New Roman"/>
                      </a:endParaRPr>
                    </a:p>
                  </a:txBody>
                  <a:tcPr marT="0" marB="0" marR="68575" marL="68575"/>
                </a:tc>
              </a:tr>
              <a:tr h="67350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MG2</a:t>
                      </a:r>
                      <a:endParaRPr sz="1200">
                        <a:latin typeface="Times New Roman"/>
                        <a:ea typeface="Times New Roman"/>
                        <a:cs typeface="Times New Roman"/>
                        <a:sym typeface="Times New Roman"/>
                      </a:endParaRPr>
                    </a:p>
                  </a:txBody>
                  <a:tcPr marT="0" marB="0" marR="68575" marL="68575">
                    <a:solidFill>
                      <a:srgbClr val="FEFEFE"/>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Velocity refers to the speed of processing of data in any form of handling, recording and publishing of data. It also refers to the speed at which data is being generated. It is evaluated by the measuring the relative growth of data set over time.</a:t>
                      </a:r>
                      <a:endParaRPr sz="12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BG2 - system should be able to handle data loads of varying speeds.</a:t>
                      </a:r>
                      <a:endParaRPr sz="1200">
                        <a:latin typeface="Times New Roman"/>
                        <a:ea typeface="Times New Roman"/>
                        <a:cs typeface="Times New Roman"/>
                        <a:sym typeface="Times New Roman"/>
                      </a:endParaRPr>
                    </a:p>
                  </a:txBody>
                  <a:tcPr marT="0" marB="0" marR="68575" marL="68575"/>
                </a:tc>
              </a:tr>
              <a:tr h="50512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MG3</a:t>
                      </a:r>
                      <a:endParaRPr sz="1200">
                        <a:latin typeface="Times New Roman"/>
                        <a:ea typeface="Times New Roman"/>
                        <a:cs typeface="Times New Roman"/>
                        <a:sym typeface="Times New Roman"/>
                      </a:endParaRPr>
                    </a:p>
                  </a:txBody>
                  <a:tcPr marT="0" marB="0" marR="68575" marL="68575">
                    <a:solidFill>
                      <a:schemeClr val="lt1"/>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Variety refers to the ever-increasing different forms that data can come in. This includes formats such as text, images, sound, videos, 3d models, and much more.</a:t>
                      </a:r>
                      <a:endParaRPr sz="12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BG3 - different types of data are collected from multiple sources to make decisions.</a:t>
                      </a:r>
                      <a:endParaRPr sz="1200">
                        <a:latin typeface="Times New Roman"/>
                        <a:ea typeface="Times New Roman"/>
                        <a:cs typeface="Times New Roman"/>
                        <a:sym typeface="Times New Roman"/>
                      </a:endParaRPr>
                    </a:p>
                  </a:txBody>
                  <a:tcPr marT="0" marB="0" marR="68575" marL="68575"/>
                </a:tc>
              </a:tr>
              <a:tr h="3367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MG4</a:t>
                      </a:r>
                      <a:endParaRPr sz="1200">
                        <a:latin typeface="Times New Roman"/>
                        <a:ea typeface="Times New Roman"/>
                        <a:cs typeface="Times New Roman"/>
                        <a:sym typeface="Times New Roman"/>
                      </a:endParaRPr>
                    </a:p>
                  </a:txBody>
                  <a:tcPr marT="0" marB="0" marR="68575" marL="68575">
                    <a:solidFill>
                      <a:schemeClr val="lt1"/>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Validity of Big Data refers to accuracy and correctness for the purpose of usage.</a:t>
                      </a:r>
                      <a:endParaRPr sz="12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BG4 - ensure that data is collected from reliable sources</a:t>
                      </a:r>
                      <a:endParaRPr sz="1200">
                        <a:latin typeface="Times New Roman"/>
                        <a:ea typeface="Times New Roman"/>
                        <a:cs typeface="Times New Roman"/>
                        <a:sym typeface="Times New Roman"/>
                      </a:endParaRPr>
                    </a:p>
                  </a:txBody>
                  <a:tcPr marT="0" marB="0" marR="68575" marL="68575"/>
                </a:tc>
              </a:tr>
              <a:tr h="56052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MG5</a:t>
                      </a:r>
                      <a:endParaRPr sz="1200">
                        <a:latin typeface="Times New Roman"/>
                        <a:ea typeface="Times New Roman"/>
                        <a:cs typeface="Times New Roman"/>
                        <a:sym typeface="Times New Roman"/>
                      </a:endParaRPr>
                    </a:p>
                  </a:txBody>
                  <a:tcPr marT="0" marB="0" marR="68575" marL="68575">
                    <a:solidFill>
                      <a:schemeClr val="lt1"/>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Vincularity refers to the connectivity or linkage of data and to determine the traceability of data attributes to its sources. </a:t>
                      </a:r>
                      <a:endParaRPr sz="12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BG5 - To better understand the linkage between datasets and derive the additional insights using the linkage information</a:t>
                      </a:r>
                      <a:endParaRPr sz="1200">
                        <a:latin typeface="Times New Roman"/>
                        <a:ea typeface="Times New Roman"/>
                        <a:cs typeface="Times New Roman"/>
                        <a:sym typeface="Times New Roman"/>
                      </a:endParaRPr>
                    </a:p>
                  </a:txBody>
                  <a:tcPr marT="0" marB="0" marR="68575" marL="68575"/>
                </a:tc>
              </a:tr>
              <a:tr h="60992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MG6</a:t>
                      </a:r>
                      <a:endParaRPr sz="1200">
                        <a:latin typeface="Times New Roman"/>
                        <a:ea typeface="Times New Roman"/>
                        <a:cs typeface="Times New Roman"/>
                        <a:sym typeface="Times New Roman"/>
                      </a:endParaRPr>
                    </a:p>
                  </a:txBody>
                  <a:tcPr marT="0" marB="0" marR="68575" marL="68575">
                    <a:solidFill>
                      <a:srgbClr val="FEFEFE"/>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Veracity refers to the degree that data is accurate, trusted and precise. It is not only the accuracy of the data itself but the trustworthiness of the data source, type, and processing of it</a:t>
                      </a:r>
                      <a:endParaRPr sz="12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BG6 - ensure that data is collected from trusted source and available when required to make accurate business decision</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3d0d3b9a44_1_1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Formalizing Measurement Goals</a:t>
            </a:r>
            <a:endParaRPr/>
          </a:p>
          <a:p>
            <a:pPr indent="0" lvl="0" marL="0" rtl="0" algn="l">
              <a:spcBef>
                <a:spcPts val="0"/>
              </a:spcBef>
              <a:spcAft>
                <a:spcPts val="0"/>
              </a:spcAft>
              <a:buNone/>
            </a:pPr>
            <a:r>
              <a:t/>
            </a:r>
            <a:endParaRPr/>
          </a:p>
        </p:txBody>
      </p:sp>
      <p:graphicFrame>
        <p:nvGraphicFramePr>
          <p:cNvPr id="157" name="Google Shape;157;g13d0d3b9a44_1_13"/>
          <p:cNvGraphicFramePr/>
          <p:nvPr/>
        </p:nvGraphicFramePr>
        <p:xfrm>
          <a:off x="463050" y="1341300"/>
          <a:ext cx="3000000" cy="3000000"/>
        </p:xfrm>
        <a:graphic>
          <a:graphicData uri="http://schemas.openxmlformats.org/drawingml/2006/table">
            <a:tbl>
              <a:tblPr>
                <a:noFill/>
                <a:tableStyleId>{89170F51-5F0A-497E-8B0C-494222DAF3EA}</a:tableStyleId>
              </a:tblPr>
              <a:tblGrid>
                <a:gridCol w="2654200"/>
                <a:gridCol w="2639375"/>
                <a:gridCol w="3075700"/>
              </a:tblGrid>
              <a:tr h="369525">
                <a:tc>
                  <a:txBody>
                    <a:bodyPr/>
                    <a:lstStyle/>
                    <a:p>
                      <a:pPr indent="0" lvl="0" marL="0" rtl="0" algn="ctr">
                        <a:spcBef>
                          <a:spcPts val="0"/>
                        </a:spcBef>
                        <a:spcAft>
                          <a:spcPts val="0"/>
                        </a:spcAft>
                        <a:buNone/>
                      </a:pPr>
                      <a:r>
                        <a:rPr b="1" lang="en" sz="1000">
                          <a:solidFill>
                            <a:srgbClr val="222222"/>
                          </a:solidFill>
                          <a:latin typeface="Calibri"/>
                          <a:ea typeface="Calibri"/>
                          <a:cs typeface="Calibri"/>
                          <a:sym typeface="Calibri"/>
                        </a:rPr>
                        <a:t>Measurement Goal</a:t>
                      </a:r>
                      <a:endParaRPr b="1" sz="1000">
                        <a:solidFill>
                          <a:srgbClr val="222222"/>
                        </a:solidFill>
                        <a:latin typeface="Calibri"/>
                        <a:ea typeface="Calibri"/>
                        <a:cs typeface="Calibri"/>
                        <a:sym typeface="Calibri"/>
                      </a:endParaRPr>
                    </a:p>
                  </a:txBody>
                  <a:tcPr marT="91425" marB="91425" marR="91425" marL="91425">
                    <a:solidFill>
                      <a:srgbClr val="C9DAF8"/>
                    </a:solidFill>
                  </a:tcPr>
                </a:tc>
                <a:tc>
                  <a:txBody>
                    <a:bodyPr/>
                    <a:lstStyle/>
                    <a:p>
                      <a:pPr indent="0" lvl="0" marL="0" rtl="0" algn="ctr">
                        <a:spcBef>
                          <a:spcPts val="0"/>
                        </a:spcBef>
                        <a:spcAft>
                          <a:spcPts val="0"/>
                        </a:spcAft>
                        <a:buNone/>
                      </a:pPr>
                      <a:r>
                        <a:rPr b="1" lang="en" sz="1000">
                          <a:solidFill>
                            <a:srgbClr val="222222"/>
                          </a:solidFill>
                          <a:latin typeface="Calibri"/>
                          <a:ea typeface="Calibri"/>
                          <a:cs typeface="Calibri"/>
                          <a:sym typeface="Calibri"/>
                        </a:rPr>
                        <a:t>Volume</a:t>
                      </a:r>
                      <a:endParaRPr b="1" sz="1000">
                        <a:solidFill>
                          <a:srgbClr val="222222"/>
                        </a:solidFill>
                        <a:latin typeface="Calibri"/>
                        <a:ea typeface="Calibri"/>
                        <a:cs typeface="Calibri"/>
                        <a:sym typeface="Calibri"/>
                      </a:endParaRPr>
                    </a:p>
                  </a:txBody>
                  <a:tcPr marT="91425" marB="91425" marR="91425" marL="91425">
                    <a:solidFill>
                      <a:srgbClr val="C9DAF8"/>
                    </a:solidFill>
                  </a:tcPr>
                </a:tc>
                <a:tc>
                  <a:txBody>
                    <a:bodyPr/>
                    <a:lstStyle/>
                    <a:p>
                      <a:pPr indent="0" lvl="0" marL="0" rtl="0" algn="ctr">
                        <a:spcBef>
                          <a:spcPts val="0"/>
                        </a:spcBef>
                        <a:spcAft>
                          <a:spcPts val="0"/>
                        </a:spcAft>
                        <a:buNone/>
                      </a:pPr>
                      <a:r>
                        <a:rPr b="1" lang="en" sz="1000">
                          <a:solidFill>
                            <a:srgbClr val="222222"/>
                          </a:solidFill>
                          <a:latin typeface="Calibri"/>
                          <a:ea typeface="Calibri"/>
                          <a:cs typeface="Calibri"/>
                          <a:sym typeface="Calibri"/>
                        </a:rPr>
                        <a:t>Velocity</a:t>
                      </a:r>
                      <a:endParaRPr b="1" sz="1000">
                        <a:solidFill>
                          <a:srgbClr val="222222"/>
                        </a:solidFill>
                        <a:latin typeface="Calibri"/>
                        <a:ea typeface="Calibri"/>
                        <a:cs typeface="Calibri"/>
                        <a:sym typeface="Calibri"/>
                      </a:endParaRPr>
                    </a:p>
                  </a:txBody>
                  <a:tcPr marT="91425" marB="91425" marR="91425" marL="91425">
                    <a:solidFill>
                      <a:srgbClr val="C9DAF8"/>
                    </a:solidFill>
                  </a:tcPr>
                </a:tc>
              </a:tr>
              <a:tr h="538050">
                <a:tc>
                  <a:txBody>
                    <a:bodyPr/>
                    <a:lstStyle/>
                    <a:p>
                      <a:pPr indent="0" lvl="0" marL="0" rtl="0" algn="ctr">
                        <a:spcBef>
                          <a:spcPts val="0"/>
                        </a:spcBef>
                        <a:spcAft>
                          <a:spcPts val="0"/>
                        </a:spcAft>
                        <a:buNone/>
                      </a:pPr>
                      <a:r>
                        <a:rPr b="1" lang="en" sz="1000">
                          <a:latin typeface="Calibri"/>
                          <a:ea typeface="Calibri"/>
                          <a:cs typeface="Calibri"/>
                          <a:sym typeface="Calibri"/>
                        </a:rPr>
                        <a:t>O</a:t>
                      </a:r>
                      <a:r>
                        <a:rPr b="1" lang="en" sz="1000">
                          <a:latin typeface="Calibri"/>
                          <a:ea typeface="Calibri"/>
                          <a:cs typeface="Calibri"/>
                          <a:sym typeface="Calibri"/>
                        </a:rPr>
                        <a:t>perationalized Goal</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To evaluate the volume of big data from different data sources.</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 To evaluate velocity of big data from different data sources</a:t>
                      </a:r>
                      <a:endParaRPr sz="1000">
                        <a:latin typeface="Calibri"/>
                        <a:ea typeface="Calibri"/>
                        <a:cs typeface="Calibri"/>
                        <a:sym typeface="Calibri"/>
                      </a:endParaRPr>
                    </a:p>
                  </a:txBody>
                  <a:tcPr marT="91425" marB="91425" marR="91425" marL="91425"/>
                </a:tc>
              </a:tr>
              <a:tr h="393200">
                <a:tc>
                  <a:txBody>
                    <a:bodyPr/>
                    <a:lstStyle/>
                    <a:p>
                      <a:pPr indent="0" lvl="0" marL="0" rtl="0" algn="ctr">
                        <a:spcBef>
                          <a:spcPts val="0"/>
                        </a:spcBef>
                        <a:spcAft>
                          <a:spcPts val="0"/>
                        </a:spcAft>
                        <a:buNone/>
                      </a:pPr>
                      <a:r>
                        <a:rPr b="1" lang="en" sz="1000">
                          <a:latin typeface="Calibri"/>
                          <a:ea typeface="Calibri"/>
                          <a:cs typeface="Calibri"/>
                          <a:sym typeface="Calibri"/>
                        </a:rPr>
                        <a:t>Object of Interest</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Volume of Data</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Velocity of Data</a:t>
                      </a:r>
                      <a:endParaRPr sz="1000">
                        <a:latin typeface="Calibri"/>
                        <a:ea typeface="Calibri"/>
                        <a:cs typeface="Calibri"/>
                        <a:sym typeface="Calibri"/>
                      </a:endParaRPr>
                    </a:p>
                  </a:txBody>
                  <a:tcPr marT="91425" marB="91425" marR="91425" marL="91425"/>
                </a:tc>
              </a:tr>
              <a:tr h="717425">
                <a:tc>
                  <a:txBody>
                    <a:bodyPr/>
                    <a:lstStyle/>
                    <a:p>
                      <a:pPr indent="0" lvl="0" marL="0" rtl="0" algn="ctr">
                        <a:spcBef>
                          <a:spcPts val="0"/>
                        </a:spcBef>
                        <a:spcAft>
                          <a:spcPts val="0"/>
                        </a:spcAft>
                        <a:buNone/>
                      </a:pPr>
                      <a:r>
                        <a:rPr b="1" lang="en" sz="1000">
                          <a:latin typeface="Calibri"/>
                          <a:ea typeface="Calibri"/>
                          <a:cs typeface="Calibri"/>
                          <a:sym typeface="Calibri"/>
                        </a:rPr>
                        <a:t>Purpose</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Analyze volume of data in order to benchmark and improve performance of machine learning models.</a:t>
                      </a:r>
                      <a:endParaRPr sz="1000">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Analyze the rate of increase in the volume of the big data in order data available at right time to make best business decisions.</a:t>
                      </a:r>
                      <a:endParaRPr sz="1000">
                        <a:latin typeface="Calibri"/>
                        <a:ea typeface="Calibri"/>
                        <a:cs typeface="Calibri"/>
                        <a:sym typeface="Calibri"/>
                      </a:endParaRPr>
                    </a:p>
                  </a:txBody>
                  <a:tcPr marT="91425" marB="91425" marR="91425" marL="91425"/>
                </a:tc>
              </a:tr>
              <a:tr h="538050">
                <a:tc>
                  <a:txBody>
                    <a:bodyPr/>
                    <a:lstStyle/>
                    <a:p>
                      <a:pPr indent="0" lvl="0" marL="0" rtl="0" algn="ctr">
                        <a:spcBef>
                          <a:spcPts val="0"/>
                        </a:spcBef>
                        <a:spcAft>
                          <a:spcPts val="0"/>
                        </a:spcAft>
                        <a:buNone/>
                      </a:pPr>
                      <a:r>
                        <a:rPr b="1" lang="en" sz="1000">
                          <a:latin typeface="Calibri"/>
                          <a:ea typeface="Calibri"/>
                          <a:cs typeface="Calibri"/>
                          <a:sym typeface="Calibri"/>
                        </a:rPr>
                        <a:t>Quality of Focus</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Examine the quantity of a large amount of data from the point of view of the application team and data scientists..</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Examine the changes in the data over the time interval from the point of view of the manager.</a:t>
                      </a:r>
                      <a:endParaRPr sz="1000">
                        <a:latin typeface="Calibri"/>
                        <a:ea typeface="Calibri"/>
                        <a:cs typeface="Calibri"/>
                        <a:sym typeface="Calibri"/>
                      </a:endParaRPr>
                    </a:p>
                  </a:txBody>
                  <a:tcPr marT="91425" marB="91425" marR="91425" marL="91425"/>
                </a:tc>
              </a:tr>
              <a:tr h="862925">
                <a:tc>
                  <a:txBody>
                    <a:bodyPr/>
                    <a:lstStyle/>
                    <a:p>
                      <a:pPr indent="0" lvl="0" marL="0" rtl="0" algn="ctr">
                        <a:spcBef>
                          <a:spcPts val="0"/>
                        </a:spcBef>
                        <a:spcAft>
                          <a:spcPts val="0"/>
                        </a:spcAft>
                        <a:buNone/>
                      </a:pPr>
                      <a:r>
                        <a:rPr b="1" lang="en" sz="1000">
                          <a:latin typeface="Calibri"/>
                          <a:ea typeface="Calibri"/>
                          <a:cs typeface="Calibri"/>
                          <a:sym typeface="Calibri"/>
                        </a:rPr>
                        <a:t>Constraints</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Data Source location</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Tools for ingesting and analyzing large data</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Data Source Availability</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Infrastructure to handle velocity of data</a:t>
                      </a:r>
                      <a:endParaRPr sz="10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3d0d3b9a44_1_2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Formalizing Measurement Goals</a:t>
            </a:r>
            <a:endParaRPr/>
          </a:p>
          <a:p>
            <a:pPr indent="0" lvl="0" marL="0" rtl="0" algn="l">
              <a:spcBef>
                <a:spcPts val="0"/>
              </a:spcBef>
              <a:spcAft>
                <a:spcPts val="0"/>
              </a:spcAft>
              <a:buNone/>
            </a:pPr>
            <a:r>
              <a:t/>
            </a:r>
            <a:endParaRPr/>
          </a:p>
        </p:txBody>
      </p:sp>
      <p:graphicFrame>
        <p:nvGraphicFramePr>
          <p:cNvPr id="163" name="Google Shape;163;g13d0d3b9a44_1_25"/>
          <p:cNvGraphicFramePr/>
          <p:nvPr/>
        </p:nvGraphicFramePr>
        <p:xfrm>
          <a:off x="463050" y="1341300"/>
          <a:ext cx="3000000" cy="3000000"/>
        </p:xfrm>
        <a:graphic>
          <a:graphicData uri="http://schemas.openxmlformats.org/drawingml/2006/table">
            <a:tbl>
              <a:tblPr>
                <a:noFill/>
                <a:tableStyleId>{89170F51-5F0A-497E-8B0C-494222DAF3EA}</a:tableStyleId>
              </a:tblPr>
              <a:tblGrid>
                <a:gridCol w="2654200"/>
                <a:gridCol w="2639375"/>
                <a:gridCol w="3075700"/>
              </a:tblGrid>
              <a:tr h="369525">
                <a:tc>
                  <a:txBody>
                    <a:bodyPr/>
                    <a:lstStyle/>
                    <a:p>
                      <a:pPr indent="0" lvl="0" marL="0" rtl="0" algn="ctr">
                        <a:spcBef>
                          <a:spcPts val="0"/>
                        </a:spcBef>
                        <a:spcAft>
                          <a:spcPts val="0"/>
                        </a:spcAft>
                        <a:buNone/>
                      </a:pPr>
                      <a:r>
                        <a:rPr b="1" lang="en" sz="1000">
                          <a:latin typeface="Calibri"/>
                          <a:ea typeface="Calibri"/>
                          <a:cs typeface="Calibri"/>
                          <a:sym typeface="Calibri"/>
                        </a:rPr>
                        <a:t>Measurement Goal</a:t>
                      </a:r>
                      <a:endParaRPr b="1" sz="1000">
                        <a:latin typeface="Calibri"/>
                        <a:ea typeface="Calibri"/>
                        <a:cs typeface="Calibri"/>
                        <a:sym typeface="Calibri"/>
                      </a:endParaRPr>
                    </a:p>
                  </a:txBody>
                  <a:tcPr marT="91425" marB="91425" marR="91425" marL="91425">
                    <a:solidFill>
                      <a:srgbClr val="C9DAF8"/>
                    </a:solidFill>
                  </a:tcPr>
                </a:tc>
                <a:tc>
                  <a:txBody>
                    <a:bodyPr/>
                    <a:lstStyle/>
                    <a:p>
                      <a:pPr indent="0" lvl="0" marL="0" rtl="0" algn="ctr">
                        <a:spcBef>
                          <a:spcPts val="0"/>
                        </a:spcBef>
                        <a:spcAft>
                          <a:spcPts val="0"/>
                        </a:spcAft>
                        <a:buNone/>
                      </a:pPr>
                      <a:r>
                        <a:rPr b="1" lang="en" sz="1000">
                          <a:latin typeface="Calibri"/>
                          <a:ea typeface="Calibri"/>
                          <a:cs typeface="Calibri"/>
                          <a:sym typeface="Calibri"/>
                        </a:rPr>
                        <a:t>Variety</a:t>
                      </a:r>
                      <a:endParaRPr b="1" sz="1000">
                        <a:latin typeface="Calibri"/>
                        <a:ea typeface="Calibri"/>
                        <a:cs typeface="Calibri"/>
                        <a:sym typeface="Calibri"/>
                      </a:endParaRPr>
                    </a:p>
                  </a:txBody>
                  <a:tcPr marT="91425" marB="91425" marR="91425" marL="91425">
                    <a:solidFill>
                      <a:srgbClr val="C9DAF8"/>
                    </a:solidFill>
                  </a:tcPr>
                </a:tc>
                <a:tc>
                  <a:txBody>
                    <a:bodyPr/>
                    <a:lstStyle/>
                    <a:p>
                      <a:pPr indent="0" lvl="0" marL="0" rtl="0" algn="ctr">
                        <a:spcBef>
                          <a:spcPts val="0"/>
                        </a:spcBef>
                        <a:spcAft>
                          <a:spcPts val="0"/>
                        </a:spcAft>
                        <a:buNone/>
                      </a:pPr>
                      <a:r>
                        <a:rPr b="1" lang="en" sz="1000">
                          <a:latin typeface="Calibri"/>
                          <a:ea typeface="Calibri"/>
                          <a:cs typeface="Calibri"/>
                          <a:sym typeface="Calibri"/>
                        </a:rPr>
                        <a:t>Validity</a:t>
                      </a:r>
                      <a:endParaRPr b="1" sz="1000">
                        <a:latin typeface="Calibri"/>
                        <a:ea typeface="Calibri"/>
                        <a:cs typeface="Calibri"/>
                        <a:sym typeface="Calibri"/>
                      </a:endParaRPr>
                    </a:p>
                  </a:txBody>
                  <a:tcPr marT="91425" marB="91425" marR="91425" marL="91425">
                    <a:solidFill>
                      <a:srgbClr val="C9DAF8"/>
                    </a:solidFill>
                  </a:tcPr>
                </a:tc>
              </a:tr>
              <a:tr h="538050">
                <a:tc>
                  <a:txBody>
                    <a:bodyPr/>
                    <a:lstStyle/>
                    <a:p>
                      <a:pPr indent="0" lvl="0" marL="0" rtl="0" algn="ctr">
                        <a:spcBef>
                          <a:spcPts val="0"/>
                        </a:spcBef>
                        <a:spcAft>
                          <a:spcPts val="0"/>
                        </a:spcAft>
                        <a:buNone/>
                      </a:pPr>
                      <a:r>
                        <a:rPr b="1" lang="en" sz="1000">
                          <a:latin typeface="Calibri"/>
                          <a:ea typeface="Calibri"/>
                          <a:cs typeface="Calibri"/>
                          <a:sym typeface="Calibri"/>
                        </a:rPr>
                        <a:t>Operationalized Goal</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 To evaluate diversity of unique data elements, records and datasets from different sources</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To evaluate accuracy and correctness of data from different data sources</a:t>
                      </a:r>
                      <a:endParaRPr sz="1000">
                        <a:latin typeface="Calibri"/>
                        <a:ea typeface="Calibri"/>
                        <a:cs typeface="Calibri"/>
                        <a:sym typeface="Calibri"/>
                      </a:endParaRPr>
                    </a:p>
                  </a:txBody>
                  <a:tcPr marT="91425" marB="91425" marR="91425" marL="91425"/>
                </a:tc>
              </a:tr>
              <a:tr h="393200">
                <a:tc>
                  <a:txBody>
                    <a:bodyPr/>
                    <a:lstStyle/>
                    <a:p>
                      <a:pPr indent="0" lvl="0" marL="0" rtl="0" algn="ctr">
                        <a:spcBef>
                          <a:spcPts val="0"/>
                        </a:spcBef>
                        <a:spcAft>
                          <a:spcPts val="0"/>
                        </a:spcAft>
                        <a:buNone/>
                      </a:pPr>
                      <a:r>
                        <a:rPr b="1" lang="en" sz="1000">
                          <a:latin typeface="Calibri"/>
                          <a:ea typeface="Calibri"/>
                          <a:cs typeface="Calibri"/>
                          <a:sym typeface="Calibri"/>
                        </a:rPr>
                        <a:t>Object of Interest</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Different Forms of Data</a:t>
                      </a:r>
                      <a:endParaRPr sz="1000">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Data standards, conventions or  regulations</a:t>
                      </a:r>
                      <a:endParaRPr sz="1000">
                        <a:latin typeface="Calibri"/>
                        <a:ea typeface="Calibri"/>
                        <a:cs typeface="Calibri"/>
                        <a:sym typeface="Calibri"/>
                      </a:endParaRPr>
                    </a:p>
                  </a:txBody>
                  <a:tcPr marT="91425" marB="91425" marR="91425" marL="91425"/>
                </a:tc>
              </a:tr>
              <a:tr h="717425">
                <a:tc>
                  <a:txBody>
                    <a:bodyPr/>
                    <a:lstStyle/>
                    <a:p>
                      <a:pPr indent="0" lvl="0" marL="0" rtl="0" algn="ctr">
                        <a:spcBef>
                          <a:spcPts val="0"/>
                        </a:spcBef>
                        <a:spcAft>
                          <a:spcPts val="0"/>
                        </a:spcAft>
                        <a:buNone/>
                      </a:pPr>
                      <a:r>
                        <a:rPr b="1" lang="en" sz="1000">
                          <a:latin typeface="Calibri"/>
                          <a:ea typeface="Calibri"/>
                          <a:cs typeface="Calibri"/>
                          <a:sym typeface="Calibri"/>
                        </a:rPr>
                        <a:t>Purpose</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Characterize the consistency of the data in order to improve the data and make innovative and </a:t>
                      </a:r>
                      <a:r>
                        <a:rPr lang="en" sz="1000">
                          <a:latin typeface="Times New Roman"/>
                          <a:ea typeface="Times New Roman"/>
                          <a:cs typeface="Times New Roman"/>
                          <a:sym typeface="Times New Roman"/>
                        </a:rPr>
                        <a:t>efficient</a:t>
                      </a:r>
                      <a:r>
                        <a:rPr lang="en" sz="1000">
                          <a:latin typeface="Times New Roman"/>
                          <a:ea typeface="Times New Roman"/>
                          <a:cs typeface="Times New Roman"/>
                          <a:sym typeface="Times New Roman"/>
                        </a:rPr>
                        <a:t> business decisions.</a:t>
                      </a:r>
                      <a:endParaRPr sz="1000">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To determine and enhance the quality of data that is important for data management and influences decision making and data analysis</a:t>
                      </a:r>
                      <a:endParaRPr sz="1000">
                        <a:latin typeface="Calibri"/>
                        <a:ea typeface="Calibri"/>
                        <a:cs typeface="Calibri"/>
                        <a:sym typeface="Calibri"/>
                      </a:endParaRPr>
                    </a:p>
                  </a:txBody>
                  <a:tcPr marT="91425" marB="91425" marR="91425" marL="91425"/>
                </a:tc>
              </a:tr>
              <a:tr h="538050">
                <a:tc>
                  <a:txBody>
                    <a:bodyPr/>
                    <a:lstStyle/>
                    <a:p>
                      <a:pPr indent="0" lvl="0" marL="0" rtl="0" algn="ctr">
                        <a:spcBef>
                          <a:spcPts val="0"/>
                        </a:spcBef>
                        <a:spcAft>
                          <a:spcPts val="0"/>
                        </a:spcAft>
                        <a:buNone/>
                      </a:pPr>
                      <a:r>
                        <a:rPr b="1" lang="en" sz="1000">
                          <a:latin typeface="Calibri"/>
                          <a:ea typeface="Calibri"/>
                          <a:cs typeface="Calibri"/>
                          <a:sym typeface="Calibri"/>
                        </a:rPr>
                        <a:t>Quality of Focus</a:t>
                      </a:r>
                      <a:endParaRPr b="1" sz="1000">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Examine the quality and behavior of a different type of data from the point of view of the senior management.</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Examine the source of the data, the data elements if they are regulated and are represented in the correct form and they stick to the standards and convention for the specified use case</a:t>
                      </a:r>
                      <a:endParaRPr sz="1000">
                        <a:latin typeface="Calibri"/>
                        <a:ea typeface="Calibri"/>
                        <a:cs typeface="Calibri"/>
                        <a:sym typeface="Calibri"/>
                      </a:endParaRPr>
                    </a:p>
                  </a:txBody>
                  <a:tcPr marT="91425" marB="91425" marR="91425" marL="91425"/>
                </a:tc>
              </a:tr>
              <a:tr h="862925">
                <a:tc>
                  <a:txBody>
                    <a:bodyPr/>
                    <a:lstStyle/>
                    <a:p>
                      <a:pPr indent="0" lvl="0" marL="0" rtl="0" algn="ctr">
                        <a:spcBef>
                          <a:spcPts val="0"/>
                        </a:spcBef>
                        <a:spcAft>
                          <a:spcPts val="0"/>
                        </a:spcAft>
                        <a:buNone/>
                      </a:pPr>
                      <a:r>
                        <a:rPr b="1" lang="en" sz="1000">
                          <a:latin typeface="Calibri"/>
                          <a:ea typeface="Calibri"/>
                          <a:cs typeface="Calibri"/>
                          <a:sym typeface="Calibri"/>
                        </a:rPr>
                        <a:t>Constraints</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Process factors(such as setting up data </a:t>
                      </a:r>
                      <a:r>
                        <a:rPr lang="en" sz="1000">
                          <a:latin typeface="Calibri"/>
                          <a:ea typeface="Calibri"/>
                          <a:cs typeface="Calibri"/>
                          <a:sym typeface="Calibri"/>
                        </a:rPr>
                        <a:t>pipelines</a:t>
                      </a:r>
                      <a:r>
                        <a:rPr lang="en" sz="1000">
                          <a:latin typeface="Calibri"/>
                          <a:ea typeface="Calibri"/>
                          <a:cs typeface="Calibri"/>
                          <a:sym typeface="Calibri"/>
                        </a:rPr>
                        <a:t>)  and tools required for </a:t>
                      </a:r>
                      <a:r>
                        <a:rPr lang="en" sz="1000">
                          <a:latin typeface="Calibri"/>
                          <a:ea typeface="Calibri"/>
                          <a:cs typeface="Calibri"/>
                          <a:sym typeface="Calibri"/>
                        </a:rPr>
                        <a:t>handling</a:t>
                      </a:r>
                      <a:r>
                        <a:rPr lang="en" sz="1000">
                          <a:latin typeface="Calibri"/>
                          <a:ea typeface="Calibri"/>
                          <a:cs typeface="Calibri"/>
                          <a:sym typeface="Calibri"/>
                        </a:rPr>
                        <a:t> and improving the quality of the different types of data.</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The data source should be reliant and there should be rules and assumptions listed based on the specific use case based on which the credibility of the data will measured.</a:t>
                      </a:r>
                      <a:endParaRPr sz="10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3d0d3b9a44_1_3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Formalizing Measurement Goals</a:t>
            </a:r>
            <a:endParaRPr/>
          </a:p>
          <a:p>
            <a:pPr indent="0" lvl="0" marL="0" rtl="0" algn="l">
              <a:spcBef>
                <a:spcPts val="0"/>
              </a:spcBef>
              <a:spcAft>
                <a:spcPts val="0"/>
              </a:spcAft>
              <a:buNone/>
            </a:pPr>
            <a:r>
              <a:t/>
            </a:r>
            <a:endParaRPr/>
          </a:p>
        </p:txBody>
      </p:sp>
      <p:graphicFrame>
        <p:nvGraphicFramePr>
          <p:cNvPr id="169" name="Google Shape;169;g13d0d3b9a44_1_30"/>
          <p:cNvGraphicFramePr/>
          <p:nvPr/>
        </p:nvGraphicFramePr>
        <p:xfrm>
          <a:off x="463050" y="1341300"/>
          <a:ext cx="3000000" cy="3000000"/>
        </p:xfrm>
        <a:graphic>
          <a:graphicData uri="http://schemas.openxmlformats.org/drawingml/2006/table">
            <a:tbl>
              <a:tblPr>
                <a:noFill/>
                <a:tableStyleId>{89170F51-5F0A-497E-8B0C-494222DAF3EA}</a:tableStyleId>
              </a:tblPr>
              <a:tblGrid>
                <a:gridCol w="2654200"/>
                <a:gridCol w="2639375"/>
                <a:gridCol w="3075700"/>
              </a:tblGrid>
              <a:tr h="362225">
                <a:tc>
                  <a:txBody>
                    <a:bodyPr/>
                    <a:lstStyle/>
                    <a:p>
                      <a:pPr indent="0" lvl="0" marL="0" rtl="0" algn="ctr">
                        <a:spcBef>
                          <a:spcPts val="0"/>
                        </a:spcBef>
                        <a:spcAft>
                          <a:spcPts val="0"/>
                        </a:spcAft>
                        <a:buNone/>
                      </a:pPr>
                      <a:r>
                        <a:rPr b="1" lang="en" sz="1000">
                          <a:latin typeface="Calibri"/>
                          <a:ea typeface="Calibri"/>
                          <a:cs typeface="Calibri"/>
                          <a:sym typeface="Calibri"/>
                        </a:rPr>
                        <a:t>Measurement Goal</a:t>
                      </a:r>
                      <a:endParaRPr b="1" sz="1000">
                        <a:latin typeface="Calibri"/>
                        <a:ea typeface="Calibri"/>
                        <a:cs typeface="Calibri"/>
                        <a:sym typeface="Calibri"/>
                      </a:endParaRPr>
                    </a:p>
                  </a:txBody>
                  <a:tcPr marT="91425" marB="91425" marR="91425" marL="91425">
                    <a:solidFill>
                      <a:srgbClr val="C9DAF8"/>
                    </a:solidFill>
                  </a:tcPr>
                </a:tc>
                <a:tc>
                  <a:txBody>
                    <a:bodyPr/>
                    <a:lstStyle/>
                    <a:p>
                      <a:pPr indent="0" lvl="0" marL="0" rtl="0" algn="ctr">
                        <a:spcBef>
                          <a:spcPts val="0"/>
                        </a:spcBef>
                        <a:spcAft>
                          <a:spcPts val="0"/>
                        </a:spcAft>
                        <a:buNone/>
                      </a:pPr>
                      <a:r>
                        <a:rPr b="1" lang="en" sz="1000">
                          <a:latin typeface="Calibri"/>
                          <a:ea typeface="Calibri"/>
                          <a:cs typeface="Calibri"/>
                          <a:sym typeface="Calibri"/>
                        </a:rPr>
                        <a:t>Vincularity</a:t>
                      </a:r>
                      <a:endParaRPr b="1" sz="1000">
                        <a:latin typeface="Calibri"/>
                        <a:ea typeface="Calibri"/>
                        <a:cs typeface="Calibri"/>
                        <a:sym typeface="Calibri"/>
                      </a:endParaRPr>
                    </a:p>
                  </a:txBody>
                  <a:tcPr marT="91425" marB="91425" marR="91425" marL="91425">
                    <a:solidFill>
                      <a:srgbClr val="C9DAF8"/>
                    </a:solidFill>
                  </a:tcPr>
                </a:tc>
                <a:tc>
                  <a:txBody>
                    <a:bodyPr/>
                    <a:lstStyle/>
                    <a:p>
                      <a:pPr indent="0" lvl="0" marL="0" rtl="0" algn="ctr">
                        <a:spcBef>
                          <a:spcPts val="0"/>
                        </a:spcBef>
                        <a:spcAft>
                          <a:spcPts val="0"/>
                        </a:spcAft>
                        <a:buNone/>
                      </a:pPr>
                      <a:r>
                        <a:rPr b="1" lang="en" sz="1000">
                          <a:latin typeface="Calibri"/>
                          <a:ea typeface="Calibri"/>
                          <a:cs typeface="Calibri"/>
                          <a:sym typeface="Calibri"/>
                        </a:rPr>
                        <a:t>Veracity</a:t>
                      </a:r>
                      <a:endParaRPr b="1" sz="1000">
                        <a:latin typeface="Calibri"/>
                        <a:ea typeface="Calibri"/>
                        <a:cs typeface="Calibri"/>
                        <a:sym typeface="Calibri"/>
                      </a:endParaRPr>
                    </a:p>
                  </a:txBody>
                  <a:tcPr marT="91425" marB="91425" marR="91425" marL="91425">
                    <a:solidFill>
                      <a:srgbClr val="C9DAF8"/>
                    </a:solidFill>
                  </a:tcPr>
                </a:tc>
              </a:tr>
              <a:tr h="527400">
                <a:tc>
                  <a:txBody>
                    <a:bodyPr/>
                    <a:lstStyle/>
                    <a:p>
                      <a:pPr indent="0" lvl="0" marL="0" rtl="0" algn="ctr">
                        <a:spcBef>
                          <a:spcPts val="0"/>
                        </a:spcBef>
                        <a:spcAft>
                          <a:spcPts val="0"/>
                        </a:spcAft>
                        <a:buNone/>
                      </a:pPr>
                      <a:r>
                        <a:rPr b="1" lang="en" sz="1000">
                          <a:latin typeface="Calibri"/>
                          <a:ea typeface="Calibri"/>
                          <a:cs typeface="Calibri"/>
                          <a:sym typeface="Calibri"/>
                        </a:rPr>
                        <a:t>Operationalized Goal</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To evaluate the linkage and traceability between datasets.</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 To evaluate veracity of data from different data sources</a:t>
                      </a:r>
                      <a:endParaRPr sz="1000">
                        <a:latin typeface="Calibri"/>
                        <a:ea typeface="Calibri"/>
                        <a:cs typeface="Calibri"/>
                        <a:sym typeface="Calibri"/>
                      </a:endParaRPr>
                    </a:p>
                  </a:txBody>
                  <a:tcPr marT="91425" marB="91425" marR="91425" marL="91425"/>
                </a:tc>
              </a:tr>
              <a:tr h="478000">
                <a:tc>
                  <a:txBody>
                    <a:bodyPr/>
                    <a:lstStyle/>
                    <a:p>
                      <a:pPr indent="0" lvl="0" marL="0" rtl="0" algn="ctr">
                        <a:spcBef>
                          <a:spcPts val="0"/>
                        </a:spcBef>
                        <a:spcAft>
                          <a:spcPts val="0"/>
                        </a:spcAft>
                        <a:buNone/>
                      </a:pPr>
                      <a:r>
                        <a:rPr b="1" lang="en" sz="1000">
                          <a:latin typeface="Calibri"/>
                          <a:ea typeface="Calibri"/>
                          <a:cs typeface="Calibri"/>
                          <a:sym typeface="Calibri"/>
                        </a:rPr>
                        <a:t>Object of Interest</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Relationship between data</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Data sources</a:t>
                      </a:r>
                      <a:endParaRPr sz="1000">
                        <a:latin typeface="Calibri"/>
                        <a:ea typeface="Calibri"/>
                        <a:cs typeface="Calibri"/>
                        <a:sym typeface="Calibri"/>
                      </a:endParaRPr>
                    </a:p>
                  </a:txBody>
                  <a:tcPr marT="91425" marB="91425" marR="91425" marL="91425"/>
                </a:tc>
              </a:tr>
              <a:tr h="776775">
                <a:tc>
                  <a:txBody>
                    <a:bodyPr/>
                    <a:lstStyle/>
                    <a:p>
                      <a:pPr indent="0" lvl="0" marL="0" rtl="0" algn="ctr">
                        <a:spcBef>
                          <a:spcPts val="0"/>
                        </a:spcBef>
                        <a:spcAft>
                          <a:spcPts val="0"/>
                        </a:spcAft>
                        <a:buNone/>
                      </a:pPr>
                      <a:r>
                        <a:rPr b="1" lang="en" sz="1000">
                          <a:latin typeface="Calibri"/>
                          <a:ea typeface="Calibri"/>
                          <a:cs typeface="Calibri"/>
                          <a:sym typeface="Calibri"/>
                        </a:rPr>
                        <a:t>Purpose</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There is significant value arbitrage potential by connecting diverse information sets in order to extract knowledge and make drive future business decisions</a:t>
                      </a:r>
                      <a:endParaRPr sz="1000">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en" sz="1000">
                          <a:latin typeface="Times New Roman"/>
                          <a:ea typeface="Times New Roman"/>
                          <a:cs typeface="Times New Roman"/>
                          <a:sym typeface="Times New Roman"/>
                        </a:rPr>
                        <a:t>To analyze the quality, accuracy and completeness of data source in order to improve the trustworthiness of the process of decision making.</a:t>
                      </a:r>
                      <a:endParaRPr sz="1000">
                        <a:latin typeface="Calibri"/>
                        <a:ea typeface="Calibri"/>
                        <a:cs typeface="Calibri"/>
                        <a:sym typeface="Calibri"/>
                      </a:endParaRPr>
                    </a:p>
                  </a:txBody>
                  <a:tcPr marT="91425" marB="91425" marR="91425" marL="91425"/>
                </a:tc>
              </a:tr>
              <a:tr h="627400">
                <a:tc>
                  <a:txBody>
                    <a:bodyPr/>
                    <a:lstStyle/>
                    <a:p>
                      <a:pPr indent="0" lvl="0" marL="0" rtl="0" algn="ctr">
                        <a:spcBef>
                          <a:spcPts val="0"/>
                        </a:spcBef>
                        <a:spcAft>
                          <a:spcPts val="0"/>
                        </a:spcAft>
                        <a:buNone/>
                      </a:pPr>
                      <a:r>
                        <a:rPr b="1" lang="en" sz="1000">
                          <a:latin typeface="Calibri"/>
                          <a:ea typeface="Calibri"/>
                          <a:cs typeface="Calibri"/>
                          <a:sym typeface="Calibri"/>
                        </a:rPr>
                        <a:t>Quality of Focus</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Examine the linkage and </a:t>
                      </a:r>
                      <a:r>
                        <a:rPr lang="en" sz="1000">
                          <a:latin typeface="Calibri"/>
                          <a:ea typeface="Calibri"/>
                          <a:cs typeface="Calibri"/>
                          <a:sym typeface="Calibri"/>
                        </a:rPr>
                        <a:t>traceability</a:t>
                      </a:r>
                      <a:r>
                        <a:rPr lang="en" sz="1000">
                          <a:latin typeface="Calibri"/>
                          <a:ea typeface="Calibri"/>
                          <a:cs typeface="Calibri"/>
                          <a:sym typeface="Calibri"/>
                        </a:rPr>
                        <a:t> of datasets from the viewpoint of management.</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To examine the trustworthiness, accuracy and completeness of the from the point of view of project manager and senior management.</a:t>
                      </a:r>
                      <a:endParaRPr sz="1000">
                        <a:latin typeface="Calibri"/>
                        <a:ea typeface="Calibri"/>
                        <a:cs typeface="Calibri"/>
                        <a:sym typeface="Calibri"/>
                      </a:endParaRPr>
                    </a:p>
                  </a:txBody>
                  <a:tcPr marT="91425" marB="91425" marR="91425" marL="91425"/>
                </a:tc>
              </a:tr>
              <a:tr h="845850">
                <a:tc>
                  <a:txBody>
                    <a:bodyPr/>
                    <a:lstStyle/>
                    <a:p>
                      <a:pPr indent="0" lvl="0" marL="0" rtl="0" algn="ctr">
                        <a:spcBef>
                          <a:spcPts val="0"/>
                        </a:spcBef>
                        <a:spcAft>
                          <a:spcPts val="0"/>
                        </a:spcAft>
                        <a:buNone/>
                      </a:pPr>
                      <a:r>
                        <a:rPr b="1" lang="en" sz="1000">
                          <a:latin typeface="Calibri"/>
                          <a:ea typeface="Calibri"/>
                          <a:cs typeface="Calibri"/>
                          <a:sym typeface="Calibri"/>
                        </a:rPr>
                        <a:t>Constraints</a:t>
                      </a:r>
                      <a:endParaRPr b="1"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Expertise to </a:t>
                      </a:r>
                      <a:r>
                        <a:rPr lang="en" sz="1000">
                          <a:latin typeface="Calibri"/>
                          <a:ea typeface="Calibri"/>
                          <a:cs typeface="Calibri"/>
                          <a:sym typeface="Calibri"/>
                        </a:rPr>
                        <a:t>understand</a:t>
                      </a:r>
                      <a:r>
                        <a:rPr lang="en" sz="1000">
                          <a:latin typeface="Calibri"/>
                          <a:ea typeface="Calibri"/>
                          <a:cs typeface="Calibri"/>
                          <a:sym typeface="Calibri"/>
                        </a:rPr>
                        <a:t> and Identify relationships between </a:t>
                      </a:r>
                      <a:r>
                        <a:rPr lang="en" sz="1000">
                          <a:latin typeface="Calibri"/>
                          <a:ea typeface="Calibri"/>
                          <a:cs typeface="Calibri"/>
                          <a:sym typeface="Calibri"/>
                        </a:rPr>
                        <a:t>different</a:t>
                      </a:r>
                      <a:r>
                        <a:rPr lang="en" sz="1000">
                          <a:latin typeface="Calibri"/>
                          <a:ea typeface="Calibri"/>
                          <a:cs typeface="Calibri"/>
                          <a:sym typeface="Calibri"/>
                        </a:rPr>
                        <a:t> data sources.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latin typeface="Calibri"/>
                          <a:ea typeface="Calibri"/>
                          <a:cs typeface="Calibri"/>
                          <a:sym typeface="Calibri"/>
                        </a:rPr>
                        <a:t>Data source accuracy and completeness</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One should look at resource factors , people factors and methods while examining veracity.</a:t>
                      </a:r>
                      <a:endParaRPr sz="10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3680275" y="1786075"/>
            <a:ext cx="1806600" cy="99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0000"/>
              <a:buNone/>
            </a:pPr>
            <a:r>
              <a:rPr lang="en" sz="5000"/>
              <a:t>Q&amp;A</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