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262" r:id="rId5"/>
    <p:sldId id="286" r:id="rId6"/>
    <p:sldId id="307" r:id="rId7"/>
    <p:sldId id="264" r:id="rId8"/>
    <p:sldId id="282" r:id="rId9"/>
    <p:sldId id="339" r:id="rId10"/>
    <p:sldId id="360" r:id="rId11"/>
    <p:sldId id="265" r:id="rId12"/>
    <p:sldId id="267" r:id="rId13"/>
    <p:sldId id="260" r:id="rId14"/>
    <p:sldId id="269" r:id="rId15"/>
    <p:sldId id="270" r:id="rId16"/>
    <p:sldId id="271" r:id="rId17"/>
    <p:sldId id="272" r:id="rId18"/>
    <p:sldId id="310" r:id="rId19"/>
    <p:sldId id="274" r:id="rId20"/>
    <p:sldId id="275" r:id="rId21"/>
    <p:sldId id="276" r:id="rId22"/>
    <p:sldId id="329" r:id="rId23"/>
    <p:sldId id="277" r:id="rId24"/>
    <p:sldId id="278" r:id="rId25"/>
    <p:sldId id="280" r:id="rId26"/>
    <p:sldId id="281" r:id="rId27"/>
    <p:sldId id="283" r:id="rId28"/>
    <p:sldId id="309" r:id="rId29"/>
    <p:sldId id="284" r:id="rId30"/>
    <p:sldId id="259"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A9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7" autoAdjust="0"/>
  </p:normalViewPr>
  <p:slideViewPr>
    <p:cSldViewPr>
      <p:cViewPr varScale="1">
        <p:scale>
          <a:sx n="143" d="100"/>
          <a:sy n="143" d="100"/>
        </p:scale>
        <p:origin x="684" y="108"/>
      </p:cViewPr>
      <p:guideLst>
        <p:guide orient="horz" pos="1620"/>
        <p:guide pos="2918"/>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DE603D-5C4F-4A11-BE87-9A17D48FE8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0B7B56-41BE-42B0-92EB-BAFF12D4057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在选择这套存储系统的实现框架的时候，我们选择了</a:t>
            </a:r>
            <a:r>
              <a:rPr lang="en-US" altLang="zh-CN"/>
              <a:t>OpenResty</a:t>
            </a:r>
            <a:endParaRPr lang="en-US" altLang="zh-CN"/>
          </a:p>
          <a:p>
            <a:r>
              <a:rPr lang="en-US" altLang="zh-CN" dirty="0">
                <a:solidFill>
                  <a:schemeClr val="bg1"/>
                </a:solidFill>
                <a:latin typeface="微软雅黑" panose="020B0503020204020204" pitchFamily="34" charset="-122"/>
                <a:ea typeface="微软雅黑" panose="020B0503020204020204" pitchFamily="34" charset="-122"/>
                <a:sym typeface="+mn-ea"/>
              </a:rPr>
              <a:t>2. </a:t>
            </a:r>
            <a:r>
              <a:rPr lang="zh-CN" altLang="en-US" dirty="0">
                <a:solidFill>
                  <a:schemeClr val="bg1"/>
                </a:solidFill>
                <a:latin typeface="微软雅黑" panose="020B0503020204020204" pitchFamily="34" charset="-122"/>
                <a:ea typeface="微软雅黑" panose="020B0503020204020204" pitchFamily="34" charset="-122"/>
                <a:sym typeface="+mn-ea"/>
              </a:rPr>
              <a:t>因为他可以用</a:t>
            </a:r>
            <a:r>
              <a:rPr lang="en-US" altLang="zh-CN" dirty="0">
                <a:solidFill>
                  <a:schemeClr val="bg1"/>
                </a:solidFill>
                <a:latin typeface="微软雅黑" panose="020B0503020204020204" pitchFamily="34" charset="-122"/>
                <a:ea typeface="微软雅黑" panose="020B0503020204020204" pitchFamily="34" charset="-122"/>
                <a:sym typeface="+mn-ea"/>
              </a:rPr>
              <a:t>同步代码实现异步IO</a:t>
            </a:r>
            <a:r>
              <a:rPr lang="zh-CN" altLang="en-US" dirty="0">
                <a:solidFill>
                  <a:schemeClr val="bg1"/>
                </a:solidFill>
                <a:latin typeface="微软雅黑" panose="020B0503020204020204" pitchFamily="34" charset="-122"/>
                <a:ea typeface="微软雅黑" panose="020B0503020204020204" pitchFamily="34" charset="-122"/>
                <a:sym typeface="+mn-ea"/>
              </a:rPr>
              <a:t>，</a:t>
            </a:r>
            <a:r>
              <a:rPr lang="en-US" altLang="zh-CN" dirty="0">
                <a:solidFill>
                  <a:schemeClr val="bg1"/>
                </a:solidFill>
                <a:latin typeface="微软雅黑" panose="020B0503020204020204" pitchFamily="34" charset="-122"/>
                <a:ea typeface="微软雅黑" panose="020B0503020204020204" pitchFamily="34" charset="-122"/>
                <a:sym typeface="+mn-ea"/>
              </a:rPr>
              <a:t>开发效率高</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r>
              <a:rPr lang="en-US" altLang="zh-CN"/>
              <a:t>3. </a:t>
            </a:r>
            <a:r>
              <a:rPr lang="en-US" altLang="zh-CN" dirty="0">
                <a:solidFill>
                  <a:schemeClr val="bg1"/>
                </a:solidFill>
                <a:latin typeface="微软雅黑" panose="020B0503020204020204" pitchFamily="34" charset="-122"/>
                <a:ea typeface="微软雅黑" panose="020B0503020204020204" pitchFamily="34" charset="-122"/>
                <a:sym typeface="+mn-ea"/>
              </a:rPr>
              <a:t>Nginx本身扮演网关和业务服务，简化架构</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r>
              <a:rPr lang="en-US" altLang="zh-CN"/>
              <a:t>4. </a:t>
            </a:r>
            <a:r>
              <a:rPr lang="en-US" altLang="zh-CN" dirty="0">
                <a:solidFill>
                  <a:schemeClr val="bg1"/>
                </a:solidFill>
                <a:latin typeface="微软雅黑" panose="020B0503020204020204" pitchFamily="34" charset="-122"/>
                <a:ea typeface="微软雅黑" panose="020B0503020204020204" pitchFamily="34" charset="-122"/>
                <a:sym typeface="+mn-ea"/>
              </a:rPr>
              <a:t>直接访问Nginx的ClientBody，无框架</a:t>
            </a:r>
            <a:r>
              <a:rPr lang="zh-CN" altLang="en-US" dirty="0">
                <a:solidFill>
                  <a:schemeClr val="bg1"/>
                </a:solidFill>
                <a:latin typeface="微软雅黑" panose="020B0503020204020204" pitchFamily="34" charset="-122"/>
                <a:ea typeface="微软雅黑" panose="020B0503020204020204" pitchFamily="34" charset="-122"/>
                <a:sym typeface="+mn-ea"/>
              </a:rPr>
              <a:t>层</a:t>
            </a:r>
            <a:r>
              <a:rPr lang="en-US" altLang="zh-CN" dirty="0">
                <a:solidFill>
                  <a:schemeClr val="bg1"/>
                </a:solidFill>
                <a:latin typeface="微软雅黑" panose="020B0503020204020204" pitchFamily="34" charset="-122"/>
                <a:ea typeface="微软雅黑" panose="020B0503020204020204" pitchFamily="34" charset="-122"/>
                <a:sym typeface="+mn-ea"/>
              </a:rPr>
              <a:t>的损耗</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r>
              <a:rPr lang="en-US" altLang="zh-CN" dirty="0">
                <a:solidFill>
                  <a:schemeClr val="bg1"/>
                </a:solidFill>
                <a:latin typeface="微软雅黑" panose="020B0503020204020204" pitchFamily="34" charset="-122"/>
                <a:ea typeface="微软雅黑" panose="020B0503020204020204" pitchFamily="34" charset="-122"/>
                <a:sym typeface="+mn-ea"/>
              </a:rPr>
              <a:t>5. </a:t>
            </a:r>
            <a:r>
              <a:rPr lang="zh-CN" altLang="en-US" dirty="0">
                <a:solidFill>
                  <a:schemeClr val="bg1"/>
                </a:solidFill>
                <a:latin typeface="微软雅黑" panose="020B0503020204020204" pitchFamily="34" charset="-122"/>
                <a:ea typeface="微软雅黑" panose="020B0503020204020204" pitchFamily="34" charset="-122"/>
                <a:sym typeface="+mn-ea"/>
              </a:rPr>
              <a:t>这个是网上对</a:t>
            </a:r>
            <a:r>
              <a:rPr lang="en-US" altLang="zh-CN" dirty="0">
                <a:solidFill>
                  <a:schemeClr val="bg1"/>
                </a:solidFill>
                <a:latin typeface="微软雅黑" panose="020B0503020204020204" pitchFamily="34" charset="-122"/>
                <a:ea typeface="微软雅黑" panose="020B0503020204020204" pitchFamily="34" charset="-122"/>
                <a:sym typeface="+mn-ea"/>
              </a:rPr>
              <a:t>OpenResty</a:t>
            </a:r>
            <a:r>
              <a:rPr lang="zh-CN" altLang="en-US" dirty="0">
                <a:solidFill>
                  <a:schemeClr val="bg1"/>
                </a:solidFill>
                <a:latin typeface="微软雅黑" panose="020B0503020204020204" pitchFamily="34" charset="-122"/>
                <a:ea typeface="微软雅黑" panose="020B0503020204020204" pitchFamily="34" charset="-122"/>
                <a:sym typeface="+mn-ea"/>
              </a:rPr>
              <a:t>和其他框架的一些对比，可以看到在传输速度这一项上，表现很好</a:t>
            </a:r>
            <a:endParaRPr lang="zh-CN" altLang="en-US" dirty="0">
              <a:solidFill>
                <a:schemeClr val="bg1"/>
              </a:solidFill>
              <a:latin typeface="微软雅黑" panose="020B0503020204020204" pitchFamily="34" charset="-122"/>
              <a:ea typeface="微软雅黑" panose="020B0503020204020204" pitchFamily="34" charset="-122"/>
              <a:sym typeface="+mn-ea"/>
            </a:endParaRPr>
          </a:p>
          <a:p>
            <a:r>
              <a:rPr lang="en-US" altLang="zh-CN" dirty="0">
                <a:solidFill>
                  <a:schemeClr val="bg1"/>
                </a:solidFill>
                <a:latin typeface="微软雅黑" panose="020B0503020204020204" pitchFamily="34" charset="-122"/>
                <a:ea typeface="微软雅黑" panose="020B0503020204020204" pitchFamily="34" charset="-122"/>
                <a:sym typeface="+mn-ea"/>
              </a:rPr>
              <a:t>6. </a:t>
            </a:r>
            <a:r>
              <a:rPr lang="zh-CN" altLang="en-US" dirty="0">
                <a:solidFill>
                  <a:schemeClr val="bg1"/>
                </a:solidFill>
                <a:latin typeface="微软雅黑" panose="020B0503020204020204" pitchFamily="34" charset="-122"/>
                <a:ea typeface="微软雅黑" panose="020B0503020204020204" pitchFamily="34" charset="-122"/>
                <a:sym typeface="+mn-ea"/>
              </a:rPr>
              <a:t>这也符合我们的业务高吞吐的特点</a:t>
            </a:r>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ln>
        </p:spPr>
      </p:sp>
      <p:sp>
        <p:nvSpPr>
          <p:cNvPr id="17410"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1. </a:t>
            </a:r>
            <a:r>
              <a:rPr lang="zh-CN" altLang="en-US"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这是我们现在运行的全局的架构</a:t>
            </a:r>
            <a:endParaRPr lang="zh-CN" altLang="en-US"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endParaRPr>
          </a:p>
          <a:p>
            <a:pPr eaLnBrk="1" hangingPunct="1">
              <a:spcBef>
                <a:spcPct val="0"/>
              </a:spcBef>
            </a:pPr>
            <a:r>
              <a:rPr lang="en-US" altLang="zh-CN"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2. UP</a:t>
            </a:r>
            <a:r>
              <a:rPr lang="zh-CN" altLang="en-US"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主通过上传网络，将视频上传到我们的存储系统</a:t>
            </a:r>
            <a:endParaRPr lang="zh-CN" altLang="en-US"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endParaRPr>
          </a:p>
          <a:p>
            <a:pPr eaLnBrk="1" hangingPunct="1">
              <a:spcBef>
                <a:spcPct val="0"/>
              </a:spcBef>
            </a:pPr>
            <a:r>
              <a:rPr lang="en-US" altLang="zh-CN"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3. </a:t>
            </a:r>
            <a:r>
              <a:rPr lang="zh-CN" altLang="en-US"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内部的处理系统会从</a:t>
            </a:r>
            <a:r>
              <a:rPr lang="en-US" altLang="zh-CN"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UpOS</a:t>
            </a:r>
            <a:r>
              <a:rPr lang="zh-CN" altLang="en-US"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上下载待处理的视频，处理结果在存储到</a:t>
            </a:r>
            <a:r>
              <a:rPr lang="en-US" altLang="zh-CN"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UpOS</a:t>
            </a:r>
            <a:endParaRPr lang="en-US" altLang="zh-CN"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endParaRPr>
          </a:p>
          <a:p>
            <a:pPr eaLnBrk="1" hangingPunct="1">
              <a:spcBef>
                <a:spcPct val="0"/>
              </a:spcBef>
            </a:pPr>
            <a:r>
              <a:rPr lang="en-US" altLang="zh-CN"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4. </a:t>
            </a:r>
            <a:r>
              <a:rPr lang="zh-CN" altLang="en-US"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最后</a:t>
            </a:r>
            <a:r>
              <a:rPr lang="en-US" altLang="zh-CN"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UpOS</a:t>
            </a:r>
            <a:r>
              <a:rPr lang="zh-CN" altLang="en-US"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会扮演源站的角色，提供</a:t>
            </a:r>
            <a:r>
              <a:rPr lang="en-US" altLang="zh-CN"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CDN</a:t>
            </a:r>
            <a:r>
              <a:rPr lang="zh-CN" altLang="en-US"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回源</a:t>
            </a:r>
            <a:endParaRPr lang="en-US" altLang="zh-CN"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endParaRPr>
          </a:p>
        </p:txBody>
      </p:sp>
      <p:sp>
        <p:nvSpPr>
          <p:cNvPr id="17411"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B0533A2-B388-480B-9324-0E23F20EF73C}"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上传协议这块我们选择了亚马逊的</a:t>
            </a:r>
            <a:r>
              <a:rPr lang="en-US" altLang="zh-CN"/>
              <a:t>S3</a:t>
            </a:r>
            <a:r>
              <a:rPr lang="zh-CN" altLang="en-US"/>
              <a:t>协议</a:t>
            </a:r>
            <a:endParaRPr lang="zh-CN" altLang="en-US"/>
          </a:p>
          <a:p>
            <a:r>
              <a:rPr lang="en-US" altLang="zh-CN"/>
              <a:t>2. </a:t>
            </a:r>
            <a:r>
              <a:rPr lang="zh-CN" altLang="en-US"/>
              <a:t>初期在调研上传协议的时候，我们试用了国内几家云存储服务的上传接口，他们使用的都是经过一定程度的自定义的</a:t>
            </a:r>
            <a:r>
              <a:rPr lang="en-US" altLang="zh-CN"/>
              <a:t>S3</a:t>
            </a:r>
            <a:r>
              <a:rPr lang="zh-CN" altLang="en-US"/>
              <a:t>协议</a:t>
            </a:r>
            <a:endParaRPr lang="zh-CN" altLang="en-US"/>
          </a:p>
          <a:p>
            <a:r>
              <a:rPr lang="en-US" altLang="zh-CN"/>
              <a:t>3. </a:t>
            </a:r>
            <a:r>
              <a:rPr lang="zh-CN" altLang="en-US"/>
              <a:t>我们选择直接实现</a:t>
            </a:r>
            <a:r>
              <a:rPr lang="en-US" altLang="zh-CN"/>
              <a:t>S3</a:t>
            </a:r>
            <a:r>
              <a:rPr lang="zh-CN" altLang="en-US"/>
              <a:t>协议</a:t>
            </a:r>
            <a:endParaRPr lang="zh-CN" altLang="en-US"/>
          </a:p>
          <a:p>
            <a:r>
              <a:rPr lang="en-US" altLang="zh-CN"/>
              <a:t>4. </a:t>
            </a:r>
            <a:r>
              <a:rPr lang="zh-CN" altLang="en-US"/>
              <a:t>直接实现</a:t>
            </a:r>
            <a:r>
              <a:rPr lang="en-US" altLang="zh-CN"/>
              <a:t>S3</a:t>
            </a:r>
            <a:r>
              <a:rPr lang="zh-CN" altLang="en-US"/>
              <a:t>协议的好处有以下几点</a:t>
            </a:r>
            <a:endParaRPr lang="zh-CN" altLang="en-US"/>
          </a:p>
          <a:p>
            <a:r>
              <a:rPr lang="en-US" altLang="zh-CN" dirty="0">
                <a:solidFill>
                  <a:schemeClr val="bg1"/>
                </a:solidFill>
                <a:latin typeface="微软雅黑" panose="020B0503020204020204" pitchFamily="34" charset="-122"/>
                <a:ea typeface="微软雅黑" panose="020B0503020204020204" pitchFamily="34" charset="-122"/>
                <a:sym typeface="+mn-ea"/>
              </a:rPr>
              <a:t>    1. 可以复用S3生态中的组件</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r>
              <a:rPr lang="zh-CN" altLang="en-US"/>
              <a:t>    </a:t>
            </a:r>
            <a:r>
              <a:rPr lang="en-US" altLang="zh-CN"/>
              <a:t>2. </a:t>
            </a:r>
            <a:r>
              <a:rPr lang="en-US" altLang="zh-CN" dirty="0">
                <a:solidFill>
                  <a:schemeClr val="bg1"/>
                </a:solidFill>
                <a:latin typeface="微软雅黑" panose="020B0503020204020204" pitchFamily="34" charset="-122"/>
                <a:ea typeface="微软雅黑" panose="020B0503020204020204" pitchFamily="34" charset="-122"/>
                <a:sym typeface="+mn-ea"/>
              </a:rPr>
              <a:t>分片上传，大文件上传过程中的重试单位为分片，提高整体上传成功率</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r>
              <a:rPr lang="en-US" altLang="zh-CN"/>
              <a:t>    3. </a:t>
            </a:r>
            <a:r>
              <a:rPr lang="en-US" altLang="zh-CN" dirty="0">
                <a:solidFill>
                  <a:schemeClr val="bg1"/>
                </a:solidFill>
                <a:latin typeface="微软雅黑" panose="020B0503020204020204" pitchFamily="34" charset="-122"/>
                <a:ea typeface="微软雅黑" panose="020B0503020204020204" pitchFamily="34" charset="-122"/>
                <a:sym typeface="+mn-ea"/>
              </a:rPr>
              <a:t>可以调节分片大小，并行数量，为日后调优创造条件</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r>
              <a:rPr lang="en-US" altLang="zh-CN"/>
              <a:t>5. S3</a:t>
            </a:r>
            <a:r>
              <a:rPr lang="zh-CN" altLang="en-US"/>
              <a:t>生态中的大量组件，比如</a:t>
            </a:r>
            <a:r>
              <a:rPr lang="en-US" altLang="zh-CN"/>
              <a:t>rclone</a:t>
            </a:r>
            <a:r>
              <a:rPr lang="zh-CN" altLang="en-US"/>
              <a:t>和</a:t>
            </a:r>
            <a:r>
              <a:rPr lang="en-US" altLang="zh-CN"/>
              <a:t>webuploader.js</a:t>
            </a:r>
            <a:r>
              <a:rPr lang="zh-CN" altLang="en-US"/>
              <a:t>，为我们在初期省下了大量研发时间</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这里简单介绍一下</a:t>
            </a:r>
            <a:r>
              <a:rPr lang="en-US" altLang="zh-CN"/>
              <a:t>S3</a:t>
            </a:r>
            <a:r>
              <a:rPr lang="zh-CN" altLang="en-US"/>
              <a:t>协议本身</a:t>
            </a:r>
            <a:endParaRPr lang="zh-CN" altLang="en-US"/>
          </a:p>
          <a:p>
            <a:r>
              <a:rPr lang="en-US" altLang="zh-CN"/>
              <a:t>    1. </a:t>
            </a:r>
            <a:r>
              <a:rPr lang="en-US" altLang="zh-CN" dirty="0">
                <a:solidFill>
                  <a:schemeClr val="bg1"/>
                </a:solidFill>
                <a:latin typeface="微软雅黑" panose="020B0503020204020204" pitchFamily="34" charset="-122"/>
                <a:ea typeface="微软雅黑" panose="020B0503020204020204" pitchFamily="34" charset="-122"/>
                <a:sym typeface="+mn-ea"/>
              </a:rPr>
              <a:t>uploads 分配上传空间</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r>
              <a:rPr lang="en-US" altLang="zh-CN"/>
              <a:t>    2. </a:t>
            </a:r>
            <a:r>
              <a:rPr lang="en-US" altLang="zh-CN" dirty="0">
                <a:solidFill>
                  <a:schemeClr val="bg1"/>
                </a:solidFill>
                <a:latin typeface="微软雅黑" panose="020B0503020204020204" pitchFamily="34" charset="-122"/>
                <a:ea typeface="微软雅黑" panose="020B0503020204020204" pitchFamily="34" charset="-122"/>
                <a:sym typeface="+mn-ea"/>
              </a:rPr>
              <a:t>put 并行上传，分片大小可以自己定义，通过partNumber来标识顺序</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r>
              <a:rPr lang="en-US" altLang="zh-CN"/>
              <a:t>    3. </a:t>
            </a:r>
            <a:r>
              <a:rPr lang="en-US" altLang="zh-CN" dirty="0">
                <a:solidFill>
                  <a:schemeClr val="bg1"/>
                </a:solidFill>
                <a:latin typeface="微软雅黑" panose="020B0503020204020204" pitchFamily="34" charset="-122"/>
                <a:ea typeface="微软雅黑" panose="020B0503020204020204" pitchFamily="34" charset="-122"/>
                <a:sym typeface="+mn-ea"/>
              </a:rPr>
              <a:t>post-complete 按照partNumber合并成完整文件并且校验</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这是我们上传流程的架构图</a:t>
            </a:r>
            <a:endParaRPr lang="zh-CN" altLang="en-US"/>
          </a:p>
          <a:p>
            <a:r>
              <a:rPr lang="en-US" altLang="zh-CN"/>
              <a:t>2. </a:t>
            </a:r>
            <a:r>
              <a:rPr lang="zh-CN" altLang="en-US"/>
              <a:t>用户在上传前，先会请求上传调度程序</a:t>
            </a:r>
            <a:endParaRPr lang="zh-CN" altLang="en-US"/>
          </a:p>
          <a:p>
            <a:r>
              <a:rPr lang="en-US" altLang="zh-CN"/>
              <a:t>3. </a:t>
            </a:r>
            <a:r>
              <a:rPr lang="zh-CN" altLang="en-US"/>
              <a:t>每一个上传请求，从初始化，每个分片，到合并都会记录细节日志</a:t>
            </a:r>
            <a:endParaRPr lang="zh-CN" altLang="en-US"/>
          </a:p>
          <a:p>
            <a:r>
              <a:rPr lang="en-US" altLang="zh-CN"/>
              <a:t>4. </a:t>
            </a:r>
            <a:r>
              <a:rPr lang="zh-CN" altLang="en-US"/>
              <a:t>后台工程师从不同的维度分析日志信息，转换成优化的策略反哺</a:t>
            </a:r>
            <a:r>
              <a:rPr lang="en-US" altLang="zh-CN"/>
              <a:t>“</a:t>
            </a:r>
            <a:r>
              <a:rPr lang="zh-CN" altLang="en-US"/>
              <a:t>上传调度</a:t>
            </a:r>
            <a:r>
              <a:rPr lang="en-US" altLang="zh-CN"/>
              <a:t>”</a:t>
            </a:r>
            <a:r>
              <a:rPr lang="zh-CN" altLang="en-US"/>
              <a:t>程序</a:t>
            </a:r>
            <a:endParaRPr lang="zh-CN" altLang="en-US"/>
          </a:p>
          <a:p>
            <a:r>
              <a:rPr lang="en-US" altLang="zh-CN"/>
              <a:t>5. </a:t>
            </a:r>
            <a:r>
              <a:rPr lang="zh-CN" altLang="en-US"/>
              <a:t>周而复始，不断优化</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有了一套基于数据的上传流程之后</a:t>
            </a:r>
            <a:endParaRPr lang="zh-CN" altLang="en-US"/>
          </a:p>
          <a:p>
            <a:r>
              <a:rPr lang="en-US" altLang="zh-CN"/>
              <a:t>2. </a:t>
            </a:r>
            <a:r>
              <a:rPr lang="zh-CN" altLang="en-US"/>
              <a:t>接下来我们需要一套指标系统</a:t>
            </a:r>
            <a:endParaRPr lang="zh-CN" altLang="en-US"/>
          </a:p>
          <a:p>
            <a:r>
              <a:rPr lang="en-US" altLang="zh-CN"/>
              <a:t>3. </a:t>
            </a:r>
            <a:r>
              <a:rPr lang="zh-CN" altLang="en-US"/>
              <a:t>卡内基的故事</a:t>
            </a:r>
            <a:endParaRPr lang="en-US" altLang="zh-CN"/>
          </a:p>
          <a:p>
            <a:r>
              <a:rPr lang="en-US" altLang="zh-CN"/>
              <a:t>4. </a:t>
            </a:r>
            <a:r>
              <a:rPr lang="zh-CN" altLang="en-US"/>
              <a:t>指标系统如此重要</a:t>
            </a:r>
            <a:endParaRPr lang="zh-CN" altLang="en-US"/>
          </a:p>
          <a:p>
            <a:r>
              <a:rPr lang="en-US" altLang="zh-CN"/>
              <a:t>5. </a:t>
            </a:r>
            <a:r>
              <a:rPr lang="zh-CN" altLang="en-US"/>
              <a:t>点播系统有比较完善的指标体系，如卡顿率，首帧时间等</a:t>
            </a:r>
            <a:endParaRPr lang="zh-CN" altLang="en-US"/>
          </a:p>
          <a:p>
            <a:r>
              <a:rPr lang="en-US" altLang="zh-CN"/>
              <a:t>6. </a:t>
            </a:r>
            <a:r>
              <a:rPr lang="zh-CN" altLang="en-US"/>
              <a:t>我们刚开始做上传优化的时候，第一个问题就是没有现成的指标体系</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这里是几个可能想到的用来优化上传的指标</a:t>
            </a:r>
            <a:endParaRPr lang="zh-CN" altLang="en-US"/>
          </a:p>
          <a:p>
            <a:r>
              <a:rPr lang="en-US" altLang="zh-CN"/>
              <a:t>2. </a:t>
            </a:r>
            <a:r>
              <a:rPr lang="zh-CN" altLang="en-US"/>
              <a:t>大家现在思考一下，哪几个是比较好的指标呢</a:t>
            </a:r>
            <a:endParaRPr lang="zh-CN" altLang="en-US"/>
          </a:p>
          <a:p>
            <a:r>
              <a:rPr lang="en-US" altLang="zh-CN"/>
              <a:t>3. </a:t>
            </a:r>
            <a:r>
              <a:rPr lang="zh-CN" altLang="en-US"/>
              <a:t>一个好的指标，有那些特性呢</a:t>
            </a:r>
            <a:endParaRPr lang="zh-CN" altLang="en-US"/>
          </a:p>
          <a:p>
            <a:r>
              <a:rPr lang="en-US" altLang="zh-CN"/>
              <a:t>    </a:t>
            </a:r>
            <a:r>
              <a:rPr lang="zh-CN" altLang="en-US"/>
              <a:t>第一：最基本的，当然是能正确描述目标了</a:t>
            </a:r>
            <a:endParaRPr lang="en-US" altLang="zh-CN"/>
          </a:p>
          <a:p>
            <a:r>
              <a:rPr lang="en-US" altLang="zh-CN"/>
              <a:t>    </a:t>
            </a:r>
            <a:r>
              <a:rPr lang="zh-CN" altLang="en-US"/>
              <a:t>第二：需要和目标有线性相关性，这样的话，就可以在很长时间里面不需要调整指标体系了</a:t>
            </a:r>
            <a:endParaRPr lang="zh-CN" altLang="en-US"/>
          </a:p>
          <a:p>
            <a:r>
              <a:rPr lang="zh-CN" altLang="en-US"/>
              <a:t>    第三</a:t>
            </a:r>
            <a:r>
              <a:rPr lang="zh-CN" altLang="en-US"/>
              <a:t>：需要算起来比较简单</a:t>
            </a:r>
            <a:endParaRPr lang="zh-CN" altLang="en-US"/>
          </a:p>
          <a:p>
            <a:r>
              <a:rPr lang="en-US" altLang="zh-CN"/>
              <a:t>4. </a:t>
            </a:r>
            <a:r>
              <a:rPr lang="zh-CN" altLang="en-US"/>
              <a:t>在我们长期的实践后，总结出</a:t>
            </a:r>
            <a:r>
              <a:rPr lang="en-US" altLang="zh-CN"/>
              <a:t>“</a:t>
            </a:r>
            <a:r>
              <a:rPr lang="zh-CN" altLang="en-US"/>
              <a:t>成功率</a:t>
            </a:r>
            <a:r>
              <a:rPr lang="en-US" altLang="zh-CN"/>
              <a:t>”</a:t>
            </a:r>
            <a:r>
              <a:rPr lang="zh-CN" altLang="en-US"/>
              <a:t>和</a:t>
            </a:r>
            <a:r>
              <a:rPr lang="en-US" altLang="zh-CN"/>
              <a:t>“</a:t>
            </a:r>
            <a:r>
              <a:rPr lang="zh-CN" altLang="en-US"/>
              <a:t>全局速度</a:t>
            </a:r>
            <a:r>
              <a:rPr lang="en-US" altLang="zh-CN"/>
              <a:t>”</a:t>
            </a:r>
            <a:r>
              <a:rPr lang="zh-CN" altLang="en-US"/>
              <a:t>作为指标来评价用户的上传质量是比较好的</a:t>
            </a:r>
            <a:endParaRPr lang="zh-CN" altLang="en-US"/>
          </a:p>
          <a:p>
            <a:r>
              <a:rPr lang="en-US" altLang="zh-CN"/>
              <a:t>5. </a:t>
            </a:r>
            <a:r>
              <a:rPr lang="zh-CN" altLang="en-US"/>
              <a:t>其中</a:t>
            </a:r>
            <a:endParaRPr lang="zh-CN" altLang="en-US"/>
          </a:p>
          <a:p>
            <a:r>
              <a:rPr lang="zh-CN" altLang="en-US"/>
              <a:t>    成功率就是每天上传成功的文件个数除以每天发起上传的文件个数</a:t>
            </a:r>
            <a:endParaRPr lang="zh-CN" altLang="en-US"/>
          </a:p>
          <a:p>
            <a:r>
              <a:rPr lang="zh-CN" altLang="en-US"/>
              <a:t>    全局均速就是每个文件的体积除以上传消耗的时间</a:t>
            </a:r>
            <a:endParaRPr lang="zh-CN" altLang="en-US"/>
          </a:p>
          <a:p>
            <a:r>
              <a:rPr lang="en-US" altLang="zh-CN"/>
              <a:t>6. </a:t>
            </a:r>
            <a:r>
              <a:rPr lang="zh-CN" altLang="en-US"/>
              <a:t>在我们和其他公司交流的过程中，发现大家都使用了类似的指标体系</a:t>
            </a:r>
            <a:endParaRPr lang="zh-CN" altLang="en-US"/>
          </a:p>
          <a:p>
            <a:r>
              <a:rPr lang="zh-CN" altLang="en-US"/>
              <a:t>   </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这里是三种可能的上传模式</a:t>
            </a:r>
            <a:endParaRPr lang="zh-CN" altLang="en-US"/>
          </a:p>
          <a:p>
            <a:r>
              <a:rPr lang="zh-CN" altLang="en-US"/>
              <a:t>    直接通过</a:t>
            </a:r>
            <a:r>
              <a:rPr lang="en-US" altLang="zh-CN"/>
              <a:t>BGP</a:t>
            </a:r>
            <a:r>
              <a:rPr lang="zh-CN" altLang="en-US"/>
              <a:t>网络上传到中心原站</a:t>
            </a:r>
            <a:endParaRPr lang="zh-CN" altLang="en-US"/>
          </a:p>
          <a:p>
            <a:r>
              <a:rPr lang="zh-CN" altLang="en-US"/>
              <a:t>    通过</a:t>
            </a:r>
            <a:r>
              <a:rPr lang="en-US" altLang="zh-CN"/>
              <a:t>CDN</a:t>
            </a:r>
            <a:r>
              <a:rPr lang="zh-CN" altLang="en-US"/>
              <a:t>上传到源站</a:t>
            </a:r>
            <a:endParaRPr lang="zh-CN" altLang="en-US"/>
          </a:p>
          <a:p>
            <a:r>
              <a:rPr lang="zh-CN" altLang="en-US"/>
              <a:t>    用户先上传到第三方源站，再通知源站拖回来</a:t>
            </a:r>
            <a:endParaRPr lang="zh-CN" altLang="en-US"/>
          </a:p>
          <a:p>
            <a:r>
              <a:rPr lang="en-US" altLang="zh-CN"/>
              <a:t>2. </a:t>
            </a:r>
            <a:r>
              <a:rPr lang="zh-CN" altLang="en-US"/>
              <a:t>对每个用户来说，三种方式里面总有一种是体验最好的</a:t>
            </a:r>
            <a:endParaRPr lang="zh-CN" altLang="en-US"/>
          </a:p>
          <a:p>
            <a:r>
              <a:rPr lang="en-US" altLang="zh-CN"/>
              <a:t>3. </a:t>
            </a:r>
            <a:r>
              <a:rPr lang="zh-CN" altLang="en-US"/>
              <a:t>但是针对每个用户选择正确的模式，恰恰是最难的一件事情</a:t>
            </a:r>
            <a:endParaRPr lang="zh-CN" altLang="en-US"/>
          </a:p>
          <a:p>
            <a:r>
              <a:rPr lang="en-US" altLang="zh-CN"/>
              <a:t>4. </a:t>
            </a:r>
            <a:r>
              <a:rPr lang="zh-CN" altLang="en-US"/>
              <a:t>直接上传到源站的模式，数据上反馈得到的特点是速度略快，但是成功率波动很大</a:t>
            </a:r>
            <a:endParaRPr lang="zh-CN" altLang="en-US"/>
          </a:p>
          <a:p>
            <a:r>
              <a:rPr lang="en-US" altLang="zh-CN"/>
              <a:t>5. </a:t>
            </a:r>
            <a:r>
              <a:rPr lang="zh-CN" altLang="en-US"/>
              <a:t>第三方源站可以部署在离用户很近的地方，比如国外用户，选择第三方源站的方案，上传的效果就会很好</a:t>
            </a:r>
            <a:endParaRPr lang="zh-CN" altLang="en-US"/>
          </a:p>
          <a:p>
            <a:r>
              <a:rPr lang="en-US" altLang="zh-CN"/>
              <a:t>6. </a:t>
            </a:r>
            <a:r>
              <a:rPr lang="zh-CN" altLang="en-US"/>
              <a:t>综合来说，我们目前主要使用的是</a:t>
            </a:r>
            <a:r>
              <a:rPr lang="en-US" altLang="zh-CN"/>
              <a:t>CDN</a:t>
            </a:r>
            <a:r>
              <a:rPr lang="zh-CN" altLang="en-US"/>
              <a:t>上传，海外用户会被调度到里他较近的第三方源站进行上传</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在通过</a:t>
            </a:r>
            <a:r>
              <a:rPr lang="en-US" altLang="zh-CN"/>
              <a:t>CDN</a:t>
            </a:r>
            <a:r>
              <a:rPr lang="zh-CN" altLang="en-US"/>
              <a:t>加速上传这种模式中，因为接入了很多加</a:t>
            </a:r>
            <a:r>
              <a:rPr lang="en-US" altLang="zh-CN"/>
              <a:t>CDN</a:t>
            </a:r>
            <a:r>
              <a:rPr lang="zh-CN" altLang="en-US"/>
              <a:t>链路，从众多的</a:t>
            </a:r>
            <a:r>
              <a:rPr lang="en-US" altLang="zh-CN"/>
              <a:t>CDN</a:t>
            </a:r>
            <a:r>
              <a:rPr lang="zh-CN" altLang="en-US"/>
              <a:t>线路重选择一条最适合当前用户的线路成了很大的问题</a:t>
            </a:r>
            <a:endParaRPr lang="zh-CN" altLang="en-US"/>
          </a:p>
          <a:p>
            <a:r>
              <a:rPr lang="en-US" altLang="zh-CN"/>
              <a:t>2. </a:t>
            </a:r>
            <a:r>
              <a:rPr lang="zh-CN" altLang="en-US"/>
              <a:t>在我们尝试过的众多策略中，其中有三种策略给我们的帮助很大</a:t>
            </a:r>
            <a:endParaRPr lang="zh-CN" altLang="en-US"/>
          </a:p>
          <a:p>
            <a:r>
              <a:rPr lang="zh-CN" altLang="en-US"/>
              <a:t>    </a:t>
            </a:r>
            <a:r>
              <a:rPr lang="en-US" altLang="zh-CN"/>
              <a:t>1. </a:t>
            </a:r>
            <a:r>
              <a:rPr lang="zh-CN" altLang="en-US"/>
              <a:t>把用户的流量随机调度给所有可能的线路，只保留</a:t>
            </a:r>
            <a:r>
              <a:rPr lang="zh-CN" altLang="en-US"/>
              <a:t>上传速度较快的线路</a:t>
            </a:r>
            <a:endParaRPr lang="zh-CN" altLang="en-US"/>
          </a:p>
          <a:p>
            <a:r>
              <a:rPr lang="zh-CN" altLang="en-US"/>
              <a:t>    </a:t>
            </a:r>
            <a:r>
              <a:rPr lang="en-US" altLang="zh-CN"/>
              <a:t>2. </a:t>
            </a:r>
            <a:r>
              <a:rPr lang="zh-CN" altLang="en-US"/>
              <a:t>通过数据驱动</a:t>
            </a:r>
            <a:r>
              <a:rPr lang="en-US" altLang="zh-CN"/>
              <a:t>CDN</a:t>
            </a:r>
            <a:r>
              <a:rPr lang="zh-CN" altLang="en-US"/>
              <a:t>厂商进行链路优化，其中，我们发现最关键的是</a:t>
            </a:r>
            <a:r>
              <a:rPr lang="en-US" altLang="zh-CN"/>
              <a:t>CDN</a:t>
            </a:r>
            <a:r>
              <a:rPr lang="zh-CN" altLang="en-US"/>
              <a:t>为该线路分配的节点数量，这个比较容易理解，更多的节点能带来更短的平均距离</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第三就是在以上两点的基础上，在客户端进行选线</a:t>
            </a:r>
            <a:endParaRPr lang="zh-CN" altLang="en-US"/>
          </a:p>
          <a:p>
            <a:r>
              <a:rPr lang="en-US" altLang="zh-CN"/>
              <a:t>2. </a:t>
            </a:r>
            <a:r>
              <a:rPr lang="zh-CN" altLang="en-US"/>
              <a:t>具体的做法就是在上传前向推荐的线路发送一个心跳包，选取</a:t>
            </a:r>
            <a:r>
              <a:rPr lang="en-US" altLang="zh-CN"/>
              <a:t>RTT</a:t>
            </a:r>
            <a:r>
              <a:rPr lang="zh-CN" altLang="en-US"/>
              <a:t>最短的进行上传</a:t>
            </a:r>
            <a:endParaRPr lang="zh-CN" altLang="en-US"/>
          </a:p>
          <a:p>
            <a:r>
              <a:rPr lang="en-US" altLang="zh-CN"/>
              <a:t>3. </a:t>
            </a:r>
            <a:r>
              <a:rPr lang="zh-CN" altLang="en-US"/>
              <a:t>这个策略在数据上，表现得比跟容易实现的</a:t>
            </a:r>
            <a:r>
              <a:rPr lang="en-US" altLang="zh-CN"/>
              <a:t>“</a:t>
            </a:r>
            <a:r>
              <a:rPr lang="zh-CN" altLang="en-US"/>
              <a:t>服务端选线</a:t>
            </a:r>
            <a:r>
              <a:rPr lang="en-US" altLang="zh-CN"/>
              <a:t>”</a:t>
            </a:r>
            <a:r>
              <a:rPr lang="zh-CN" altLang="en-US"/>
              <a:t>要好</a:t>
            </a:r>
            <a:r>
              <a:rPr lang="en-US" altLang="zh-CN"/>
              <a:t>10%</a:t>
            </a:r>
            <a:r>
              <a:rPr lang="zh-CN" altLang="en-US"/>
              <a:t>左右</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大家好，我是来自哔哩哔哩视频云的唐君行</a:t>
            </a:r>
            <a:endParaRPr lang="zh-CN" altLang="en-US"/>
          </a:p>
          <a:p>
            <a:r>
              <a:rPr lang="en-US" altLang="zh-CN"/>
              <a:t>2. </a:t>
            </a:r>
            <a:r>
              <a:rPr lang="zh-CN" altLang="en-US"/>
              <a:t>视频云在</a:t>
            </a:r>
            <a:r>
              <a:rPr lang="en-US" altLang="zh-CN"/>
              <a:t>B</a:t>
            </a:r>
            <a:r>
              <a:rPr lang="zh-CN" altLang="en-US"/>
              <a:t>站是基础服务团队，团队的使命是保障用户视频的上传，存储，播放的全流程</a:t>
            </a:r>
            <a:endParaRPr lang="zh-CN" altLang="en-US"/>
          </a:p>
          <a:p>
            <a:r>
              <a:rPr lang="en-US" altLang="zh-CN"/>
              <a:t>3. </a:t>
            </a:r>
            <a:r>
              <a:rPr lang="zh-CN" altLang="en-US"/>
              <a:t>我负责视频上传，存储，点播</a:t>
            </a:r>
            <a:r>
              <a:rPr lang="en-US" altLang="zh-CN"/>
              <a:t>CDN</a:t>
            </a:r>
            <a:r>
              <a:rPr lang="zh-CN" altLang="en-US"/>
              <a:t>的建设和架构演进</a:t>
            </a:r>
            <a:endParaRPr lang="zh-CN" altLang="en-US"/>
          </a:p>
          <a:p>
            <a:r>
              <a:rPr lang="en-US" altLang="zh-CN"/>
              <a:t>4. </a:t>
            </a:r>
            <a:r>
              <a:rPr lang="zh-CN" altLang="en-US"/>
              <a:t>擅长系统架构设计和数据驱动的研发</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在链路的质量有保证之后，我们就在上传本身的参数上做努力了</a:t>
            </a:r>
            <a:endParaRPr lang="zh-CN" altLang="en-US"/>
          </a:p>
          <a:p>
            <a:r>
              <a:rPr lang="en-US" altLang="zh-CN"/>
              <a:t>2. </a:t>
            </a:r>
            <a:r>
              <a:rPr lang="zh-CN" altLang="en-US"/>
              <a:t>其中可能的优化选项有</a:t>
            </a:r>
            <a:r>
              <a:rPr lang="en-US" altLang="zh-CN"/>
              <a:t>“</a:t>
            </a:r>
            <a:r>
              <a:rPr lang="zh-CN" altLang="en-US"/>
              <a:t>并发数</a:t>
            </a:r>
            <a:r>
              <a:rPr lang="en-US" altLang="zh-CN"/>
              <a:t>”</a:t>
            </a:r>
            <a:r>
              <a:rPr lang="zh-CN" altLang="en-US"/>
              <a:t>，</a:t>
            </a:r>
            <a:r>
              <a:rPr lang="en-US" altLang="zh-CN"/>
              <a:t>“</a:t>
            </a:r>
            <a:r>
              <a:rPr lang="zh-CN" altLang="en-US"/>
              <a:t>分片提及</a:t>
            </a:r>
            <a:r>
              <a:rPr lang="en-US" altLang="zh-CN"/>
              <a:t>”</a:t>
            </a:r>
            <a:r>
              <a:rPr lang="zh-CN" altLang="en-US"/>
              <a:t>，</a:t>
            </a:r>
            <a:r>
              <a:rPr lang="en-US" altLang="zh-CN"/>
              <a:t>“</a:t>
            </a:r>
            <a:r>
              <a:rPr lang="zh-CN" altLang="en-US"/>
              <a:t>重试此数</a:t>
            </a:r>
            <a:r>
              <a:rPr lang="en-US" altLang="zh-CN"/>
              <a:t>”</a:t>
            </a:r>
            <a:r>
              <a:rPr lang="zh-CN" altLang="en-US"/>
              <a:t>，</a:t>
            </a:r>
            <a:r>
              <a:rPr lang="en-US" altLang="zh-CN"/>
              <a:t>“</a:t>
            </a:r>
            <a:r>
              <a:rPr lang="zh-CN" altLang="en-US"/>
              <a:t>重试间隔</a:t>
            </a:r>
            <a:r>
              <a:rPr lang="en-US" altLang="zh-CN"/>
              <a:t>”</a:t>
            </a:r>
            <a:endParaRPr lang="en-US" altLang="zh-CN"/>
          </a:p>
          <a:p>
            <a:r>
              <a:rPr lang="en-US" altLang="zh-CN"/>
              <a:t>3. </a:t>
            </a:r>
            <a:r>
              <a:rPr lang="zh-CN" altLang="en-US"/>
              <a:t>这里比较大的一个难点是，每个参数的调节都是</a:t>
            </a:r>
            <a:r>
              <a:rPr lang="en-US" altLang="zh-CN"/>
              <a:t>“</a:t>
            </a:r>
            <a:r>
              <a:rPr lang="zh-CN" altLang="en-US"/>
              <a:t>双刃剑</a:t>
            </a:r>
            <a:r>
              <a:rPr lang="en-US" altLang="zh-CN"/>
              <a:t>”</a:t>
            </a:r>
            <a:endParaRPr lang="en-US" altLang="zh-CN"/>
          </a:p>
          <a:p>
            <a:r>
              <a:rPr lang="en-US" altLang="zh-CN"/>
              <a:t>4. </a:t>
            </a:r>
            <a:r>
              <a:rPr lang="zh-CN" altLang="en-US"/>
              <a:t>比如并发数的增大，对上传速度有正向的影响，但因为并发过大之后，网络较差的用户会出现阻塞，最后就是成功率会下降，所以我们在线上使用的就是</a:t>
            </a:r>
            <a:r>
              <a:rPr lang="en-US" altLang="zh-CN"/>
              <a:t>2</a:t>
            </a:r>
            <a:r>
              <a:rPr lang="zh-CN" altLang="en-US"/>
              <a:t>个并发上传</a:t>
            </a:r>
            <a:endParaRPr lang="zh-CN" altLang="en-US"/>
          </a:p>
          <a:p>
            <a:r>
              <a:rPr lang="en-US" altLang="zh-CN"/>
              <a:t>5. </a:t>
            </a:r>
            <a:r>
              <a:rPr lang="zh-CN" altLang="en-US"/>
              <a:t>其他的比如分片体积，使用</a:t>
            </a:r>
            <a:r>
              <a:rPr lang="en-US" altLang="zh-CN"/>
              <a:t>8M</a:t>
            </a:r>
            <a:r>
              <a:rPr lang="zh-CN" altLang="en-US"/>
              <a:t>的分片会比使用过</a:t>
            </a:r>
            <a:r>
              <a:rPr lang="en-US" altLang="zh-CN"/>
              <a:t>4M</a:t>
            </a:r>
            <a:r>
              <a:rPr lang="zh-CN" altLang="en-US"/>
              <a:t>的速度快</a:t>
            </a:r>
            <a:r>
              <a:rPr lang="en-US" altLang="zh-CN"/>
              <a:t>10%</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在我们一对一服务用户的过程中，经常有用户反馈下载很快，上传却很慢</a:t>
            </a:r>
            <a:endParaRPr lang="zh-CN" altLang="en-US"/>
          </a:p>
          <a:p>
            <a:r>
              <a:rPr lang="en-US" altLang="zh-CN"/>
              <a:t>2. </a:t>
            </a:r>
            <a:r>
              <a:rPr lang="zh-CN" altLang="en-US"/>
              <a:t>这些都是电信的用户，是电信的上下行带宽不对等造成的</a:t>
            </a:r>
            <a:endParaRPr lang="zh-CN" altLang="en-US"/>
          </a:p>
          <a:p>
            <a:r>
              <a:rPr lang="en-US" altLang="zh-CN"/>
              <a:t>3. </a:t>
            </a:r>
            <a:r>
              <a:rPr lang="zh-CN" altLang="en-US"/>
              <a:t>我们使用了电信的</a:t>
            </a:r>
            <a:r>
              <a:rPr lang="en-US" altLang="zh-CN"/>
              <a:t>“</a:t>
            </a:r>
            <a:r>
              <a:rPr lang="zh-CN" altLang="en-US"/>
              <a:t>解除上行限制</a:t>
            </a:r>
            <a:r>
              <a:rPr lang="en-US" altLang="zh-CN"/>
              <a:t>”</a:t>
            </a:r>
            <a:r>
              <a:rPr lang="zh-CN" altLang="en-US"/>
              <a:t>的服务</a:t>
            </a:r>
            <a:endParaRPr lang="zh-CN" altLang="en-US"/>
          </a:p>
          <a:p>
            <a:r>
              <a:rPr lang="en-US" altLang="zh-CN"/>
              <a:t>4. </a:t>
            </a:r>
            <a:r>
              <a:rPr lang="zh-CN" altLang="en-US"/>
              <a:t>具体的做法是在上传调度的服务中识别电信用户并且向电信的服务接口发起</a:t>
            </a:r>
            <a:r>
              <a:rPr lang="en-US" altLang="zh-CN"/>
              <a:t>“</a:t>
            </a:r>
            <a:r>
              <a:rPr lang="zh-CN" altLang="en-US"/>
              <a:t>接触限值</a:t>
            </a:r>
            <a:r>
              <a:rPr lang="en-US" altLang="zh-CN"/>
              <a:t>”</a:t>
            </a:r>
            <a:r>
              <a:rPr lang="zh-CN" altLang="en-US"/>
              <a:t>的请求</a:t>
            </a:r>
            <a:endParaRPr lang="zh-CN" altLang="en-US"/>
          </a:p>
          <a:p>
            <a:r>
              <a:rPr lang="en-US" altLang="zh-CN"/>
              <a:t>5. </a:t>
            </a:r>
            <a:r>
              <a:rPr lang="zh-CN" altLang="en-US"/>
              <a:t>这个措施可以将约站总量的</a:t>
            </a:r>
            <a:r>
              <a:rPr lang="en-US" altLang="zh-CN"/>
              <a:t>10%</a:t>
            </a:r>
            <a:r>
              <a:rPr lang="zh-CN" altLang="en-US"/>
              <a:t>的左右的能加速的电信用户速度提升十倍</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此外，网页端上传的客户端我们也进行了重构</a:t>
            </a:r>
            <a:endParaRPr lang="zh-CN" altLang="en-US"/>
          </a:p>
          <a:p>
            <a:r>
              <a:rPr lang="en-US" altLang="zh-CN"/>
              <a:t>2. </a:t>
            </a:r>
            <a:r>
              <a:rPr lang="zh-CN" altLang="en-US"/>
              <a:t>讲上传的传输模块从上传的业务中剥离出来，实现</a:t>
            </a:r>
            <a:r>
              <a:rPr lang="en-US" altLang="zh-CN"/>
              <a:t>“</a:t>
            </a:r>
            <a:r>
              <a:rPr lang="zh-CN" altLang="en-US"/>
              <a:t>任意替换</a:t>
            </a:r>
            <a:r>
              <a:rPr lang="en-US" altLang="zh-CN"/>
              <a:t>”</a:t>
            </a:r>
            <a:endParaRPr lang="en-US" altLang="zh-CN"/>
          </a:p>
          <a:p>
            <a:r>
              <a:rPr lang="en-US" altLang="zh-CN"/>
              <a:t>3. </a:t>
            </a:r>
            <a:r>
              <a:rPr lang="zh-CN" altLang="en-US"/>
              <a:t>我们尝试过的上传组件有</a:t>
            </a:r>
            <a:r>
              <a:rPr lang="en-US" altLang="zh-CN"/>
              <a:t>plupload</a:t>
            </a:r>
            <a:r>
              <a:rPr lang="zh-CN" altLang="en-US"/>
              <a:t>和</a:t>
            </a:r>
            <a:r>
              <a:rPr lang="en-US" altLang="zh-CN"/>
              <a:t>webuploader</a:t>
            </a:r>
            <a:r>
              <a:rPr lang="zh-CN" altLang="en-US"/>
              <a:t>，其中</a:t>
            </a:r>
            <a:r>
              <a:rPr lang="en-US" altLang="zh-CN"/>
              <a:t>webuploader</a:t>
            </a:r>
            <a:r>
              <a:rPr lang="zh-CN" altLang="en-US"/>
              <a:t>支持分片并行上传，相对早期使用的</a:t>
            </a:r>
            <a:r>
              <a:rPr lang="en-US" altLang="zh-CN"/>
              <a:t>plupload</a:t>
            </a:r>
            <a:r>
              <a:rPr lang="zh-CN" altLang="en-US"/>
              <a:t>能提升上传速度</a:t>
            </a:r>
            <a:r>
              <a:rPr lang="en-US" altLang="zh-CN"/>
              <a:t>10%</a:t>
            </a:r>
            <a:r>
              <a:rPr lang="zh-CN" altLang="en-US"/>
              <a:t>左右</a:t>
            </a:r>
            <a:endParaRPr lang="zh-CN" altLang="en-US"/>
          </a:p>
          <a:p>
            <a:r>
              <a:rPr lang="en-US" altLang="zh-CN"/>
              <a:t>4. </a:t>
            </a:r>
            <a:r>
              <a:rPr lang="zh-CN" altLang="en-US"/>
              <a:t>为了进一步提升上传质量，我们对</a:t>
            </a:r>
            <a:r>
              <a:rPr lang="en-US" altLang="zh-CN"/>
              <a:t>buploader</a:t>
            </a:r>
            <a:r>
              <a:rPr lang="zh-CN" altLang="en-US"/>
              <a:t>进行了重构，实现了更加细节的优化，比如在重试的过程中更换线路等</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网页端的优化，这里有一个小的细节和大家分享一下</a:t>
            </a:r>
            <a:endParaRPr lang="zh-CN" altLang="en-US"/>
          </a:p>
          <a:p>
            <a:r>
              <a:rPr lang="en-US" altLang="zh-CN"/>
              <a:t>2. </a:t>
            </a:r>
            <a:r>
              <a:rPr lang="zh-CN" altLang="en-US"/>
              <a:t>我们发现每到周末的时候，网页版上传的成功率就会掉一个坑，大概下降</a:t>
            </a:r>
            <a:r>
              <a:rPr lang="en-US" altLang="zh-CN"/>
              <a:t>1%</a:t>
            </a:r>
            <a:r>
              <a:rPr lang="zh-CN" altLang="en-US"/>
              <a:t>左右</a:t>
            </a:r>
            <a:endParaRPr lang="zh-CN" altLang="en-US"/>
          </a:p>
          <a:p>
            <a:r>
              <a:rPr lang="en-US" altLang="zh-CN"/>
              <a:t>3. </a:t>
            </a:r>
            <a:r>
              <a:rPr lang="zh-CN" altLang="en-US"/>
              <a:t>经过分析，我们发现是因为周末的时候，</a:t>
            </a:r>
            <a:r>
              <a:rPr lang="en-US" altLang="zh-CN"/>
              <a:t>UP</a:t>
            </a:r>
            <a:r>
              <a:rPr lang="zh-CN" altLang="en-US"/>
              <a:t>主为了加快上传，会手动开</a:t>
            </a:r>
            <a:r>
              <a:rPr lang="en-US" altLang="zh-CN"/>
              <a:t>“</a:t>
            </a:r>
            <a:r>
              <a:rPr lang="zh-CN" altLang="en-US"/>
              <a:t>并发</a:t>
            </a:r>
            <a:r>
              <a:rPr lang="en-US" altLang="zh-CN"/>
              <a:t>”</a:t>
            </a:r>
            <a:endParaRPr lang="en-US" altLang="zh-CN"/>
          </a:p>
          <a:p>
            <a:r>
              <a:rPr lang="en-US" altLang="zh-CN"/>
              <a:t>4. </a:t>
            </a:r>
            <a:r>
              <a:rPr lang="zh-CN" altLang="en-US"/>
              <a:t>怎么开呢，就是手动开多个</a:t>
            </a:r>
            <a:r>
              <a:rPr lang="en-US" altLang="zh-CN"/>
              <a:t>TAB</a:t>
            </a:r>
            <a:endParaRPr lang="en-US" altLang="zh-CN"/>
          </a:p>
          <a:p>
            <a:r>
              <a:rPr lang="en-US" altLang="zh-CN"/>
              <a:t>5. </a:t>
            </a:r>
            <a:r>
              <a:rPr lang="zh-CN" altLang="en-US"/>
              <a:t>这个问题怎么解决？放任他自然上传是比较好的选择吗？我们觉得这个是影响上传体验的</a:t>
            </a:r>
            <a:endParaRPr lang="zh-CN" altLang="en-US"/>
          </a:p>
          <a:p>
            <a:r>
              <a:rPr lang="en-US" altLang="zh-CN"/>
              <a:t>6. </a:t>
            </a:r>
            <a:r>
              <a:rPr lang="zh-CN" altLang="en-US"/>
              <a:t>那么如何在浏览器场景下限制这种行为呢？</a:t>
            </a:r>
            <a:endParaRPr lang="zh-CN" altLang="en-US"/>
          </a:p>
          <a:p>
            <a:r>
              <a:rPr lang="en-US" altLang="zh-CN"/>
              <a:t>7. </a:t>
            </a:r>
            <a:r>
              <a:rPr lang="zh-CN" altLang="en-US"/>
              <a:t>我们在</a:t>
            </a:r>
            <a:r>
              <a:rPr lang="en-US" altLang="zh-CN"/>
              <a:t>sdk</a:t>
            </a:r>
            <a:r>
              <a:rPr lang="zh-CN" altLang="en-US"/>
              <a:t>内部做了一个</a:t>
            </a:r>
            <a:r>
              <a:rPr lang="en-US" altLang="zh-CN"/>
              <a:t>“</a:t>
            </a:r>
            <a:r>
              <a:rPr lang="zh-CN" altLang="en-US"/>
              <a:t>锁</a:t>
            </a:r>
            <a:r>
              <a:rPr lang="en-US" altLang="zh-CN"/>
              <a:t>”</a:t>
            </a:r>
            <a:r>
              <a:rPr lang="zh-CN" altLang="en-US"/>
              <a:t>，通过</a:t>
            </a:r>
            <a:r>
              <a:rPr lang="en-US" altLang="zh-CN"/>
              <a:t>localStorage</a:t>
            </a:r>
            <a:r>
              <a:rPr lang="zh-CN" altLang="en-US"/>
              <a:t>来跨会话，让所有</a:t>
            </a:r>
            <a:r>
              <a:rPr lang="en-US" altLang="zh-CN"/>
              <a:t>TAB</a:t>
            </a:r>
            <a:r>
              <a:rPr lang="zh-CN" altLang="en-US"/>
              <a:t>间同时进行的上传的并发数得到限制</a:t>
            </a:r>
            <a:endParaRPr lang="zh-CN" altLang="en-US"/>
          </a:p>
          <a:p>
            <a:r>
              <a:rPr lang="en-US" altLang="zh-CN"/>
              <a:t>8. </a:t>
            </a:r>
            <a:r>
              <a:rPr lang="zh-CN" altLang="en-US"/>
              <a:t>这个措施将每个周末的上传成功率提升</a:t>
            </a:r>
            <a:r>
              <a:rPr lang="en-US" altLang="zh-CN"/>
              <a:t>1%</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优质的</a:t>
            </a:r>
            <a:r>
              <a:rPr lang="en-US" altLang="zh-CN"/>
              <a:t>UGC</a:t>
            </a:r>
            <a:r>
              <a:rPr lang="zh-CN" altLang="en-US"/>
              <a:t>内容是</a:t>
            </a:r>
            <a:r>
              <a:rPr lang="en-US" altLang="zh-CN"/>
              <a:t>B</a:t>
            </a:r>
            <a:r>
              <a:rPr lang="zh-CN" altLang="en-US"/>
              <a:t>站的核心竞争力</a:t>
            </a:r>
            <a:endParaRPr lang="zh-CN" altLang="en-US"/>
          </a:p>
          <a:p>
            <a:r>
              <a:rPr lang="en-US" altLang="zh-CN"/>
              <a:t>2. </a:t>
            </a:r>
            <a:r>
              <a:rPr lang="zh-CN" altLang="en-US"/>
              <a:t>有很多内容生产者</a:t>
            </a:r>
            <a:r>
              <a:rPr lang="zh-CN" altLang="en-US"/>
              <a:t>深受青年朋友喜爱</a:t>
            </a:r>
            <a:endParaRPr lang="zh-CN" altLang="en-US"/>
          </a:p>
          <a:p>
            <a:r>
              <a:rPr lang="en-US" altLang="zh-CN"/>
              <a:t>3. B</a:t>
            </a:r>
            <a:r>
              <a:rPr lang="zh-CN" altLang="en-US"/>
              <a:t>站的内容生产者被亲切的称呼为</a:t>
            </a:r>
            <a:r>
              <a:rPr lang="en-US" altLang="zh-CN"/>
              <a:t>UP</a:t>
            </a:r>
            <a:r>
              <a:rPr lang="zh-CN" altLang="en-US"/>
              <a:t>主</a:t>
            </a:r>
            <a:endParaRPr lang="zh-CN" altLang="en-US"/>
          </a:p>
          <a:p>
            <a:r>
              <a:rPr lang="en-US" altLang="zh-CN"/>
              <a:t>4. </a:t>
            </a:r>
            <a:r>
              <a:rPr lang="zh-CN" altLang="en-US"/>
              <a:t>比较有名的</a:t>
            </a:r>
            <a:r>
              <a:rPr lang="en-US" altLang="zh-CN"/>
              <a:t>UP</a:t>
            </a:r>
            <a:r>
              <a:rPr lang="zh-CN" altLang="en-US"/>
              <a:t>主如</a:t>
            </a:r>
            <a:r>
              <a:rPr lang="zh-CN" altLang="en-US"/>
              <a:t>咬人猫，逍遥散人，黑瞳谷歌等</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就上传业务来说，我们的</a:t>
            </a:r>
            <a:r>
              <a:rPr lang="en-US" altLang="zh-CN"/>
              <a:t>UP</a:t>
            </a:r>
            <a:r>
              <a:rPr lang="zh-CN" altLang="en-US"/>
              <a:t>主有几个特点</a:t>
            </a:r>
            <a:endParaRPr lang="zh-CN" altLang="en-US"/>
          </a:p>
          <a:p>
            <a:r>
              <a:rPr lang="en-US" altLang="zh-CN"/>
              <a:t>    1. UP</a:t>
            </a:r>
            <a:r>
              <a:rPr lang="zh-CN" altLang="en-US"/>
              <a:t>主需要答题才能获取上传资格</a:t>
            </a:r>
            <a:endParaRPr lang="zh-CN" altLang="en-US"/>
          </a:p>
          <a:p>
            <a:r>
              <a:rPr lang="zh-CN" altLang="en-US"/>
              <a:t>    </a:t>
            </a:r>
            <a:r>
              <a:rPr lang="en-US" altLang="zh-CN"/>
              <a:t>2. </a:t>
            </a:r>
            <a:r>
              <a:rPr lang="zh-CN" altLang="en-US"/>
              <a:t>多为长视频，平均提及</a:t>
            </a:r>
            <a:r>
              <a:rPr lang="en-US" altLang="zh-CN"/>
              <a:t>400M</a:t>
            </a:r>
            <a:endParaRPr lang="en-US" altLang="zh-CN"/>
          </a:p>
          <a:p>
            <a:r>
              <a:rPr lang="en-US" altLang="zh-CN"/>
              <a:t>    3. </a:t>
            </a:r>
            <a:r>
              <a:rPr lang="zh-CN" altLang="en-US"/>
              <a:t>主要为网页端上传，同时也支持</a:t>
            </a:r>
            <a:r>
              <a:rPr lang="en-US" altLang="zh-CN"/>
              <a:t>iOS</a:t>
            </a:r>
            <a:r>
              <a:rPr lang="zh-CN" altLang="en-US"/>
              <a:t>，</a:t>
            </a:r>
            <a:r>
              <a:rPr lang="en-US" altLang="zh-CN"/>
              <a:t>Android</a:t>
            </a:r>
            <a:r>
              <a:rPr lang="zh-CN" altLang="en-US"/>
              <a:t>，</a:t>
            </a:r>
            <a:r>
              <a:rPr lang="en-US" altLang="zh-CN"/>
              <a:t>PC</a:t>
            </a:r>
            <a:r>
              <a:rPr lang="zh-CN" altLang="en-US"/>
              <a:t>客户端等</a:t>
            </a:r>
            <a:endParaRPr lang="zh-CN" altLang="en-US"/>
          </a:p>
          <a:p>
            <a:r>
              <a:rPr lang="en-US" altLang="zh-CN"/>
              <a:t>2. </a:t>
            </a:r>
            <a:r>
              <a:rPr lang="zh-CN" altLang="en-US"/>
              <a:t>今天介绍的</a:t>
            </a:r>
            <a:r>
              <a:rPr lang="zh-CN" altLang="en-US"/>
              <a:t>优化主要是面向网页端的</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可以看出我们的上传业务是非常关键的</a:t>
            </a:r>
            <a:endParaRPr lang="en-US" altLang="zh-CN"/>
          </a:p>
          <a:p>
            <a:r>
              <a:rPr lang="en-US" altLang="zh-CN"/>
              <a:t>2. </a:t>
            </a:r>
            <a:r>
              <a:rPr lang="zh-CN" altLang="en-US"/>
              <a:t>可是早期，大概是</a:t>
            </a:r>
            <a:r>
              <a:rPr lang="en-US" altLang="zh-CN"/>
              <a:t>2016</a:t>
            </a:r>
            <a:r>
              <a:rPr lang="zh-CN" altLang="en-US"/>
              <a:t>年左右，几乎每天头有用户来投诉上传问题</a:t>
            </a:r>
            <a:endParaRPr lang="zh-CN" altLang="en-US"/>
          </a:p>
          <a:p>
            <a:r>
              <a:rPr lang="en-US" altLang="zh-CN"/>
              <a:t>3. </a:t>
            </a:r>
            <a:r>
              <a:rPr lang="zh-CN" altLang="en-US"/>
              <a:t>反馈上传，卡，慢</a:t>
            </a:r>
            <a:endParaRPr lang="zh-CN" altLang="en-US"/>
          </a:p>
          <a:p>
            <a:r>
              <a:rPr lang="en-US" altLang="zh-CN"/>
              <a:t>4. </a:t>
            </a:r>
            <a:r>
              <a:rPr lang="zh-CN" altLang="en-US"/>
              <a:t>还有直接发微博吐槽的，给我们带来很大的压力</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于是我们开始优化上传体系</a:t>
            </a:r>
            <a:endParaRPr lang="zh-CN" altLang="en-US"/>
          </a:p>
          <a:p>
            <a:r>
              <a:rPr lang="en-US" altLang="zh-CN"/>
              <a:t>2. </a:t>
            </a:r>
            <a:r>
              <a:rPr lang="zh-CN" altLang="en-US"/>
              <a:t>初期的上传系统使用的架构比较原始，我们就先从重构系统着手</a:t>
            </a:r>
            <a:endParaRPr lang="zh-CN" altLang="en-US"/>
          </a:p>
          <a:p>
            <a:r>
              <a:rPr lang="en-US" altLang="zh-CN"/>
              <a:t>3. </a:t>
            </a:r>
            <a:r>
              <a:rPr lang="zh-CN" altLang="en-US"/>
              <a:t>在重构系统的同时，建立上传相关的指标体系</a:t>
            </a:r>
            <a:endParaRPr lang="zh-CN" altLang="en-US"/>
          </a:p>
          <a:p>
            <a:r>
              <a:rPr lang="en-US" altLang="zh-CN"/>
              <a:t>4. </a:t>
            </a:r>
            <a:r>
              <a:rPr lang="zh-CN" altLang="en-US"/>
              <a:t>然后面向指标，寻找突破口进行优化</a:t>
            </a:r>
            <a:endParaRPr lang="zh-CN" altLang="en-US"/>
          </a:p>
          <a:p>
            <a:r>
              <a:rPr lang="en-US" altLang="zh-CN"/>
              <a:t>5. </a:t>
            </a:r>
            <a:r>
              <a:rPr lang="zh-CN" altLang="en-US"/>
              <a:t>最后，我们实现了比价好的优化效果</a:t>
            </a:r>
            <a:endParaRPr lang="zh-CN" altLang="en-US"/>
          </a:p>
          <a:p>
            <a:r>
              <a:rPr lang="en-US" altLang="zh-CN"/>
              <a:t>6. </a:t>
            </a:r>
            <a:r>
              <a:rPr lang="zh-CN" altLang="en-US"/>
              <a:t>速度提升</a:t>
            </a:r>
            <a:r>
              <a:rPr lang="en-US" altLang="zh-CN"/>
              <a:t>350%</a:t>
            </a:r>
            <a:r>
              <a:rPr lang="zh-CN" altLang="en-US"/>
              <a:t>，成功率从原先的</a:t>
            </a:r>
            <a:r>
              <a:rPr lang="en-US" altLang="zh-CN"/>
              <a:t>85%</a:t>
            </a:r>
            <a:r>
              <a:rPr lang="zh-CN" altLang="en-US"/>
              <a:t>提升到</a:t>
            </a:r>
            <a:r>
              <a:rPr lang="en-US" altLang="zh-CN"/>
              <a:t>94%</a:t>
            </a:r>
            <a:r>
              <a:rPr lang="zh-CN" altLang="en-US"/>
              <a:t>，投诉几乎为</a:t>
            </a:r>
            <a:r>
              <a:rPr lang="en-US" altLang="zh-CN"/>
              <a:t>0</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于是我们开始优化上传体系</a:t>
            </a:r>
            <a:endParaRPr lang="zh-CN" altLang="en-US"/>
          </a:p>
          <a:p>
            <a:r>
              <a:rPr lang="en-US" altLang="zh-CN"/>
              <a:t>2. </a:t>
            </a:r>
            <a:r>
              <a:rPr lang="zh-CN" altLang="en-US"/>
              <a:t>初期的上传系统使用的架构比较原始，我们就先从重构系统着手</a:t>
            </a:r>
            <a:endParaRPr lang="zh-CN" altLang="en-US"/>
          </a:p>
          <a:p>
            <a:r>
              <a:rPr lang="en-US" altLang="zh-CN"/>
              <a:t>3. </a:t>
            </a:r>
            <a:r>
              <a:rPr lang="zh-CN" altLang="en-US"/>
              <a:t>在重构系统的同时，建立上传相关的指标体系</a:t>
            </a:r>
            <a:endParaRPr lang="zh-CN" altLang="en-US"/>
          </a:p>
          <a:p>
            <a:r>
              <a:rPr lang="en-US" altLang="zh-CN"/>
              <a:t>4. </a:t>
            </a:r>
            <a:r>
              <a:rPr lang="zh-CN" altLang="en-US"/>
              <a:t>然后面向指标，寻找突破口进行优化</a:t>
            </a:r>
            <a:endParaRPr lang="zh-CN" altLang="en-US"/>
          </a:p>
          <a:p>
            <a:r>
              <a:rPr lang="en-US" altLang="zh-CN"/>
              <a:t>5. </a:t>
            </a:r>
            <a:r>
              <a:rPr lang="zh-CN" altLang="en-US"/>
              <a:t>最后，我们实现了比价好的优化效果</a:t>
            </a:r>
            <a:endParaRPr lang="zh-CN" altLang="en-US"/>
          </a:p>
          <a:p>
            <a:r>
              <a:rPr lang="en-US" altLang="zh-CN"/>
              <a:t>6. </a:t>
            </a:r>
            <a:r>
              <a:rPr lang="zh-CN" altLang="en-US"/>
              <a:t>速度提升</a:t>
            </a:r>
            <a:r>
              <a:rPr lang="en-US" altLang="zh-CN"/>
              <a:t>350%</a:t>
            </a:r>
            <a:r>
              <a:rPr lang="zh-CN" altLang="en-US"/>
              <a:t>，成功率从原先的</a:t>
            </a:r>
            <a:r>
              <a:rPr lang="en-US" altLang="zh-CN"/>
              <a:t>85%</a:t>
            </a:r>
            <a:r>
              <a:rPr lang="zh-CN" altLang="en-US"/>
              <a:t>提升到</a:t>
            </a:r>
            <a:r>
              <a:rPr lang="en-US" altLang="zh-CN"/>
              <a:t>94%</a:t>
            </a:r>
            <a:r>
              <a:rPr lang="zh-CN" altLang="en-US"/>
              <a:t>，投诉几乎为</a:t>
            </a:r>
            <a:r>
              <a:rPr lang="en-US" altLang="zh-CN"/>
              <a:t>0</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a:solidFill>
                  <a:schemeClr val="bg1"/>
                </a:solidFill>
                <a:latin typeface="微软雅黑" panose="020B0503020204020204" pitchFamily="34" charset="-122"/>
                <a:ea typeface="微软雅黑" panose="020B0503020204020204" pitchFamily="34" charset="-122"/>
                <a:sym typeface="+mn-ea"/>
              </a:rPr>
              <a:t>1. </a:t>
            </a:r>
            <a:r>
              <a:rPr lang="zh-CN" altLang="en-US" dirty="0">
                <a:solidFill>
                  <a:schemeClr val="bg1"/>
                </a:solidFill>
                <a:latin typeface="微软雅黑" panose="020B0503020204020204" pitchFamily="34" charset="-122"/>
                <a:ea typeface="微软雅黑" panose="020B0503020204020204" pitchFamily="34" charset="-122"/>
                <a:sym typeface="+mn-ea"/>
              </a:rPr>
              <a:t>我们先来看一下上传系统的重构</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r>
              <a:rPr lang="en-US" altLang="zh-CN" dirty="0">
                <a:solidFill>
                  <a:schemeClr val="bg1"/>
                </a:solidFill>
                <a:latin typeface="微软雅黑" panose="020B0503020204020204" pitchFamily="34" charset="-122"/>
                <a:ea typeface="微软雅黑" panose="020B0503020204020204" pitchFamily="34" charset="-122"/>
                <a:sym typeface="+mn-ea"/>
              </a:rPr>
              <a:t>2. </a:t>
            </a:r>
            <a:r>
              <a:rPr lang="zh-CN" altLang="en-US" dirty="0">
                <a:solidFill>
                  <a:schemeClr val="bg1"/>
                </a:solidFill>
                <a:latin typeface="微软雅黑" panose="020B0503020204020204" pitchFamily="34" charset="-122"/>
                <a:ea typeface="微软雅黑" panose="020B0503020204020204" pitchFamily="34" charset="-122"/>
                <a:sym typeface="+mn-ea"/>
              </a:rPr>
              <a:t>早期的体系是为每个用户分配一台上传的服务器</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r>
              <a:rPr lang="en-US" altLang="zh-CN" dirty="0">
                <a:solidFill>
                  <a:schemeClr val="bg1"/>
                </a:solidFill>
                <a:latin typeface="微软雅黑" panose="020B0503020204020204" pitchFamily="34" charset="-122"/>
                <a:ea typeface="微软雅黑" panose="020B0503020204020204" pitchFamily="34" charset="-122"/>
                <a:sym typeface="+mn-ea"/>
              </a:rPr>
              <a:t>3. </a:t>
            </a:r>
            <a:r>
              <a:rPr lang="zh-CN" altLang="en-US" dirty="0">
                <a:solidFill>
                  <a:schemeClr val="bg1"/>
                </a:solidFill>
                <a:latin typeface="微软雅黑" panose="020B0503020204020204" pitchFamily="34" charset="-122"/>
                <a:ea typeface="微软雅黑" panose="020B0503020204020204" pitchFamily="34" charset="-122"/>
                <a:sym typeface="+mn-ea"/>
              </a:rPr>
              <a:t>这样的架构在可用性和性能上都显然存在很大的提升空间</a:t>
            </a:r>
            <a:endParaRPr lang="zh-CN" altLang="en-US" dirty="0">
              <a:solidFill>
                <a:schemeClr val="bg1"/>
              </a:solidFill>
              <a:latin typeface="微软雅黑" panose="020B0503020204020204" pitchFamily="34" charset="-122"/>
              <a:ea typeface="微软雅黑" panose="020B0503020204020204" pitchFamily="34" charset="-122"/>
              <a:sym typeface="+mn-ea"/>
            </a:endParaRPr>
          </a:p>
          <a:p>
            <a:r>
              <a:rPr lang="en-US" altLang="zh-CN" dirty="0">
                <a:solidFill>
                  <a:schemeClr val="bg1"/>
                </a:solidFill>
                <a:latin typeface="微软雅黑" panose="020B0503020204020204" pitchFamily="34" charset="-122"/>
                <a:ea typeface="微软雅黑" panose="020B0503020204020204" pitchFamily="34" charset="-122"/>
                <a:sym typeface="+mn-ea"/>
              </a:rPr>
              <a:t>4. </a:t>
            </a:r>
            <a:r>
              <a:rPr lang="zh-CN" altLang="en-US" dirty="0">
                <a:solidFill>
                  <a:schemeClr val="bg1"/>
                </a:solidFill>
                <a:latin typeface="微软雅黑" panose="020B0503020204020204" pitchFamily="34" charset="-122"/>
                <a:ea typeface="微软雅黑" panose="020B0503020204020204" pitchFamily="34" charset="-122"/>
                <a:sym typeface="+mn-ea"/>
              </a:rPr>
              <a:t>我们前面加了一层网关，通过网管层面的负载均衡来实现上传的高可用和高性能</a:t>
            </a:r>
            <a:endParaRPr lang="zh-CN" altLang="en-US" dirty="0">
              <a:solidFill>
                <a:schemeClr val="bg1"/>
              </a:solidFill>
              <a:latin typeface="微软雅黑" panose="020B0503020204020204" pitchFamily="34" charset="-122"/>
              <a:ea typeface="微软雅黑" panose="020B0503020204020204" pitchFamily="34" charset="-122"/>
              <a:sym typeface="+mn-ea"/>
            </a:endParaRPr>
          </a:p>
          <a:p>
            <a:r>
              <a:rPr lang="en-US" altLang="zh-CN" dirty="0">
                <a:solidFill>
                  <a:schemeClr val="bg1"/>
                </a:solidFill>
                <a:latin typeface="微软雅黑" panose="020B0503020204020204" pitchFamily="34" charset="-122"/>
                <a:ea typeface="微软雅黑" panose="020B0503020204020204" pitchFamily="34" charset="-122"/>
                <a:sym typeface="+mn-ea"/>
              </a:rPr>
              <a:t>5. </a:t>
            </a:r>
            <a:r>
              <a:rPr lang="zh-CN" altLang="en-US" dirty="0">
                <a:solidFill>
                  <a:schemeClr val="bg1"/>
                </a:solidFill>
                <a:latin typeface="微软雅黑" panose="020B0503020204020204" pitchFamily="34" charset="-122"/>
                <a:ea typeface="微软雅黑" panose="020B0503020204020204" pitchFamily="34" charset="-122"/>
                <a:sym typeface="+mn-ea"/>
              </a:rPr>
              <a:t>在进一步的重构中，我们把这套带网关的上传体系，升级成了一套对象</a:t>
            </a:r>
            <a:r>
              <a:rPr lang="zh-CN" altLang="en-US" dirty="0">
                <a:solidFill>
                  <a:schemeClr val="bg1"/>
                </a:solidFill>
                <a:latin typeface="微软雅黑" panose="020B0503020204020204" pitchFamily="34" charset="-122"/>
                <a:ea typeface="微软雅黑" panose="020B0503020204020204" pitchFamily="34" charset="-122"/>
                <a:sym typeface="+mn-ea"/>
              </a:rPr>
              <a:t>存储体系</a:t>
            </a:r>
            <a:r>
              <a:rPr lang="en-US" altLang="zh-CN" dirty="0">
                <a:solidFill>
                  <a:schemeClr val="bg1"/>
                </a:solidFill>
                <a:latin typeface="微软雅黑" panose="020B0503020204020204" pitchFamily="34" charset="-122"/>
                <a:ea typeface="微软雅黑" panose="020B0503020204020204" pitchFamily="34" charset="-122"/>
                <a:sym typeface="+mn-ea"/>
              </a:rPr>
              <a:t>UpOS</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r>
              <a:rPr lang="en-US" altLang="zh-CN" dirty="0">
                <a:solidFill>
                  <a:schemeClr val="bg1"/>
                </a:solidFill>
                <a:latin typeface="微软雅黑" panose="020B0503020204020204" pitchFamily="34" charset="-122"/>
                <a:ea typeface="微软雅黑" panose="020B0503020204020204" pitchFamily="34" charset="-122"/>
                <a:sym typeface="+mn-ea"/>
              </a:rPr>
              <a:t>6. </a:t>
            </a:r>
            <a:r>
              <a:rPr lang="zh-CN" altLang="en-US" dirty="0">
                <a:solidFill>
                  <a:schemeClr val="bg1"/>
                </a:solidFill>
                <a:latin typeface="微软雅黑" panose="020B0503020204020204" pitchFamily="34" charset="-122"/>
                <a:ea typeface="微软雅黑" panose="020B0503020204020204" pitchFamily="34" charset="-122"/>
                <a:sym typeface="+mn-ea"/>
              </a:rPr>
              <a:t>目前，几乎所有的</a:t>
            </a:r>
            <a:r>
              <a:rPr lang="en-US" altLang="zh-CN" dirty="0">
                <a:solidFill>
                  <a:schemeClr val="bg1"/>
                </a:solidFill>
                <a:latin typeface="微软雅黑" panose="020B0503020204020204" pitchFamily="34" charset="-122"/>
                <a:ea typeface="微软雅黑" panose="020B0503020204020204" pitchFamily="34" charset="-122"/>
                <a:sym typeface="+mn-ea"/>
              </a:rPr>
              <a:t>B</a:t>
            </a:r>
            <a:r>
              <a:rPr lang="zh-CN" altLang="en-US" dirty="0">
                <a:solidFill>
                  <a:schemeClr val="bg1"/>
                </a:solidFill>
                <a:latin typeface="微软雅黑" panose="020B0503020204020204" pitchFamily="34" charset="-122"/>
                <a:ea typeface="微软雅黑" panose="020B0503020204020204" pitchFamily="34" charset="-122"/>
                <a:sym typeface="+mn-ea"/>
              </a:rPr>
              <a:t>站的媒体业务，包括音频，小视频，都是通过这套存储体系管理的</a:t>
            </a:r>
            <a:endParaRPr lang="en-US" altLang="zh-CN" dirty="0">
              <a:solidFill>
                <a:schemeClr val="bg1"/>
              </a:solidFill>
              <a:latin typeface="微软雅黑" panose="020B0503020204020204" pitchFamily="34" charset="-122"/>
              <a:ea typeface="微软雅黑" panose="020B0503020204020204" pitchFamily="34" charset="-122"/>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descr="ppt模板-01.jpg"/>
          <p:cNvPicPr>
            <a:picLocks noChangeAspect="1"/>
          </p:cNvPicPr>
          <p:nvPr userDrawn="1"/>
        </p:nvPicPr>
        <p:blipFill>
          <a:blip r:embed="rId2" cstate="print"/>
          <a:stretch>
            <a:fillRect/>
          </a:stretch>
        </p:blipFill>
        <p:spPr>
          <a:xfrm>
            <a:off x="2220" y="1249"/>
            <a:ext cx="9139560" cy="5141002"/>
          </a:xfrm>
          <a:prstGeom prst="rect">
            <a:avLst/>
          </a:prstGeom>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2220" y="0"/>
            <a:ext cx="9139560" cy="5143500"/>
          </a:xfrm>
          <a:prstGeom prst="rect">
            <a:avLst/>
          </a:prstGeom>
        </p:spPr>
      </p:pic>
      <p:pic>
        <p:nvPicPr>
          <p:cNvPr id="4" name="图片 3"/>
          <p:cNvPicPr>
            <a:picLocks noChangeAspect="1"/>
          </p:cNvPicPr>
          <p:nvPr userDrawn="1"/>
        </p:nvPicPr>
        <p:blipFill rotWithShape="1">
          <a:blip r:embed="rId3" cstate="print">
            <a:biLevel thresh="25000"/>
            <a:extLst>
              <a:ext uri="{28A0092B-C50C-407E-A947-70E740481C1C}">
                <a14:useLocalDpi xmlns:a14="http://schemas.microsoft.com/office/drawing/2010/main" val="0"/>
              </a:ext>
            </a:extLst>
          </a:blip>
          <a:srcRect l="57303" t="28952" b="40483"/>
          <a:stretch>
            <a:fillRect/>
          </a:stretch>
        </p:blipFill>
        <p:spPr>
          <a:xfrm>
            <a:off x="5027930" y="162560"/>
            <a:ext cx="1235710" cy="612775"/>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descr="ppt模板-01.jpg"/>
          <p:cNvPicPr>
            <a:picLocks noChangeAspect="1"/>
          </p:cNvPicPr>
          <p:nvPr userDrawn="1"/>
        </p:nvPicPr>
        <p:blipFill>
          <a:blip r:embed="rId2" cstate="print"/>
          <a:stretch>
            <a:fillRect/>
          </a:stretch>
        </p:blipFill>
        <p:spPr>
          <a:xfrm>
            <a:off x="2220" y="1249"/>
            <a:ext cx="9139560" cy="5141002"/>
          </a:xfrm>
          <a:prstGeom prst="rect">
            <a:avLst/>
          </a:prstGeom>
        </p:spPr>
      </p:pic>
      <p:sp>
        <p:nvSpPr>
          <p:cNvPr id="7" name="矩形 6"/>
          <p:cNvSpPr/>
          <p:nvPr userDrawn="1"/>
        </p:nvSpPr>
        <p:spPr>
          <a:xfrm>
            <a:off x="2860730" y="1707654"/>
            <a:ext cx="3422540" cy="830997"/>
          </a:xfrm>
          <a:prstGeom prst="rect">
            <a:avLst/>
          </a:prstGeom>
        </p:spPr>
        <p:txBody>
          <a:bodyPr wrap="none">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Thank you</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28809" y="2669543"/>
            <a:ext cx="1486383" cy="1486383"/>
          </a:xfrm>
          <a:prstGeom prst="rect">
            <a:avLst/>
          </a:prstGeom>
        </p:spPr>
      </p:pic>
    </p:spTree>
  </p:cSld>
  <p:clrMapOvr>
    <a:masterClrMapping/>
  </p:clrMapOvr>
  <p:hf hdr="0" ft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4BAAB2F-376E-4C00-A8C5-75D9E7DA4233}"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51C5DC1-5137-4B48-95F9-7AAAE1C16D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763905" y="1851660"/>
            <a:ext cx="5856605" cy="10820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B站上传调优实践</a:t>
            </a:r>
            <a:endParaRPr lang="zh-CN" altLang="en-US" sz="4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标题 1"/>
          <p:cNvSpPr txBox="1"/>
          <p:nvPr/>
        </p:nvSpPr>
        <p:spPr>
          <a:xfrm>
            <a:off x="763905" y="2708910"/>
            <a:ext cx="3190875" cy="12014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l"/>
            <a:r>
              <a:rPr lang="zh-CN" altLang="en-US" sz="2000" dirty="0">
                <a:solidFill>
                  <a:schemeClr val="bg1"/>
                </a:solidFill>
              </a:rPr>
              <a:t>演讲人：</a:t>
            </a:r>
            <a:r>
              <a:rPr lang="zh-CN" altLang="en-US" sz="2000" dirty="0">
                <a:solidFill>
                  <a:schemeClr val="bg1"/>
                </a:solidFill>
              </a:rPr>
              <a:t>唐君行</a:t>
            </a:r>
            <a:endParaRPr lang="zh-CN" altLang="en-US" sz="2000" dirty="0">
              <a:solidFill>
                <a:schemeClr val="bg1"/>
              </a:solidFill>
            </a:endParaRPr>
          </a:p>
          <a:p>
            <a:pPr algn="l"/>
            <a:r>
              <a:rPr lang="en-US" altLang="zh-CN" sz="2000" dirty="0">
                <a:solidFill>
                  <a:schemeClr val="bg1"/>
                </a:solidFill>
              </a:rPr>
              <a:t>2019.4.19(v3)</a:t>
            </a:r>
            <a:endParaRPr lang="zh-CN" altLang="en-US" sz="2000" dirty="0">
              <a:solidFill>
                <a:schemeClr val="bg1"/>
              </a:solidFill>
            </a:endParaRPr>
          </a:p>
        </p:txBody>
      </p:sp>
      <p:pic>
        <p:nvPicPr>
          <p:cNvPr id="4" name="图片 3"/>
          <p:cNvPicPr>
            <a:picLocks noChangeAspect="1"/>
          </p:cNvPicPr>
          <p:nvPr/>
        </p:nvPicPr>
        <p:blipFill rotWithShape="1">
          <a:blip r:embed="rId1" cstate="print">
            <a:biLevel thresh="25000"/>
            <a:extLst>
              <a:ext uri="{28A0092B-C50C-407E-A947-70E740481C1C}">
                <a14:useLocalDpi xmlns:a14="http://schemas.microsoft.com/office/drawing/2010/main" val="0"/>
              </a:ext>
            </a:extLst>
          </a:blip>
          <a:srcRect l="57303" t="28952" b="40483"/>
          <a:stretch>
            <a:fillRect/>
          </a:stretch>
        </p:blipFill>
        <p:spPr>
          <a:xfrm>
            <a:off x="5699125" y="929640"/>
            <a:ext cx="2123440" cy="10534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sz="2400" b="1">
                <a:solidFill>
                  <a:srgbClr val="2DA9E1"/>
                </a:solidFill>
                <a:latin typeface="黑体" panose="02010609060101010101" charset="-122"/>
                <a:ea typeface="黑体" panose="02010609060101010101" charset="-122"/>
                <a:sym typeface="Calibri" panose="020F0502020204030204" charset="0"/>
              </a:rPr>
              <a:t>技术选型 </a:t>
            </a:r>
            <a:r>
              <a:rPr lang="en-US" sz="2400" b="1">
                <a:solidFill>
                  <a:srgbClr val="2DA9E1"/>
                </a:solidFill>
                <a:latin typeface="黑体" panose="02010609060101010101" charset="-122"/>
                <a:ea typeface="黑体" panose="02010609060101010101" charset="-122"/>
                <a:sym typeface="Calibri" panose="020F0502020204030204" charset="0"/>
              </a:rPr>
              <a:t>- OpenResty</a:t>
            </a:r>
            <a:endParaRPr lang="en-US" sz="2400" b="1">
              <a:solidFill>
                <a:srgbClr val="2DA9E1"/>
              </a:solidFill>
              <a:latin typeface="黑体" panose="02010609060101010101" charset="-122"/>
              <a:ea typeface="黑体" panose="02010609060101010101" charset="-122"/>
              <a:sym typeface="Calibri" panose="020F0502020204030204" charset="0"/>
            </a:endParaRPr>
          </a:p>
        </p:txBody>
      </p:sp>
      <p:graphicFrame>
        <p:nvGraphicFramePr>
          <p:cNvPr id="4" name="表格 3"/>
          <p:cNvGraphicFramePr/>
          <p:nvPr/>
        </p:nvGraphicFramePr>
        <p:xfrm>
          <a:off x="723265" y="1861820"/>
          <a:ext cx="7594600" cy="2230755"/>
        </p:xfrm>
        <a:graphic>
          <a:graphicData uri="http://schemas.openxmlformats.org/drawingml/2006/table">
            <a:tbl>
              <a:tblPr firstRow="1" bandRow="1">
                <a:tableStyleId>{5C22544A-7EE6-4342-B048-85BDC9FD1C3A}</a:tableStyleId>
              </a:tblPr>
              <a:tblGrid>
                <a:gridCol w="2295525"/>
                <a:gridCol w="1337310"/>
                <a:gridCol w="1413510"/>
                <a:gridCol w="1277620"/>
                <a:gridCol w="1270635"/>
              </a:tblGrid>
              <a:tr h="385445">
                <a:tc>
                  <a:txBody>
                    <a:bodyPr/>
                    <a:p>
                      <a:pPr>
                        <a:buNone/>
                      </a:pPr>
                      <a:r>
                        <a:rPr lang="zh-CN" altLang="en-US" sz="1400">
                          <a:latin typeface="Courier New" panose="02070309020205020404" charset="0"/>
                          <a:cs typeface="Courier New" panose="02070309020205020404" charset="0"/>
                        </a:rPr>
                        <a:t>基准测试</a:t>
                      </a:r>
                      <a:endParaRPr lang="zh-CN" altLang="en-US"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OpenResty</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Node.js</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Go</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PHP</a:t>
                      </a:r>
                      <a:endParaRPr lang="en-US" altLang="zh-CN" sz="1400">
                        <a:latin typeface="Courier New" panose="02070309020205020404" charset="0"/>
                        <a:cs typeface="Courier New" panose="02070309020205020404" charset="0"/>
                      </a:endParaRPr>
                    </a:p>
                  </a:txBody>
                  <a:tcPr/>
                </a:tc>
              </a:tr>
              <a:tr h="392430">
                <a:tc>
                  <a:txBody>
                    <a:bodyPr/>
                    <a:p>
                      <a:pPr>
                        <a:buNone/>
                      </a:pPr>
                      <a:r>
                        <a:rPr lang="en-US" altLang="zh-CN" sz="1400">
                          <a:latin typeface="Courier New" panose="02070309020205020404" charset="0"/>
                          <a:cs typeface="Courier New" panose="02070309020205020404" charset="0"/>
                        </a:rPr>
                        <a:t>Time(Seconds)</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1.328</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4.133</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2.171</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3.368</a:t>
                      </a:r>
                      <a:endParaRPr lang="en-US" altLang="zh-CN" sz="1400">
                        <a:latin typeface="Courier New" panose="02070309020205020404" charset="0"/>
                        <a:cs typeface="Courier New" panose="02070309020205020404" charset="0"/>
                      </a:endParaRPr>
                    </a:p>
                  </a:txBody>
                  <a:tcPr/>
                </a:tc>
              </a:tr>
              <a:tr h="348615">
                <a:tc>
                  <a:txBody>
                    <a:bodyPr/>
                    <a:p>
                      <a:pPr>
                        <a:buNone/>
                      </a:pPr>
                      <a:r>
                        <a:rPr lang="en-US" altLang="zh-CN" sz="1400">
                          <a:latin typeface="Courier New" panose="02070309020205020404" charset="0"/>
                          <a:cs typeface="Courier New" panose="02070309020205020404" charset="0"/>
                        </a:rPr>
                        <a:t>Transfered(bytes)</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1750000</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1130000</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1290000</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1790000</a:t>
                      </a:r>
                      <a:endParaRPr lang="en-US" altLang="zh-CN" sz="1400">
                        <a:latin typeface="Courier New" panose="02070309020205020404" charset="0"/>
                        <a:cs typeface="Courier New" panose="02070309020205020404" charset="0"/>
                      </a:endParaRPr>
                    </a:p>
                  </a:txBody>
                  <a:tcPr/>
                </a:tc>
              </a:tr>
              <a:tr h="372110">
                <a:tc>
                  <a:txBody>
                    <a:bodyPr/>
                    <a:p>
                      <a:pPr>
                        <a:buNone/>
                      </a:pPr>
                      <a:r>
                        <a:rPr lang="en-US" altLang="zh-CN" sz="1400">
                          <a:latin typeface="Courier New" panose="02070309020205020404" charset="0"/>
                          <a:cs typeface="Courier New" panose="02070309020205020404" charset="0"/>
                        </a:rPr>
                        <a:t>RPS(#/s)</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7529.50</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2419.58</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4605.53</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2969.21</a:t>
                      </a:r>
                      <a:endParaRPr lang="en-US" altLang="zh-CN" sz="1400">
                        <a:latin typeface="Courier New" panose="02070309020205020404" charset="0"/>
                        <a:cs typeface="Courier New" panose="02070309020205020404" charset="0"/>
                      </a:endParaRPr>
                    </a:p>
                  </a:txBody>
                  <a:tcPr/>
                </a:tc>
              </a:tr>
              <a:tr h="331470">
                <a:tc>
                  <a:txBody>
                    <a:bodyPr/>
                    <a:p>
                      <a:pPr>
                        <a:buNone/>
                      </a:pPr>
                      <a:r>
                        <a:rPr lang="en-US" altLang="zh-CN" sz="1400">
                          <a:latin typeface="Courier New" panose="02070309020205020404" charset="0"/>
                          <a:cs typeface="Courier New" panose="02070309020205020404" charset="0"/>
                        </a:rPr>
                        <a:t>TPS(ms)</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13.281</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41.330</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21.713</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33.679</a:t>
                      </a:r>
                      <a:endParaRPr lang="en-US" altLang="zh-CN" sz="1400">
                        <a:latin typeface="Courier New" panose="02070309020205020404" charset="0"/>
                        <a:cs typeface="Courier New" panose="02070309020205020404" charset="0"/>
                      </a:endParaRPr>
                    </a:p>
                  </a:txBody>
                  <a:tcPr/>
                </a:tc>
              </a:tr>
              <a:tr h="400685">
                <a:tc>
                  <a:txBody>
                    <a:bodyPr/>
                    <a:p>
                      <a:pPr>
                        <a:buNone/>
                      </a:pPr>
                      <a:r>
                        <a:rPr lang="en-US" altLang="zh-CN" sz="1400">
                          <a:latin typeface="Courier New" panose="02070309020205020404" charset="0"/>
                          <a:cs typeface="Courier New" panose="02070309020205020404" charset="0"/>
                        </a:rPr>
                        <a:t>Transfer rate(kb/s)</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1286.78</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267.00</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580.19</a:t>
                      </a:r>
                      <a:endParaRPr lang="en-US" altLang="zh-CN" sz="1400">
                        <a:latin typeface="Courier New" panose="02070309020205020404" charset="0"/>
                        <a:cs typeface="Courier New" panose="02070309020205020404" charset="0"/>
                      </a:endParaRPr>
                    </a:p>
                  </a:txBody>
                  <a:tcPr/>
                </a:tc>
                <a:tc>
                  <a:txBody>
                    <a:bodyPr/>
                    <a:p>
                      <a:pPr>
                        <a:buNone/>
                      </a:pPr>
                      <a:r>
                        <a:rPr lang="en-US" altLang="zh-CN" sz="1400">
                          <a:latin typeface="Courier New" panose="02070309020205020404" charset="0"/>
                          <a:cs typeface="Courier New" panose="02070309020205020404" charset="0"/>
                        </a:rPr>
                        <a:t>519.03</a:t>
                      </a:r>
                      <a:endParaRPr lang="en-US" altLang="zh-CN" sz="1400">
                        <a:latin typeface="Courier New" panose="02070309020205020404" charset="0"/>
                        <a:cs typeface="Courier New" panose="02070309020205020404"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288290" y="954405"/>
            <a:ext cx="8680450" cy="4033520"/>
          </a:xfrm>
          <a:prstGeom prst="rect">
            <a:avLst/>
          </a:prstGeom>
        </p:spPr>
      </p:pic>
      <p:sp>
        <p:nvSpPr>
          <p:cNvPr id="16386" name="矩形 17"/>
          <p:cNvSpPr>
            <a:spLocks noChangeArrowheads="1"/>
          </p:cNvSpPr>
          <p:nvPr/>
        </p:nvSpPr>
        <p:spPr bwMode="auto">
          <a:xfrm>
            <a:off x="655002" y="13335"/>
            <a:ext cx="355997" cy="854869"/>
          </a:xfrm>
          <a:prstGeom prst="rect">
            <a:avLst/>
          </a:prstGeom>
          <a:solidFill>
            <a:srgbClr val="2DA9E1"/>
          </a:solidFill>
          <a:ln w="9525">
            <a:solidFill>
              <a:srgbClr val="2DA9E1"/>
            </a:solidFill>
            <a:miter lim="800000"/>
          </a:ln>
        </p:spPr>
        <p:txBody>
          <a:bodyPr anchor="ctr"/>
          <a:lstStyle/>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lstStyle/>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5"/>
          <p:cNvSpPr>
            <a:spLocks noChangeArrowheads="1"/>
          </p:cNvSpPr>
          <p:nvPr/>
        </p:nvSpPr>
        <p:spPr bwMode="auto">
          <a:xfrm>
            <a:off x="1241743" y="430530"/>
            <a:ext cx="4158615" cy="460375"/>
          </a:xfrm>
          <a:prstGeom prst="rect">
            <a:avLst/>
          </a:prstGeom>
          <a:noFill/>
          <a:ln w="9525">
            <a:noFill/>
            <a:miter lim="800000"/>
          </a:ln>
        </p:spPr>
        <p:txBody>
          <a:bodyPr wrap="square">
            <a:spAutoFit/>
          </a:bodyPr>
          <a:p>
            <a:pPr algn="l">
              <a:buFont typeface="Arial" panose="020B0604020202020204" pitchFamily="34" charset="0"/>
              <a:buNone/>
            </a:pPr>
            <a:r>
              <a:rPr lang="zh-CN" altLang="en-US" sz="2400" b="1">
                <a:solidFill>
                  <a:srgbClr val="2DA9E1"/>
                </a:solidFill>
                <a:latin typeface="黑体" panose="02010609060101010101" charset="-122"/>
                <a:ea typeface="黑体" panose="02010609060101010101" charset="-122"/>
                <a:sym typeface="Calibri" panose="020F0502020204030204" charset="0"/>
              </a:rPr>
              <a:t>全局</a:t>
            </a:r>
            <a:r>
              <a:rPr lang="zh-CN" altLang="en-US" sz="2400" b="1">
                <a:solidFill>
                  <a:srgbClr val="2DA9E1"/>
                </a:solidFill>
                <a:latin typeface="黑体" panose="02010609060101010101" charset="-122"/>
                <a:ea typeface="黑体" panose="02010609060101010101" charset="-122"/>
                <a:sym typeface="Calibri" panose="020F0502020204030204" charset="0"/>
              </a:rPr>
              <a:t>架构</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sp>
        <p:nvSpPr>
          <p:cNvPr id="2" name="文本框 1"/>
          <p:cNvSpPr txBox="1"/>
          <p:nvPr/>
        </p:nvSpPr>
        <p:spPr>
          <a:xfrm>
            <a:off x="724853" y="868045"/>
            <a:ext cx="2619851" cy="1499235"/>
          </a:xfrm>
          <a:prstGeom prst="rect">
            <a:avLst/>
          </a:prstGeom>
          <a:noFill/>
          <a:ln>
            <a:noFill/>
          </a:ln>
        </p:spPr>
        <p:txBody>
          <a:bodyPr wrap="square" rtlCol="0">
            <a:spAutoFit/>
          </a:bodyPr>
          <a:p>
            <a:pPr marL="0" indent="0">
              <a:lnSpc>
                <a:spcPct val="90000"/>
              </a:lnSpc>
              <a:buFont typeface="Wingdings" panose="05000000000000000000" charset="0"/>
              <a:buNone/>
            </a:pPr>
            <a:endParaRPr lang="en-US" altLang="zh-CN" sz="1500" dirty="0">
              <a:solidFill>
                <a:schemeClr val="tx1">
                  <a:lumMod val="65000"/>
                  <a:lumOff val="35000"/>
                </a:schemeClr>
              </a:solidFill>
              <a:latin typeface="黑体" panose="02010609060101010101" charset="-122"/>
              <a:ea typeface="黑体" panose="02010609060101010101" charset="-122"/>
              <a:cs typeface="黑体" panose="02010609060101010101" charset="-122"/>
            </a:endParaRPr>
          </a:p>
          <a:p>
            <a:pPr marL="285750" indent="-285750" algn="just" defTabSz="914400">
              <a:lnSpc>
                <a:spcPct val="130000"/>
              </a:lnSpc>
              <a:buClrTx/>
              <a:buSzTx/>
              <a:buFont typeface="Wingdings" panose="05000000000000000000" charset="0"/>
              <a:buChar char="p"/>
            </a:pPr>
            <a:r>
              <a:rPr lang="zh-CN" altLang="en-US" sz="15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支持</a:t>
            </a:r>
            <a:r>
              <a:rPr lang="zh-CN" altLang="en-US" sz="1500" dirty="0">
                <a:solidFill>
                  <a:srgbClr val="FF0000"/>
                </a:solidFill>
                <a:latin typeface="黑体" panose="02010609060101010101" charset="-122"/>
                <a:ea typeface="黑体" panose="02010609060101010101" charset="-122"/>
                <a:cs typeface="黑体" panose="02010609060101010101" charset="-122"/>
                <a:sym typeface="+mn-ea"/>
              </a:rPr>
              <a:t>区分业务配置</a:t>
            </a:r>
            <a:r>
              <a:rPr lang="en-US" altLang="zh-CN" sz="1500" dirty="0">
                <a:solidFill>
                  <a:srgbClr val="FF0000"/>
                </a:solidFill>
                <a:latin typeface="黑体" panose="02010609060101010101" charset="-122"/>
                <a:ea typeface="黑体" panose="02010609060101010101" charset="-122"/>
                <a:cs typeface="黑体" panose="02010609060101010101" charset="-122"/>
                <a:sym typeface="+mn-ea"/>
              </a:rPr>
              <a:t>Bucket</a:t>
            </a:r>
            <a:endParaRPr lang="zh-CN" altLang="en-US" sz="15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endParaRPr>
          </a:p>
          <a:p>
            <a:pPr marL="285750" indent="-285750" algn="just" defTabSz="914400">
              <a:lnSpc>
                <a:spcPct val="130000"/>
              </a:lnSpc>
              <a:buClrTx/>
              <a:buSzTx/>
              <a:buFont typeface="Wingdings" panose="05000000000000000000" charset="0"/>
              <a:buChar char="p"/>
            </a:pPr>
            <a:r>
              <a:rPr lang="zh-CN" altLang="en-US" sz="15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rPr>
              <a:t>异步副本</a:t>
            </a:r>
            <a:endParaRPr lang="zh-CN" altLang="en-US" sz="15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endParaRPr>
          </a:p>
          <a:p>
            <a:pPr marL="285750" indent="-285750" algn="just" defTabSz="914400">
              <a:lnSpc>
                <a:spcPct val="130000"/>
              </a:lnSpc>
              <a:buClrTx/>
              <a:buSzTx/>
              <a:buFont typeface="Wingdings" panose="05000000000000000000" charset="0"/>
              <a:buChar char="p"/>
            </a:pPr>
            <a:r>
              <a:rPr lang="zh-CN" altLang="en-US" sz="1500" dirty="0">
                <a:solidFill>
                  <a:srgbClr val="FF0000"/>
                </a:solidFill>
                <a:latin typeface="黑体" panose="02010609060101010101" charset="-122"/>
                <a:ea typeface="黑体" panose="02010609060101010101" charset="-122"/>
                <a:cs typeface="黑体" panose="02010609060101010101" charset="-122"/>
                <a:sym typeface="+mn-ea"/>
              </a:rPr>
              <a:t>生命周期</a:t>
            </a:r>
            <a:endParaRPr lang="zh-CN" altLang="en-US" sz="15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ea"/>
            </a:endParaRPr>
          </a:p>
          <a:p>
            <a:pPr marL="285750" indent="-285750" algn="just" defTabSz="914400">
              <a:lnSpc>
                <a:spcPct val="130000"/>
              </a:lnSpc>
              <a:buClrTx/>
              <a:buSzTx/>
              <a:buFont typeface="Wingdings" panose="05000000000000000000" charset="0"/>
              <a:buChar char="p"/>
            </a:pPr>
            <a:r>
              <a:rPr lang="zh-CN" altLang="en-US" sz="1500" dirty="0">
                <a:solidFill>
                  <a:schemeClr val="tx1">
                    <a:lumMod val="65000"/>
                    <a:lumOff val="35000"/>
                  </a:schemeClr>
                </a:solidFill>
                <a:latin typeface="黑体" panose="02010609060101010101" charset="-122"/>
                <a:ea typeface="黑体" panose="02010609060101010101" charset="-122"/>
                <a:cs typeface="黑体" panose="02010609060101010101" charset="-122"/>
              </a:rPr>
              <a:t>读写权限配置</a:t>
            </a:r>
            <a:endParaRPr lang="zh-CN" altLang="en-US" sz="1500" dirty="0">
              <a:solidFill>
                <a:schemeClr val="tx1">
                  <a:lumMod val="65000"/>
                  <a:lumOff val="35000"/>
                </a:schemeClr>
              </a:solidFill>
              <a:latin typeface="黑体" panose="02010609060101010101" charset="-122"/>
              <a:ea typeface="黑体" panose="02010609060101010101" charset="-122"/>
              <a:cs typeface="黑体" panose="02010609060101010101" charset="-122"/>
            </a:endParaRPr>
          </a:p>
        </p:txBody>
      </p:sp>
    </p:spTree>
  </p:cSld>
  <p:clrMapOvr>
    <a:masterClrMapping/>
  </p:clrMapOvr>
  <p:transition spd="slow" advTm="3000">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sz="2400" b="1">
                <a:solidFill>
                  <a:srgbClr val="2DA9E1"/>
                </a:solidFill>
                <a:latin typeface="黑体" panose="02010609060101010101" charset="-122"/>
                <a:ea typeface="黑体" panose="02010609060101010101" charset="-122"/>
                <a:sym typeface="Calibri" panose="020F0502020204030204" charset="0"/>
              </a:rPr>
              <a:t>上传协议 </a:t>
            </a:r>
            <a:r>
              <a:rPr lang="en-US" sz="2400" b="1">
                <a:solidFill>
                  <a:srgbClr val="2DA9E1"/>
                </a:solidFill>
                <a:latin typeface="黑体" panose="02010609060101010101" charset="-122"/>
                <a:ea typeface="黑体" panose="02010609060101010101" charset="-122"/>
                <a:sym typeface="Calibri" panose="020F0502020204030204" charset="0"/>
              </a:rPr>
              <a:t>- S3</a:t>
            </a:r>
            <a:endParaRPr lang="en-US" sz="2400" b="1">
              <a:solidFill>
                <a:srgbClr val="2DA9E1"/>
              </a:solidFill>
              <a:latin typeface="黑体" panose="02010609060101010101" charset="-122"/>
              <a:ea typeface="黑体" panose="02010609060101010101" charset="-122"/>
              <a:sym typeface="Calibri" panose="020F0502020204030204" charset="0"/>
            </a:endParaRPr>
          </a:p>
        </p:txBody>
      </p:sp>
      <p:pic>
        <p:nvPicPr>
          <p:cNvPr id="2" name="图片 1"/>
          <p:cNvPicPr>
            <a:picLocks noChangeAspect="1"/>
          </p:cNvPicPr>
          <p:nvPr/>
        </p:nvPicPr>
        <p:blipFill>
          <a:blip r:embed="rId1"/>
          <a:stretch>
            <a:fillRect/>
          </a:stretch>
        </p:blipFill>
        <p:spPr>
          <a:xfrm>
            <a:off x="971550" y="1504950"/>
            <a:ext cx="7200900" cy="2979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en-US" sz="2400" b="1">
                <a:solidFill>
                  <a:srgbClr val="2DA9E1"/>
                </a:solidFill>
                <a:latin typeface="黑体" panose="02010609060101010101" charset="-122"/>
                <a:ea typeface="黑体" panose="02010609060101010101" charset="-122"/>
                <a:sym typeface="Calibri" panose="020F0502020204030204" charset="0"/>
              </a:rPr>
              <a:t>S3</a:t>
            </a:r>
            <a:r>
              <a:rPr sz="2400" b="1">
                <a:solidFill>
                  <a:srgbClr val="2DA9E1"/>
                </a:solidFill>
                <a:latin typeface="黑体" panose="02010609060101010101" charset="-122"/>
                <a:ea typeface="黑体" panose="02010609060101010101" charset="-122"/>
                <a:sym typeface="Calibri" panose="020F0502020204030204" charset="0"/>
              </a:rPr>
              <a:t>协议 </a:t>
            </a:r>
            <a:r>
              <a:rPr lang="en-US" sz="2400" b="1">
                <a:solidFill>
                  <a:srgbClr val="2DA9E1"/>
                </a:solidFill>
                <a:latin typeface="黑体" panose="02010609060101010101" charset="-122"/>
                <a:ea typeface="黑体" panose="02010609060101010101" charset="-122"/>
                <a:sym typeface="Calibri" panose="020F0502020204030204" charset="0"/>
              </a:rPr>
              <a:t>- </a:t>
            </a:r>
            <a:r>
              <a:rPr lang="zh-CN" altLang="en-US" sz="2400" b="1">
                <a:solidFill>
                  <a:srgbClr val="2DA9E1"/>
                </a:solidFill>
                <a:latin typeface="黑体" panose="02010609060101010101" charset="-122"/>
                <a:ea typeface="黑体" panose="02010609060101010101" charset="-122"/>
                <a:sym typeface="Calibri" panose="020F0502020204030204" charset="0"/>
              </a:rPr>
              <a:t>上传流程</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pic>
        <p:nvPicPr>
          <p:cNvPr id="8" name="图片 7"/>
          <p:cNvPicPr>
            <a:picLocks noChangeAspect="1"/>
          </p:cNvPicPr>
          <p:nvPr/>
        </p:nvPicPr>
        <p:blipFill>
          <a:blip r:embed="rId1"/>
          <a:stretch>
            <a:fillRect/>
          </a:stretch>
        </p:blipFill>
        <p:spPr>
          <a:xfrm>
            <a:off x="2240915" y="1141095"/>
            <a:ext cx="4541520" cy="37261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sz="2400" b="1">
                <a:solidFill>
                  <a:srgbClr val="2DA9E1"/>
                </a:solidFill>
                <a:latin typeface="黑体" panose="02010609060101010101" charset="-122"/>
                <a:ea typeface="黑体" panose="02010609060101010101" charset="-122"/>
                <a:sym typeface="Calibri" panose="020F0502020204030204" charset="0"/>
              </a:rPr>
              <a:t>上传</a:t>
            </a:r>
            <a:r>
              <a:rPr lang="zh-CN" sz="2400" b="1">
                <a:solidFill>
                  <a:srgbClr val="2DA9E1"/>
                </a:solidFill>
                <a:latin typeface="黑体" panose="02010609060101010101" charset="-122"/>
                <a:ea typeface="黑体" panose="02010609060101010101" charset="-122"/>
                <a:sym typeface="Calibri" panose="020F0502020204030204" charset="0"/>
              </a:rPr>
              <a:t>架构</a:t>
            </a:r>
            <a:endParaRPr lang="zh-CN" sz="2400" b="1">
              <a:solidFill>
                <a:srgbClr val="2DA9E1"/>
              </a:solidFill>
              <a:latin typeface="黑体" panose="02010609060101010101" charset="-122"/>
              <a:ea typeface="黑体" panose="02010609060101010101" charset="-122"/>
              <a:sym typeface="Calibri" panose="020F0502020204030204" charset="0"/>
            </a:endParaRPr>
          </a:p>
        </p:txBody>
      </p:sp>
      <p:pic>
        <p:nvPicPr>
          <p:cNvPr id="3" name="图片 2"/>
          <p:cNvPicPr>
            <a:picLocks noChangeAspect="1"/>
          </p:cNvPicPr>
          <p:nvPr/>
        </p:nvPicPr>
        <p:blipFill>
          <a:blip r:embed="rId1"/>
          <a:stretch>
            <a:fillRect/>
          </a:stretch>
        </p:blipFill>
        <p:spPr>
          <a:xfrm>
            <a:off x="1939290" y="1026795"/>
            <a:ext cx="5265420" cy="39166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zh-CN" sz="2400" b="1">
                <a:solidFill>
                  <a:srgbClr val="2DA9E1"/>
                </a:solidFill>
                <a:latin typeface="黑体" panose="02010609060101010101" charset="-122"/>
                <a:ea typeface="黑体" panose="02010609060101010101" charset="-122"/>
                <a:sym typeface="Calibri" panose="020F0502020204030204" charset="0"/>
              </a:rPr>
              <a:t>建立指标体系</a:t>
            </a:r>
            <a:endParaRPr lang="zh-CN" sz="2400" b="1">
              <a:solidFill>
                <a:srgbClr val="2DA9E1"/>
              </a:solidFill>
              <a:latin typeface="黑体" panose="02010609060101010101" charset="-122"/>
              <a:ea typeface="黑体" panose="02010609060101010101" charset="-122"/>
              <a:sym typeface="Calibri" panose="020F0502020204030204" charset="0"/>
            </a:endParaRPr>
          </a:p>
        </p:txBody>
      </p:sp>
      <p:sp>
        <p:nvSpPr>
          <p:cNvPr id="2" name="文本框 1"/>
          <p:cNvSpPr txBox="1"/>
          <p:nvPr/>
        </p:nvSpPr>
        <p:spPr>
          <a:xfrm>
            <a:off x="1819052" y="1911747"/>
            <a:ext cx="5170170" cy="1383665"/>
          </a:xfrm>
          <a:prstGeom prst="rect">
            <a:avLst/>
          </a:prstGeom>
          <a:noFill/>
        </p:spPr>
        <p:txBody>
          <a:bodyPr wrap="none" rtlCol="0">
            <a:spAutoFit/>
          </a:bodyPr>
          <a:p>
            <a:pPr algn="l"/>
            <a:r>
              <a:rPr lang="zh-CN" altLang="en-US" sz="2800" dirty="0">
                <a:solidFill>
                  <a:schemeClr val="bg1"/>
                </a:solidFill>
                <a:latin typeface="微软雅黑" panose="020B0503020204020204" pitchFamily="34" charset="-122"/>
                <a:ea typeface="微软雅黑" panose="020B0503020204020204" pitchFamily="34" charset="-122"/>
              </a:rPr>
              <a:t>讲个小故事 </a:t>
            </a:r>
            <a:r>
              <a:rPr lang="en-US" altLang="zh-CN" sz="2800" dirty="0">
                <a:solidFill>
                  <a:schemeClr val="bg1"/>
                </a:solidFill>
                <a:latin typeface="微软雅黑" panose="020B0503020204020204" pitchFamily="34" charset="-122"/>
                <a:ea typeface="微软雅黑" panose="020B0503020204020204" pitchFamily="34" charset="-122"/>
              </a:rPr>
              <a:t>- </a:t>
            </a:r>
            <a:r>
              <a:rPr lang="zh-CN" altLang="en-US" sz="2800" dirty="0">
                <a:solidFill>
                  <a:schemeClr val="bg1"/>
                </a:solidFill>
                <a:latin typeface="微软雅黑" panose="020B0503020204020204" pitchFamily="34" charset="-122"/>
                <a:ea typeface="微软雅黑" panose="020B0503020204020204" pitchFamily="34" charset="-122"/>
              </a:rPr>
              <a:t>指标体系的重要性</a:t>
            </a:r>
            <a:endParaRPr lang="zh-CN" altLang="en-US" sz="2800" dirty="0">
              <a:solidFill>
                <a:schemeClr val="bg1"/>
              </a:solidFill>
              <a:latin typeface="微软雅黑" panose="020B0503020204020204" pitchFamily="34" charset="-122"/>
              <a:ea typeface="微软雅黑" panose="020B0503020204020204" pitchFamily="34" charset="-122"/>
            </a:endParaRPr>
          </a:p>
          <a:p>
            <a:pPr algn="l"/>
            <a:endParaRPr lang="zh-CN" altLang="en-US" sz="2800" dirty="0">
              <a:solidFill>
                <a:schemeClr val="bg1"/>
              </a:solidFill>
              <a:latin typeface="微软雅黑" panose="020B0503020204020204" pitchFamily="34" charset="-122"/>
              <a:ea typeface="微软雅黑" panose="020B0503020204020204" pitchFamily="34" charset="-122"/>
            </a:endParaRPr>
          </a:p>
          <a:p>
            <a:pPr algn="l"/>
            <a:r>
              <a:rPr lang="zh-CN" altLang="en-US" sz="2800" dirty="0">
                <a:solidFill>
                  <a:schemeClr val="bg1"/>
                </a:solidFill>
                <a:latin typeface="微软雅黑" panose="020B0503020204020204" pitchFamily="34" charset="-122"/>
                <a:ea typeface="微软雅黑" panose="020B0503020204020204" pitchFamily="34" charset="-122"/>
                <a:sym typeface="+mn-ea"/>
              </a:rPr>
              <a:t>《一只扭转乾坤的粉笔</a:t>
            </a:r>
            <a:r>
              <a:rPr lang="zh-CN" altLang="en-US" sz="2800" dirty="0">
                <a:solidFill>
                  <a:schemeClr val="bg1"/>
                </a:solidFill>
                <a:latin typeface="微软雅黑" panose="020B0503020204020204" pitchFamily="34" charset="-122"/>
                <a:ea typeface="微软雅黑" panose="020B0503020204020204" pitchFamily="34" charset="-122"/>
                <a:sym typeface="+mn-ea"/>
              </a:rPr>
              <a:t>》</a:t>
            </a:r>
            <a:endParaRPr lang="zh-CN" altLang="en-US" sz="28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sz="2400" b="1">
                <a:solidFill>
                  <a:srgbClr val="2DA9E1"/>
                </a:solidFill>
                <a:latin typeface="黑体" panose="02010609060101010101" charset="-122"/>
                <a:ea typeface="黑体" panose="02010609060101010101" charset="-122"/>
                <a:sym typeface="Calibri" panose="020F0502020204030204" charset="0"/>
              </a:rPr>
              <a:t>建立指标体系</a:t>
            </a:r>
            <a:endParaRPr sz="2400" b="1">
              <a:solidFill>
                <a:srgbClr val="2DA9E1"/>
              </a:solidFill>
              <a:latin typeface="黑体" panose="02010609060101010101" charset="-122"/>
              <a:ea typeface="黑体" panose="02010609060101010101" charset="-122"/>
              <a:sym typeface="Calibri" panose="020F0502020204030204" charset="0"/>
            </a:endParaRPr>
          </a:p>
        </p:txBody>
      </p:sp>
      <p:graphicFrame>
        <p:nvGraphicFramePr>
          <p:cNvPr id="4" name="表格 3"/>
          <p:cNvGraphicFramePr/>
          <p:nvPr/>
        </p:nvGraphicFramePr>
        <p:xfrm>
          <a:off x="1371600" y="1809750"/>
          <a:ext cx="6398260" cy="1905000"/>
        </p:xfrm>
        <a:graphic>
          <a:graphicData uri="http://schemas.openxmlformats.org/drawingml/2006/table">
            <a:tbl>
              <a:tblPr firstRow="1" bandRow="1">
                <a:tableStyleId>{5C22544A-7EE6-4342-B048-85BDC9FD1C3A}</a:tableStyleId>
              </a:tblPr>
              <a:tblGrid>
                <a:gridCol w="1599565"/>
                <a:gridCol w="1599565"/>
                <a:gridCol w="1599565"/>
                <a:gridCol w="1599565"/>
              </a:tblGrid>
              <a:tr h="381000">
                <a:tc>
                  <a:txBody>
                    <a:bodyPr/>
                    <a:p>
                      <a:pPr>
                        <a:buNone/>
                      </a:pPr>
                      <a:r>
                        <a:rPr lang="zh-CN" altLang="en-US"/>
                        <a:t>指标</a:t>
                      </a:r>
                      <a:endParaRPr lang="zh-CN" altLang="en-US"/>
                    </a:p>
                  </a:txBody>
                  <a:tcPr/>
                </a:tc>
                <a:tc>
                  <a:txBody>
                    <a:bodyPr/>
                    <a:p>
                      <a:pPr>
                        <a:buNone/>
                      </a:pPr>
                      <a:r>
                        <a:rPr lang="zh-CN" altLang="en-US"/>
                        <a:t>线性相关</a:t>
                      </a:r>
                      <a:endParaRPr lang="zh-CN" altLang="en-US"/>
                    </a:p>
                  </a:txBody>
                  <a:tcPr/>
                </a:tc>
                <a:tc>
                  <a:txBody>
                    <a:bodyPr/>
                    <a:p>
                      <a:pPr>
                        <a:buNone/>
                      </a:pPr>
                      <a:r>
                        <a:rPr lang="zh-CN" altLang="en-US"/>
                        <a:t>计算简单</a:t>
                      </a:r>
                      <a:endParaRPr lang="zh-CN" altLang="en-US"/>
                    </a:p>
                  </a:txBody>
                  <a:tcPr/>
                </a:tc>
                <a:tc>
                  <a:txBody>
                    <a:bodyPr/>
                    <a:p>
                      <a:pPr>
                        <a:buNone/>
                      </a:pPr>
                      <a:r>
                        <a:rPr lang="zh-CN" altLang="en-US"/>
                        <a:t>达到目标</a:t>
                      </a:r>
                      <a:endParaRPr lang="zh-CN" altLang="en-US"/>
                    </a:p>
                  </a:txBody>
                  <a:tcPr/>
                </a:tc>
              </a:tr>
              <a:tr h="381000">
                <a:tc>
                  <a:txBody>
                    <a:bodyPr/>
                    <a:p>
                      <a:pPr>
                        <a:buNone/>
                      </a:pPr>
                      <a:r>
                        <a:rPr lang="zh-CN" altLang="en-US"/>
                        <a:t>慢速比</a:t>
                      </a:r>
                      <a:endParaRPr lang="zh-CN" altLang="en-US"/>
                    </a:p>
                  </a:txBody>
                  <a:tcPr/>
                </a:tc>
                <a:tc>
                  <a:txBody>
                    <a:bodyPr/>
                    <a:p>
                      <a:pPr>
                        <a:buNone/>
                      </a:pPr>
                      <a:r>
                        <a:rPr lang="en-US" altLang="zh-CN"/>
                        <a:t>No</a:t>
                      </a:r>
                      <a:endParaRPr lang="en-US" altLang="zh-CN"/>
                    </a:p>
                  </a:txBody>
                  <a:tcPr/>
                </a:tc>
                <a:tc>
                  <a:txBody>
                    <a:bodyPr/>
                    <a:p>
                      <a:pPr>
                        <a:buNone/>
                      </a:pPr>
                      <a:r>
                        <a:rPr lang="en-US" altLang="zh-CN"/>
                        <a:t>Yes</a:t>
                      </a:r>
                      <a:endParaRPr lang="en-US" altLang="zh-CN"/>
                    </a:p>
                  </a:txBody>
                  <a:tcPr/>
                </a:tc>
                <a:tc>
                  <a:txBody>
                    <a:bodyPr/>
                    <a:p>
                      <a:pPr>
                        <a:buNone/>
                      </a:pPr>
                      <a:r>
                        <a:rPr lang="en-US" altLang="zh-CN"/>
                        <a:t>No</a:t>
                      </a:r>
                      <a:endParaRPr lang="en-US" altLang="zh-CN"/>
                    </a:p>
                  </a:txBody>
                  <a:tcPr/>
                </a:tc>
              </a:tr>
              <a:tr h="381000">
                <a:tc>
                  <a:txBody>
                    <a:bodyPr/>
                    <a:p>
                      <a:pPr>
                        <a:buNone/>
                      </a:pPr>
                      <a:r>
                        <a:rPr lang="zh-CN" altLang="en-US"/>
                        <a:t>瞬时速度</a:t>
                      </a:r>
                      <a:endParaRPr lang="zh-CN" altLang="en-US"/>
                    </a:p>
                  </a:txBody>
                  <a:tcPr/>
                </a:tc>
                <a:tc>
                  <a:txBody>
                    <a:bodyPr/>
                    <a:p>
                      <a:pPr>
                        <a:buNone/>
                      </a:pPr>
                      <a:r>
                        <a:rPr lang="en-US" altLang="zh-CN"/>
                        <a:t>Yes</a:t>
                      </a:r>
                      <a:endParaRPr lang="en-US" altLang="zh-CN"/>
                    </a:p>
                  </a:txBody>
                  <a:tcPr/>
                </a:tc>
                <a:tc>
                  <a:txBody>
                    <a:bodyPr/>
                    <a:p>
                      <a:pPr>
                        <a:buNone/>
                      </a:pPr>
                      <a:r>
                        <a:rPr lang="en-US" altLang="zh-CN"/>
                        <a:t>No</a:t>
                      </a:r>
                      <a:endParaRPr lang="en-US" altLang="zh-CN"/>
                    </a:p>
                  </a:txBody>
                  <a:tcPr/>
                </a:tc>
                <a:tc>
                  <a:txBody>
                    <a:bodyPr/>
                    <a:p>
                      <a:pPr>
                        <a:buNone/>
                      </a:pPr>
                      <a:r>
                        <a:rPr lang="en-US" altLang="zh-CN"/>
                        <a:t>No</a:t>
                      </a:r>
                      <a:endParaRPr lang="en-US" altLang="zh-CN"/>
                    </a:p>
                  </a:txBody>
                  <a:tcPr/>
                </a:tc>
              </a:tr>
              <a:tr h="381000">
                <a:tc>
                  <a:txBody>
                    <a:bodyPr/>
                    <a:p>
                      <a:pPr>
                        <a:buNone/>
                      </a:pPr>
                      <a:r>
                        <a:rPr lang="zh-CN" altLang="en-US"/>
                        <a:t>全局均速</a:t>
                      </a:r>
                      <a:endParaRPr lang="zh-CN" altLang="en-US"/>
                    </a:p>
                  </a:txBody>
                  <a:tcPr/>
                </a:tc>
                <a:tc>
                  <a:txBody>
                    <a:bodyPr/>
                    <a:p>
                      <a:pPr>
                        <a:buNone/>
                      </a:pPr>
                      <a:r>
                        <a:rPr lang="en-US" altLang="zh-CN"/>
                        <a:t>Yes</a:t>
                      </a:r>
                      <a:endParaRPr lang="en-US" altLang="zh-CN"/>
                    </a:p>
                  </a:txBody>
                  <a:tcPr/>
                </a:tc>
                <a:tc>
                  <a:txBody>
                    <a:bodyPr/>
                    <a:p>
                      <a:pPr>
                        <a:buNone/>
                      </a:pPr>
                      <a:r>
                        <a:rPr lang="en-US" altLang="zh-CN"/>
                        <a:t>Yes</a:t>
                      </a:r>
                      <a:endParaRPr lang="en-US" altLang="zh-CN"/>
                    </a:p>
                  </a:txBody>
                  <a:tcPr/>
                </a:tc>
                <a:tc>
                  <a:txBody>
                    <a:bodyPr/>
                    <a:p>
                      <a:pPr>
                        <a:buNone/>
                      </a:pPr>
                      <a:r>
                        <a:rPr lang="en-US" altLang="zh-CN"/>
                        <a:t>Yes</a:t>
                      </a:r>
                      <a:endParaRPr lang="en-US" altLang="zh-CN"/>
                    </a:p>
                  </a:txBody>
                  <a:tcPr/>
                </a:tc>
              </a:tr>
              <a:tr h="381000">
                <a:tc>
                  <a:txBody>
                    <a:bodyPr/>
                    <a:p>
                      <a:pPr>
                        <a:buNone/>
                      </a:pPr>
                      <a:r>
                        <a:rPr lang="zh-CN" altLang="en-US"/>
                        <a:t>成功率</a:t>
                      </a:r>
                      <a:endParaRPr lang="zh-CN" altLang="en-US"/>
                    </a:p>
                  </a:txBody>
                  <a:tcPr/>
                </a:tc>
                <a:tc>
                  <a:txBody>
                    <a:bodyPr/>
                    <a:p>
                      <a:pPr>
                        <a:buNone/>
                      </a:pPr>
                      <a:r>
                        <a:rPr lang="en-US" altLang="zh-CN"/>
                        <a:t>Yes</a:t>
                      </a:r>
                      <a:endParaRPr lang="en-US" altLang="zh-CN"/>
                    </a:p>
                  </a:txBody>
                  <a:tcPr/>
                </a:tc>
                <a:tc>
                  <a:txBody>
                    <a:bodyPr/>
                    <a:p>
                      <a:pPr>
                        <a:buNone/>
                      </a:pPr>
                      <a:r>
                        <a:rPr lang="en-US" altLang="zh-CN"/>
                        <a:t>Yes</a:t>
                      </a:r>
                      <a:endParaRPr lang="en-US" altLang="zh-CN"/>
                    </a:p>
                  </a:txBody>
                  <a:tcPr/>
                </a:tc>
                <a:tc>
                  <a:txBody>
                    <a:bodyPr/>
                    <a:p>
                      <a:pPr>
                        <a:buNone/>
                      </a:pPr>
                      <a:r>
                        <a:rPr lang="en-US" altLang="zh-CN"/>
                        <a:t>Yes</a:t>
                      </a:r>
                      <a:endParaRPr lang="en-US" altLang="zh-CN"/>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zh-CN" altLang="en-US" sz="2400" b="1">
                <a:solidFill>
                  <a:srgbClr val="2DA9E1"/>
                </a:solidFill>
                <a:latin typeface="黑体" panose="02010609060101010101" charset="-122"/>
                <a:ea typeface="黑体" panose="02010609060101010101" charset="-122"/>
                <a:sym typeface="Calibri" panose="020F0502020204030204" charset="0"/>
              </a:rPr>
              <a:t>三种可能的上传模式</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pic>
        <p:nvPicPr>
          <p:cNvPr id="2" name="图片 1"/>
          <p:cNvPicPr>
            <a:picLocks noChangeAspect="1"/>
          </p:cNvPicPr>
          <p:nvPr/>
        </p:nvPicPr>
        <p:blipFill>
          <a:blip r:embed="rId1"/>
          <a:stretch>
            <a:fillRect/>
          </a:stretch>
        </p:blipFill>
        <p:spPr>
          <a:xfrm>
            <a:off x="1010920" y="1273175"/>
            <a:ext cx="7338060" cy="3489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en-US" altLang="zh-CN" sz="2400" b="1">
                <a:solidFill>
                  <a:srgbClr val="2DA9E1"/>
                </a:solidFill>
                <a:latin typeface="黑体" panose="02010609060101010101" charset="-122"/>
                <a:ea typeface="黑体" panose="02010609060101010101" charset="-122"/>
                <a:sym typeface="Calibri" panose="020F0502020204030204" charset="0"/>
              </a:rPr>
              <a:t>AB</a:t>
            </a:r>
            <a:r>
              <a:rPr lang="zh-CN" altLang="en-US" sz="2400" b="1">
                <a:solidFill>
                  <a:srgbClr val="2DA9E1"/>
                </a:solidFill>
                <a:latin typeface="黑体" panose="02010609060101010101" charset="-122"/>
                <a:ea typeface="黑体" panose="02010609060101010101" charset="-122"/>
                <a:sym typeface="Calibri" panose="020F0502020204030204" charset="0"/>
              </a:rPr>
              <a:t>对比 </a:t>
            </a:r>
            <a:r>
              <a:rPr lang="en-US" altLang="zh-CN" sz="2400" b="1">
                <a:solidFill>
                  <a:srgbClr val="2DA9E1"/>
                </a:solidFill>
                <a:latin typeface="黑体" panose="02010609060101010101" charset="-122"/>
                <a:ea typeface="黑体" panose="02010609060101010101" charset="-122"/>
                <a:sym typeface="Calibri" panose="020F0502020204030204" charset="0"/>
              </a:rPr>
              <a:t>- </a:t>
            </a:r>
            <a:r>
              <a:rPr lang="zh-CN" altLang="en-US" sz="2400" b="1">
                <a:solidFill>
                  <a:srgbClr val="2DA9E1"/>
                </a:solidFill>
                <a:latin typeface="黑体" panose="02010609060101010101" charset="-122"/>
                <a:ea typeface="黑体" panose="02010609060101010101" charset="-122"/>
                <a:sym typeface="Calibri" panose="020F0502020204030204" charset="0"/>
              </a:rPr>
              <a:t>链路层面优化</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sp>
        <p:nvSpPr>
          <p:cNvPr id="3" name="文本框 2"/>
          <p:cNvSpPr txBox="1"/>
          <p:nvPr/>
        </p:nvSpPr>
        <p:spPr>
          <a:xfrm>
            <a:off x="654462" y="1051957"/>
            <a:ext cx="2956560" cy="829945"/>
          </a:xfrm>
          <a:prstGeom prst="rect">
            <a:avLst/>
          </a:prstGeom>
          <a:noFill/>
        </p:spPr>
        <p:txBody>
          <a:bodyPr wrap="none" rtlCol="0">
            <a:spAutoFit/>
          </a:bodyPr>
          <a:lstStyle/>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sym typeface="+mn-ea"/>
              </a:rPr>
              <a:t>比较第三方CDN的上传质量</a:t>
            </a:r>
            <a:endParaRPr lang="en-US" altLang="zh-CN" sz="1600" dirty="0">
              <a:solidFill>
                <a:schemeClr val="bg1"/>
              </a:solidFill>
              <a:latin typeface="微软雅黑" panose="020B0503020204020204" pitchFamily="34" charset="-122"/>
              <a:ea typeface="微软雅黑" panose="020B0503020204020204" pitchFamily="34" charset="-122"/>
              <a:sym typeface="+mn-ea"/>
            </a:endParaRPr>
          </a:p>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sym typeface="+mn-ea"/>
              </a:rPr>
              <a:t>节点数量决定质量</a:t>
            </a:r>
            <a:endParaRPr lang="en-US" altLang="zh-CN" sz="16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36675" y="1882140"/>
            <a:ext cx="6601460" cy="31121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zh-CN" altLang="en-US" sz="2400" b="1">
                <a:solidFill>
                  <a:srgbClr val="2DA9E1"/>
                </a:solidFill>
                <a:latin typeface="黑体" panose="02010609060101010101" charset="-122"/>
                <a:ea typeface="黑体" panose="02010609060101010101" charset="-122"/>
                <a:sym typeface="Calibri" panose="020F0502020204030204" charset="0"/>
              </a:rPr>
              <a:t>客户端选线vs服务端选线</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pic>
        <p:nvPicPr>
          <p:cNvPr id="4" name="图片 3"/>
          <p:cNvPicPr>
            <a:picLocks noChangeAspect="1"/>
          </p:cNvPicPr>
          <p:nvPr/>
        </p:nvPicPr>
        <p:blipFill>
          <a:blip r:embed="rId1"/>
          <a:stretch>
            <a:fillRect/>
          </a:stretch>
        </p:blipFill>
        <p:spPr>
          <a:xfrm>
            <a:off x="721360" y="1236345"/>
            <a:ext cx="7928610" cy="35286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1743" y="430530"/>
            <a:ext cx="4158615" cy="460375"/>
          </a:xfrm>
          <a:prstGeom prst="rect">
            <a:avLst/>
          </a:prstGeom>
          <a:noFill/>
          <a:ln w="9525">
            <a:noFill/>
            <a:miter lim="800000"/>
          </a:ln>
        </p:spPr>
        <p:txBody>
          <a:bodyPr wrap="square">
            <a:spAutoFit/>
          </a:bodyPr>
          <a:p>
            <a:pPr algn="l">
              <a:buFont typeface="Arial" panose="020B0604020202020204" pitchFamily="34" charset="0"/>
              <a:buNone/>
            </a:pPr>
            <a:r>
              <a:rPr lang="zh-CN" sz="2400" b="1">
                <a:solidFill>
                  <a:srgbClr val="2DA9E1"/>
                </a:solidFill>
                <a:latin typeface="黑体" panose="02010609060101010101" charset="-122"/>
                <a:ea typeface="黑体" panose="02010609060101010101" charset="-122"/>
                <a:sym typeface="Calibri" panose="020F0502020204030204" charset="0"/>
              </a:rPr>
              <a:t>自我介绍</a:t>
            </a:r>
            <a:endParaRPr lang="zh-CN" sz="2400" b="1">
              <a:solidFill>
                <a:srgbClr val="2DA9E1"/>
              </a:solidFill>
              <a:latin typeface="黑体" panose="02010609060101010101" charset="-122"/>
              <a:ea typeface="黑体" panose="02010609060101010101" charset="-122"/>
              <a:sym typeface="Calibri" panose="020F0502020204030204" charset="0"/>
            </a:endParaRPr>
          </a:p>
        </p:txBody>
      </p:sp>
      <p:sp>
        <p:nvSpPr>
          <p:cNvPr id="11" name="文本框 10"/>
          <p:cNvSpPr txBox="1"/>
          <p:nvPr/>
        </p:nvSpPr>
        <p:spPr>
          <a:xfrm>
            <a:off x="1010697" y="1342152"/>
            <a:ext cx="1657985" cy="337185"/>
          </a:xfrm>
          <a:prstGeom prst="rect">
            <a:avLst/>
          </a:prstGeom>
          <a:noFill/>
        </p:spPr>
        <p:txBody>
          <a:bodyPr wrap="none" rtlCol="0">
            <a:spAutoFit/>
          </a:bodyPr>
          <a:lstStyle/>
          <a:p>
            <a:pPr algn="l"/>
            <a:r>
              <a:rPr lang="en-US" altLang="zh-CN" sz="1600" dirty="0">
                <a:solidFill>
                  <a:schemeClr val="bg1"/>
                </a:solidFill>
                <a:latin typeface="微软雅黑" panose="020B0503020204020204" pitchFamily="34" charset="-122"/>
                <a:ea typeface="微软雅黑" panose="020B0503020204020204" pitchFamily="34" charset="-122"/>
              </a:rPr>
              <a:t>1. 唐君行 - Json</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0697" y="1961666"/>
            <a:ext cx="2213610" cy="337185"/>
          </a:xfrm>
          <a:prstGeom prst="rect">
            <a:avLst/>
          </a:prstGeom>
          <a:noFill/>
        </p:spPr>
        <p:txBody>
          <a:bodyPr wrap="none" rtlCol="0">
            <a:spAutoFit/>
          </a:bodyPr>
          <a:lstStyle/>
          <a:p>
            <a:pPr algn="l"/>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 bilibili视频云工程师</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10696" y="2565222"/>
            <a:ext cx="4525010" cy="337185"/>
          </a:xfrm>
          <a:prstGeom prst="rect">
            <a:avLst/>
          </a:prstGeom>
          <a:noFill/>
        </p:spPr>
        <p:txBody>
          <a:bodyPr wrap="none" rtlCol="0">
            <a:spAutoFit/>
          </a:bodyPr>
          <a:lstStyle/>
          <a:p>
            <a:pPr algn="l"/>
            <a:r>
              <a:rPr lang="en-US" altLang="zh-CN" sz="1600" dirty="0">
                <a:solidFill>
                  <a:schemeClr val="bg1"/>
                </a:solidFill>
                <a:latin typeface="微软雅黑" panose="020B0503020204020204" pitchFamily="34" charset="-122"/>
                <a:ea typeface="微软雅黑" panose="020B0503020204020204" pitchFamily="34" charset="-122"/>
              </a:rPr>
              <a:t>3. 负责上传，存储，点播CDN的建设和架构演进</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008495" y="3171587"/>
            <a:ext cx="3459480" cy="337185"/>
          </a:xfrm>
          <a:prstGeom prst="rect">
            <a:avLst/>
          </a:prstGeom>
          <a:noFill/>
        </p:spPr>
        <p:txBody>
          <a:bodyPr wrap="none" rtlCol="0">
            <a:spAutoFit/>
          </a:bodyPr>
          <a:lstStyle/>
          <a:p>
            <a:pPr algn="l"/>
            <a:r>
              <a:rPr lang="en-US" altLang="zh-CN" sz="1600" dirty="0">
                <a:solidFill>
                  <a:schemeClr val="bg1"/>
                </a:solidFill>
                <a:latin typeface="微软雅黑" panose="020B0503020204020204" pitchFamily="34" charset="-122"/>
                <a:ea typeface="微软雅黑" panose="020B0503020204020204" pitchFamily="34" charset="-122"/>
              </a:rPr>
              <a:t>4. 擅长系统架构设计和数据驱动研发</a:t>
            </a:r>
            <a:endParaRPr lang="en-US" altLang="zh-CN" sz="16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471285" y="1342390"/>
            <a:ext cx="1892300" cy="2449830"/>
          </a:xfrm>
          <a:prstGeom prst="rect">
            <a:avLst/>
          </a:prstGeom>
        </p:spPr>
      </p:pic>
      <p:sp>
        <p:nvSpPr>
          <p:cNvPr id="3" name="文本框 2"/>
          <p:cNvSpPr txBox="1"/>
          <p:nvPr/>
        </p:nvSpPr>
        <p:spPr>
          <a:xfrm>
            <a:off x="700520" y="3992007"/>
            <a:ext cx="5770880" cy="429895"/>
          </a:xfrm>
          <a:prstGeom prst="rect">
            <a:avLst/>
          </a:prstGeom>
          <a:noFill/>
        </p:spPr>
        <p:txBody>
          <a:bodyPr wrap="none" rtlCol="0">
            <a:spAutoFit/>
          </a:bodyPr>
          <a:p>
            <a:pPr algn="l"/>
            <a:r>
              <a:rPr lang="zh-CN" altLang="en-US" sz="2200" u="sng" dirty="0">
                <a:solidFill>
                  <a:schemeClr val="bg1"/>
                </a:solidFill>
                <a:latin typeface="微软雅黑" panose="020B0503020204020204" pitchFamily="34" charset="-122"/>
                <a:ea typeface="微软雅黑" panose="020B0503020204020204" pitchFamily="34" charset="-122"/>
              </a:rPr>
              <a:t>关注领域：视频云架构，数据中心，边缘计算</a:t>
            </a:r>
            <a:endParaRPr lang="zh-CN" altLang="en-US" sz="2200" u="sng"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en-US" altLang="zh-CN" sz="2400" b="1">
                <a:solidFill>
                  <a:srgbClr val="2DA9E1"/>
                </a:solidFill>
                <a:latin typeface="黑体" panose="02010609060101010101" charset="-122"/>
                <a:ea typeface="黑体" panose="02010609060101010101" charset="-122"/>
                <a:sym typeface="Calibri" panose="020F0502020204030204" charset="0"/>
              </a:rPr>
              <a:t>AB</a:t>
            </a:r>
            <a:r>
              <a:rPr lang="zh-CN" altLang="en-US" sz="2400" b="1">
                <a:solidFill>
                  <a:srgbClr val="2DA9E1"/>
                </a:solidFill>
                <a:latin typeface="黑体" panose="02010609060101010101" charset="-122"/>
                <a:ea typeface="黑体" panose="02010609060101010101" charset="-122"/>
                <a:sym typeface="Calibri" panose="020F0502020204030204" charset="0"/>
              </a:rPr>
              <a:t>对比 </a:t>
            </a:r>
            <a:r>
              <a:rPr lang="en-US" altLang="zh-CN" sz="2400" b="1">
                <a:solidFill>
                  <a:srgbClr val="2DA9E1"/>
                </a:solidFill>
                <a:latin typeface="黑体" panose="02010609060101010101" charset="-122"/>
                <a:ea typeface="黑体" panose="02010609060101010101" charset="-122"/>
                <a:sym typeface="Calibri" panose="020F0502020204030204" charset="0"/>
              </a:rPr>
              <a:t>- </a:t>
            </a:r>
            <a:r>
              <a:rPr lang="zh-CN" altLang="en-US" sz="2400" b="1">
                <a:solidFill>
                  <a:srgbClr val="2DA9E1"/>
                </a:solidFill>
                <a:latin typeface="黑体" panose="02010609060101010101" charset="-122"/>
                <a:ea typeface="黑体" panose="02010609060101010101" charset="-122"/>
                <a:sym typeface="Calibri" panose="020F0502020204030204" charset="0"/>
              </a:rPr>
              <a:t>参数</a:t>
            </a:r>
            <a:r>
              <a:rPr lang="zh-CN" altLang="en-US" sz="2400" b="1">
                <a:solidFill>
                  <a:srgbClr val="2DA9E1"/>
                </a:solidFill>
                <a:latin typeface="黑体" panose="02010609060101010101" charset="-122"/>
                <a:ea typeface="黑体" panose="02010609060101010101" charset="-122"/>
                <a:sym typeface="Calibri" panose="020F0502020204030204" charset="0"/>
              </a:rPr>
              <a:t>层面优化</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sp>
        <p:nvSpPr>
          <p:cNvPr id="3" name="文本框 2"/>
          <p:cNvSpPr txBox="1"/>
          <p:nvPr/>
        </p:nvSpPr>
        <p:spPr>
          <a:xfrm>
            <a:off x="1010697" y="1413272"/>
            <a:ext cx="4126230" cy="460375"/>
          </a:xfrm>
          <a:prstGeom prst="rect">
            <a:avLst/>
          </a:prstGeom>
          <a:noFill/>
        </p:spPr>
        <p:txBody>
          <a:bodyPr wrap="none" rtlCol="0">
            <a:spAutoFit/>
          </a:bodyPr>
          <a:lstStyle/>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sym typeface="+mn-ea"/>
              </a:rPr>
              <a:t>比较分片体积，并发数，重试次数的影响</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813560" y="2397125"/>
          <a:ext cx="4892040" cy="1868805"/>
        </p:xfrm>
        <a:graphic>
          <a:graphicData uri="http://schemas.openxmlformats.org/drawingml/2006/table">
            <a:tbl>
              <a:tblPr firstRow="1" bandRow="1">
                <a:tableStyleId>{5C22544A-7EE6-4342-B048-85BDC9FD1C3A}</a:tableStyleId>
              </a:tblPr>
              <a:tblGrid>
                <a:gridCol w="1630680"/>
                <a:gridCol w="1630680"/>
                <a:gridCol w="1630680"/>
              </a:tblGrid>
              <a:tr h="365760">
                <a:tc>
                  <a:txBody>
                    <a:bodyPr/>
                    <a:p>
                      <a:pPr>
                        <a:buNone/>
                      </a:pPr>
                      <a:endParaRPr lang="zh-CN" altLang="en-US"/>
                    </a:p>
                  </a:txBody>
                  <a:tcPr/>
                </a:tc>
                <a:tc>
                  <a:txBody>
                    <a:bodyPr/>
                    <a:p>
                      <a:pPr>
                        <a:buNone/>
                      </a:pPr>
                      <a:r>
                        <a:rPr lang="zh-CN" altLang="en-US"/>
                        <a:t>速度</a:t>
                      </a:r>
                      <a:endParaRPr lang="zh-CN" altLang="en-US"/>
                    </a:p>
                  </a:txBody>
                  <a:tcPr/>
                </a:tc>
                <a:tc>
                  <a:txBody>
                    <a:bodyPr/>
                    <a:p>
                      <a:pPr>
                        <a:buNone/>
                      </a:pPr>
                      <a:r>
                        <a:rPr lang="zh-CN" altLang="en-US"/>
                        <a:t>成功率</a:t>
                      </a:r>
                      <a:endParaRPr lang="zh-CN" altLang="en-US"/>
                    </a:p>
                  </a:txBody>
                  <a:tcPr/>
                </a:tc>
              </a:tr>
              <a:tr h="405765">
                <a:tc>
                  <a:txBody>
                    <a:bodyPr/>
                    <a:p>
                      <a:pPr>
                        <a:buNone/>
                      </a:pPr>
                      <a:r>
                        <a:rPr lang="zh-CN" altLang="en-US"/>
                        <a:t>并发数</a:t>
                      </a:r>
                      <a:endParaRPr lang="zh-CN" altLang="en-US"/>
                    </a:p>
                  </a:txBody>
                  <a:tcPr/>
                </a:tc>
                <a:tc>
                  <a:txBody>
                    <a:bodyPr/>
                    <a:p>
                      <a:pPr>
                        <a:buNone/>
                      </a:pPr>
                      <a:r>
                        <a:rPr lang="zh-CN" altLang="en-US"/>
                        <a:t>有利</a:t>
                      </a:r>
                      <a:endParaRPr lang="zh-CN" altLang="en-US"/>
                    </a:p>
                  </a:txBody>
                  <a:tcPr/>
                </a:tc>
                <a:tc>
                  <a:txBody>
                    <a:bodyPr/>
                    <a:p>
                      <a:pPr>
                        <a:buNone/>
                      </a:pPr>
                      <a:r>
                        <a:rPr lang="zh-CN" altLang="en-US"/>
                        <a:t>不利</a:t>
                      </a:r>
                      <a:endParaRPr lang="zh-CN" altLang="en-US"/>
                    </a:p>
                  </a:txBody>
                  <a:tcPr/>
                </a:tc>
              </a:tr>
              <a:tr h="365760">
                <a:tc>
                  <a:txBody>
                    <a:bodyPr/>
                    <a:p>
                      <a:pPr>
                        <a:buNone/>
                      </a:pPr>
                      <a:r>
                        <a:rPr lang="zh-CN" altLang="en-US"/>
                        <a:t>分片体积</a:t>
                      </a:r>
                      <a:endParaRPr lang="zh-CN" altLang="en-US"/>
                    </a:p>
                  </a:txBody>
                  <a:tcPr/>
                </a:tc>
                <a:tc>
                  <a:txBody>
                    <a:bodyPr/>
                    <a:p>
                      <a:pPr>
                        <a:buNone/>
                      </a:pPr>
                      <a:r>
                        <a:rPr lang="zh-CN" altLang="en-US"/>
                        <a:t>有利</a:t>
                      </a:r>
                      <a:endParaRPr lang="zh-CN" altLang="en-US"/>
                    </a:p>
                  </a:txBody>
                  <a:tcPr/>
                </a:tc>
                <a:tc>
                  <a:txBody>
                    <a:bodyPr/>
                    <a:p>
                      <a:pPr>
                        <a:buNone/>
                      </a:pPr>
                      <a:r>
                        <a:rPr lang="zh-CN" altLang="en-US"/>
                        <a:t>不利</a:t>
                      </a:r>
                      <a:endParaRPr lang="zh-CN" altLang="en-US"/>
                    </a:p>
                  </a:txBody>
                  <a:tcPr/>
                </a:tc>
              </a:tr>
              <a:tr h="365760">
                <a:tc>
                  <a:txBody>
                    <a:bodyPr/>
                    <a:p>
                      <a:pPr>
                        <a:buNone/>
                      </a:pPr>
                      <a:r>
                        <a:rPr lang="zh-CN" altLang="en-US"/>
                        <a:t>重试次数</a:t>
                      </a:r>
                      <a:endParaRPr lang="zh-CN" altLang="en-US"/>
                    </a:p>
                  </a:txBody>
                  <a:tcPr/>
                </a:tc>
                <a:tc>
                  <a:txBody>
                    <a:bodyPr/>
                    <a:p>
                      <a:pPr>
                        <a:buNone/>
                      </a:pPr>
                      <a:r>
                        <a:rPr lang="zh-CN" altLang="en-US"/>
                        <a:t>不利</a:t>
                      </a:r>
                      <a:endParaRPr lang="zh-CN" altLang="en-US"/>
                    </a:p>
                  </a:txBody>
                  <a:tcPr/>
                </a:tc>
                <a:tc>
                  <a:txBody>
                    <a:bodyPr/>
                    <a:p>
                      <a:pPr>
                        <a:buNone/>
                      </a:pPr>
                      <a:r>
                        <a:rPr lang="zh-CN" altLang="en-US"/>
                        <a:t>有利</a:t>
                      </a:r>
                      <a:endParaRPr lang="zh-CN" altLang="en-US"/>
                    </a:p>
                  </a:txBody>
                  <a:tcPr/>
                </a:tc>
              </a:tr>
              <a:tr h="365760">
                <a:tc>
                  <a:txBody>
                    <a:bodyPr/>
                    <a:p>
                      <a:pPr>
                        <a:buNone/>
                      </a:pPr>
                      <a:r>
                        <a:rPr lang="zh-CN" altLang="en-US"/>
                        <a:t>重试间隔</a:t>
                      </a:r>
                      <a:endParaRPr lang="zh-CN" altLang="en-US"/>
                    </a:p>
                  </a:txBody>
                  <a:tcPr/>
                </a:tc>
                <a:tc>
                  <a:txBody>
                    <a:bodyPr/>
                    <a:p>
                      <a:pPr>
                        <a:buNone/>
                      </a:pPr>
                      <a:r>
                        <a:rPr lang="zh-CN" altLang="en-US"/>
                        <a:t>不利</a:t>
                      </a:r>
                      <a:endParaRPr lang="zh-CN" altLang="en-US"/>
                    </a:p>
                  </a:txBody>
                  <a:tcPr/>
                </a:tc>
                <a:tc>
                  <a:txBody>
                    <a:bodyPr/>
                    <a:p>
                      <a:pPr>
                        <a:buNone/>
                      </a:pPr>
                      <a:r>
                        <a:rPr lang="zh-CN" altLang="en-US"/>
                        <a:t>有利</a:t>
                      </a:r>
                      <a:endParaRPr lang="zh-CN" alt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zh-CN" altLang="en-US" sz="2400" b="1">
                <a:solidFill>
                  <a:srgbClr val="2DA9E1"/>
                </a:solidFill>
                <a:latin typeface="黑体" panose="02010609060101010101" charset="-122"/>
                <a:ea typeface="黑体" panose="02010609060101010101" charset="-122"/>
                <a:sym typeface="Calibri" panose="020F0502020204030204" charset="0"/>
              </a:rPr>
              <a:t>解决电信上下行带宽不对等</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sp>
        <p:nvSpPr>
          <p:cNvPr id="3" name="文本框 2"/>
          <p:cNvSpPr txBox="1"/>
          <p:nvPr/>
        </p:nvSpPr>
        <p:spPr>
          <a:xfrm>
            <a:off x="797972" y="1080532"/>
            <a:ext cx="2536190" cy="1198880"/>
          </a:xfrm>
          <a:prstGeom prst="rect">
            <a:avLst/>
          </a:prstGeom>
          <a:noFill/>
        </p:spPr>
        <p:txBody>
          <a:bodyPr wrap="none" rtlCol="0">
            <a:spAutoFit/>
          </a:bodyPr>
          <a:lstStyle/>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通过IP库检测电信用户</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打开电信上传限制</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电信用户可以提高10倍</a:t>
            </a:r>
            <a:endParaRPr lang="en-US" altLang="zh-CN" sz="16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105785" y="2279650"/>
            <a:ext cx="5730240" cy="26441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zh-CN" altLang="en-US" sz="2400" b="1">
                <a:solidFill>
                  <a:srgbClr val="2DA9E1"/>
                </a:solidFill>
                <a:latin typeface="黑体" panose="02010609060101010101" charset="-122"/>
                <a:ea typeface="黑体" panose="02010609060101010101" charset="-122"/>
                <a:sym typeface="Calibri" panose="020F0502020204030204" charset="0"/>
              </a:rPr>
              <a:t>jssdk优化</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sp>
        <p:nvSpPr>
          <p:cNvPr id="3" name="文本框 2"/>
          <p:cNvSpPr txBox="1"/>
          <p:nvPr/>
        </p:nvSpPr>
        <p:spPr>
          <a:xfrm>
            <a:off x="1079912" y="1263412"/>
            <a:ext cx="4871720" cy="829945"/>
          </a:xfrm>
          <a:prstGeom prst="rect">
            <a:avLst/>
          </a:prstGeom>
          <a:noFill/>
        </p:spPr>
        <p:txBody>
          <a:bodyPr wrap="none" rtlCol="0">
            <a:spAutoFit/>
          </a:bodyPr>
          <a:lstStyle/>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多文件并发=》文件内分片并发</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支持上传到第三方存储(阿里，腾讯，百度，七牛)</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242060" y="2719070"/>
          <a:ext cx="6228080" cy="1725295"/>
        </p:xfrm>
        <a:graphic>
          <a:graphicData uri="http://schemas.openxmlformats.org/drawingml/2006/table">
            <a:tbl>
              <a:tblPr firstRow="1" bandRow="1">
                <a:tableStyleId>{5C22544A-7EE6-4342-B048-85BDC9FD1C3A}</a:tableStyleId>
              </a:tblPr>
              <a:tblGrid>
                <a:gridCol w="2648585"/>
                <a:gridCol w="2188210"/>
                <a:gridCol w="1391285"/>
              </a:tblGrid>
              <a:tr h="476885">
                <a:tc>
                  <a:txBody>
                    <a:bodyPr/>
                    <a:p>
                      <a:pPr>
                        <a:buNone/>
                      </a:pPr>
                      <a:endParaRPr lang="zh-CN" altLang="en-US"/>
                    </a:p>
                  </a:txBody>
                  <a:tcPr/>
                </a:tc>
                <a:tc>
                  <a:txBody>
                    <a:bodyPr/>
                    <a:p>
                      <a:pPr>
                        <a:buNone/>
                      </a:pPr>
                      <a:r>
                        <a:rPr lang="zh-CN" altLang="en-US"/>
                        <a:t>分片并行</a:t>
                      </a:r>
                      <a:r>
                        <a:rPr lang="zh-CN" altLang="en-US"/>
                        <a:t>上传</a:t>
                      </a:r>
                      <a:endParaRPr lang="zh-CN" altLang="en-US"/>
                    </a:p>
                  </a:txBody>
                  <a:tcPr/>
                </a:tc>
                <a:tc>
                  <a:txBody>
                    <a:bodyPr/>
                    <a:p>
                      <a:pPr>
                        <a:buNone/>
                      </a:pPr>
                      <a:r>
                        <a:rPr lang="zh-CN" altLang="en-US"/>
                        <a:t>重试中换线</a:t>
                      </a:r>
                      <a:endParaRPr lang="zh-CN" altLang="en-US"/>
                    </a:p>
                  </a:txBody>
                  <a:tcPr/>
                </a:tc>
              </a:tr>
              <a:tr h="422910">
                <a:tc>
                  <a:txBody>
                    <a:bodyPr/>
                    <a:p>
                      <a:pPr>
                        <a:buNone/>
                      </a:pPr>
                      <a:r>
                        <a:rPr lang="en-US" altLang="zh-CN"/>
                        <a:t>plupload</a:t>
                      </a:r>
                      <a:endParaRPr lang="en-US" altLang="zh-CN"/>
                    </a:p>
                  </a:txBody>
                  <a:tcPr/>
                </a:tc>
                <a:tc>
                  <a:txBody>
                    <a:bodyPr/>
                    <a:p>
                      <a:pPr>
                        <a:buNone/>
                      </a:pPr>
                      <a:r>
                        <a:rPr lang="en-US" altLang="zh-CN"/>
                        <a:t>No</a:t>
                      </a:r>
                      <a:endParaRPr lang="en-US" altLang="zh-CN"/>
                    </a:p>
                  </a:txBody>
                  <a:tcPr/>
                </a:tc>
                <a:tc>
                  <a:txBody>
                    <a:bodyPr/>
                    <a:p>
                      <a:pPr>
                        <a:buNone/>
                      </a:pPr>
                      <a:r>
                        <a:rPr lang="en-US" altLang="zh-CN"/>
                        <a:t>No</a:t>
                      </a:r>
                      <a:endParaRPr lang="en-US" altLang="zh-CN"/>
                    </a:p>
                  </a:txBody>
                  <a:tcPr/>
                </a:tc>
              </a:tr>
              <a:tr h="402590">
                <a:tc>
                  <a:txBody>
                    <a:bodyPr/>
                    <a:p>
                      <a:pPr>
                        <a:buNone/>
                      </a:pPr>
                      <a:r>
                        <a:rPr lang="en-US" altLang="zh-CN"/>
                        <a:t>webuploader</a:t>
                      </a:r>
                      <a:endParaRPr lang="en-US" altLang="zh-CN"/>
                    </a:p>
                  </a:txBody>
                  <a:tcPr/>
                </a:tc>
                <a:tc>
                  <a:txBody>
                    <a:bodyPr/>
                    <a:p>
                      <a:pPr>
                        <a:buNone/>
                      </a:pPr>
                      <a:r>
                        <a:rPr lang="en-US" altLang="zh-CN"/>
                        <a:t>Yes</a:t>
                      </a:r>
                      <a:endParaRPr lang="en-US" altLang="zh-CN"/>
                    </a:p>
                  </a:txBody>
                  <a:tcPr/>
                </a:tc>
                <a:tc>
                  <a:txBody>
                    <a:bodyPr/>
                    <a:p>
                      <a:pPr>
                        <a:buNone/>
                      </a:pPr>
                      <a:r>
                        <a:rPr lang="en-US" altLang="zh-CN"/>
                        <a:t>No</a:t>
                      </a:r>
                      <a:endParaRPr lang="en-US" altLang="zh-CN"/>
                    </a:p>
                  </a:txBody>
                  <a:tcPr/>
                </a:tc>
              </a:tr>
              <a:tr h="422910">
                <a:tc>
                  <a:txBody>
                    <a:bodyPr/>
                    <a:p>
                      <a:pPr>
                        <a:buNone/>
                      </a:pPr>
                      <a:r>
                        <a:rPr lang="en-US" altLang="zh-CN"/>
                        <a:t>buploader(</a:t>
                      </a:r>
                      <a:r>
                        <a:rPr lang="zh-CN" altLang="en-US"/>
                        <a:t>自研</a:t>
                      </a:r>
                      <a:r>
                        <a:rPr lang="en-US" altLang="zh-CN"/>
                        <a:t>)</a:t>
                      </a:r>
                      <a:endParaRPr lang="en-US" altLang="zh-CN"/>
                    </a:p>
                  </a:txBody>
                  <a:tcPr/>
                </a:tc>
                <a:tc>
                  <a:txBody>
                    <a:bodyPr/>
                    <a:p>
                      <a:pPr>
                        <a:buNone/>
                      </a:pPr>
                      <a:r>
                        <a:rPr lang="en-US" altLang="zh-CN"/>
                        <a:t>Yes</a:t>
                      </a:r>
                      <a:endParaRPr lang="en-US" altLang="zh-CN"/>
                    </a:p>
                  </a:txBody>
                  <a:tcPr/>
                </a:tc>
                <a:tc>
                  <a:txBody>
                    <a:bodyPr/>
                    <a:p>
                      <a:pPr>
                        <a:buNone/>
                      </a:pPr>
                      <a:r>
                        <a:rPr lang="en-US" altLang="zh-CN"/>
                        <a:t>Yes</a:t>
                      </a:r>
                      <a:endParaRPr lang="en-US" altLang="zh-CN"/>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zh-CN" altLang="en-US" sz="2400" b="1">
                <a:solidFill>
                  <a:srgbClr val="2DA9E1"/>
                </a:solidFill>
                <a:latin typeface="黑体" panose="02010609060101010101" charset="-122"/>
                <a:ea typeface="黑体" panose="02010609060101010101" charset="-122"/>
                <a:sym typeface="Calibri" panose="020F0502020204030204" charset="0"/>
              </a:rPr>
              <a:t>跨会话上传控制</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sp>
        <p:nvSpPr>
          <p:cNvPr id="3" name="文本框 2"/>
          <p:cNvSpPr txBox="1"/>
          <p:nvPr/>
        </p:nvSpPr>
        <p:spPr>
          <a:xfrm>
            <a:off x="654462" y="1082437"/>
            <a:ext cx="4554220" cy="1198880"/>
          </a:xfrm>
          <a:prstGeom prst="rect">
            <a:avLst/>
          </a:prstGeom>
          <a:noFill/>
        </p:spPr>
        <p:txBody>
          <a:bodyPr wrap="none" rtlCol="0">
            <a:spAutoFit/>
          </a:bodyPr>
          <a:lstStyle/>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发现周末上传成功率下降</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分析周末UP主人均上传数量多</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使用js的localStorage实现锁，提高成功率1%</a:t>
            </a:r>
            <a:endParaRPr lang="en-US" altLang="zh-CN" sz="16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954530" y="2281555"/>
            <a:ext cx="6673215" cy="36582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zh-CN" altLang="en-US" sz="2400" b="1">
                <a:solidFill>
                  <a:srgbClr val="2DA9E1"/>
                </a:solidFill>
                <a:latin typeface="黑体" panose="02010609060101010101" charset="-122"/>
                <a:ea typeface="黑体" panose="02010609060101010101" charset="-122"/>
                <a:sym typeface="Calibri" panose="020F0502020204030204" charset="0"/>
              </a:rPr>
              <a:t>移动端上传优化</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pic>
        <p:nvPicPr>
          <p:cNvPr id="4" name="图片 3"/>
          <p:cNvPicPr>
            <a:picLocks noChangeAspect="1"/>
          </p:cNvPicPr>
          <p:nvPr/>
        </p:nvPicPr>
        <p:blipFill>
          <a:blip r:embed="rId1"/>
          <a:stretch>
            <a:fillRect/>
          </a:stretch>
        </p:blipFill>
        <p:spPr>
          <a:xfrm>
            <a:off x="3483610" y="868045"/>
            <a:ext cx="5246370" cy="4079240"/>
          </a:xfrm>
          <a:prstGeom prst="rect">
            <a:avLst/>
          </a:prstGeom>
        </p:spPr>
      </p:pic>
      <p:sp>
        <p:nvSpPr>
          <p:cNvPr id="7" name="文本框 6"/>
          <p:cNvSpPr txBox="1"/>
          <p:nvPr/>
        </p:nvSpPr>
        <p:spPr>
          <a:xfrm>
            <a:off x="227965" y="1734185"/>
            <a:ext cx="3071495" cy="1198880"/>
          </a:xfrm>
          <a:prstGeom prst="rect">
            <a:avLst/>
          </a:prstGeom>
          <a:noFill/>
        </p:spPr>
        <p:txBody>
          <a:bodyPr wrap="square" rtlCol="0" anchor="t">
            <a:spAutoFit/>
          </a:bodyPr>
          <a:p>
            <a:pPr marL="285750" indent="-285750" algn="l">
              <a:lnSpc>
                <a:spcPct val="150000"/>
              </a:lnSpc>
              <a:buClrTx/>
              <a:buSzTx/>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sym typeface="+mn-ea"/>
              </a:rPr>
              <a:t>客户端发版周期长，数据驱动的优化困难</a:t>
            </a:r>
            <a:endParaRPr lang="en-US" altLang="zh-CN" sz="1600" dirty="0">
              <a:solidFill>
                <a:schemeClr val="bg1"/>
              </a:solidFill>
              <a:latin typeface="微软雅黑" panose="020B0503020204020204" pitchFamily="34" charset="-122"/>
              <a:ea typeface="微软雅黑" panose="020B0503020204020204" pitchFamily="34" charset="-122"/>
              <a:sym typeface="+mn-ea"/>
            </a:endParaRPr>
          </a:p>
          <a:p>
            <a:pPr marL="285750" indent="-285750" algn="l">
              <a:lnSpc>
                <a:spcPct val="150000"/>
              </a:lnSpc>
              <a:buClrTx/>
              <a:buSzTx/>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sym typeface="+mn-ea"/>
              </a:rPr>
              <a:t>=》动态参数调优</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27965" y="3670935"/>
            <a:ext cx="3071495" cy="829945"/>
          </a:xfrm>
          <a:prstGeom prst="rect">
            <a:avLst/>
          </a:prstGeom>
          <a:noFill/>
        </p:spPr>
        <p:txBody>
          <a:bodyPr wrap="square" rtlCol="0" anchor="t">
            <a:spAutoFit/>
          </a:bodyPr>
          <a:p>
            <a:pPr marL="285750" indent="-285750" algn="just">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sym typeface="+mn-ea"/>
              </a:rPr>
              <a:t>移动端上传成功率从70%提升至90%</a:t>
            </a:r>
            <a:endParaRPr lang="en-US" altLang="zh-CN" sz="1600" dirty="0">
              <a:solidFill>
                <a:schemeClr val="bg1"/>
              </a:solidFill>
              <a:latin typeface="微软雅黑" panose="020B0503020204020204" pitchFamily="34" charset="-122"/>
              <a:ea typeface="微软雅黑" panose="020B0503020204020204" pitchFamily="34" charset="-122"/>
              <a:sym typeface="+mn-ea"/>
            </a:endParaRPr>
          </a:p>
          <a:p>
            <a:pPr marL="285750" indent="-285750" algn="just">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sym typeface="+mn-ea"/>
              </a:rPr>
              <a:t>速度提升20%</a:t>
            </a:r>
            <a:endParaRPr lang="en-US" altLang="zh-CN" sz="1600" dirty="0">
              <a:solidFill>
                <a:schemeClr val="bg1"/>
              </a:solidFill>
              <a:latin typeface="微软雅黑" panose="020B0503020204020204" pitchFamily="34" charset="-122"/>
              <a:ea typeface="微软雅黑" panose="020B0503020204020204" pitchFamily="34" charset="-122"/>
              <a:sym typeface="+mn-ea"/>
            </a:endParaRPr>
          </a:p>
        </p:txBody>
      </p:sp>
      <p:sp>
        <p:nvSpPr>
          <p:cNvPr id="9" name="íṥḻíḓê"/>
          <p:cNvSpPr/>
          <p:nvPr/>
        </p:nvSpPr>
        <p:spPr>
          <a:xfrm>
            <a:off x="342900" y="3042285"/>
            <a:ext cx="899160" cy="526415"/>
          </a:xfrm>
          <a:prstGeom prst="rect">
            <a:avLst/>
          </a:prstGeom>
        </p:spPr>
        <p:txBody>
          <a:bodyPr wrap="square" lIns="91440" tIns="45720" rIns="91440" bIns="45720" anchor="ctr" anchorCtr="0">
            <a:normAutofit/>
          </a:bodyPr>
          <a:p>
            <a:pPr algn="ctr" defTabSz="913765"/>
            <a:r>
              <a:rPr lang="en-US" altLang="zh-CN" sz="1600" dirty="0">
                <a:solidFill>
                  <a:schemeClr val="bg1"/>
                </a:solidFill>
                <a:latin typeface="微软雅黑" panose="020B0503020204020204" pitchFamily="34" charset="-122"/>
                <a:ea typeface="微软雅黑" panose="020B0503020204020204" pitchFamily="34" charset="-122"/>
              </a:rPr>
              <a:t>效果</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0" name="íṥḻíḓê"/>
          <p:cNvSpPr/>
          <p:nvPr/>
        </p:nvSpPr>
        <p:spPr>
          <a:xfrm>
            <a:off x="342900" y="1094740"/>
            <a:ext cx="899160" cy="526415"/>
          </a:xfrm>
          <a:prstGeom prst="rect">
            <a:avLst/>
          </a:prstGeom>
        </p:spPr>
        <p:txBody>
          <a:bodyPr wrap="square" lIns="91440" tIns="45720" rIns="91440" bIns="45720" anchor="ctr" anchorCtr="0">
            <a:normAutofit/>
          </a:bodyPr>
          <a:p>
            <a:pPr algn="ctr" defTabSz="913765"/>
            <a:r>
              <a:rPr lang="en-US" altLang="zh-CN" sz="1600" dirty="0">
                <a:solidFill>
                  <a:schemeClr val="bg1"/>
                </a:solidFill>
                <a:latin typeface="微软雅黑" panose="020B0503020204020204" pitchFamily="34" charset="-122"/>
                <a:ea typeface="微软雅黑" panose="020B0503020204020204" pitchFamily="34" charset="-122"/>
              </a:rPr>
              <a:t>问题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en-US" altLang="zh-CN" sz="2400" b="1">
                <a:solidFill>
                  <a:srgbClr val="2DA9E1"/>
                </a:solidFill>
                <a:latin typeface="黑体" panose="02010609060101010101" charset="-122"/>
                <a:ea typeface="黑体" panose="02010609060101010101" charset="-122"/>
                <a:sym typeface="Calibri" panose="020F0502020204030204" charset="0"/>
              </a:rPr>
              <a:t>TODO</a:t>
            </a:r>
            <a:endParaRPr lang="en-US" altLang="zh-CN" sz="2400" b="1">
              <a:solidFill>
                <a:srgbClr val="2DA9E1"/>
              </a:solidFill>
              <a:latin typeface="黑体" panose="02010609060101010101" charset="-122"/>
              <a:ea typeface="黑体" panose="02010609060101010101" charset="-122"/>
              <a:sym typeface="Calibri" panose="020F0502020204030204" charset="0"/>
            </a:endParaRPr>
          </a:p>
        </p:txBody>
      </p:sp>
      <p:sp>
        <p:nvSpPr>
          <p:cNvPr id="3" name="文本框 2"/>
          <p:cNvSpPr txBox="1"/>
          <p:nvPr/>
        </p:nvSpPr>
        <p:spPr>
          <a:xfrm>
            <a:off x="1175162" y="1205627"/>
            <a:ext cx="3150235" cy="829945"/>
          </a:xfrm>
          <a:prstGeom prst="rect">
            <a:avLst/>
          </a:prstGeom>
          <a:noFill/>
        </p:spPr>
        <p:txBody>
          <a:bodyPr wrap="none" rtlCol="0">
            <a:spAutoFit/>
          </a:bodyPr>
          <a:lstStyle/>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Quic上传优化移动端上传体验</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gn="l" fontAlgn="auto">
              <a:lnSpc>
                <a:spcPct val="150000"/>
              </a:lnSpc>
              <a:buFont typeface="Wingdings" panose="05000000000000000000" charset="0"/>
              <a:buChar char="p"/>
            </a:pPr>
            <a:r>
              <a:rPr lang="zh-CN" altLang="en-US" sz="1600" dirty="0">
                <a:solidFill>
                  <a:schemeClr val="bg1"/>
                </a:solidFill>
                <a:latin typeface="微软雅黑" panose="020B0503020204020204" pitchFamily="34" charset="-122"/>
                <a:ea typeface="微软雅黑" panose="020B0503020204020204" pitchFamily="34" charset="-122"/>
              </a:rPr>
              <a:t>借助边缘节点优化</a:t>
            </a:r>
            <a:r>
              <a:rPr lang="zh-CN" altLang="en-US" sz="1600" dirty="0">
                <a:solidFill>
                  <a:schemeClr val="bg1"/>
                </a:solidFill>
                <a:latin typeface="微软雅黑" panose="020B0503020204020204" pitchFamily="34" charset="-122"/>
                <a:ea typeface="微软雅黑" panose="020B0503020204020204" pitchFamily="34" charset="-122"/>
              </a:rPr>
              <a:t>上传</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8597" y="1464072"/>
            <a:ext cx="5801995" cy="398780"/>
          </a:xfrm>
          <a:prstGeom prst="rect">
            <a:avLst/>
          </a:prstGeom>
          <a:noFill/>
        </p:spPr>
        <p:txBody>
          <a:bodyPr wrap="none" rtlCol="0">
            <a:spAutoFit/>
          </a:bodyPr>
          <a:lstStyle/>
          <a:p>
            <a:pPr algn="l"/>
            <a:r>
              <a:rPr lang="en-US" altLang="zh-CN" sz="2000" dirty="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rPr>
              <a:t>重构上传存储系统，使得数据驱动优化变成可能</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8597" y="2234716"/>
            <a:ext cx="4531995" cy="398780"/>
          </a:xfrm>
          <a:prstGeom prst="rect">
            <a:avLst/>
          </a:prstGeom>
          <a:noFill/>
        </p:spPr>
        <p:txBody>
          <a:bodyPr wrap="none" rtlCol="0">
            <a:spAutoFit/>
          </a:bodyPr>
          <a:lstStyle/>
          <a:p>
            <a:pPr algn="l"/>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 分析场景，制定目标，建立指标体系</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18596" y="2856052"/>
            <a:ext cx="4785995" cy="398780"/>
          </a:xfrm>
          <a:prstGeom prst="rect">
            <a:avLst/>
          </a:prstGeom>
          <a:noFill/>
        </p:spPr>
        <p:txBody>
          <a:bodyPr wrap="none" rtlCol="0">
            <a:spAutoFit/>
          </a:bodyPr>
          <a:lstStyle/>
          <a:p>
            <a:pPr algn="l"/>
            <a:r>
              <a:rPr lang="en-US" altLang="zh-CN" sz="2000" dirty="0">
                <a:solidFill>
                  <a:schemeClr val="bg1"/>
                </a:solidFill>
                <a:latin typeface="微软雅黑" panose="020B0503020204020204" pitchFamily="34" charset="-122"/>
                <a:ea typeface="微软雅黑" panose="020B0503020204020204" pitchFamily="34" charset="-122"/>
              </a:rPr>
              <a:t>3. </a:t>
            </a:r>
            <a:r>
              <a:rPr lang="zh-CN" altLang="en-US" sz="2000" dirty="0">
                <a:solidFill>
                  <a:schemeClr val="bg1"/>
                </a:solidFill>
                <a:latin typeface="微软雅黑" panose="020B0503020204020204" pitchFamily="34" charset="-122"/>
                <a:ea typeface="微软雅黑" panose="020B0503020204020204" pitchFamily="34" charset="-122"/>
              </a:rPr>
              <a:t>寻找可能优化的点，</a:t>
            </a:r>
            <a:r>
              <a:rPr lang="zh-CN" altLang="en-US" sz="2000" dirty="0">
                <a:solidFill>
                  <a:schemeClr val="bg1"/>
                </a:solidFill>
                <a:latin typeface="微软雅黑" panose="020B0503020204020204" pitchFamily="34" charset="-122"/>
                <a:ea typeface="微软雅黑" panose="020B0503020204020204" pitchFamily="34" charset="-122"/>
              </a:rPr>
              <a:t>面向数据进行优化</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18935" y="3521472"/>
            <a:ext cx="5039995" cy="398780"/>
          </a:xfrm>
          <a:prstGeom prst="rect">
            <a:avLst/>
          </a:prstGeom>
          <a:noFill/>
        </p:spPr>
        <p:txBody>
          <a:bodyPr wrap="none" rtlCol="0">
            <a:spAutoFit/>
          </a:bodyPr>
          <a:lstStyle/>
          <a:p>
            <a:pPr algn="l"/>
            <a:r>
              <a:rPr lang="en-US" altLang="zh-CN" sz="2000" dirty="0">
                <a:solidFill>
                  <a:schemeClr val="bg1"/>
                </a:solidFill>
                <a:latin typeface="微软雅黑" panose="020B0503020204020204" pitchFamily="34" charset="-122"/>
                <a:ea typeface="微软雅黑" panose="020B0503020204020204" pitchFamily="34" charset="-122"/>
              </a:rPr>
              <a:t>4. </a:t>
            </a:r>
            <a:r>
              <a:rPr lang="zh-CN" altLang="en-US" sz="2000" dirty="0">
                <a:solidFill>
                  <a:schemeClr val="bg1"/>
                </a:solidFill>
                <a:latin typeface="微软雅黑" panose="020B0503020204020204" pitchFamily="34" charset="-122"/>
                <a:ea typeface="微软雅黑" panose="020B0503020204020204" pitchFamily="34" charset="-122"/>
              </a:rPr>
              <a:t>总结经验，在其他的场景中应用这套方法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1743" y="430530"/>
            <a:ext cx="4158615" cy="460375"/>
          </a:xfrm>
          <a:prstGeom prst="rect">
            <a:avLst/>
          </a:prstGeom>
          <a:noFill/>
          <a:ln w="9525">
            <a:noFill/>
            <a:miter lim="800000"/>
          </a:ln>
        </p:spPr>
        <p:txBody>
          <a:bodyPr wrap="square">
            <a:spAutoFit/>
          </a:bodyPr>
          <a:p>
            <a:pPr algn="l">
              <a:buFont typeface="Arial" panose="020B0604020202020204" pitchFamily="34" charset="0"/>
              <a:buNone/>
            </a:pPr>
            <a:r>
              <a:rPr lang="zh-CN" sz="2400" b="1">
                <a:solidFill>
                  <a:srgbClr val="2DA9E1"/>
                </a:solidFill>
                <a:latin typeface="黑体" panose="02010609060101010101" charset="-122"/>
                <a:ea typeface="黑体" panose="02010609060101010101" charset="-122"/>
                <a:sym typeface="Calibri" panose="020F0502020204030204" charset="0"/>
              </a:rPr>
              <a:t>总结</a:t>
            </a:r>
            <a:endParaRPr lang="zh-CN" sz="2400" b="1">
              <a:solidFill>
                <a:srgbClr val="2DA9E1"/>
              </a:solidFill>
              <a:latin typeface="黑体" panose="02010609060101010101" charset="-122"/>
              <a:ea typeface="黑体" panose="02010609060101010101" charset="-122"/>
              <a:sym typeface="Calibri" panose="020F0502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en-US" altLang="zh-CN" sz="2400" b="1">
                <a:solidFill>
                  <a:srgbClr val="2DA9E1"/>
                </a:solidFill>
                <a:latin typeface="黑体" panose="02010609060101010101" charset="-122"/>
                <a:ea typeface="黑体" panose="02010609060101010101" charset="-122"/>
                <a:sym typeface="Calibri" panose="020F0502020204030204" charset="0"/>
              </a:rPr>
              <a:t>引用</a:t>
            </a:r>
            <a:endParaRPr lang="en-US" altLang="zh-CN" sz="2400" b="1">
              <a:solidFill>
                <a:srgbClr val="2DA9E1"/>
              </a:solidFill>
              <a:latin typeface="黑体" panose="02010609060101010101" charset="-122"/>
              <a:ea typeface="黑体" panose="02010609060101010101" charset="-122"/>
              <a:sym typeface="Calibri" panose="020F0502020204030204" charset="0"/>
            </a:endParaRPr>
          </a:p>
        </p:txBody>
      </p:sp>
      <p:sp>
        <p:nvSpPr>
          <p:cNvPr id="3" name="文本框 2"/>
          <p:cNvSpPr txBox="1"/>
          <p:nvPr/>
        </p:nvSpPr>
        <p:spPr>
          <a:xfrm>
            <a:off x="763270" y="1718310"/>
            <a:ext cx="7331710" cy="1568450"/>
          </a:xfrm>
          <a:prstGeom prst="rect">
            <a:avLst/>
          </a:prstGeom>
          <a:noFill/>
        </p:spPr>
        <p:txBody>
          <a:bodyPr wrap="square" rtlCol="0">
            <a:spAutoFit/>
          </a:bodyPr>
          <a:lstStyle/>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[Go在网易广域网上传加速系统中的应用](https://github.com/gopherchina/conference/blob/master/2016/2.7 Go在网易广域网上传加速系统中的应用.pdf)</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[性能对比](http://book.51cto.com/art/201809/583991.htm)</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488055" y="2600960"/>
            <a:ext cx="2266950" cy="2266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3527" y="2234327"/>
            <a:ext cx="1483995" cy="398780"/>
          </a:xfrm>
          <a:prstGeom prst="rect">
            <a:avLst/>
          </a:prstGeom>
          <a:noFill/>
        </p:spPr>
        <p:txBody>
          <a:bodyPr wrap="none" rtlCol="0">
            <a:spAutoFit/>
          </a:bodyPr>
          <a:lstStyle/>
          <a:p>
            <a:pPr algn="l"/>
            <a:r>
              <a:rPr lang="en-US" altLang="zh-CN" sz="2000" dirty="0">
                <a:solidFill>
                  <a:schemeClr val="bg1"/>
                </a:solidFill>
                <a:latin typeface="微软雅黑" panose="020B0503020204020204" pitchFamily="34" charset="-122"/>
                <a:ea typeface="微软雅黑" panose="020B0503020204020204" pitchFamily="34" charset="-122"/>
              </a:rPr>
              <a:t>1. 系统架构</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711862" y="2234716"/>
            <a:ext cx="1483995" cy="398780"/>
          </a:xfrm>
          <a:prstGeom prst="rect">
            <a:avLst/>
          </a:prstGeom>
          <a:noFill/>
        </p:spPr>
        <p:txBody>
          <a:bodyPr wrap="none" rtlCol="0">
            <a:spAutoFit/>
          </a:bodyPr>
          <a:lstStyle/>
          <a:p>
            <a:pPr algn="l"/>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 建立指标</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584476" y="2234387"/>
            <a:ext cx="1483995" cy="398780"/>
          </a:xfrm>
          <a:prstGeom prst="rect">
            <a:avLst/>
          </a:prstGeom>
          <a:noFill/>
        </p:spPr>
        <p:txBody>
          <a:bodyPr wrap="none" rtlCol="0">
            <a:spAutoFit/>
          </a:bodyPr>
          <a:lstStyle/>
          <a:p>
            <a:pPr algn="l"/>
            <a:r>
              <a:rPr lang="en-US" altLang="zh-CN" sz="2000" dirty="0">
                <a:solidFill>
                  <a:schemeClr val="bg1"/>
                </a:solidFill>
                <a:latin typeface="微软雅黑" panose="020B0503020204020204" pitchFamily="34" charset="-122"/>
                <a:ea typeface="微软雅黑" panose="020B0503020204020204" pitchFamily="34" charset="-122"/>
              </a:rPr>
              <a:t>3. 质量优化</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480925" y="2234327"/>
            <a:ext cx="1970405" cy="398780"/>
          </a:xfrm>
          <a:prstGeom prst="rect">
            <a:avLst/>
          </a:prstGeom>
          <a:noFill/>
        </p:spPr>
        <p:txBody>
          <a:bodyPr wrap="none" rtlCol="0">
            <a:spAutoFit/>
          </a:bodyPr>
          <a:lstStyle/>
          <a:p>
            <a:pPr algn="l"/>
            <a:r>
              <a:rPr lang="en-US" altLang="zh-CN" sz="2000" dirty="0">
                <a:solidFill>
                  <a:schemeClr val="bg1"/>
                </a:solidFill>
                <a:latin typeface="微软雅黑" panose="020B0503020204020204" pitchFamily="34" charset="-122"/>
                <a:ea typeface="微软雅黑" panose="020B0503020204020204" pitchFamily="34" charset="-122"/>
              </a:rPr>
              <a:t>4. 总结和TODO</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1743" y="430530"/>
            <a:ext cx="4158615" cy="460375"/>
          </a:xfrm>
          <a:prstGeom prst="rect">
            <a:avLst/>
          </a:prstGeom>
          <a:noFill/>
          <a:ln w="9525">
            <a:noFill/>
            <a:miter lim="800000"/>
          </a:ln>
        </p:spPr>
        <p:txBody>
          <a:bodyPr wrap="square">
            <a:spAutoFit/>
          </a:bodyPr>
          <a:p>
            <a:pPr algn="l">
              <a:buFont typeface="Arial" panose="020B0604020202020204" pitchFamily="34" charset="0"/>
              <a:buNone/>
            </a:pPr>
            <a:r>
              <a:rPr sz="2400" b="1">
                <a:solidFill>
                  <a:srgbClr val="2DA9E1"/>
                </a:solidFill>
                <a:latin typeface="黑体" panose="02010609060101010101" charset="-122"/>
                <a:ea typeface="黑体" panose="02010609060101010101" charset="-122"/>
                <a:sym typeface="Calibri" panose="020F0502020204030204" charset="0"/>
              </a:rPr>
              <a:t>Agenda</a:t>
            </a:r>
            <a:endParaRPr sz="2400" b="1">
              <a:solidFill>
                <a:srgbClr val="2DA9E1"/>
              </a:solidFill>
              <a:latin typeface="黑体" panose="02010609060101010101" charset="-122"/>
              <a:ea typeface="黑体" panose="02010609060101010101" charset="-122"/>
              <a:sym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1743" y="430530"/>
            <a:ext cx="4158615" cy="460375"/>
          </a:xfrm>
          <a:prstGeom prst="rect">
            <a:avLst/>
          </a:prstGeom>
          <a:noFill/>
          <a:ln w="9525">
            <a:noFill/>
            <a:miter lim="800000"/>
          </a:ln>
        </p:spPr>
        <p:txBody>
          <a:bodyPr wrap="square">
            <a:spAutoFit/>
          </a:bodyPr>
          <a:p>
            <a:pPr algn="l">
              <a:buFont typeface="Arial" panose="020B0604020202020204" pitchFamily="34" charset="0"/>
              <a:buNone/>
            </a:pPr>
            <a:r>
              <a:rPr lang="en-US" sz="2400" b="1">
                <a:solidFill>
                  <a:srgbClr val="2DA9E1"/>
                </a:solidFill>
                <a:latin typeface="黑体" panose="02010609060101010101" charset="-122"/>
                <a:ea typeface="黑体" panose="02010609060101010101" charset="-122"/>
                <a:sym typeface="Calibri" panose="020F0502020204030204" charset="0"/>
              </a:rPr>
              <a:t>UP</a:t>
            </a:r>
            <a:r>
              <a:rPr lang="zh-CN" altLang="en-US" sz="2400" b="1">
                <a:solidFill>
                  <a:srgbClr val="2DA9E1"/>
                </a:solidFill>
                <a:latin typeface="黑体" panose="02010609060101010101" charset="-122"/>
                <a:ea typeface="黑体" panose="02010609060101010101" charset="-122"/>
                <a:sym typeface="Calibri" panose="020F0502020204030204" charset="0"/>
              </a:rPr>
              <a:t>主</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pic>
        <p:nvPicPr>
          <p:cNvPr id="7" name="图片 6"/>
          <p:cNvPicPr>
            <a:picLocks noChangeAspect="1"/>
          </p:cNvPicPr>
          <p:nvPr/>
        </p:nvPicPr>
        <p:blipFill>
          <a:blip r:embed="rId1"/>
          <a:stretch>
            <a:fillRect/>
          </a:stretch>
        </p:blipFill>
        <p:spPr>
          <a:xfrm>
            <a:off x="833755" y="1651635"/>
            <a:ext cx="1760220" cy="807720"/>
          </a:xfrm>
          <a:prstGeom prst="rect">
            <a:avLst/>
          </a:prstGeom>
        </p:spPr>
      </p:pic>
      <p:pic>
        <p:nvPicPr>
          <p:cNvPr id="8" name="图片 7"/>
          <p:cNvPicPr>
            <a:picLocks noChangeAspect="1"/>
          </p:cNvPicPr>
          <p:nvPr/>
        </p:nvPicPr>
        <p:blipFill>
          <a:blip r:embed="rId2"/>
          <a:stretch>
            <a:fillRect/>
          </a:stretch>
        </p:blipFill>
        <p:spPr>
          <a:xfrm>
            <a:off x="3469005" y="2331720"/>
            <a:ext cx="1653540" cy="838200"/>
          </a:xfrm>
          <a:prstGeom prst="rect">
            <a:avLst/>
          </a:prstGeom>
        </p:spPr>
      </p:pic>
      <p:pic>
        <p:nvPicPr>
          <p:cNvPr id="9" name="图片 8"/>
          <p:cNvPicPr>
            <a:picLocks noChangeAspect="1"/>
          </p:cNvPicPr>
          <p:nvPr/>
        </p:nvPicPr>
        <p:blipFill>
          <a:blip r:embed="rId3"/>
          <a:stretch>
            <a:fillRect/>
          </a:stretch>
        </p:blipFill>
        <p:spPr>
          <a:xfrm>
            <a:off x="1242060" y="3169920"/>
            <a:ext cx="1714500" cy="861060"/>
          </a:xfrm>
          <a:prstGeom prst="rect">
            <a:avLst/>
          </a:prstGeom>
        </p:spPr>
      </p:pic>
      <p:pic>
        <p:nvPicPr>
          <p:cNvPr id="10" name="图片 9"/>
          <p:cNvPicPr>
            <a:picLocks noChangeAspect="1"/>
          </p:cNvPicPr>
          <p:nvPr/>
        </p:nvPicPr>
        <p:blipFill>
          <a:blip r:embed="rId4"/>
          <a:stretch>
            <a:fillRect/>
          </a:stretch>
        </p:blipFill>
        <p:spPr>
          <a:xfrm>
            <a:off x="5788660" y="1506855"/>
            <a:ext cx="1760220" cy="952500"/>
          </a:xfrm>
          <a:prstGeom prst="rect">
            <a:avLst/>
          </a:prstGeom>
        </p:spPr>
      </p:pic>
      <p:pic>
        <p:nvPicPr>
          <p:cNvPr id="11" name="图片 10"/>
          <p:cNvPicPr>
            <a:picLocks noChangeAspect="1"/>
          </p:cNvPicPr>
          <p:nvPr/>
        </p:nvPicPr>
        <p:blipFill>
          <a:blip r:embed="rId5"/>
          <a:stretch>
            <a:fillRect/>
          </a:stretch>
        </p:blipFill>
        <p:spPr>
          <a:xfrm>
            <a:off x="5512435" y="3413125"/>
            <a:ext cx="1539240" cy="982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3860" y="1092200"/>
            <a:ext cx="4072255" cy="1198880"/>
          </a:xfrm>
          <a:prstGeom prst="rect">
            <a:avLst/>
          </a:prstGeom>
          <a:noFill/>
        </p:spPr>
        <p:txBody>
          <a:bodyPr wrap="square" rtlCol="0">
            <a:spAutoFit/>
          </a:bodyPr>
          <a:lstStyle/>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rPr>
              <a:t>UP主需要答题才能获取上传资格</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gn="l" fontAlgn="auto">
              <a:lnSpc>
                <a:spcPct val="150000"/>
              </a:lnSpc>
              <a:buFont typeface="Wingdings" panose="05000000000000000000" charset="0"/>
              <a:buChar char="p"/>
            </a:pPr>
            <a:r>
              <a:rPr lang="zh-CN" altLang="en-US" sz="1600" dirty="0">
                <a:solidFill>
                  <a:schemeClr val="bg1"/>
                </a:solidFill>
                <a:latin typeface="微软雅黑" panose="020B0503020204020204" pitchFamily="34" charset="-122"/>
                <a:ea typeface="微软雅黑" panose="020B0503020204020204" pitchFamily="34" charset="-122"/>
                <a:sym typeface="+mn-ea"/>
              </a:rPr>
              <a:t>多为优质长视频，平均体积400MB</a:t>
            </a:r>
            <a:endParaRPr lang="zh-CN" altLang="en-US" sz="1600" dirty="0">
              <a:solidFill>
                <a:schemeClr val="bg1"/>
              </a:solidFill>
              <a:latin typeface="微软雅黑" panose="020B0503020204020204" pitchFamily="34" charset="-122"/>
              <a:ea typeface="微软雅黑" panose="020B0503020204020204" pitchFamily="34" charset="-122"/>
              <a:sym typeface="+mn-ea"/>
            </a:endParaRPr>
          </a:p>
          <a:p>
            <a:pPr marL="285750" indent="-285750" algn="l" fontAlgn="auto">
              <a:lnSpc>
                <a:spcPct val="150000"/>
              </a:lnSpc>
              <a:buFont typeface="Wingdings" panose="05000000000000000000" charset="0"/>
              <a:buChar char="p"/>
            </a:pPr>
            <a:r>
              <a:rPr lang="en-US" altLang="zh-CN" sz="1600" dirty="0">
                <a:solidFill>
                  <a:schemeClr val="bg1"/>
                </a:solidFill>
                <a:latin typeface="微软雅黑" panose="020B0503020204020204" pitchFamily="34" charset="-122"/>
                <a:ea typeface="微软雅黑" panose="020B0503020204020204" pitchFamily="34" charset="-122"/>
                <a:sym typeface="+mn-ea"/>
              </a:rPr>
              <a:t>支持网页，iOS，Android，PC客户端</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1743" y="430530"/>
            <a:ext cx="4158615" cy="460375"/>
          </a:xfrm>
          <a:prstGeom prst="rect">
            <a:avLst/>
          </a:prstGeom>
          <a:noFill/>
          <a:ln w="9525">
            <a:noFill/>
            <a:miter lim="800000"/>
          </a:ln>
        </p:spPr>
        <p:txBody>
          <a:bodyPr wrap="square">
            <a:spAutoFit/>
          </a:bodyPr>
          <a:p>
            <a:pPr algn="l">
              <a:buFont typeface="Arial" panose="020B0604020202020204" pitchFamily="34" charset="0"/>
              <a:buNone/>
            </a:pPr>
            <a:r>
              <a:rPr sz="2400" b="1">
                <a:solidFill>
                  <a:srgbClr val="2DA9E1"/>
                </a:solidFill>
                <a:latin typeface="黑体" panose="02010609060101010101" charset="-122"/>
                <a:ea typeface="黑体" panose="02010609060101010101" charset="-122"/>
                <a:sym typeface="Calibri" panose="020F0502020204030204" charset="0"/>
              </a:rPr>
              <a:t>上传业务概览</a:t>
            </a:r>
            <a:endParaRPr sz="2400" b="1">
              <a:solidFill>
                <a:srgbClr val="2DA9E1"/>
              </a:solidFill>
              <a:latin typeface="黑体" panose="02010609060101010101" charset="-122"/>
              <a:ea typeface="黑体" panose="02010609060101010101" charset="-122"/>
              <a:sym typeface="Calibri" panose="020F0502020204030204" charset="0"/>
            </a:endParaRPr>
          </a:p>
        </p:txBody>
      </p:sp>
      <p:pic>
        <p:nvPicPr>
          <p:cNvPr id="7" name="图片 6"/>
          <p:cNvPicPr>
            <a:picLocks noChangeAspect="1"/>
          </p:cNvPicPr>
          <p:nvPr/>
        </p:nvPicPr>
        <p:blipFill>
          <a:blip r:embed="rId1"/>
          <a:stretch>
            <a:fillRect/>
          </a:stretch>
        </p:blipFill>
        <p:spPr>
          <a:xfrm>
            <a:off x="2048510" y="2285365"/>
            <a:ext cx="6915785" cy="35058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zh-CN" altLang="en-US" sz="2400" b="1">
                <a:solidFill>
                  <a:srgbClr val="2DA9E1"/>
                </a:solidFill>
                <a:latin typeface="黑体" panose="02010609060101010101" charset="-122"/>
                <a:ea typeface="黑体" panose="02010609060101010101" charset="-122"/>
                <a:sym typeface="Calibri" panose="020F0502020204030204" charset="0"/>
              </a:rPr>
              <a:t>问题</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pic>
        <p:nvPicPr>
          <p:cNvPr id="2" name="图片 1"/>
          <p:cNvPicPr>
            <a:picLocks noChangeAspect="1"/>
          </p:cNvPicPr>
          <p:nvPr/>
        </p:nvPicPr>
        <p:blipFill>
          <a:blip r:embed="rId1"/>
          <a:stretch>
            <a:fillRect/>
          </a:stretch>
        </p:blipFill>
        <p:spPr>
          <a:xfrm>
            <a:off x="2311400" y="1226185"/>
            <a:ext cx="4391660" cy="32816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zh-CN" altLang="en-US" sz="2400" b="1">
                <a:solidFill>
                  <a:srgbClr val="2DA9E1"/>
                </a:solidFill>
                <a:latin typeface="黑体" panose="02010609060101010101" charset="-122"/>
                <a:ea typeface="黑体" panose="02010609060101010101" charset="-122"/>
                <a:sym typeface="Calibri" panose="020F0502020204030204" charset="0"/>
              </a:rPr>
              <a:t>过程</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pic>
        <p:nvPicPr>
          <p:cNvPr id="3" name="图片 2"/>
          <p:cNvPicPr>
            <a:picLocks noChangeAspect="1"/>
          </p:cNvPicPr>
          <p:nvPr/>
        </p:nvPicPr>
        <p:blipFill>
          <a:blip r:embed="rId1"/>
          <a:stretch>
            <a:fillRect/>
          </a:stretch>
        </p:blipFill>
        <p:spPr>
          <a:xfrm>
            <a:off x="1974850" y="1454785"/>
            <a:ext cx="4881880" cy="27254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zh-CN" altLang="en-US" sz="2400" b="1">
                <a:solidFill>
                  <a:srgbClr val="2DA9E1"/>
                </a:solidFill>
                <a:latin typeface="黑体" panose="02010609060101010101" charset="-122"/>
                <a:ea typeface="黑体" panose="02010609060101010101" charset="-122"/>
                <a:sym typeface="Calibri" panose="020F0502020204030204" charset="0"/>
              </a:rPr>
              <a:t>成效</a:t>
            </a:r>
            <a:endParaRPr lang="zh-CN" altLang="en-US" sz="2400" b="1">
              <a:solidFill>
                <a:srgbClr val="2DA9E1"/>
              </a:solidFill>
              <a:latin typeface="黑体" panose="02010609060101010101" charset="-122"/>
              <a:ea typeface="黑体" panose="02010609060101010101" charset="-122"/>
              <a:sym typeface="Calibri" panose="020F0502020204030204" charset="0"/>
            </a:endParaRPr>
          </a:p>
        </p:txBody>
      </p:sp>
      <p:graphicFrame>
        <p:nvGraphicFramePr>
          <p:cNvPr id="8" name="表格 7"/>
          <p:cNvGraphicFramePr/>
          <p:nvPr/>
        </p:nvGraphicFramePr>
        <p:xfrm>
          <a:off x="1242060" y="2096135"/>
          <a:ext cx="6400165" cy="1524000"/>
        </p:xfrm>
        <a:graphic>
          <a:graphicData uri="http://schemas.openxmlformats.org/drawingml/2006/table">
            <a:tbl>
              <a:tblPr firstRow="1" bandRow="1">
                <a:tableStyleId>{5C22544A-7EE6-4342-B048-85BDC9FD1C3A}</a:tableStyleId>
              </a:tblPr>
              <a:tblGrid>
                <a:gridCol w="3199765"/>
                <a:gridCol w="3199765"/>
              </a:tblGrid>
              <a:tr h="381000">
                <a:tc>
                  <a:txBody>
                    <a:bodyPr/>
                    <a:p>
                      <a:pPr>
                        <a:buNone/>
                      </a:pPr>
                      <a:endParaRPr lang="zh-CN" altLang="en-US"/>
                    </a:p>
                  </a:txBody>
                  <a:tcPr/>
                </a:tc>
                <a:tc>
                  <a:txBody>
                    <a:bodyPr/>
                    <a:p>
                      <a:pPr>
                        <a:buNone/>
                      </a:pPr>
                      <a:r>
                        <a:rPr lang="zh-CN" altLang="en-US"/>
                        <a:t>成效</a:t>
                      </a:r>
                      <a:endParaRPr lang="zh-CN" altLang="en-US"/>
                    </a:p>
                  </a:txBody>
                  <a:tcPr/>
                </a:tc>
              </a:tr>
              <a:tr h="381000">
                <a:tc>
                  <a:txBody>
                    <a:bodyPr/>
                    <a:p>
                      <a:pPr>
                        <a:buNone/>
                      </a:pPr>
                      <a:r>
                        <a:rPr lang="zh-CN" altLang="en-US"/>
                        <a:t>速度</a:t>
                      </a:r>
                      <a:endParaRPr lang="zh-CN" altLang="en-US"/>
                    </a:p>
                  </a:txBody>
                  <a:tcPr/>
                </a:tc>
                <a:tc>
                  <a:txBody>
                    <a:bodyPr/>
                    <a:p>
                      <a:pPr>
                        <a:buNone/>
                      </a:pPr>
                      <a:r>
                        <a:rPr lang="zh-CN" altLang="en-US"/>
                        <a:t>提升</a:t>
                      </a:r>
                      <a:r>
                        <a:rPr lang="en-US" altLang="zh-CN"/>
                        <a:t>350%</a:t>
                      </a:r>
                      <a:endParaRPr lang="en-US" altLang="zh-CN"/>
                    </a:p>
                  </a:txBody>
                  <a:tcPr/>
                </a:tc>
              </a:tr>
              <a:tr h="381000">
                <a:tc>
                  <a:txBody>
                    <a:bodyPr/>
                    <a:p>
                      <a:pPr>
                        <a:buNone/>
                      </a:pPr>
                      <a:r>
                        <a:rPr lang="zh-CN" altLang="en-US"/>
                        <a:t>成功率</a:t>
                      </a:r>
                      <a:endParaRPr lang="zh-CN" altLang="en-US"/>
                    </a:p>
                  </a:txBody>
                  <a:tcPr/>
                </a:tc>
                <a:tc>
                  <a:txBody>
                    <a:bodyPr/>
                    <a:p>
                      <a:pPr>
                        <a:buNone/>
                      </a:pPr>
                      <a:r>
                        <a:rPr lang="en-US" altLang="zh-CN"/>
                        <a:t>85% =&gt; 94%</a:t>
                      </a:r>
                      <a:endParaRPr lang="zh-CN" altLang="en-US"/>
                    </a:p>
                  </a:txBody>
                  <a:tcPr/>
                </a:tc>
              </a:tr>
              <a:tr h="381000">
                <a:tc>
                  <a:txBody>
                    <a:bodyPr/>
                    <a:p>
                      <a:pPr>
                        <a:buNone/>
                      </a:pPr>
                      <a:r>
                        <a:rPr lang="zh-CN" altLang="en-US"/>
                        <a:t>投诉</a:t>
                      </a:r>
                      <a:endParaRPr lang="zh-CN" altLang="en-US"/>
                    </a:p>
                  </a:txBody>
                  <a:tcPr/>
                </a:tc>
                <a:tc>
                  <a:txBody>
                    <a:bodyPr/>
                    <a:p>
                      <a:pPr>
                        <a:buNone/>
                      </a:pPr>
                      <a:r>
                        <a:rPr lang="zh-CN" altLang="en-US"/>
                        <a:t>下降到</a:t>
                      </a:r>
                      <a:r>
                        <a:rPr lang="zh-CN" altLang="en-US"/>
                        <a:t>几乎为</a:t>
                      </a:r>
                      <a:r>
                        <a:rPr lang="en-US" altLang="zh-CN"/>
                        <a:t>0</a:t>
                      </a:r>
                      <a:endParaRPr lang="en-US" altLang="zh-CN"/>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7"/>
          <p:cNvSpPr>
            <a:spLocks noChangeArrowheads="1"/>
          </p:cNvSpPr>
          <p:nvPr/>
        </p:nvSpPr>
        <p:spPr bwMode="auto">
          <a:xfrm>
            <a:off x="655002" y="13335"/>
            <a:ext cx="355997"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87" name="矩形 17"/>
          <p:cNvSpPr>
            <a:spLocks noChangeArrowheads="1"/>
          </p:cNvSpPr>
          <p:nvPr/>
        </p:nvSpPr>
        <p:spPr bwMode="auto">
          <a:xfrm>
            <a:off x="1079818" y="13335"/>
            <a:ext cx="95250" cy="854869"/>
          </a:xfrm>
          <a:prstGeom prst="rect">
            <a:avLst/>
          </a:prstGeom>
          <a:solidFill>
            <a:srgbClr val="2DA9E1"/>
          </a:solidFill>
          <a:ln w="9525">
            <a:noFill/>
            <a:miter lim="800000"/>
          </a:ln>
        </p:spPr>
        <p:txBody>
          <a:bodyPr anchor="ctr"/>
          <a:p>
            <a:pPr algn="ctr"/>
            <a:endParaRPr lang="en-US" altLang="zh-CN" sz="3300" b="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a:spLocks noChangeArrowheads="1"/>
          </p:cNvSpPr>
          <p:nvPr/>
        </p:nvSpPr>
        <p:spPr bwMode="auto">
          <a:xfrm>
            <a:off x="1242060" y="430530"/>
            <a:ext cx="4857750" cy="460375"/>
          </a:xfrm>
          <a:prstGeom prst="rect">
            <a:avLst/>
          </a:prstGeom>
          <a:noFill/>
          <a:ln w="9525">
            <a:noFill/>
            <a:miter lim="800000"/>
          </a:ln>
        </p:spPr>
        <p:txBody>
          <a:bodyPr wrap="square">
            <a:spAutoFit/>
          </a:bodyPr>
          <a:p>
            <a:pPr algn="l">
              <a:buFont typeface="Arial" panose="020B0604020202020204" pitchFamily="34" charset="0"/>
              <a:buNone/>
            </a:pPr>
            <a:r>
              <a:rPr lang="en-US" sz="2400" b="1">
                <a:solidFill>
                  <a:srgbClr val="2DA9E1"/>
                </a:solidFill>
                <a:latin typeface="黑体" panose="02010609060101010101" charset="-122"/>
                <a:ea typeface="黑体" panose="02010609060101010101" charset="-122"/>
                <a:sym typeface="Calibri" panose="020F0502020204030204" charset="0"/>
              </a:rPr>
              <a:t>专用上传服务=&gt;对象存储</a:t>
            </a:r>
            <a:endParaRPr lang="en-US" sz="2400" b="1">
              <a:solidFill>
                <a:srgbClr val="2DA9E1"/>
              </a:solidFill>
              <a:latin typeface="黑体" panose="02010609060101010101" charset="-122"/>
              <a:ea typeface="黑体" panose="02010609060101010101" charset="-122"/>
              <a:sym typeface="Calibri" panose="020F0502020204030204" charset="0"/>
            </a:endParaRPr>
          </a:p>
        </p:txBody>
      </p:sp>
      <p:pic>
        <p:nvPicPr>
          <p:cNvPr id="3" name="图片 2"/>
          <p:cNvPicPr>
            <a:picLocks noChangeAspect="1"/>
          </p:cNvPicPr>
          <p:nvPr/>
        </p:nvPicPr>
        <p:blipFill>
          <a:blip r:embed="rId1"/>
          <a:stretch>
            <a:fillRect/>
          </a:stretch>
        </p:blipFill>
        <p:spPr>
          <a:xfrm>
            <a:off x="549275" y="1411605"/>
            <a:ext cx="8168640" cy="32004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1323</Words>
  <Application>WPS 演示</Application>
  <PresentationFormat>全屏显示(16:9)</PresentationFormat>
  <Paragraphs>292</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宋体</vt:lpstr>
      <vt:lpstr>Wingdings</vt:lpstr>
      <vt:lpstr>微软雅黑</vt:lpstr>
      <vt:lpstr>黑体</vt:lpstr>
      <vt:lpstr>Calibri</vt:lpstr>
      <vt:lpstr>Wingdings</vt:lpstr>
      <vt:lpstr>Courier New</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mrytsr</cp:lastModifiedBy>
  <cp:revision>484</cp:revision>
  <dcterms:created xsi:type="dcterms:W3CDTF">2018-05-29T06:35:00Z</dcterms:created>
  <dcterms:modified xsi:type="dcterms:W3CDTF">2019-04-18T15:17:22Z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2052-11.3.0.8513</vt:lpwstr>
  </property>
</Properties>
</file>