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Wisconsin Export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Springboard Capstone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1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data collected on more than 20,000 Wisconsin companies, determine build a model to predict which companies are exporters.</a:t>
            </a:r>
          </a:p>
          <a:p>
            <a:r>
              <a:rPr lang="en-US" dirty="0" smtClean="0"/>
              <a:t>Identify which features are most important in making the prediction.</a:t>
            </a:r>
          </a:p>
          <a:p>
            <a:r>
              <a:rPr lang="en-US" dirty="0" smtClean="0"/>
              <a:t>Pay special attention to false positives as they may indicate companies ready to begin exporting.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9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8823437"/>
              </p:ext>
            </p:extLst>
          </p:nvPr>
        </p:nvGraphicFramePr>
        <p:xfrm>
          <a:off x="509450" y="2534195"/>
          <a:ext cx="4820196" cy="3401996"/>
        </p:xfrm>
        <a:graphic>
          <a:graphicData uri="http://schemas.openxmlformats.org/drawingml/2006/table">
            <a:tbl>
              <a:tblPr/>
              <a:tblGrid>
                <a:gridCol w="1205049">
                  <a:extLst>
                    <a:ext uri="{9D8B030D-6E8A-4147-A177-3AD203B41FA5}">
                      <a16:colId xmlns:a16="http://schemas.microsoft.com/office/drawing/2014/main" val="3133855576"/>
                    </a:ext>
                  </a:extLst>
                </a:gridCol>
                <a:gridCol w="1205049">
                  <a:extLst>
                    <a:ext uri="{9D8B030D-6E8A-4147-A177-3AD203B41FA5}">
                      <a16:colId xmlns:a16="http://schemas.microsoft.com/office/drawing/2014/main" val="936367358"/>
                    </a:ext>
                  </a:extLst>
                </a:gridCol>
                <a:gridCol w="1205049">
                  <a:extLst>
                    <a:ext uri="{9D8B030D-6E8A-4147-A177-3AD203B41FA5}">
                      <a16:colId xmlns:a16="http://schemas.microsoft.com/office/drawing/2014/main" val="761250595"/>
                    </a:ext>
                  </a:extLst>
                </a:gridCol>
                <a:gridCol w="1205049">
                  <a:extLst>
                    <a:ext uri="{9D8B030D-6E8A-4147-A177-3AD203B41FA5}">
                      <a16:colId xmlns:a16="http://schemas.microsoft.com/office/drawing/2014/main" val="2207618993"/>
                    </a:ext>
                  </a:extLst>
                </a:gridCol>
              </a:tblGrid>
              <a:tr h="850499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Importer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Importer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rowtotal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61055"/>
                  </a:ext>
                </a:extLst>
              </a:tr>
              <a:tr h="850499">
                <a:tc>
                  <a:txBody>
                    <a:bodyPr/>
                    <a:lstStyle/>
                    <a:p>
                      <a:r>
                        <a:rPr lang="en-US" sz="1600"/>
                        <a:t>Not Exporter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17801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1047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18848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2955355"/>
                  </a:ext>
                </a:extLst>
              </a:tr>
              <a:tr h="850499">
                <a:tc>
                  <a:txBody>
                    <a:bodyPr/>
                    <a:lstStyle/>
                    <a:p>
                      <a:r>
                        <a:rPr lang="en-US" sz="1600"/>
                        <a:t>Is Exporter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566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646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1212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646457"/>
                  </a:ext>
                </a:extLst>
              </a:tr>
              <a:tr h="850499">
                <a:tc>
                  <a:txBody>
                    <a:bodyPr/>
                    <a:lstStyle/>
                    <a:p>
                      <a:r>
                        <a:rPr lang="en-US" sz="1600"/>
                        <a:t>coltotal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18367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1693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20060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0727521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features selected for the model were whether the company was an importer, a manufacturer, or owned its facility. Further, productivity measures of revenue per employee and revenue per </a:t>
            </a:r>
            <a:r>
              <a:rPr lang="en-US" dirty="0" err="1" smtClean="0"/>
              <a:t>sq</a:t>
            </a:r>
            <a:r>
              <a:rPr lang="en-US" dirty="0" smtClean="0"/>
              <a:t> </a:t>
            </a:r>
            <a:r>
              <a:rPr lang="en-US" dirty="0" err="1" smtClean="0"/>
              <a:t>ft</a:t>
            </a:r>
            <a:r>
              <a:rPr lang="en-US" dirty="0" smtClean="0"/>
              <a:t> of facility were also included.</a:t>
            </a:r>
          </a:p>
          <a:p>
            <a:r>
              <a:rPr lang="en-US" dirty="0" smtClean="0"/>
              <a:t>These productivity measures and whether a company was an importer were the most significant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8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4543355"/>
              </p:ext>
            </p:extLst>
          </p:nvPr>
        </p:nvGraphicFramePr>
        <p:xfrm>
          <a:off x="418012" y="2336800"/>
          <a:ext cx="4960436" cy="28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53">
                  <a:extLst>
                    <a:ext uri="{9D8B030D-6E8A-4147-A177-3AD203B41FA5}">
                      <a16:colId xmlns:a16="http://schemas.microsoft.com/office/drawing/2014/main" val="1566200668"/>
                    </a:ext>
                  </a:extLst>
                </a:gridCol>
                <a:gridCol w="1310122">
                  <a:extLst>
                    <a:ext uri="{9D8B030D-6E8A-4147-A177-3AD203B41FA5}">
                      <a16:colId xmlns:a16="http://schemas.microsoft.com/office/drawing/2014/main" val="2850810570"/>
                    </a:ext>
                  </a:extLst>
                </a:gridCol>
                <a:gridCol w="992087">
                  <a:extLst>
                    <a:ext uri="{9D8B030D-6E8A-4147-A177-3AD203B41FA5}">
                      <a16:colId xmlns:a16="http://schemas.microsoft.com/office/drawing/2014/main" val="482962407"/>
                    </a:ext>
                  </a:extLst>
                </a:gridCol>
                <a:gridCol w="992087">
                  <a:extLst>
                    <a:ext uri="{9D8B030D-6E8A-4147-A177-3AD203B41FA5}">
                      <a16:colId xmlns:a16="http://schemas.microsoft.com/office/drawing/2014/main" val="2422773136"/>
                    </a:ext>
                  </a:extLst>
                </a:gridCol>
                <a:gridCol w="992087">
                  <a:extLst>
                    <a:ext uri="{9D8B030D-6E8A-4147-A177-3AD203B41FA5}">
                      <a16:colId xmlns:a16="http://schemas.microsoft.com/office/drawing/2014/main" val="2747769862"/>
                    </a:ext>
                  </a:extLst>
                </a:gridCol>
              </a:tblGrid>
              <a:tr h="667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13453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31963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259083"/>
                  </a:ext>
                </a:extLst>
              </a:tr>
              <a:tr h="73830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67572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logistic regression model was the most accurate with 93% recall. However, many of the of the true positives were still predicted as being negatives. </a:t>
            </a:r>
            <a:endParaRPr lang="en-US" dirty="0"/>
          </a:p>
          <a:p>
            <a:r>
              <a:rPr lang="en-US" dirty="0" smtClean="0"/>
              <a:t>What is most promising is that even with this bias toward predicting negative, there were several false positives.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false positives should be the focus moving forward. With it being so hard to truly separate exporters from non-exporters, any company sharing enough characteristics with the exporters to be labeled that way is likely ready to begin exporting. These are companies to begin working with.</a:t>
            </a:r>
          </a:p>
          <a:p>
            <a:r>
              <a:rPr lang="en-US" dirty="0" smtClean="0"/>
              <a:t>Additionally, intervention may be useful for encouraging more minority ownership. Minorities make up about 15% of Wisconsin’s population, but only 2% of companies are owned by minorities.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815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1692</TotalTime>
  <Words>287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Wisconsin Export </vt:lpstr>
      <vt:lpstr>Goal</vt:lpstr>
      <vt:lpstr>Important Features</vt:lpstr>
      <vt:lpstr>Model Results</vt:lpstr>
      <vt:lpstr>Next Steps</vt:lpstr>
    </vt:vector>
  </TitlesOfParts>
  <Company>Alpine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Rytting</dc:creator>
  <cp:lastModifiedBy>Matthew Rytting</cp:lastModifiedBy>
  <cp:revision>7</cp:revision>
  <dcterms:created xsi:type="dcterms:W3CDTF">2017-07-21T14:14:51Z</dcterms:created>
  <dcterms:modified xsi:type="dcterms:W3CDTF">2017-07-22T18:27:40Z</dcterms:modified>
</cp:coreProperties>
</file>