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9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3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2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6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15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3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6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65DCB9-63E8-451A-801F-DB972067527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91728-4159-4BF5-BDCE-3E2A5B0C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YAAAAEFCAYAAADqujDUAAAABHNCSVQICAgIfAhkiAAAAAlwSFlzAAALEgAACxIB0t1+/AAAIABJREFUeJzt3X1wVNXdB/DvvXc3yeY9gGSfBALCmHQUS8qkqVK1gsGx2Hm0Y20dbBkrQiljXwaU+kLaoBNRS1EcaItQqQHs4LT1jafKqOjYTGkbwTalTQyNEISEQkpeyW6yu/c8f+zuzd3Nbjbs7t3s7v1+ZjLZvTf37jkcPb+z55x7jiSEECAiItORJzsBREQ0ORgAiIhMigGAiMikGACIiEyKAYCIyKQYAIiITMoy2Qm4FJ2dnVFfW1JSEtP1ySJd8gEwL8koXfIBMC/6a8PhNwAiIpNiACAiMikGACIik2IAICIyKQYAIiKTSqlZQNHwrPxfAMCnumPKztcnJzEEgGWSjFgmycnocjH0G8Dx48dRV1c35viHH36Ihx9+GI8++ijeeecdwz7f/4830eNkPJZJ8mGZJKdElIth3wBee+01fPDBB8jKygo47na78eKLL2LTpk3IyspCbW0tqqqqUFhYaFRSiIgoBMMCQHFxMR544AFs27Yt4PiZM2dgt9uRm5sLAKioqEBLSwuuvfbaiPcc74GGUD4d59yl3iuZpHLa07VMgNRNP8skOSWiXAwLANdccw3OnTs35rjD4UB2drb23mazYWhoaEL3jOdTfan6hGA6Pd0YLJXzla7lksp5StcyAS6tXJLqSWCbzQan06m9dzgcyMnJSXQyiIhML+EBoLS0FF1dXRgcHITb7UZLSwvKy8sN+axwo+Wc3TB5WCbJh2WSnBJRLgmbBtrY2Ain04mamhosX74c9fX1UFUVixYtwpQpUwz7XP8/Vjp/HUw1LJPkwzJJTkaXi6EBYPr06aivrwcAXHfdddrxqqoqVFVVGfnRREQUAZ8EJiIyKQYAIiKTYgAgIjIpBgAiIpNiACAiMikGACIik2IAICIyKQYAIiKTYgAgIjIpBgAiIpNiACAiMikGACIik2IAICIyKQYAIiKTYgAgIjIpBgAiIpNiACAiMikGACIik2IAICIyKQYAIiKTYgAgIjIpBgAiIpNiACAiMikGACIik2IAICIyKQYAIiKTYgAgIjIpBgAiIpNiACAiMikGACIik2IAICIyKYtRN1ZVFbt27UJHRwesVitWr14Nu92unf/jH/+IAwcOQJZlLFq0CDfffLNRSSEiohAM+wbQ1NQEl8uF+vp6LFu2DA0NDQHn9+zZg9raWjz++ON44403MDg4aFRSiIgoBMO+AbS2tqKyshIAUF5ejvb29oDzs2bNwtDQEGTZG4MkSTIqKUREFIJhAcDhcCA7O1t7L8syPB4PFEUBAMycORM/+tGPkJWVherqauTk5ES8Z0lJSUxpivX6ZJEu+QCYl2SULvkAmJdIDAsANpsNDodDey+E0Cr/jo4OHD16FNu3b0dWVhaee+45HD58GNdee+249+zs7Iw6PSUlJTFdnyzSJR8A85KM0iUfAPOivzYcw8YAKioq8NFHHwEA2traUFZWpp3Lzs5GRkYGMjIyIMsyCgoKcPHiRaOSQkREIRj2DaC6uhrNzc3YsGEDhBBYs2YNGhsb4XQ6UVNTg5qaGtTW1sJisaC4uBg33nijUUkhIqIQDAsAsixj1apVAcdKS0u11zfffDOnfhIRTSI+CEZEZFIMAEREJsUAQERkUgwAREQmxQBARGRSDABERCbFAEBEZFIMAEREJsUAQERkUgwAREQmxQBARGRSDABERCbFAEBEZFIMAEREJsUAQERkUgwAREQmxQBARGRSDABERCbFAEBEZFIMAEREJsUAQERkUgwAREQmxQBARGRSDABERCbFAEBEZFIMAEREJmWJ9Afd3d1jjmVmZiIvL8+QBBERUWJEDAC1tbW4cOECbDYbJEnC0NAQFEVBXl4e1q5di4qKikSkk4iI4ixiALj66qtx1VVX4Utf+hIA4M9//jOam5uxZMkS7Ny5E0888YThiSQioviLOAbQ0dGhVf4AcM011+CTTz7B5ZdfDrfbbWjiiIjIOBEDgMfjwalTp7T3p06dgqqqGBkZgcfjMTRxRERknIhdQMuWLcPGjRsxY8YMCCHQ1dWFH/zgB3j55Zfx+c9/PhFpJCIiA0QMAAsWLMDWrVvxr3/9C4qioKKiArm5uZg7dy5sNlvY61RVxa5du9DR0QGr1YrVq1fDbrdr5//973+joaEBQggUFhbie9/7HjIyMuKTKyIiiihiABgeHsaHH36IwcFBAEBXVxcA4Ctf+cq41zU1NcHlcqG+vh5tbW1oaGjA+vXrAQBCCOzYsQPr1q2D3W7Hu+++i+7ubpSUlMSaHyIimqCIAeCZZ55BT08PysrKIEnShG/c2tqKyspKAEB5eTna29u1c11dXcjLy8OBAwfw6aefYsGCBROq/GMNEOkSYNIlHwDzkozSJR8A8xJJxADQ2dmJZ555BoqiXNKNHQ4HsrOztfeyLMPj8UBRFPT39+Pjjz/GvffeC7vdjqeeegpz587FvHnzIqYlWiUlJTFdnyzSJR8A85KM0iUfAPOivzaciLOApk6dGtWH2mw2OBwO7b0QQgsieXl5sNvtmDFjBiwWC+bPnx/wDYGIiIwX8RtAWVkZNm7ciMrKyoBB2khjABUVFThy5AgWLlyItrY2lJWVaeeKi4vhdDpx9uxZ2O12tLa2YvHixTFkg4iILlXEAOBwOGC323H27NlLunF1dTWam5uxYcMGCCGwZs0aNDY2wul0oqamBt/97nexdetWAN4xggULFkSXAyIiikrEALBmzZqobizLMlatWhVwrLS0VHs9b948bNq0Kap7ExFR7MIGgC1btmDt2rVYt25dyNk/mzdvNjRhRERkrLAB4PbbbwcArFixImGJISKixAkbAObMmQMAuPLKK3H+/HkMDg5CCJGwhBERkbEijgHs3bsXb731FgoKCrRjkiRh27ZthiaMiIiMFTEAHD58GM899xymTJmSiPQQEVGCRHwQbNq0aaz8iYjSUMRvAPPmzcPevXtRVVUV8CCYf4yAiIhSU8QA8P777wPwdgX5cQyAiCj1RQwA27dvT0Q6iIgowcIGgNdeew233XYbXnjhhZDn7733XsMSRURExgsbAPxLOefl5SUsMURElDhhA8CSJUsAAHfeeeeYc06n07gUERFRQkQcA2hqasLLL78Mp9MJIQRUVcXg4CAaGhoSkT4iIjJIxACwZ88e3HXXXXj77bdx22234a9//eu4m8ETEVFqiPggWGZmJhYuXIgrrrgCVqsV9913H44dO5aItBERkYEiBgCr1QqXywW73Y6TJ09ClmW4XK5EpI2IiAwUMQBUVVXhySefxPz583HgwAFs3ryZM4OIiNJAxDGAxYsX44YbbsDUqVOxfv16tLS04Itf/GIi0kZERAaK+A2grq4O06ZNAwBcfvnlWLp0acDS0ERElJoiBoDLLrsMH3/8MVRVTUR6iIgoQSJ2AZ0+fRo//vGPoSgKrFYrhBCQJAkvvvhiItJHREQGiRgAHnvssUSkg4iIEixsF5C/4r/ssstC/hARUWoLGwAGBwcTmQ4iIkqwsF1AQohxg0Bubq4hCSIiosQIGwBOnTqFFStWhL1w//79hiSIiIgSI2wAmDVrFp5++ulEpoWIiBIo7BiAJEmJTAcRESVY2ABQXFycyHQQEVGChe0CWrt2rfZ6YGAAbW1tUBQFV1xxBXJychKSOCIiMk7EB8GOHj2K7du3Y8aMGRBC4OzZs/jhD3+IK6+8MhHpIyIig0QMAPv370ddXR1mzpwJAPjkk0/w/PPP48knnxz3OlVVsWvXLnR0dMBqtWL16tWw2+1j/m7Hjh3Izc3F3XffHWUWiIgoGhEXgwOgVf4AMGfOHAghIl7T1NQEl8uF+vp6LFu2LOQewm+//TZOnTp1CcklIqJ4GfdJ4MHBQcydOxevv/46nE4nhoeHcfDgQVx11VURb9za2orKykoAQHl5Odrb2wPOf/zxxzh+/DiWLFkSYxaIiCgaYbuAgh8C27dvX8D75cuXj3tjh8OB7Oxs7b0sy/B4PFAUBT09Pfjtb3+LBx54AIcPH55wYktKSib8t0ZcnyzSJR8A85KM0iUfAPMiIizjHzYAxPqkr81mg8PhGE2IEFAUBQBw+PBh9Pf3Y9OmTejt7cXw8DBKS0tx4403jnvPzs7OqNNTUlIS0/XJIl3yATAvyShd8gGYJy9C9QAeD+BxA2736GuP93jpgs+HvW/EQWBVVfHGG2/gb3/7G9xuN+bPn4+vfvWrWmUeTkVFBY4cOYKFCxeira0NZWVl2rmlS5di6dKlAID3338fZ86ciVj5ExGZlfC4IUaGvZW6262r4N1ADJt1RQwAL730Ejo6OvDlL38ZQgi888472LNnD+65555xr6uurkZzczM2bNgAIQTWrFmDxsZGOJ1O1NTURJ1gIqJ0JFRf5a614l1aJe8WLuBCd9w/M2IA+Pvf/45NmzbBYvH+6YIFC/Dggw9GvLEsy1i1alXAsdLS0jF/x5Y/EZmFUFVdV43ut8cNqJFnV8bbhLqA/JU/AFit1ojdP0REZiWE8FXsrsAuG3ds3TVGiBgAZs+ejV//+te45ZZbAABvvfUWZs2aZXjCiIiSlRBitB/eX9m7dYOvKSJiAFixYgV2796N2tpaCCEwf/583HvvvYlIGxHRpBL6Ct7/2u1KqUp+PGEDwJYtW7B27VrU1tYCAPLz8wEAJ0+eRF1dHTIzM3HTTTdh8eLFiUkpEZEBRMgplJPXL59IYQPA7bffDmDsA2F+Q0ND2LlzJwMAESW90IOvvpk2KV7JC7cLGOgD+nqA/l6gvweiz/sb/b3Ajt+GvTZsAJgzZw4AjLvqZ3d3/KclERFFw1vJj06f9FzohrhwPikHXydKjAwD/b0Y7vkPxMkT3sq9v1dX2fcCFweivn/EMYDx+AeGiYgS4VIGX9XsLGBkZJJSOj4hBDDsDGi1o89Xuff3AP193t+OIQBATzQfYrEC+YXj/0k09yUiMkrA0gZa/3zqzLARQgBDF4Mqdl2L3d89MzIc/YdkZAL5RUBBofd3fgGkgineCj+/ECgoAmw5Ebf2ZQAgooQTAUsaBC9tkLx98kJVvV0uY/rbdX3u/T3evEXLlu2r1L2VuVRQhLwZZRiA4q3Y8wshZdnikh8GACKKu9GuGjWwck/i2TXC4/EOpvb3aK100a+r3Pt6gYHe2MYTcvK8rfY8bytd8lf0BUXen7xCSBkZYy7LLp6Owf+ciyF3oTEAEFFUtEpe35LXZtckV1eNcLm8lbe/5d7XAzGg647p7wUG+4EJbHYVkiQBufm+Frqvla6v2PMLgbwCSBZrfDMWIwYAIgprdGaNvj/enVT98WLYGdhK7++F6O9Bz/AQ1HP/8Z4bGoz+AxTF12IvHK3cC4p0/e1TgJw8SCm4RA4DAJFJCVUFVI+3m0b1Vu6enkyInv9q7yezq0YIATiHAlrpIqCi97XcnY6Q109oiNVqDehvH9Mtk18IZOdCkie0e27KYQAgSmNC33qfwDryao7NOz3R6HQJ4W2VaxV50MNL/q4aV/TTOKWsbIi8MN0y/gp/AjNl0hkDAFGK055y1Vf0/jnyk9CCF6rq7U/XKnLdw0v6J1Y9scyUyRmtyAuKIOUFVez5hSieNQvnDBg4TScMAERJzjvY6htYVUO06BP4lKtwu4HBvsBuGf1Tqf2+Sj7aNEmSd6ZMqC4ZXetdso6dKWN6suz9kfy/JUDmcwBESS2ggve4fZV84L6uCUmHawTuc10QJ9q1VnrgA0w93pZ9tGQZyC0A8gu8A6f+wdQ83/uCQiC3AJLF5NWSVnkrWqUu5+QBuY4Qlbz3d7RjFCb/lyZKjOB1agKeblXV6KcfTvTzxyw70OubBtkzetxxEVGv7qVYfBW5rlsm3zdrxn8sNz9tB1NDClGRe98HVeK645IceiaRUjgF0lD8x2YYAIjiQHg83rnmWgtejTjgGpfPFcK7Xoxu8DTkTJlYBnatGYGzYvKLIOmmRKKgyDtTJl0HU2XJV1krYyvxS6zIkw0DANEEhFyfxl/Jqx7vpt3/je+Ao1BV30yZ0W4YEVyx9/cALlf0H5Jl01Xkhcj5nxkYUqyBFX5WdnpU7lpFrq+0JUBSAs8FVe5pkfcwGACIfIR+jfjgyj7Os2mEx+ObKTO6xIAI6qLBQG9s/f85udqSA94pkEHz2/MLIWVmBVySVzwdjmSfOSNJ3h9FCWp9B1beyrRiwANTVOTRYgAg0xBu3QCralw//NgNOkK03Af6Ylt2ICcvcH57QVDlnlcIyZpcyw6MK7ibRftRACXw+ES7V+TMrKRbeiHZMABQWhBape4Z7YMXnrhX8GJkRNf90qst9dsz7IB6/qy3ko9hgw7I8uiyA/4FwwLmt3tnzSTdsgP6vnHtt+918LRESR7zd2ydTw4GAEp6o0sWhOiDV+MzTVLboCNoADVw96XRDTqCTWjZAYtFt+yAdy13baaMv/Wekze5M2Uk2du1ouhnroQY/NRV4qaa2ZNmGABoUmlz4FVdC17fio/DDBrvTJmLYR5e0nXNxLBBh5SZBaFNg/Rt0KGfAulfUybRLd3g7pQxg5yBA6DWkhmQkGTfLsgwDABkiMCKXR3726PCLanAf7pi+xz/Bh26lvrYmTK9gDvGmTK63ZYk3XRI/0NN08vKcP7c+ZjyMiHjVeZBx1JlKiJNHgYAuiQioGWu62tXRVAlH7m/Xajjd914Z8qEW3bAqA069EsO+AZYMzIj3iaqln24h4LCVOqs0CneGABMTutf11rsKiBUX0Wu//HEd6aMywX3+bMQJ/XLDgStBhnrBh15BbqWetBKkL4lCOI+S8TfnaIovhksiq4S9/1WOPBJyYEBIM0IIUYr7IAuGN2PvoI3YAmC0Q06dMsO6Ltj+nuAi4MxLDugjC47kKfvltFV7rn58Zsp459zLgcPjo621C3FpYBQOCBKKYUBIAVo/elChep0QAxdHK3E9a12/2sj0+F0jLPsgO91mA06JsRiDZjL7p0GOfpaW3YgXhWtrG+t+1vpSsCxiXS9SBYLK39KOQwAk0SEapkHHwtRqXsskreijXd69Bt0DIzObw/YnKO/N6aZMsjMCljWN+d/SjGkZASsMQNbnJYd8PevB3fFKL6ZL77KnpU2mRkDQAyEEL6WuPB2pQTPdAk4F9T1ksh06jfo6O8F+i6M3aBjoNe7vny0bDmB67UHDaQivxBSli3gkqiXHQhVuWuvLRNutROZnWEBQFVV7Nq1Cx0dHbBarVi9ejXsdrt2vrGxEX/4wx+gKApmzpyJ++67D/Ikt8aEfqAzVNdKAvrPLznNHo9u2QEDNugAgNz8gGmPkjYl0reOe14hpIw4bdAxpnK3BFXwrNyJ4sWwANDU1ASXy4X6+nq0tbWhoaEB69evBwCMjIxg//792Lx5MzIzM/Hss8/i6NGjqKqqivlzR1vl6mjLW1WhDvRDDPTrpiyqo612f0s9yQjXSOBmHP296HcPQz3bOXrs4kD0gci/Qcd40yDz4rxBh25AVc7OBfKcula8JfmWOCBKY4YFgNbWVlRWVgIAysvL0d7ePvqhFgsef/xxZGZ651erqgrrBBaushfmAx41YOqivi9dqCoAFZAA78OM/hcKPP09mJ5rG+/2CaU6HVB7/guP70ftveD9rTsmQqwpE3ohghAsFiiFUyAXToUyZSrkwilQCqdCKZoKeco077mCwji2piVv5a0okHytdkkbWLWMngv6lldaNDVOnz/5SkpKJjsJcZEu+QCYl0gMCwAOhwPZ2dnae1mW4fF4oCgKZFlGYWEhAODNN9+E0+nEZz/72Yj37GptiTo904unJ2SD6PAbdAQtOxDTBh3WwJ2W/Ev9Bi07IGQZHnhXxB1jxAOc/+/EPm/MNEhfxa5YArtlVHiDsWtkQrctKSlBZ2fnBDOd3NIlL+mSD4B50V8bjmEBwGazweEYnQ4ohICi+3qvqir27t2Lrq4urFu3LiUeitE26Bh32YF4bNARuECYvlvmsrlX4PzAxfj+e/kreK2/Xf+bfe5E6cqwAFBRUYEjR45g4cKFaGtrQ1lZWcD5559/HlarFQ8++OCkD/4CupkyIQdT/b/7vEsgRCs7N2Aa5EQ26Agm5+RCGpxwR5DvImm0Ug9oxbPfncjMDAsA1dXVaG5uxoYNGyCEwJo1a9DY2Ain04k5c+bgvffew2c+8xk89thjAIClS5eiurrakLQItxvu7nMQHf8O33KPdYMObaaMb8/UoIod+YWQrHGaKROKLI9W8haL97VF1xdPRBTEsAAgyzJWrVoVcKy0tFR7vX///rh8jhgZ0R5c0m/Qgf6+0cp9sD/6ZQdk2bemjK6VHrzsQCI26PBNjZSzsr1b/ela8KEGV4mIIkmpB8HEe/83OqDqr/AdF6O/YcAGHb6We/CyA4nYoCOgDz5oOQJfd40/DcrUyyANxzDGQETkk1oB4NCBif9xRubogmEhlx1I8AYd+i6aoN9xnWdPRDRBqVnzZNm0LfUC+9tHN+hAZlZA5R71sgOXQj/Yqli8C5v5+uPZRUNEySalAoD0g7oJb9BhGH+3jH+gNaAfnoOtRJQ6UisATCtOwIcE9cdrlbyVg61ElFZSKgDEjaKE7IvnnHgiMpP0DAAhBlyVqdO9ayIolpR46piIyGipGwBkecwDT+N108hZtvjv/0pElMJSKwAUTuGDT0REcZJSASB4RykiIooem9FERCbFAEBEZFIMAEREJsUAQERkUgwAREQmxQBARGRSDABERCbFAEBEZFIMAEREJsUAQERkUgwAREQmxQBARGRSDABERCbFAEBEZFIMAEREJsUAQERkUgwAREQmxQBARGRSDABERCbFAEBEZFIMAEREJmUx6saqqmLXrl3o6OiA1WrF6tWrYbfbtfMffvghfve730GWZSxatAg1NTWGpMOz8n8BAJ/qjik7Xzfks2hiWCbJh2WSnIwuF8O+ATQ1NcHlcqG+vh7Lli1DQ0ODds7tduPFF1/Eo48+io0bN+Ldd99Fb29v3NPg/8eb6HEyHssk+bBMklMiysWwANDa2orKykoAQHl5Odrb27VzZ86cgd1uR25uLiwWCyoqKtDS0mJUUoiIKATDuoAcDgeys7O197Isw+PxQFGUMedsNhuGhoYi3rOkpOSS0vDpOOcu9V7JJJXTnq5lAqRu+lkmySkR5WJYALDZbHA4HNp7IQQURdHOOZ1O7ZzD4UBOTk7Ee3Z2dsYtffG8VyKVlJSkbNojSeV8pWu5pHKe0rVMgEsrl/GChWFdQBUVFfjoo48AAG1tbSgrK9POlZaWoqurC4ODg3C73WhpaUF5eblRSSEiohAkIYQw4sb+WUCnTp2CEAJr1qzBiRMn4HQ6UVNTo80CUlUVixYtwi233BLxntFE81ADJqk8uyEdWjXpViZA6pcLyyQ5xaNcxvsGYFgAMEIshZkO/zEA6ZMPgHlJRumSD4B50V8bDh8EIyIyKQYAIiKTYgAgIjIpBgAiIpNiACAiMqmUmgVERETxw28AREQmxQBARGRSDABERCbFAEBEZFIMAEREJsUAQERkUgwAREQmZdiGMJPp+PHj2LdvH+rq6gKOJ2oj+ngJl48DBw7g0KFDyM/PBwCsWrUqaXc+crvd+MUvfoHz58/D5XLhjjvuQFVVlXY+lcokUl5SqVxUVcUvf/lLdHV1AQBWrlwZsGdHqpRLpHykUpn49fX14aGHHsKGDRtQWlqqHTekTESaefXVV8XatWvFI488EnDc5XKJ+++/XwwMDAiXyyUeeugh0dPTM0mpjCxcPoQQYuvWraK9vX0SUnXpDh06JHbv3i2EEGJgYECsXr1aO5dqZTJeXoRIrXL5y1/+IrZv3y6EEOLYsWPiqaee0s6lUrmMlw8hUqtMhPD+2z/99NPi+9//vjh9+nTAcSPKJO26gIqLi/HAAw+MOZ5qG9GHywcAnDhxAq+88gpqa2vxyiuvJDhll+baa6/FN77xDQCB24ICqVcm4+UFSK1yqa6uxne+8x0AwPnz5wP26E6lchkvH0BqlQkA7NmzB0uWLEFRUVHAcaPKJO0CwDXXXDPmf0xg7Cb1E92IfrKEywcALFy4ECtXrsRPfvITtLa24siRIwlO3cRlZWVp+0Nv2bIFd911l3Yu1cpkvLwAqVUuAKAoCrZt24bdu3fj+uuv146nWrmEyweQWmXy/vvvIz8/H5WVlWPOGVUmaRcAwol2I/pkI4TArbfeivz8fFgsFixYsAAnTpyY7GSNq7u7Gxs3bsT111+P6667TjueimUSLi+pWC4AcP/992Pr1q3YsWOHVhapWC6h8pFqZfLee++hubkZdXV1OHnyJLZt24be3l4AxpWJaQJAumxE73A4sG7dOjidTgghcOzYMcyZM2eykxVWb28v6uvrcffdd2Px4sUB51KtTMbLS6qVywcffKB1iWRkZECSJMiytzpIpXIZLx+pViYbN27Exo0bUVdXh9mzZ+P+++9HYWEhAOPKJC1XAz137hy2bt2K+vp6NDY2xrQR/WQKl48PPvgAb775JiwWC66++mp8/etfn+ykhrV792786U9/CpjNcNNNN2F4eDjlyiRSXlKpXJxOJ37+85+jr68Pbrcbt99+O4aHh1Pu/5VI+UilMtGrq6vDypUrceLECUPLJC0DABERRWaaLiAiIgrEAEBEZFIMAEREJsUAQERkUgwAREQmxQBAFAUhBLZv347XX389quu/9a1v4dy5c3FOFdGlScvVQImMdPr0afzqV7/C8ePHMXPmzMlODlHUGADIlA4dOoQDBw5AlmXk5eVh0aJFOHjwIIqKinD69GlkZmbizjvvxJtvvonOzk584QtfwD333AMAOHjwIBYtWoRp06YF3NPtdmPv3r1oaWmBqqqYPXs2vv3tbyM7OxstLS144YUXIEkS5s6dC//jN//85z/xwgsv4Gc/+1nI90Q3cfFpAAACBElEQVRGYhcQmc7Jkyexb98+PPLII9i8eTOqqqrw+9//Hu3t7bjjjjvw7LPPoqCgAK+++ioefvhhPPXUUzh48CAuXLgAAFixYgVuuOGGMfd99dVXoSgKnnzySfz0pz9FUVERXnrpJbjdbmzZsgXLly/H008/jauuugojIyOJzjbRGPwGQKZz7NgxzJ8/X2vB33rrrZg9ezZ27NiByy+/HIB3Oe7s7GxYLBbk5+cjOzsbg4ODmDJlStj7HjlyBENDQ2hubgbg/UZQUFCAU6dOaUsRAMB1112HnTt3GpxLosgYAMh0ZFmGJEna+5GREZw5cwZWqzXg78Itxx2Oqqq455578LnPfQ6Ad52akZERdHd3I3jFFf+CZZIkBZxzu92X9JlEsWAXEJnOvHnz8I9//AM9PT0AgLfffhv79u2L+b7z58/HW2+9BbfbrW1V+NJLL6GsrAxCCBw9ehSAd2u/ixcvAgDy8/PR3d2Nvr4+CCHQ1NQUczqIJorfAMh0ysrK8M1vfhNPPPEEAKCwsBArV66Meceor33ta2hoaMD69eu1QeDly5fDYrHgwQcfxM6dO/Gb3/wGs2fPRkFBAQBgxowZqKmpwUMPPYSioiIsWLAg5vwRTRRXAyUiMil2ARERmRQDABGRSTEAEBGZFAMAEZFJMQAQEZkUAwARkUkxABARmdT/AyZBJntCw7W9AAAAAElFTkSuQmCC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Fragile Families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4" descr="data:image/png;base64,iVBORw0KGgoAAAANSUhEUgAAAYAAAAEWCAYAAABv+EDhAAAABHNCSVQICAgIfAhkiAAAAAlwSFlzAAALEgAACxIB0t1+/AAAIABJREFUeJzsfXd4FcX+/jt7SnonBQgQCCTRQGi5gIBgkA7SvKioWMAuVx7Fr8gVFS8WBH/XC2LhYuPaEFBAIQooTRS5Uq4FqSGEXpJASD9tfn/M1nN2TwlJCMm8z5Mne3anfGZ2dmb3MzPvSyilFBwcHBwcTQ7ClTaAg4ODg+PKgA8AHBwcHE0UfADg4ODgaKLgAwAHBwdHEwUfADg4ODiaKPgAwMHBwdFE0agGgAEDBiA9PV3z17VrV0yYMAF79uzxO52JEyfi1Vdf9Sus3W7HJ598Iv9+4403MG7cuIBtDxQnTpxAeno6Dh48aBgmPT0dmzZtqlH6Tz/9NB577LGamudRLw0Z7m0mMzMTgwYNwptvvgmHw1Fr+ZSXlyM9PR07duwA4H87o5Ri2bJlqK6urnHejz32GJ5++ukax6+L/PLy8vD444/juuuuQ+fOnTFy5EgsXrwYNpvNa7wvv/wSPXv29MsOf56TQODPM5Wbm4uJEyeiZ8+eyMrKwsiRI7Fo0SLY7XY5zBtvvKFpcxkZGejatSseeugh/P777x5pbt++Henp6fjHP/5RK+WQ0KgGAAB44oknsG3bNmzbtg0//PADlixZgqCgIDz00EMoKyur9fzWrFmDBQsWyL8nTZqE9957r9bzqQm2bduGPn36XJG83euloWPu3Llyu/n+++/x5JNP4t1338W///3vOsvzjTfewKOPPuoz3C+//IJnn322VgejK41ffvkFf/3rXxEUFIRFixZhzZo1ePTRR7FixQrce++9XgeB4cOHIzc31698mjdvjm3btqFdu3a1ZbpXzJkzB88++yxycnLw6aefIjc3Fw888ACWLl2Kp556ShM2IyNDbnNbt27FihUrYDabcd9996G0tFQT9quvvkJKSgrWrFnjc4AMBI1uAAgLC0N8fDzi4+ORkJCArKwszJkzBxcvXpTfvGoT7vvowsLCEBMTU+v51ATx8fGwWq1XJO+rbX9hZGSk3G6SkpIwZMgQ3HTTTVi3bl2d5RkdHY3w8HCf4a62uvQFm82GJ598ErfeeivmzJmDrKwstGrVCsOGDcNnn32G/Px8vP3224bxg4ODERcX51deJpMJ8fHxMJvNtWW+IX7++Wd8+OGHeOuttzBp0iSkpqYiOTkZo0aNwttvv43c3FwcOHDAwzapr0pNTcVzzz3n0VdVV1dj/fr1ePjhh1FRUYENGzbUms2NbgDQg9QJmkwm+dx7772HnJwc2UX0v//9Tzeuw+HA66+/jgEDBiAzMxO9e/fGSy+9BKfTiR07dmDGjBm4ePGi/Gnv7gLau3cv7r77bnTr1g19+/bFvHnz5E/BHTt2oGfPnli1ahUGDBiArKws3H///SgsLJTznj17Nvr06YOsrCxMmDABv/32m8a+bdu2YcSIEejUqRPGjx+PQ4cOydfUn6sTJ07E66+/jsmTJyMrKws33XQTfvjhB6/1VllZiWnTpiErKwsDBgzA8uXLNddXrVqFIUOGoHPnzhg7diw2b94sl0tdL9999x26du0qv8EWFxcjIyMDixcvltN6/vnnMWPGDABAfn4+Jk+ejM6dOyMnJwdz587VvPV4uy598n/77bcYOnQoOnXqhAkTJuDIkSNey6oHs9kst52nn34aTz75JMaPH48ePXrgp59+gt1ux2uvvYY+ffqge/fumDx5siafyspKPPPMM+jevTuuv/56fPPNN5r03V1An332mVyf48ePx+7du3HixAncddddAIBu3brhyy+/BABs2bIFo0ePRlZWFkaMGIEvvvjC494MGjQInTt3xowZM3y+NX744YcYMmQIOnbsiB49euCpp55CRUUFAOZyGTduHBYvXow+ffqgS5cumDZtmnw90Pw2b96MwsJCPPzwwx7XYmNjcffdd2PZsmXyM9azZ0+8+uqr6N69O5577jkPF9D+/fsxYcIEZGVlYfTo0fjggw8wYMAAAJ4uoAEDBmDJkiWYOHEiOnXqhMGDB2Pjxo1yWkePHsVDDz2E7OxsdOzYESNHjvTbjbp06VL07dtX1z2VkZGB9evXIz093Wsa0kBlsVjkc99//z0qKytxww03oEePHh73+nLQ6AeA4uJivPTSS4iPj0d2djYAdqM+/vhjzJo1CytXrkT//v1x991348SJEx7x3333XaxevRpz5szBunXr8NRTT+GTTz7Bxo0b0bVrV/z9739HdHQ0tm3bhq5du2riHj16FHfeeSdSU1OxfPlyzJ49G6tXr8Y///lPOUxpaSk+//xzvPHGG1iyZAn++OMPvPPOOwCAjz/+GN9//z3efPNNrF27FikpKXjsscc0b4Sff/45Zs2ahS+//BKEEDz77LOGdfHee++ha9eucpkffvhh5OfnG4bfunUrYmJisHLlSkyaNAnPP/88du/eDQD44Ycf8NJLL2Hq1Kn4+uuvceutt+Kxxx7Dnj17POqlV69esNvt8uAlvd3s3LlTzmvbtm3o378/qqurMXnyZKSkpGDlypWYO3cufvjhB7z44osA4PO6hDfffBMvvvgiVqxYgQsXLmDevHmG5XSHw+HA9u3bsXr1agwcOFA+v2bNGtxxxx1YsmQJunbtigULFmDr1q3417/+hWXLlqFt27aYOHGi/Pn+wgsvYNeuXVi8eDEWLlyI//znP4Z5fvHFF5gzZw7uv/9+fPXVV8jOzsaDDz6IsLAwvPHGGwCA7777DsOHD8ehQ4fw2GOP4fbbb5ddJ6+++irWrl0LgL2JPvPMM7j33nuxcuVKREREeO3Evv76a7zxxht4+umnsW7dOrzyyiv47rvvsGzZMjnMwYMHsXv3bixZsgTz58/XXA80v99++w0pKSmIiorSvd6zZ08UFhbi+PHjAICLFy/i2LFjcjtUo7S0FJMmTZLbw7333uvT9bhw4UJMmDABa9euRUZGBv7+97/DZrOBUoqHHnoIYWFhWLZsGVavXo20tDS/BlAA2L17N3r06GF4vU2bNl7jFxUVYc6cOYiNjUW3bt3k81J7iI6OxqBBg7B9+3acOnXKpz1+gTYi5OTk0MzMTNqlSxfapUsXmpWVRTMzM+ndd99NDx48KIe74YYb6FdffaWJe++999I5c+ZQSim988475eMNGzbQn376SRN25MiRdOHChZRSSr/44gvao0cP+dqCBQvo2LFjKaWUzpkzh44cOZK6XC75+tq1a2lmZiYtLy+nP//8M01LS6P/+9//5Osvv/wyvfXWWymllM6ePZsOHjyYnj17llJKaUlJCd2+fTt1OBz0+PHjNC0tja5bt06Ou2rVKpqVlSX/TktLoxs3bpTLdNddd2nKMWrUKDp37lzdupw+fTodOnSoxvYpU6bQadOmUUopveOOO+jbb7+tiTNz5kz6t7/9Tbde7rrrLvrmm29SSil9/vnn6QMPPECzs7Op0+mk+fn5NDMzk5aWltIVK1bQwYMHa9LdtWsXzcjI8Ou6VC9r166Vry9ZsoT26dNHt5xSPXXq1EluNxkZGTQrK4vOnDmTVldXa+pDQmVlJe3YsSPdtWuXJq3BgwfTjz/+mJaWltLMzEy6adMm+dqePXtoWloa/fnnnyml2nY2btw4+vLLL8thnU4nnTNnDj169KjcTsrKyiillD711FN05syZmnzffvttOm7cOEoppVOnTpXvA6WUulwuOnToUDp9+nTd8m/fvp2uX79ec+7BBx+kM2bMoJSye5mWlkbPnz8vX3/00UfpE088UaP8Zs6cSSdMmKB7jVJK8/PzaVpaGt29e7fuM6JuW0uXLqW9e/eW7xOllM6bN4/m5ORQSqncHg4cOEApZX3Ec889J4fdt28fTUtLo0eOHKHl5eV08eLF9MKFC/L133//naalpdFTp05RSrXPlDsyMzPp559/rjk3duxYuV116dJFfmYWLFhAMzIy5POdOnWiaWlpdNiwYXL7oJTS4uJimpmZST/66CNKKaWFhYU0IyND7n8uF3XvGKtnPPjggxg1ahRsNhs+/fRTbNiwAVOmTEGHDh0AsJUYp06dwsyZM/Hcc8/J8Ww2m66/fODAgfjvf/+LefPmIT8/HwcPHsTx48cxePBgn7YcPnwYnTt3BiFEPte9e3fY7XYUFBTI59RvBuHh4bKLaMKECfj2229xww03yO6Om2++WePKat26tXwcGRmJqqoqQ3ukLyAJWVlZGpeRO7KysjS2Z2Zmym6MQ4cO4ddff8WiRYvk63a7HW3bttVNq1+/ftiyZQseeeQR7NixAzNnzsTPP/+MAwcOYNeuXejatSvCw8Nx+PBhHD9+XPM1RSmFy+XC0aNHfV6Pjo4G4FmnviZQZ86cKX+6BwUFoVmzZh5+41atWsnHx44dg81mw6RJkzR1VF1djSNHjuDIkSOw2+249tpr5WsdO3aEIOh/dOfl5eHee++VfwuCgOnTpwMAzpw5owl76NAhHDx4EGvWrJHPORwO2d5Dhw5h1KhR8jVCCDp16mRY9l69emHv3r3417/+hSNHjuDw4cM4cuQIxowZI4cJCwtDs2bN5N/h4eGyCyjQ/KKiorwuyLh06RIAICYmBmfPngWgrXs1Dhw4gIyMDM2z26VLF6+TxCkpKZpyAKz+QkNDcccdd2DNmjX4/fffcfToUfz5558AAKfTaZiehOjoaJSUlGjOLVy4UH6ep0yZolkJ1L59eyxcuBAAu9+RkZEeX0W5ublwOBwYNGgQACAuLg7Z2dlYuXIlHnnkEU3bqwka3QAQExMjP/zPP/88iouL8fDDD+Orr75C8+bN5Rs5Z84czcMJsMkldyxcuBBLlizBzTffjMGDB2PatGmYNm2aX7YEBQV5nHO5XAC0DUrt7wOUSb/U1FRs3LgRP/zwA7Zu3Yr//Oc/+PjjjzW+eKMORQ/qgUOywVt892sul0u21el0Ytq0acjJydGEMZps69evH+bPn4/jx4/j5MmTyM7ORufOnbFz5078+OOPuOGGGwCwB7FLly545ZVXPNJITEz0eV2aPzGqUyPEx8f7/ERXtw/p/r3//vseE5Lh4eHyJ7o6X5PJ5HEPJFgsFr8ne51OJyZOnIjbbrtN9zohxCMti8Vi2Il9+eWXmDVrFsaNG4frr78eDz/8sOx2Usc3QqD5de3aFR9++CEuXrwoD9hq7Nq1C3FxcWjVqpU8AOg9SwBrb9Iz5S/0ykIpRXl5OW677TZYrVYMGjQIOTk5CA0NledgfKFz586yi1RCixYtDPO1WCw+29zXX38NSqnmOXO5XKCUYseOHejVq5dfthmh0c8BPP/88zCZTJg1axYAZbXH2bNn0aZNG/lvyZIlupOi7733HqZPn46nn34aY8aMQXJyMk6dOiU3eG8jcGpqKn799VfNw7Fnzx5YLBbNm7sRVq1ahdzcXNx444144YUXsG7dOhQXF2PXrl0B1gLD3r175WNKKX7//XdkZGQYhlevWACA//3vf2jfvj0AVraTJ09q6nDNmjWyH9q9Xjp06IDY2FgsXrwYWVlZCAoKkidTd+zYgf79+8vpFhQUICkpSU73woULmDt3Lux2u8/r9YXWrVvDbDajuLhYtqNVq1aYP38+fv31V7Rt2xYWi0UzaX/gwAFDG1NSUuS3TYDdn5EjR2LdunUedSnVgbrut2/fjo8//hgAkJaWhl9//VUTR522Oz744ANMnjwZs2bNwvjx45GRkYGCggK/B6RA87v++uvRvHlzj0EGAC5cuIAPPvgA48ePNxws1ejQoQMOHjyo8dHrraP3B9u2bUN+fj4+/fRTPPTQQ8jJyUFRUREA/1ZiTZgwAVu3bvUYBACgqqrK4+vAF44fP449e/Zg6tSpWLVqlfy3YsUKhIaG1spkcKMfAGJjYzFt2jRs3rwZ3333HQDgvvvuw1tvvYXc3FwcO3YMCxcuxOeff667VjgxMRFbtmxBQUEB9u7di6lTp6KkpERucKGhoaioqMDhw4c9NurcfvvtOHHiBF588UXk5eVhy5YtmDNnDsaMGYPIyEiftpeXl+OVV17Bli1bcOLECaxatQqUUlxzzTU1qouNGzfi448/Rn5+PubOnYsTJ07glltuMQy/b98+zJ07F3l5eVi8eDG2bdsmT8Ldd999WLp0KT777DMcO3YMn332Gd58800kJycb1ku/fv3w5Zdf4i9/+QsAoEePHti0aRNiYmLkgWXUqFGy+0OaeJwxYwbsdjsiIiJ8Xq8vhIWFYcKECXjppZfk9jFr1ixs2rQJHTp0QHh4OMaPH49XXnkFO3bswN69e/Hcc88ZvjDcc889WLp0Kb766isUFBRg3rx5KCwsxF/+8heEhoYCYAN4eXk5Jk2ahM2bN+Odd95BQUEBvvnmG7z66qtITEwEANx1113YunUrPvjgA+Tn5+P111/H/v37DcuSkJCAHTt24PDhwzh06BBmzpyJw4cP+73ePND8rFYr5s2bh9WrV2P69On4/fffcerUKWzYsAETJkxAy5Yt/dofAQAjR44EAMyaNQt5eXnIzc3FRx995FdcdyQmJsJutyM3NxcnT57Ehg0b8PLLLwOAX3XRt29f3HfffZg8eTIWLVqEAwcO4Pjx41i1ahXGjBmDoqIidOzY0W97Vq9eLX+BpKWlyX8dO3bEqFGjsH79+sve29ToBwAA+Otf/4quXbvi5ZdfRmVlJe666y5MmjQJ8+bNw4gRI7B+/XosWLBAM/MuYc6cOThx4gRuuukmPProo0hOTsZf//pX+W36uuuuw7XXXosxY8bIyyAlJCYm4t1338XevXsxevRozJw5E2PHjtXMPXjD7bffjttvvx3PP/88hg4diqVLl2L+/PmGfnZfGDFiBL777juMHj0aO3fuxPvvv6/5RHXHqFGjUFBQgDFjxmDFihVYsGAB0tLSAACDBg3Cs88+iw8//BDDhw/Hhx9+iH/84x8YPny4Yb3069cPdrtdXinRuXNnWCwW+e0fYAPH+++/j0uXLmH8+PF45JFH0KVLF7z22mt+Xa9PPPXUUxgyZAj+/ve/Y9SoUTh48CDeffdd2V89Y8YMDBgwAH/7298wefJkjBkzxtCVMmLECEydOhX/+te/MGrUKOzevRv//ve/ERsbi7S0NOTk5GDSpElYtmwZOnbsiAULFiA3NxcjRozA3Llz8dBDD2Hy5MkAmA98/vz5WLZsGUaPHo28vDyMGDHCsBzPPPMMCCG4+eab5U1YDz74oNe3eDUCzU+KI7kyH3nkEQwbNgzz58/HuHHjsGTJEr/3r4SEhGDRokU4ePAgRo8ejcWLF2P8+PFeXVbebHr88cfx//7f/8OIESPw5ptvYvr06YiKitJ8PXvD448/jvnz52PXrl245557MGzYMLz99tvo168f1q5d6+Ey9Yavv/4aI0aM0N0rcuedd6KqqkozD1QTEOrvdx7HVY2JEyeiY8eO8sQiB0djwPHjx3HmzBn5qxJgS7elOTMO72gSXwAcHByNE+Xl5bjnnnvw1Vdf4eTJk9i2bZv8VcrhG41uFRAHB0fTQUZGBv7xj3/gzTffxKlTpxAfH4977rkHt95665U27aoAdwFxcHBwNFFwFxAHBwdHEwUfADg4ODiaKK6qOYBACJBatGhRe4RJVxCNoRyNoQwAL0dDQmMoA1A/5fC21Jt/AXBwcHA0UfABgIODg6OJgg8AHBwcHE0UfADg4ODgaKLgAwAHBwdHEwUfADg4ODiaKOp0GWhJSQmefvppzJw5Ey1btpTP79y5E1988QUEQUBOTo5Gd5WjbkD37gH98TvQ82dA4pNA+gwEyezqO2I9Q7bz2BGgogywVQNmMxAdB4RFACUX2PmqCsBFAbMFaJMKYfh4Ft9HGdX1AKsoMlJyAbBXAxYrSOtUOZ5iSx5gt+F0SBhcLVqD9GHt1ZW7HDhxFHA6AYEALpenrfZqdt7pBKoqAYcdkDbfCyageTJIj37AiaMeduvaaqv2COPKXQ7kHwAk1bPwSJCBoyAMH69736vOHIPrq89100VyCrNFLDMsQSCt28lllu+NXC4HYBM1DqxWIDQMiIrVpEktVmD/r0BZKRAeAdJ/mKFttOAw6JZvPMK637+zJUVwRcVp70X+QVa/Yh2gUzaI3SanL5dNKnd5KXCxCLDZACreIyNihIgooFVblkclU0JDSCjI0Js19qnhyl3OynKphLWPsAggvrmmbqpG3QokKdog9f2c1hkVhMPhwOuvv44TJ07gqaeekgcAh8OBxx9/HK+88gqCg4Px7LPPYvr06brKQO7g+wBqBrp3D1wrPTnShbET62UQ8LcMsp2VFUDxeda5AAAR2AMqKZTJSlMEIABMZiA8ArAGAyGhmjTVZdTUQ2UFe/glNSkp7eg49mB3uw5093YlHETlK6lzq64CKstZfIcDAGX2CCpbiZimfN0AgglolqixXc5fbavKPjnMj98DhWcBl1p9i7CBqEc/4GQBNKisgMlsgtMS5JkuwH6HhLGySYjWKp7J9aYut5itXG5BYPGqq4BLF9g9UivMZff1tK2kmHX8bkp0ZMQt8oAh3T+LxcLEdSorAFsV62Rd7gpkBIiKAaJjlbJKZZHaFyFKG6gJTCaQUbd7DAKu3OWga5cpgyTEqjIJrC7E+2ixWOAceZsymNfBc3pF9gF89NFHGDRoEGJiYjTnT548iaSkJISHh8NsNiM9PR379u2rKzM4wN7aAjl/pSDbU3ZJ+zBLx06nqvMH5E7V5QRKL7F4Rmm6HcthXU5tXuJ5uuUbbTj19bJL2vhy5061tspp+3jHcjk98pHzd7dBdUy3fOtZV2o7dm7zzKvsElyXSvTTlX57K7NRuaVjp6o+PcKrsNNTfQ+lemURywmD9lp2yTAeQD3LJNkkhb+czh8AnE7ZPq3N4v1zubVXp6pupLNiua7Ec1onLqDNmzcjMjISXbp0wapVqzTXKisrZYUjgAk6SOLSvuBtJKuN8A0Vl1uOsyVFoDoCGaSkGIn1VEf+lEGy0+F0+C1HCIB9tlMniNMBs1s51WVU14NDfPvzkPYU03CUl8McGy+Hk9MT3+aoywliNnu3M4AyuNsu5a+2VW0fADgqSgFqMLxQCthtHsIoDqcDcLI3aPd0mSFELpsM6ZpsrKcGsHvehBDA6QCVOkDpnBTE5mmbXQzroZpWUYYWLVp4tGOpDFS38xfhcmrLKt2/WnR8ENE+NU6UlxnWk1Q30n20iG30SjyndTIAbNq0CQDT5jx69CgWLlwou3lCQkJQVVUlh62srERYWJhf6XIXUM3giooDPXfa4zxJaF4vdeRvGWQ7TWaA2PzvQAkBiABqMnto7qrLqKkHk5n5i8XORn5QzaJrISyM/ZfCQXQBmcRHRhAHKUKM7ZQ6Mj/K4WG7lL/aVrV9ABAaweYVjPJWh5VgMoMIgkfZYBY7HocdEEzajsvs1ilJ9eal3JSK8zOCg70Fu3eGFh3bBBNAXZ6dZlgETp06pbl/sgvIZGZ5uA9SqjQ1ZZXKEkj78gEaGu7RvmlYOHNn6dSTVDd2u52VIyrWo3xqXO5zWu8uoBdeeAEvvPACZs2ahZSUFEyZMkX28bds2RKnT59GWVkZHA4H9u3bJ8sMctQNpIkyf89fKcj2hEeyzkCCdGwysT8lhnI9IpLFM0rT7VgOK5i0eYnnSf9h2nDq6+GR2viSHSBaW+W09XWANeVzy0fO390G1THpP9SzrtR2ZPf1zCs8EkJklH660m9vZTYqt3RsUtWnR3gVsq/3tC1CryxiOWHQXsMjDeMBxLNMkk1SeOEyu0CTSbZPa7N4/wS39mpS1Y10VizXlXhOTbNmzZpVZ6mDuYO6d++O3377DQcPHkT79u0RHx+PRYsW4fvvv0dOTg46derkV1qlpaV+5xsRERFQ+IaK2igHSWgOEpfAJr4qK0DikyAMHltvq4D8LYNs56WLbAUKETuWoCAgPglIbKlMJkpv39YgIKUDhPGTQDpley2jph4cdiAuAYhpxh5SsxkIiwBpkwph8FgIfW5UbBFXIpmjY0CT20IYcQtI115sNUlFOZvYs1iZbUFBQEJzZqtgAiwWICiYXaeUTRBLEExAi9YgN44EEQSN3XL+aluj41iHow6T1BK06Byzk7pYnUREggy7GaZbJnne9xG3IK7fIFSeKPBMt0UrkOw+IBarsvpKqpMRt7D6lepDXS5CAIuZTU5HxQLNk5U0W7UF2rQHSkvYPQ2PBBk0Wt+2UbcDiS2A08c1YaUJVvX9M9mq4IpLYHZ16aVTB1FAdh+QmDiWvlQ2QWDlbpYIBIcoPnmpTRk24iig/TXMdy99NYWEyRPUHm25Qyaz48wJwGFjbSMyCkhuq7mPsbfei6p2GZ7tsxaf04iICMNrV5UgDHcBXZ1oDGUAeDkaEhpDGQDOBsrBwcHBcYXABwAODg6OJgo+AHBwcHA0UfABgIODg6OJgg8AHBwcHE0UfADg4ODgaKLgAwAHBwdHEwUfADg4ODiaKOpUD4DDf/jLA96QeP298dWrudcLW6eAduvrvTwq/nmYzYxCuLqa0TxndNbwunsrsz8c+j7Lc+yImL/IWRUWATJwFHDfVI/6R3IK6N49QEEeoyWWdiibzGynbFCQh86AzBMvct6ry+etHt3LIGsBFBxWtAAk/qHIKJlL35W7HPS7r2QGyuMWK9tZDQAXirR6BiCM199kYvw6VVWizoEFaJYg6hwUs123lZWQqegIAULDQa7totUOcK+nE0cZa0TLFEMNB71zvp4Fb/da754xzYMjsg6ErGFQUszqxFatZGQyA6kZEIaPD/hZ02vfkr5CQ9Dj4DuBGwC88YC3HDRCLseV5vVXQ5dbH9Dyyqs4z+12u4edGv5/Kb7TAThdCs+/dC5S5HUXoVdmrzaJHPpGdaWxpeislnZa7NBDbxiKikMq6nJJt0ASE9GDRDMh2dCyjZamWeKLj4xhA4aXelSXHQBcny5SeO01j7E+J33KAAAgAElEQVSoByAIjL7g4F4DTQLCaCycLrdrROe3CJNImWBEoxwawQY1QLFZqidAy70TGuap4aASW1HD/b7FnjmG8+/+S4ljcK8BaJ8ZKWxoGKPxALRl8ahLqQoEID4Jwu0P+v2s6bZvlY3uz3ddge8EbuDwlwe8IfH663LrS8cGvPKG5VGHc6p45l1u3PJe0vJpk5d4HrbodeYuJyp/2KA9J/HKG3X+UhnUNrhz9Otx57v/1ik7/fE7Ay0AQKNLsP83L5oEVFvf6vMev6kS3huHfmWZflncdRcAfQ0H97iSBW73rWzDam0cnWO5ntzTl/KWINnm8qIIRl1A2aWAnjXd9q363RD0OLgLqAGAnj+jf77wbI3C1Qc0tjjsvo/hpTxu4ZQAqofRrfPQK7M/NhnVlT+2ULVbQArr7we0lK7dxlwOqnQBsPIFUo+Ues9fTtel0TOoc0h2qWFkp3uZpbB6ybrdN+eZk/px3O+1e77SdZdTYeYM4B4G8qwZtinx95V4bt3BvwAaAIjkj3U/3yyxRuHqAxpb1HzxZovy241H3rA87nzzcgCidF5udL96ZfZqk5d4/tpCJD+zOl1/O1cpXXXnL6YLQHQV+V+PJD7Je/5yukL9DgCiDoFHWdT3UoJ7maWwOvfA/b6ZkhSNcW/32uOZka6r25Nkm696MlsCetYM25T4+0o8t+7gA0ADgL884A2J11+XW186NuCVNyyPOpxJxTMvuHHLe0nLp01e4nnYYtLhlhdMCLl+kPacxCuvF14VT2ODO0e/Hne++2+dspM+Aw20AACNLkFGlhdNAqKtb/V5j99ECe+NQz8kXL8s7roLgL6Gg3tcyQK3+xY+aLQ2js6xXE/u6Ut5S5BsE0xeBlSB0VMH8Kzptm/V74agx1HnegC1icaqB+CNB1xdjivN629osxGvvMhxH5zcBs4BIz3s1PD/S/zzEVFATKzCnR8RBXTtpfC6eymzV5t81JVWi8Cu+IQJExUhw25G0qPTUWYNUeq/RSuQv/RlE6zlpcpkqvQWHBLGJkTVOgODx7DrEue9unw+6lFdBpLQnGkBFJ5lq4kA1jFLHXRkNOPdv2sK+33yqKKxYA0CkpIZP73DodUzsFjYJGpouKJhQERNhqSWiiaDLAovVSBh5czsomgHeNSTHSgvYza2bqev4eAe1+C+xaRdo9wLL/fa45nR0zwIj2QaBjHN2H2z27TzOiYz0P4aCOPuCuhZ023fqrbg/nzXFbgewFWMxlCOxlAGgJejIaExlAHgegAcHBwcHFcIfADg4ODgaKLgAwAHBwdHEwUfADg4ODiaKPgAwMHBwdHIQO120LJLoEXnvIbjO4E5ODg4rnJQSgGbDaiuZCSG3uhJVOADAAcHB8dVCOpyMQbaqiq2z8AbR5MB+ADAwcHBcZWAOhzsDb+6im1Yu8xtXHwAaACobY7/y03PW3x/ONjd+e4v3XQr0HeINr7Exe5ysZ2q0o5TF2WUvNLOyeBQoOSCllDLGsRojs+cAC6VsB3D0tuPTFNA2HFwCKP+dTiUdARB5GOhLL/IKIWT//CfbFevwwmYTYzjvkMmSJ+BqDpzDM6P3tFy/6thMjPK6rgElldFGaMcdrrtmKVgeQsC230KAMWFrBwAs81iYZ/x4REyr7/RfdHck9ISRj2sdgEIgrJ71+XEcUoZ53/7a0HCIhT9g6pK5T4IAqsbUE+qaQK2mzc8CqTDtZ73/VIJ5B3R1iCgZQrQLBHY/ytrE0HB7HxVBbsv1iBWzyqefN12JtWprRonrFbQ5q390hSA3cZ2AldXMUoH6R7ZqlnaReeAC4XGb9CCCYhP1Gg6BApfz6TXZ85WzbQxqiu1u69rAXW2E9jlcuGdd97B6dOnAQD3338/WrduLV9fs2YNNm7ciMhIxovxwAMPeN2xBjTOncC+OP4DLcflagZ4iw/AJ9++B989AEIIMHw8SJv2Wn50iQufCKzzEwQtnQKI0inqQRD8+OwVOyyjZk6Ikn9QMOskpA5aui5y9ZucdjhLLhozhqrtIsRvP6whTCZFEyG7L3CywNP8bteB7t7Ofpw/C1QESCsQFAI4bDW3NSqWdajSfZcpIsT6k/h/XC42oAPKdSIo4UxmIDYeCAnVlkndVtQDvdnM4vvSFLhYzAYOUCgcR5TZFREFlJX4X/aEFjKPf6AvVN70Pk5uWKu9TtmgS4aOA0npUCPXjhotu/3F8FqdfQHs3LkTADB79mzs3bsXS5cuxVNPPSVfP3LkCKZMmYJ27drVlQlXBbzx09foTeMy0/Nbc8Cdg116AHf+AD3iMbrlWyA1QxtXoniWOHfcH0RvnT/g54NB9anwNemI+VdVigOPW4SyS4DdBqetyr88L/OBleF0KgPAzm1A81YeQeiWb4CIaPajsizwPKorL8NAsLqJjlXuu7v2gJrGWz4Wr1MVVbXLKbcjuuVb1jlL6UvX1dTWTidgFhivf5BNOwBIcUJCxWPJHje7jLQfvJU1JDTgZ9PrMzVoBPsvcV+5qNzu6c+bQFqn+m+flK6tGijIA83bx9TiFq0wDFtnA0CPHj3QvXt3AMD58+cRGqpV+MnPz8fKlStx8eJFdOvWDWPHjvWZpq8vhMsNfyVwtqQI1KJDf1tSjETR/kDK4U96NY0PUPmaw+lQPYwOmMXzdrvdkzYZAKkog0VMW4p71dBQuZwgTgfo5b7R1wBErGNqq4ZF5744ysthjo0HANivRH26nLLiG7EGeb+nPq4RsR05KkphjmWuMcO2QikIIaDivTGr6sYhutzMFgvsuoI5iu2BQMrH32dJgtEzhYtFcJaWwFx4BlT66jURSKvzSWkJ4hITfKZPnU7YC/Jg2/cbqvf9BvuRA367iup0DsBkMmHhwoX45Zdf8MQTT2iu9e7dG0OGDEFoaCjmzZuHXbt2yQOGERqjC8gVFQd67rTHeZLQHKdOnQq4HL7Su5z4AJRrJrPiCjGzDgAAYLF4PKyEENDQcNiltKW4hFz2JFa9QDCBmsyAySG6IurPZrkuLValjtUIC1POX4n6FEwsf+m+e7NBemHQlVwkoCYzSys0QimTUVuRBgXx3mjqRvxqstvtzNXjNOgMvV3TgZSPv8+SBM0zJclpUhcQ2wyuSxdhD48Eis57RoyLx7mznuv4KaXA+TNA3j7QIweA/IOKfrU7woyZQIF62Ag2ZcoUzJ8/H4sWLUJVFTOSUooRI0YgMjISZrMZ3bp1Q35+fl2b0iBR2xz/l5uet/j+8O0j+3r9+P2HevKjS/5h6b87Nz3x0Ty98dIrifgW+pDyDw5R4qghctSbomIM+Pd17PKmEeAv1Gm46wiIIP2HKT9CwgPPIyjk8myVdQ7E++6uPSDrABDtMaC9v4JJ4cnvP9QzfXfdBenYl6ZAeKTKHqIcS/kFUvYa8PhTSoEe/dhAY7ezwUyUniTderP0xP/uUJ+nJRdA92yHa8UHoPNmgL7xD9Dc5UzyU935W4OAtI4gw/4K8uhMkOmverWvzr4Atm7diqKiIowdOxZWqxWEEAjiA1tZWYlp06bh9ddfR1BQEP744w/k5OTUlSkNGiSzKwSIKxYKzzIVo8tYBXS56fmKr74mi7TbbZpwrsQWzI9bXgqERSDypltQJq4CkuMTwlZnyKuAXKxDkCaGbTZxFVCIl1VAJxnXuscqIJUaVnAI47Z32HVWAUHUHIgGMrJUq4DK2Ce02SyuAmIrXWLj4nD+o3eAY3niZHEtrQIihL0BalYBWVlHERYB0n+odhWQ232hbdqz84IAXArRWQUkdp6SeD2lch16XQUkTkbqrwJiPPqaVUDSfb90USmrNYhNEDdLZJ1VeSnzzVuDWH4OB1uR5L4KSCqTup3Jq4BsEKwWuNxXAanqRT4nCEyTobiQzXeoVwHZbUBiC7ZCqLjQ2CUkmID4JI193kBdTmXVjq0aJCkZuPEm0N0/AReKgJg4kG69Qdpfy6pJ/K++jsxugM0G15qlQN5+wEg+UhCAVu1A2qUDqdcAySkgAQxqdbYKqKqqCm+99RZKSkrgcDgwZswYVFdXo6qqCgMHDsTWrVvxzTffwGw2o1OnTrjlllt8ptkYXUC+0BjK0RjKAPByNCQ0tDJQh11Zn2+z+R0vITEB586eA7XbgeN5oHn7WYd/6pixKy2xJZCaAZKaAbRpDxIU7DWPK7IKKDg42MPvr0a/fv3Qr1+/usqeg4ODo07B1udXsS+ZABcIUJcLOH0cZXt+hOvXnWxvidHy4uhY1uG3ywDapYPoSGbWFHwjGAcHB4cfYNQL1Qr9QgDLfSmlbMPZkf2geQeA/ANAZQV0F+6GhLGOPjWDLZ2OaSavBqtt8AGAg4ODwwDU6RQJ1qpZ5x+Ax5yWlgBHDjC3zpH94oY0HVgszJWTmgG0uwZIasl0oC8XJhObS/ICPgBwcHBwqEDtNpFgrYqt3PE3XnUVcPSQ4sc/ZzBHQQibGE/NQEz2dbgYHgNi1tknEAgIYYsHrFY2oFiC/JoM5gMABwdHkwajUq5W3vT99OdThwM4ka+84Z84auwWik9S/PgpHUDEnctBiQkgOmv9fUJ6u7dYWadvttTITcQHAA4OjiYHSqmyaqe6UiS+8xHH5QLOnhL9+PuBo4fYUlI9RESJK3WuYf78yOjLM9hiUTp7P9/u/QEfADg4OJoEqMvJXDvVVX778+mFQiBP7PDzD7A9InoIDgFS0kBSxfX4zRJrPnErEMAsdfbsr1bmBHTABwAODo5GC7Y+X9qU5Xt9Pi0vYxO3R0Q//oVC/YAmM9AmVdmA1bxVzd/KTSa2MU7y3evxBtUR+ADAwcHRqCCvz6+u8kmKpmHOzNvPNCb0QAhjY22Xwd7yW7cHsXpfYWOYjmqy1pzUEoTUX4fvDj4ANFBI2/7PlhTBFRXncwu6P0ItUjhX7nI2YeXUF+OoSbruYaXrtOAwTm5cA1dpCduGn9QSpEc/0P9uZVQOEg9/bDz71I1PApJTQPfuYZ/cdhW3vB4sVqBtmiwignyRCVGiNCACEB0DZHRm2+kL8kS/LWVxmyUywqySYrYN32ZT8lOTl5nMOBkRCVdFOXMf+AtrkBflJh3qac1lwZMSWzAxaoOqSn07QkJZB1Ndxd4snU5tOMGEU/GJcFaUMyplKf+IKCAyGjh3WtmQFBzC7ovDzspgCQKiYtg1VRtw/Xcr8N8tSmcrUUC0ac/ax4mjigCQxSoLqwAiXcOxPG365aXsXhAALVO0aVSUAjYbTggCqNnC9ABMZkY/UV3Ffv+lH4T+Q+Ha8i3wwzqFKycoGOgzCKR9BnPr/LGb+fR98oWD3b+SYiA4RKFuOPwno28oLgRim8n0Dtrz8SA9+oF07MbKZ7Fo3DnEZNwF17ZQlB7qjAqiLtBUqCDUAhIS1S5gLOqiEZwwEGqRBV0+XaQVYwE0YhzqPPxNV+p8PUQvLhYzwQ31yghJl0P9X3oAo2LZQ1p8XuSs8XOjDREUHn+9VRhE5LURiKJypYYg8uRcPY+Cb+gNHjWFJEyj5luS2oA3ERrBxMKGRzBOJAnRcdpwUrtyuRSmTJNZK/gTFsEGBqcDHoI90n0zmdk9BoDWqYwls7a0GSSYzEDOCJCWrUE3rPa8ntkN+PN/Ip+SSD5HiOGza9RPXa6wk3seRqhzNlCOwOG3KIveeXehFlUY+uN3nmIs0rF4Xp2Wv+ka2qYruCGRi+mIdJRdYn+uADp/QCSDcxo/7FRUGXO54NH5AzI7Y6NCbXX+gHIPXU6l3UhtwJsIjRS+9JL2vHSfpT/38NKx+lzZJbHzdxvA1fdNikMpc+fUducv5fHLVvaGDyjEeSYz+/La9SMjETSZVC8mxs+uEQLtA2oK7gJqgKDnz+ifN2AE1IRX84mojmnhWfZgSOeo20Mknlfn4Xe6RjYHKLgBl5Ol3dg648YC9X3Ra0dGcahTS7tsxHnj3iap+ovOj86cUv82bgkmILYZ+/IIVGOXUvY1XHKRdfjuK33KLilqZupoRmyeRtkE2AfUFPwLoAGCxCfpn2+W6Du8ekeh6pg0S2ThpHPqhitNTLnl4W+6hjb7w53vHl7voeJoGCAqbQW9dmQUx70dmC3aP3VYQDUQUCVPwVR77SIiEmiezJZaBpqmIDAa7MQW+nENiNqMnl0jBNoH1BR8AGiACFTUxR+hFlnQxV2MRTrWEbvwN11D23QFN6RORC3SoQofHik+7AE0TSIo/maj6yBarQA1arNzaSgIpP58QbqHsqALlDbgTYRGCh9hINgi/Ulv+0RQ7FaLBRGBzQ3p3Ts9EMIE3PXuKRGAv/RjYiuh4TV6SdGIG7knrxazUZ8PUOCptoWijGCaNWvWrFpNsQ5RWmow2aSDiIiIgMI3JJCE5iBxCUDxeZhsVXDFJUAYPNZw8kcdHg47E7uIjgNMJpD4JDkuSWgOktSSfV5WlLOHISQUiIoBaZPqkYe/6XqEraxg10fdDiS1hHDqGFtuJ5iAFq1AbryJTQ6Xl7FnOjiECXOER4K0aAXyl77M73zpom8/rsXKdlxeP1iJI/m/CWGdV3Qc0LUXEBzKJhJd4pulNZi9CSa2ZG+idhvgVOWnfuM1mSFExbDdoIFQ/1qDvJTB19uzAN0J64go1mHq2RESqgikW61s0HMThzElNGdCKfK6eMLSjE8SRWFE8fWQUCCpJas3MxOAQfNkbRsYeyeoYAJOn1DKSQhTGmuXBtJ3EIjFylYimc1sMrd1O5BBo0E6XMvcMLZqdp9Cw4GE5my1jF10BUr1Z6vyrAs5r2DF5x4eCVw/BMItk5ldJwuUxQ5BwcANwyH0HwrSLIGV5WIxE5kBxBcEL3KWEVEgw26GMHy8fnsfPBZCnxt1zxs9u0b9lFH6NVkFFBFhLAvJVwE1cDSGcjSGMgC8HJcDZUNWle6yWJk5U9qA5YM5M6JzNsoSkoGkZP92yUrcORKVQj1utvKG+rgX3lYB8UlgDg6OWodCsCZuyHL7WlGYM/cBeQe8M2cmpzA+nXYZ7OvBbEFYYgLKjUjUCJF31cLCNl2RQF09TQR8AODg4KgVMO58fa6dwJgzmwOpYoffNg0kOMR7xhoqhZozYzZF8AGAg4OjRmBv+Tbmn3ejXdAyZ+4Djh6uHeZMQgCLFUJ4FGBzijtr+dt9TcEHAA4ODr8hv+XbxLd8FY0yvVAE5O3zjzmzbZqogJXhnTlT47tX3u5NUdEg5RV1UMKmBT4AcHBweIWRQlZAzJmt24kat16YMyUaZLnD52/3dQ0+AHBwcGggi59L/nzRV18z5swMoHWqPnOm2SyqWbEO/7JlETkCBh8AODg4dJdpUqeTraOXFLCOHzHeAxGXwPz3qRlA23SQ0DDt9XoUOeHwH3wA4OBogqAukSbaVi3r4FJKgfNnmB//yAHGpilRKbsjLELRuE1NB1EzfMrLMJnPHhYLf7tvoOADQB2jPji9feXjjw0anQCRh10YPl6meg6kDFrNASdOmEygdnHCUBAZEiXSN5OZ7dAMClL44IvOMX+yTD9sgiHVM8DePgFVHAKYRFoBi4W9tTrsIqVAECPzUm9EMptZHg67153Hx9XUwzUFIQrPvsXKli+WlwKF51j+gsDscdgBhxsrqsnM+O5Dw0Bapyq6CSePshU41iAlbpW4KkeHFfR4cCjLWyAsD3u1F80Cld3WYLE+7Uxhq+AwaHkpsGkNaFkpSy80HOiQCaHvIADQtBskpzBef0lboryU7QSmAJJVvP867cyVuxx0yzfApRJWBqkdSWUWVwdJWgOGuhaSLoFEh26zA2Zxt3hYBNuAJl0XBEMNhLp4hq8E6mwnsMvlwjvvvIPTp08DAO6//360bt1avr5z50588cUXEAQBOTk5GDjQN8fF1bYTuDY4vf0ph7d8APi0ge7do+gEqBEdB9LnRtDd2/0ugyYtl0tcGuhHE5O4fLzROjcqiJ2lzV21yo+6MlsUfnwJ7jz5tQ3BxAbqSpHXX9IHkGgj1IiMEbl7oNBSSHoS0pdC8Xlmszvvv6hLIWc7diJowWHQtcsM2pNETmfW6BTo6lpINrhcIiMpYdGl/AUVF5Fkm2yIoKuDcbm40juB68wJt3PnTgDA7Nmzcdttt2Hp0qXyNYfDgSVLluCZZ57BCy+8gO+//x4XL16sK1OuGOqL09tbPv7YoNEJUKPsEuiWbwPOU6s54GeHJPG+N4nOHwAo49KX60hHqMYIEj++XGeSX74OWV2oS+n8CWG/pa8L93dIPa5/6Vit+QDo8/6rs/3xO/bmL4d1L6NYb246Bbq6Fh5aGGJa0ryG060+3etXRwfjakfALqCioiJ88803uPPOO72G69GjB7p37w4AOH/+PEJDlVH95MmTSEpKQng4YxJMT0/Hvn37cN1113lN09tIVhvhaxtnS4pAdThHSEkxEgOwzVc5vOUDUJ82nC0pgt3p8HyTczqAilKYY5v5XQZ1WgF/XF49tFS1g5qWV+LYv5w0agoPymYduJwgIgGbWWx7Dql9iefltkEpiKqtEKdDjgOwdmYvL/PdnsR0IMZ3b9/UYpFt8JWO3rE6bcmuQJ5hb7iS/ZTfA8DBgweRm5uLHTt2IC0tza84JpMJCxcuxC+//IInnnhCPl9ZWakZEEJCQlBR4XtTx9XmAnJFxYGeO+1xniQ099s2f8rhLR8APm1wRcWBmo55CnWYLUBwiCxJ6U8ZNGkF6jOvDR/71QSJbbQmZa5NyUe/8iOev43sFkygovtEbjsmcW5C1hEQ5xykDllSzjKZNe2NJDQHDTsLlJV6z1NKx8wkVD3a97nTig0+0mGGUE2Z1WlLdtVG/9KgXUAulws//fQTnnnmGTz//PPYtWuX7LbxF1OmTMH8+fOxaNEiVFWxFQUhISHyMcAGhLCwMKMkrlrUF6e3t3z8sUGjE6BGeGTA/OaemgN+crJI3PFNZmkgYVz6ch2pNRJ8RRXYJO5lm2Cgj+AZkNkZquL+V2sDuN8zNde/+pz6mprvX52eWzskfQaC9B+mCutuL1HsU+Wjq2vhoYUhUX2blP+acrn91tHBuNph+AWwevVqrFu3DiEhIejfvz+efPJJzJw5Ex07dvQr4a1bt6KoqAhjx46F1WoFIQSC2FBatmyJ06dPo6ysDMHBwdi3bx9GjRpVOyVqQCCZXSFA9GMWnmWqXHWwgsBXPr5sIJldIdz+IFu5c7KAnWzZRlkF1Ka932XwSMvsABFMbDepPNFGlBUq8iqgYNapRcWwCcLiQsX36msVULNE9sZ2oUiMo14FZGVuB80qoErt27Ofq4Bq5QuFEMavH9tMJDCzMj76wrNsl60gsI7I4fCc8JSEdFxOtgpHDyZxEHW69CU5iQASEgpqDVImP50OpgMgTyRLYcFWwTRLYJPOdhtbNnrpIvsfGc30As6cZOcEAQgNB+lwrdxByu2mTSrQ50a2yqfwLBAdK64CKmZ5tWyjrAJya2cksytcAJuPuiTOFUoTtlaruApIEFcBtdNv35IthLByyKuAbCx+TBwb4EouKNcFQWmTAGC31dkzfKVguAro1ltvxfXXX49x48bJnxBTpkzBwoUL/Uq4qqoKb731FkpKSuBwODBmzBhUV1ejqqoKAwcOlFcBuVwu5OTkYOhQ/TdNNa42F1BtoDGUozGUAai7crivyafV1TVnzoyIVAYWAxrkxnA/GkMZgCvvAjL8Apg3bx7Wr1+PGTNmoEWLFujfvz9cAazQCA4O1vj93ZGdnY3s7Gy/0+PgaCzQsGjaxA7fX+bMyGhxx63InBkTx75qrOyPc+dwBALDAaB169a47777cOedd2Lr1q3YsGEDioqK8NZbb2HUqFFITk6uTzs5OK5aKB1+tbjpyg5afB7IEykWjhxQZAnd4c6cmdgCRHKXWYNAzHwvJ0fN4bP1BAcHY/DgwRg8eDD279+PdevW4emnn8bHH39cH/ZxcFyVoJK/vJrtsqVlpSrmzH1svkIPauZMSQErJERUt7LyDp+jVuG1NZWWluL8+fNITk6G1WpFRkYGMjIycOmSzqYhDo4mDOpwKH58WzVolUiVkLfff+bM9qIfPyxCdutwlw5HXcJwANi1axfmz5+PoKAgCIKA//u//0P79u0BAJGROksGOTiaEKjDoayKsVWD2mxs1VPefvaW7405MzZeVMDKANpfCxIVI/rwOSUyR/3CcABYsWIFZs+ejTZt2mDHjh1Yvnw5ZsyYUZ+2cXA0GFCHA66KMtCSC6zDdziAc6cVquSjh4yZM8MjFark1GvYBj1p0lZnlzYHR33BcABwOp1o06YNAKBnz55YtmxZvRnFwXGlQZ1OjUsHTidslwpBf96mKGDp8ScBrHNP6aD48ZNT2MSt9JbPBcs5GggMBwD3RmrSk3Dj4GgkYJO2NubWsdsYP35lOZB/SO7wzxee1Y9sMgHJbUHapTPJw5RUkJAw1dLMprK7meNqg99LCvhbC0djAnXYtW/4LgpqtwPH8pQ3/FPHjHf+JrZU/Pjt0kEiopQOn78scVwlMNwJfOeddyIpKUn+febMGc3v1157re6tc0Nj2AmsEaa4dEHxG4dFgAwcBWH4eE3YoN3bUHngT7Z+3IvghWE+BiIuRtcDEX+RhV9OHpVFPST6CPV1cvwIWxXjS3DEYmUTp06JH19UlhJJ7WTRFPm6JgFoaRME8RRViL1MFoBQlod0vj5gDQIiohihma1a4dAPjwQ6ZYPYbX6JpHiKx4i0EqHhCl3ByQK2p0Aqm9mipd4gBCQkDDQmjp0T2xXMFqYGZqsW64+wc1Yr0FJfrIUWHGZUzWWlQHgESP9hEIaP92hDaiEYo7YGaxDLVxJkcWvr7oJFQW3TYB84ukaCRUDdCTUFmu6V3glsOAD8+eefXhO99tprL8+qGuBqHwA0whRFZ7WrRAgBTGaQm26THyLXyo9gtlfDUXhOCacjeGGYjxukOEbXSbfr/IxidA8AACAASURBVBZ/8SYiI9z+IACw68XnPVlGawy3Tr5RgADRMUxty5tICiDWpY54jMnEBjynm4KYL5hMIkOmQ583SJ22ZIck1lJSzDp+d/dWdl+FTwrQCsGohF40bU0t1AIoaYpxSLfrQH/8XtPWCCGgUbEBCxYBtSPUVFvpXukBwNA5ee2112r+2rRpg9atW6NNmzZXpPNvDNAIU+gtEXQ5ZQEWKazzkptQjo7ghWE+BucNr0vCG36k51VERhKiUQt/1AoaW+cPABQo9UMkRb6uIx4jCZkESg/tdMvPKIyeWEupwb3duU37Wy0Eo4KmramFWtRpSm19yze1Jljk7drlirzUlwBUbcLrKqCPPvoISUlJGDp0KB5//HGUlDA9zpdffhmpqan1ZmRjAT1/hh0YvRFTKsv8yWHdufjFuNRoQlId1/28GMfoOspKgYhow3geeeiVw2Fn4SlVdH85vMPl1NaV+3+pnv0VMqltuNsBGA8a7hxGUhz3tqJua0blk86XlUIXDjtQZmfuNXeTL+P5qCnqKt26hOEXwPLly1FUVIRevXoBAKKjo/H5559j6tSpWLt2bb0Z2JhA4sU5FKPNPoQw2l11WPd14mJc0izRdz7u58U4RtcRHuE1nkceeuUwWxhlrnSdLx7wDcGkrSv1f8kX76su67Ke1XaobdbL012nQIrj3lbUbU0WiSHaNKXz4RGGbU1XxwKX93zUFHWVbl3CcAD4+eefMWXKFERHa98Ie/Xqhfz8/Do3rDFCI0yht1JEMMkCLFJYU6TbG7mO4IVhPgbnDa9Lwht+pOdVREYSolELf3AYgAARfoikyNd1xGMkIRMS4HJTk1t+RmH0xFoiDO5tdl/tb7UQjAqatqYWalGnKbX1/sNqTbDI27XLFXmpLwGo2oRp1qxZs/QubNiwAcOHD5d/V1ZWIj09HYQQbNq0CYMGDaovG2WUlhp8CuogIiIioPD1AZLQHCQugYla2O2Kz1NcEUKG3SyvApLCBlVXwl5ezkQrwiJA2qRCGDzW62SVnE/xeaCyAiQ+SRPH6LrQ50av8TzySGrJPnvLy1hH0bodhHF3MREP6XrhWZCKMtHf7MNNIb09ql0BZgsQ04z9d9hq7uogBDCL4iEwkGKUOtHadqdYg1gZXC4m1AJxVVJEFJDdByQ6jrkzmiUy9k+HndVnm1SQvoPYPgLpekiouJKIim0iHIiKBZonA3HxTNhFdreIb+0ms1ImQkBCw4HEFmwFkdnM7IiOZSvSpHkBIrCvz6AQrR1Suxh1O0vj9HHm9gmPBBk0GqZbJmnbUItWINl9tHHd25rDDsQlsDoSTB5tXehzo0dbC2p/DejoOwJqs3JT8PF81BQ1Sbc++qmICP0ve8DLKqCpU6di/vz5HuddLhemT5+OefPm1Z6FfuJqXwVUEzSGcqjLQO2q9fd2tv7eHbS8FDhyUFmPf6FQP2GZOfMaIDUDaNGadTQCEdfkM6Wx2lqX3xjuBdA4ytEYygBc+VVAhpPA6enp2LhxIwYMGKA5v23bNnTo0KH2rONo1KAOO1zlZaAXi8UNV54rVaitOjDmTGkDVutUEOmrwWRiDJpBoZxugYPDTxgOALfccgueeeYZHD16FF26dAEA7N27Fz///DNeeumlejOQ4+qBLHziUNEquFxwmsBcE1I4p9N/5sy4BNbhS5KHoWHKNYtFfMsPApE2EnFwcPgNwwGgWbNmeOWVV7Bq1SosXboUlFKkp6dj9uzZHhPDHE0T1Olkbhybjc1pGCz7pJSCypKHPpgzwyJUFAsZINGxyjUiunaCgoCgEE65wMFxmfDKBRQbG4tJkybVly0cDRyMP8em8OAbvbUDoCXFQN4B0Lz9OH/0IKj7hjYJ1iD2Zt8unfnxE1po3TeSa8cazInVODhqGVxfjsMQCkOm+Jav47+Xw1aWayduixT6Ck0siTkzNYN1+C1TtG/yEidQkOja4QIpHBx1Bj4AcAAQ/fcSFXJ1NfPj66zQkcNLzJl5+4Ej3pkzzckpcLRpz97y27Rn3PhqCILc4cMazN/yOTjqCXwAaKKQJ2yl5Zh277QN1OVia77z9oPm7QOOHTGmtIiOZcpX7dKBduloltoe586e04Yxm8VOP5hP4HJwXCEYDgA7duzwGrFnz561bgxH3UHu8O3SGnwfHT6lzI0jTdzmH2SsjXoIDQPapitunZhmnsswCVE2FnHXDgdHg4DhAPDtt/osexK8DQAOhwNvv/02zp8/D7vdjptvvhnZ2dny9TVr1mDjxo2yuPwDDzzgdbMChxb+cI5Tl0ucrLV5vOHTw3+C7v4JKC5Udt+Wlig7TC0Wdlxepm+AxQK06QCSmg60uwZIagkiCHBt+RZ4/3WgrBRUIEBIGNAuHfaR44FW7UG//QL02y/0B5KQUKDrdQo3vt0GnD7hH5uoIACRMSAdrvXKv+78YD7w3y0KpTIhCu2y+2BoDWK0Bgd+l+czjvu2xLuNJvFxczlZnhK/DhHEuRGmp+BavxLY96tm9y4sVlYn0jnBBERFMy2A4vPKMlvBxDj8Jfed1cryqq6UdRCOe9hElU3akVEaXn/X8ve198FiAdqma3QfAB1tiJg4tqJLh98fgKKJIW0GFEhAehd68FsDQ8pXzM9IryDQ9K9GGO4Evhxs2rQJBQUFuOeee1BWVob/+7//w9tvvy1fX7BgAUaOHIl27doFlC7fCWzMOU5G3w7S/lrFj+/OIirFP/wn6IbV7EdlBROl0esA3SFNzPa5EaRXjscbvGvLt8CWXPYwO1UdbFQMLM0SYU9oAezY7HXlEABGa0AAXCz2Hs4obnSsLv+684P5wE8b0WAppc0W1iFLczG1gkD1EwhzzQkCG/z27mEduHsagglolgjh9gcVfQm1NoTLxdoAEVhaan5/NSQNALUGgh96F4D/z4WHBoakPSAhJAyoLPfQK3DPv640BBrsTmAJp0+fxrfffouqqipQSuFyuXD27FnMnj3bMM51110ns4hSSj30hPPz87Fy5UpcvHgR3bp1w9ixY/0tS5OHzC1OKeN/dzFlK7ppLUh8c+9xHXbQresYF1F1lfeOhhDlLdMarDzEp455um+sQcDOHwAQgDq1jI6llxiHzc5tvjt/wFho3R+UXQKiY0F//M7zodz5Axps5w+wN2xBqMXOHwi8vFSxQ75fOmmI2gBSPXtoQ2h0DajSdvTurTqsILAwIaH699Cb5V64+GUb9Wwou8S+vsR83eP5m/7VCp8DwIIFC9CuXTscPHgQffr0wa5du9C2bVuvcYKD2SqPyspK/POf/8Rtt92mud67d28MGTIEoaGhmDdvHnbt2oXu3bv7NDZQN1FjcSs1T0oCtVWD2qpxvvAM889LhGIm1tmS0hLEJSZo4lGXC46Tx2Db9xuq9/0G+6E/Fck/PRCRR4cIcidudmdxLC1BXFIShOAQkOBgEHFD1onKCkAQQB1uHYb0gPvbsV2OgIzLCYvFAlJSjES3e3/c4IuowYBSpnLVUOzw1k4AEKcDFrGez5YUwe50yG1G41QQ0wPgKeVJiBJWCud0wGxwD92hfr7PlhSBulOnA3I60nWHyk4AoC4niNks5+sez9/0LwdXsp/yOQBUVlbi/vvvx4cffoguXbpg2LBhePHFF30mXFhYiNdeew2DBw9G374KRSylFCNGjEBoKBttu3Xrhvz8fL8GgKbiAqJ2O+swHTYkxsTg7MmT8jVXeCRQdN4zUlw8zp09B1p8HjhyQFyeeYDpw+qBiB09qLK+3yx+qZmUhu6QJQgJGxyaJeEcFUCqbECVDYCo2hQWzoQ73Fk2JXpfi9X74OMeXlf313dcu90OktDc895bLGw+pKFC3Rk2BDs89Jm1oCYz7FGxOHXqFFxRcaCmY8qqMHUbUJfL/cvRYVfCSuHMFuN7qIL78+2KigM9d9qzOGI68nWTWbt6TTBp8nWP52/6NcWVdgH5XHAdHh4OAEhKSsLx48cRFhYGl5cNQQBw8eJFvPTSS7jjjjs8yOQqKysxbdo02aX0xx9/BDwX0JhAHQ7QqgrQ0hLQ4vOg506xScdLF4GKCrb7VgXSrbc2AaeT+TCrquD650zQ158DXf0J8McubedvNgNt04Bu1zGXTFIy83tKurAm1btAaDj7CwtXxEosjFZY6DdEl2hN5nd354iPEL8gsvvqayC4IzxSiRMovGklZF8PDYd+Q4N6oKw1BFpeotiR3VesT500RG0Ajb6E+kvRXc9AgqRrIP25h5XCwOAeerPcXw0Md10BI70Ct/SuRq5/f2CoByDhzz//xJ9//onu3btj6dKlcDgcOHToEIYMGWIY57PPPkNeXh5OnDiBzZs3Y/PmzTCZTDh06BDS09MRGRmJd999F1u2bEGHDh0wcKB/lXi16wHIm62qKtkKm9IS9r9K9Mc7nR4u17DwMJSXlysnwiPZio6TBWwVz6WLLD31ShCAvVm1bAN06QkyYATIyNsgZPcFuaYz0CyBiXo7HWwQiIpRVoSERjCK5ZtuhdClJ6NirvLNbU46ZLI8z5xgm8hMZraipEMmYm+9F9XXD2EPecFh/f0DIaFAj34gMXHsjTA8gn1R+PNWLAhAVCxIWqahjULXXqBF58QVLS6ljowGJWsQ0PMGNmlYYbD8NRAIgsjNb1L6VMHEOnzpr3U7CHc8xGgz1DKCEgeS+sVLMLH9Fs0SxbYjujZMZiA4mP23mNkkp8UqzhnpTOZKNkmTtZHRCq9/yzagx4+wNirFtViB1AxZ9wHQ0YYwm4H4JCCppSe//4hbQDpls3ZrqxaXBgczHQQ/9S4Az+fbbw0MKV/JpnbpunoF7vnXlYZAg9UDkFBdXY09e/agV69eWL9+PX799VfcdNNNyMjIqHVDfeFqcwHJZGl2kUOnBhq58XGxOLfnF8ar4w9zZrt0xo/vzpxpBHkXrrgpqw5olBvCvagN8HI0HDSGMgBX3gXkcw4gKCgI2dnZKCsrQ+/evdG7d29fUZosZN+9H2RphmlQCpw7LW/AOldwGFT9Zq9GeCTr8NuxDVga5kxvMJuVDVl8Fy4HR5OFzwEgNzcXn3zyiWoykOHzzz+vM6OuBnhy3+urW/mVloo5E0f2a5aqaVIMCgZSOohUyemezJneYLEy10BQMN+Fy8HBAcCPAeCbb77B7Nmzm/RELVA77hw5LS/MmRqYTLC0S4OjVSrQLgNITvGfA1/aPRoczLnzOTg4dOFzAIiOjm5ynb/CjKly6dTAnSOnFwBzJhJbKoIobdojrnVrTyI1IxAii6UgKAjEfUUOBwcHhwo+B4CsrCysX78e2dnZsFqVJWrS8tDGAOqwqzp7Y2Urv9NzuVgnf+SAH8yZcaLkIWPOJO7L1HyhHiZxOTg4Gid8DgCrVq2Cw+HAe++9pzl/tc4ByCRp6jd8H/safKYpMWfmScyZB7RLMtVwY84ksfGBZ8iplDk4OGoBPgeATz75pD7sqDPIMobSZK2jBjtM9dItLVF23ObtZ6RqerBYmAhKaoaGOTNg8ElcDg6OWobhALB161b069cPa9as0b0+cuTIOjOqplCrWjkKz7Gt25f5di+nXVUJHD2kTNzqbAsHwFwyLVPE9fgZQKu2NeuwxUlcU1Qs4BL4JC4HB0etw3AAOHPmDADg2LFj9WZMoFB89+LqHIdD4bwPDQZcLi33fWwzkG69GW2yP2kfzwc9coB1+CePGg8m8c0VP37bNJDgEJbG4T9Bv1wC6m/ehIAePcTsLToPktActlG3giS1DrRqvJfNgNdcfR6Sa8lWfVnc53TvHpx58Qk4j+Vp51VMZjbIGc2N+ANp56vJzFhIHU6FzM5qBVqmaHjrna8/p+XZl9IIDmHUF5UVzHUnEdIJAttcV1UJlJZ46gGYLWwHs9PJ/gQiaic7lbTVbYYQIDaepSnWK5JTQPfuAQryWDumYDuFiSDuGCYajn4JrtzloFu+YbulwyM0HP7u91YKL+VxHAAsQWxHOAAUnmP3wWwG2rSX8wm0LXhoAiSneOgGuIcPlF9finO2pAiuqDhdzv9AbGjqqBM9gLrCyfwjKt+993X3CYkJOPvjZoX7XgUyaLRHR0xdLuDsSWXi9uhhYwbLyBggVdyA1e7/t3fm0VGV9/9/3ztL9oVAyJAQYsPqD0GJyEkUlyCgol+XYysUq1SqllawP07giLRUjpYjFMSv1kjpsUUrtiil1P4QrQICUqlKtWpsUGQRiAkkZJ1kJpnl/v547r1z18lMMlsyn9c/yTz33uf5fJ67PHd9v8eDy87VzaLS3Q/WNs+zWzv2VAhf10L421bV/DabDb5b5kVsAzb1EyirgPDxYfZDqZmu0EkPV/tc+OIT+Lc8w2QnYo2kcZQ7FPz8HzOTlf/+JzptcZz4wUaIu5Kopw+ASQsIfsDnN19e9Argbr6LGcbs3g7hjdf0802dziRClLi6gB43Gyi8XpM2uIA8hYVJJCAlla33ELcFnSeAhNj/OsOiPujrK5ex2QLibSrN/zBiSAQS/kvghx56SPVmCcdxsNvtKC4uxoIFCzBkyJDIRBkKLRd6n0eB8PH7puXcmP8DoaUp8OA2mHJmalrgwW3peGBYQa9v2wRte8Jkwy9xhff3Gi8TQc1xU13zA28CWeJAptRMV+ik90mjvT/6/v3B52MHM1G3Hkc/i15b4Z5DiXr68v+93aYUtfKFA28Bc77H1pURR94DRmiuFp3tzPtBCDLAyJcditg8PWy9h7gtmK5rhW+AqsU+6OuHpPkfRgxECAPAFVdcAbfbjRtuYCqQ+/btg9vtxqhRo7B582asWLEiFnH2jeYm9W+fj50NnWiGf+MvzAcUixUoGS1LLKBwVPgPbrVtS/LLHe3gpLM/DUJjg3G5Uhisn5i1AWdHYABQ3pZR/B9uHEJjQ//0/SOB18PijtCzoIgh9Wsog4c0T6coGuY0EQ8z8jzwesJbB4Ig3k7zqOPU/K/dFoTGBuPbeVL/a5vpw7be2zLhxkCEMAAcPXoUa9eulX8vXLgQjz76KH76059i//790Yyt/+QOAerr2BlQt1u9cSj9bjkOKBwVeHA7ajS4/sry5uWzQUBjsMLlO0wX4fIdxprjJgNGXzBrA5kKxUCrLdBXigfY4cbB5TsgnDnZN23/SGG1gRtWAOGbrxNrEJD6NZRvTqSrzQxxHUlKqVoMDEtgtYkqsyHYfkptcXwgvhC3BXm70h6Axf7XNdOHbb23ZcKNgQjBD8DlcsHlCrzT3tXVhR7RWCPRHh8IPh+E08chvLsbF9avAmo/Y/dYOzv0G8XQ4Ux+eN6D4FasB79oBZN3HX1x3w/+vPhAMTcP3IybRX9Vi8qBKJh+eCw0x03bkPT8AbU2uuL/Pmm0h/thW6SwBPTluatmAhMmR68tjkNY2vuinj4ys9n/Fkvw5cUvurlrbxT/3mQ839Sr9WWSvwIfrA1FuTI2aXllXdISRnr5Ruta4Rugm98okn7sH+HGQITgB9Dd3Y0//OEPaG9vR01NDV5++WXMmDEDx48fR3d3NyoqKmIUKtBRr35YIitnfv4Ruy+6axvw4UHg5FfwNzdqnKl49vD28ivB3XU/+OvmgBs/iel89+dsn+eBtDS24WXngktLB2e1gRteGLZ+uJHmeN7c++AujZz0tpmuOX/V9YFyr4cNkKJhTF+1z7nhI8AVlcDaUAd/WytU96AtVnbg689ZOceJZjUprC4BgbeCUtKYvr6oW89XVLKH+9pbARzH7mtLngg+X2C74Xn2sNZiMXYzs9rYWbnVBlh4FofSrlMyeZfb4oGh+cDIi1i/FhaDu2I6ezgrex+IzmvSwMBbZI1+6e0c2Xuh/gy7V5+ZHdDw167bm+8Cd1k5uwXS2cFenOB45vPsKGJ593Sztm0pwHfGgr9rIdPsD2Nb0HkCWCyq/tetuj7o6yuXsfS44R86XK/5H0YMiUDC+wEAwKeffopPPvkEPM+jrKwMl1xyCU6cOIERI0YgLS0tosEGo+7jj4IqZyrhUtMglIxhr2aOnhCecmZvWCzsTD8GX+IOBt3zwZADQHkkEoMhByCB3wKqq6tDUVERTpw4gaysLFxzzTXytBMnTsRFIM7/v48FVc5Ecal8wB8+5Qo0Xojg64fSl7j2VHBG91oJgiAGGKYDwMsvv4wVK1bgqaeeAqcxrOY4Ds8991xMAlShPfg7RgY+wCoZAy4lVZ7EWXt9vh0cnmOXySmppKxJEMSgxPQoKb3euWDBAkybNi1mAQVFUs4cPYF9cRvpB4ySyJo9FbDbSVmTIIhBTa+nydu2bUuYAYCv+lVkK1SapthT+3/VQBAEMYDo9Yg3atQo/PWvf8WECROQmhq4xTJgTWIU0guwp/RNmZMgCGIQ0OsAcOzYMRw7dgx79wZkCuL2DKCv2GzsgJ+a2v8PvAiCIAYJvQ4A1dXVsYgjsnAceyCclSPq59OtHYIgCC1Bj4zNzc3429/+hqNHj4LjOIwfPx633XYbhg4dGqv4Qkd6a0e8vWMdVgCuJ846NARBEAmM6Q3wpqYmrFy5EjzPY+7cubjjjjsgCAJWrlyJxsbGWMZojsXCLBaHDAPyR4DLzQOXmk739QmCIELA9Apg27ZtmD9/vuoDsPLycpSWlmLbtm1YsmSJaaVerxebNm1CY2MjPB4P7rzzTkydOlWefuTIEezYsQM8z6OyshIzZ4ah00EfZPVKNIxdQmlLql/45muVWUn7/8wFpt8A3xP/Fzh9wrgiyZglJVVUbe1hA7xo6AGIpiZnT7HpdjuTkeh2M7E53sLsNqddwwxWNIYghsunZ4AbNVruE5XJiqQl5PGwq8v0TJwbeRF89WeB1mYmrpaRCUy6gslLnD0lxsEzuQWrRWdIo8TI0IUrGaMzM+EmTgHOnmLr0tMDtLeynBUmMOGsm6Ba+8q2hwxlMheK7QYQTWJOn2B+HDa73H/yNLEtjLxIjtvMdEhXby9liSrnYEZfDG9ijakURFVVFZ566inDhX72s5/hmWeeMa303XffxTfffIMf/vCHcDqdWL58OTZt2gSADQ5Lly7Fk08+idTUVKxatQqPPPIIcnP1pipa6s6cCdkaMVk/FVcZbUTI2CWktiRam5nmjOIqjOM4CKlpQJuJb7IO0aDEYhW1ljJYsauTHfR9XgNlS/GbDUlHR3kVaLQ8xPrz8lm/FJUARw6xcp+XDRKBBETJfE7U1Rfjk0xgLBamryMLDnKiECBvaEZiaOji97PBT2lCJOkk5eWzg77kOy31CyCbxGgJZrhSNOtm1TalM1KR+kjZP66uQCVKw5Vcxe1gcfuStzvFNgdoTIckpHoV8xmWQb3dJvr+HarhTbylIPp0r8TWy5l3RUUF5s6dC4AJtlkUB+26ujo4HA5kZmbCarVi/PjxqK2tDald8sXtHZVphtbMw2ieSLWlbMdIfz7kgz8gi8ZJ9Tjb1QYqpssI7OClncdseaUxi3TwB9QHf2X9gj/wv/Kvz6dpU1DFru0nQ0MXv09vSOT3BWJUrktFW8KBtwxiDW6eYlhmVL+yf6QYtNpbRuXKZZTtGOUdrM4Qc0pEwun/eGJ6C4jneTQ3NyMvL09V3tzc3OsAIH0v4HK5sHHjRsybN0+e5nK5kJ4eGNnT0tLQ1dWlq8OIYCNZJOZPVMLJ41zbBQji+vH6vAEpap8XVrGca2tGQQT6RtmWhEc8eETkK2pBYFcPUp1Wa2gS5OJy8k+z5QUBnNgvHk+PLOzXJ5FzbVxSDD4vbJr+PtvpVEmEs9kFfdxinZzPK+egy6/Labh9GK0bgK17QL1NnWu7AI9iW5H7SNE/XqWngzJ2RblVu90ptjkA8HZ2wpqXr4pHqlc1n0GZFLuyHxN5/w7W/9p9L555mA4As2bNwqZNm7B06VL5gN3W1obnnnsOs2fP7rXipqYmbNiwAbNnz8b06dPl8rS0NLjdbvm3y+VCRkZGSMGGc6mU6JeIoRJuHv6coQHTDItVZeYheahyw0dEpG9UbUnwFkDw67Sj+oSkQSXqMAmCKLMcgoGK6kBvtjzHQbBYWb/Y7P3zt9DGJcVgtcGTk6e+5ZKRqTd00R58lWUWK8B7VWbz8nwZWYbr0nDdgK17QL0v+XOGQrCcDmwrUi7K/rEoDhVKbw2FSYy0fcnbnWKbY7FmqH9L8yqXNSuDertN9P07WP8r407YW0CzZ89GcXExFi1ahJUrV+KRRx7BkiVLMHbsWFRWVgZtsLW1FWvWrMHdd9+NGTNmqKYVFRWhvr4eTqcTXq8XtbW1GDduXJgpEWaojC8iZOwSUlvKdoyE83LC8Y6W7ucHTF3k+E1F+URTFp7Xz2O2vGR+AjBDdQnDW42iU5YyPumvpNuvnFcRu848xcjQhbcA6Zn6Mq1BiyYHySRGF20Yhis6IxWpfmX/SDFo9beMyo3MZGCSd7A6Q8wpEYmFuVMkCGoIc+mll+Laa69Ffn4+Lr74Ytx9990h6QL9+c9/xvHjx3H27Fns378f+/fvh8ViwbFjxzBmzBjk5+dj8+bN2Lt3LyorKzFp0qSQgg3HOCEWRguxINw8VEYbETJ2CaktydTj1vlAQaHKrCTnznvgvX8ZhE8/MH8WIBmzZGazL7clnaZRpcygZEo5exOmqzPwYNhmFz1sxQexhcXgrv8flrfSEMRweWYCw5WMZoY4s28PmKz4vOwtIekS3moFsnKQMmYCfNKbRwCLdep09vZSVyc7YNrt7AzWbjc1IzE0dJl9O/gZt6jNTEpGg5s+i73WLAhsgBDEZxGiCYzZW0DBDFe025TOSMVqBfIdbD1K283NdzGTmPZWZiBjtQIZWaz/pGlSW4XF4KZexeI2Mx1SGtYolzUr02y3ib5/h2p4MyAMYRIFugU0MBkMOQCURyIxGHIAEvgWEEEQBDG4oQGAIAgiSaEBgCAIIkmhAYAgCCJJoQGAIAgiSaEBgCAIdiQ7UAAAGAJJREFUIkmhAYAgCCJJoQGAIAgiSSGvxAgTDQ3wWOiKh6rTHk67Up3n2i7AJ51rfHuaqV76/QEZZUnemeOZf0HJaFMdfeGLT+Df/gf2Fa3fz76+HTES/PcWMh+CPa+zr1k5HnAUgf/ewkAep4+zL297eoAeN+D1Md3+9ExwYyeaatYLNjtw9FOc7XRCkGSmfT4m35ydy3TxTfpMsNmBz48wiWwxJpSMYWWS4iUvGhulZwA5ovhiT3dUvRy0fgSYcCk4T0+f9Psx8iJDDwZlrLLfwNlTTEGjKODTEIp3hTYO961zAceofvfDQNDsjyb0JXAECVUDPBzyGk6j8YX/jWidWgzjDkGTPdQ6LZ5u+JrOM4kGSeM+GFYbkJev09EXvvgE/i3PAKKiZQCOmQT19Cgkm0XSM5mxCcA06rVa/wCTZcgeAuTm6TXr25qZfIXFyuqWlpXkGQB5WV2ftTUDrS0AhICCZrDdTRoQJakLVycrj7CXQ+ahf6Dtzy8ECiT9/5whgQEIIer3u7qY3AGg9mBQ+CDo/AYk0jOYjavkN2DiXQFAt33abDb4bpnXr76Ixv4aLvQl8CAiGhrgzndej3idIdXVT0125Xz+9jbxnxAO/oCsQ6/T0dfq1gemAG6XsVdAl1Odi6HWP+TpOs36DoWPgHJZZS5azXzVsmGcXyl9BaLo5eDc/Rd1gdRmh1a/38BrwEj736/1Q4Bq/Zmut452Y+8ATb7R0tYfKJr90YRuAUUQobHBuLzpXJ/r9DXURbxOXV1GcXs9+rIw2lXVqXS5CmlhAfB6dG0JjQ1BDGGC19Ur8oG3A8jK1ZcHO3OX5tG2E26synb8voAqqaLeSKx3eUA2alOJsx3IylGXaXP0eoz7RrH+hMYG43Xg9wXKldO1+Zr0fX/7Ihr760CDrgAiCJfvMC4fVtDnOi2OoojXqavLKG6rTaX1Hm67qjpt9jAD4gCrTdcWl+8IIgcdvC6jXFTI8s1ZxuXBPA2kebTthBursh3lsoo6I7He+WzNQd2oTcBQklmXo1VUbtX2j2L9cfkO4/7nLYFybZ1SaMMKorJfyXFFod6BBA0AESQaGuCZs26LeJ0h1dVPTXblfPIBhw9xcxN16HU6+lrd+sAUJslsdMBNz1TnYmYrKk7XadZnKXwElMsqc9Fq5quWDcMMR+krEEUvh8w531UXSG1mafX7DbwGjLT/eYvh4CHFarresrJh6B2gyTda2voDRbM/mgT1A0g0Et0PIFQN8HAYMu5iOO1pEa0zpLhD0GQPtU6r4Icvd2jA3Fy6bWCxiA9XJYcunj3MvWissY7+8BHgikognDnJ3qqR3MKKRoG/dwl7w+bsKXbLibcAhaPA3/OQWsfeZg+4Wwlgv7NywI2baKxZX/wd9tZORxs4v4/Nb7MFHtQOK2AHO6M+K/4OcNEYoLVZEVMxMGlqoIzjZG195OQBI0ayh6ApKVHzchhWfg06nM6AH0FWDjClHFzu0PD1+wuLwV0xXe/BoFh/Or8BaZ7vLQzUFcS7wmj7zJt7H9ylE/rVD9HYX8OF/ADCINHfAooGgyGPwZADQHkkEoMhB4DeAiIIgiDiBA0ABEEQSQoNAARBEEkKDQAEQRBJCg0ABEEQSQoNAARBEEkKDQAEQRBJCg0ABEEQSQoNAARBEElKVNVAjx07hldeeQVatYldu3Zh3759yM5mmh8PPvhg0K/ViMgQLfMLo3plcxZnB84ATODrO+NYe2dPGRuMSIYtthRwo0pVpiT+3dsDhiNDhjLphH4apfh3bzc0kOmtrmDmJv7d24FvjgOebjazzdjgRmvIwl17E7iSMabrR9nHvRnFaNcHRl4k9znsKThnt8PX2MD62i8APBf4q+n7YH0QLSOVZDdpiSVRk4J4/fXXcfDgQaSmpmLNmjWqac8++yxuueUWlJaWhlUnSUH0nWiZXxjW29oMdLSJmvmKzYvnmR5OXr7aUEReTmEYIpqCcGUVEP65NzBNMi+xWFX1hJuHf/d2CP9vG6tLSc4Q8D/8mWFdhYWFqHvnDXNzEwFMo0glfSxq/SgMbvy7t0N44zVNQH6mRKowZJHyAhSGKEGMU+TBUrk+pPlzh7LfrReYsY20WnxeNvgJftanPC/Xa9an0TRSCbVu2r/Da8OMqN0CKigowLJlywynnTx5Ejt37sSqVauwc+fOaIVAKIipqYZkEqI1Q/H7ZbMX1bxG5jNKgxblNEmzXlNPuHkIB9401uvv0BvRqJbrzdxEV6egM7jRmc4AbJ4Ofb06Q5RejGJ0sRuZ1UjGM8q+VP6V+j7MbSYSRipk0hJbonYLqLy8HOfPnzecduWVV+KGG25Aeno61q9fj3//+9+4/PLLe60z3NtEg+W2UiTyONd2AYLNQN+/rRkF/ajfqF5PMCMUQQDn88IqLuNVnoErNeXFebydnVBaKsoXrJp6ws3jbKcThhe/fh9sQeqytV2Ax+fV6d8LIeQs1Xu206lfXhAAwQebpi+5tmYAgtzHXmXbBvlr14c8v9TPHGectxSnOK/VZjPt02htS+HWTft3/4m5I5ggCLj55puRns4uXcvKynDy5MmQBgC6BdR3/DlDIZyv15Vzw0f0q37DenmL/taK3CAHwWKFxyPeJrEoNkHlrROrjc2TkQG43YFpHCcayKvrCTcPISOT3QPXHgx5Czw5eYZ1FRYWwpMzFILltN7hStLDF/z6OqVYxXqFjEx2718zDzg+0C9S8fARrFqpjy3WQNtSHyGQv259SPNLJitej3rwUcYqDQ5ivWZ9Gq1tKZy6af8Orw0zYv4WkMvlQlVVFdxuNwRBQE1NTdjPAojwiamphmQSojVDkZ4BaM0/jMxnlAYtymnSgVZTT7h5cNfeZGwgk6U3olEt15u5ia5OTmdwozOdAdg8Wfp6dYYovRjF6GI3MquRjGeUfan8K/V9mNtMJIxUyKQltkTVEKazsxMffPABrr/+ehw6dAhfffUVxo8fj+zsbLzwwgs4cOAAxo4di5kzQ1u5iW4IEw0ilUe0zC8M6711PjNnqTsVMD2x2YHRE8BNnwWO5/UGI5Jhi2iOwpWMDpiSKM1ErFYg3wEUFPbLKIUbO5ENSFoDmfmLTOvKysqCMy3T3NxkSjnzk3V2sCsBjmfGLhqDG27sRNYnkiFLZja42beDv26O4fpR9XEQ4xTD9VFYDG7qVazPxWVTCgrhE8CMbVJS2YPklFTmqqboe7N+iKaRSqh10/4dXhtmkCFMgjMY8hgMOQCURyIxGHIAkvAWEEEQBJEY0ABAEASRpNAAQBAEkaTQAEAQBJGk0ABAEASRpNAAQBAEkaTQAEAQBJGk0ABAEASRpMRcC4gwx0gHHYNE8CoYkdJ/j5WOfDBtfqX2/mDTsied/sEHDQAJglYHXThfD2Hny3APHQo4RsUxsuhiljcPhHVwiVQ9YbXj6gK+Pc3+zx0K4ZvjwKcfynr60YohHsSqf4nYQreAEgQzvfPOd/4e40hiS6T032OlIx9Um1+pvR/FGOIB6fQPTugKIEEQGhsMy70NdTGOJLaY5S00nYtLPWG1o5SENvs/CjHEg1j1LxFb6AogQeDyHYblVkdRjCOJLWZ5c8MK4lJPWO1Yber/pd9WjalLhGOIB7HqXyK20ACQIJjpnWfMujXGkcSWSOm/x0pHPqg2v1J7P4oxxAPS6R+c0C2gBIGbOAU8RA/YpnPghhWAu2omUsvKgUEge2uGWd5h6/tHqJ5w20GuaOLu6WFnw1ddz94CimIM8SBW/UvEFhoAEghu4pSk3KEilXes+o/WEzFYoFtABEEQSQoNAARBEEkKDQAEQRBJCg0ABEEQSQoNAARBEEkKDQAEQRBJCg0ABEEQSQoNAARBEEkKDQAEQRBJSlS/BD527BheeeUVrF69WlV+5MgR7NixAzzPo7KyEjNnDh49ETLNCB+5z04fBzw9gCAAHAfY7OBGjZb1ZqhfCSKyRG0AeP3113Hw4EGkpqaqyr1eL1566SU8+eSTSE1NxapVqzB16lTk5uZGK5SYQaYZ4SP3masLaL0A+P2AzwtYrADPQxDAjFYAIC2dLUP9ShARIWq3gAoKCrBs2TJdeV1dHRwOBzIzM2G1WjF+/HjU1tZGK4yYQqYZ4SP3jWSi4vep/0pGKxqTFdWyBEH0iahdAZSXl+P8+fO6cpfLhfT0dPl3Wloaurq6QqqzMEx/3HDn7y/n2i5AsNl05VxbMwr6EUus84gGZjlIfeb1eQGOgyAIbIIggOM4djUgYtX0bX/7tS8MhnUBDI48BkMOQHzziLkaaFpaGtxut/zb5XIhIyMjpGW/DUMWubCwMKz5I4E/ZyiE8/W6cm74iD7HEo88Ik2wHOQ+s1iZkxbHyc8ABEFQmat4PGqnrf70a18YDOsCGBx5DIYcgNjkEWyAiflbQEVFRaivr4fT6YTX60VtbS3GjRsX6zCiAplmhI/cN5KJCm9R/5WMVjQmK6plCYLoEzG7Ajh06BDcbjdmzpyJe++9F2vWrIHf70dlZSXy8vJiFUZUIdOM8FH1GceJbwH5AY4X3wIqVb8FRP1KEBGDE+SbrolPot8CigaDIY/BkANAeSQSgyEHIAlvAREEQRCJAQ0ABEEQSQoNAARBEEkKDQAEQRBJCg0ABEEQScqAeguIIAiCiBx0BUAQBJGk0ABAEASRpNAAQBAEkaTQAEAQBJGk0ABAEASRpNAAQBAEkaTQAEAQBJGkxNwQJpJ4vV5s2rQJjY2N8Hg8uPPOOzF16lR5+qFDh7B7925YLBYUFxfj/vvvB88n3pjXWx4SmzdvRmZmJu6+++44RNk7veXx9ddf449//CMEQUBubi6WLFkCu90ex4j19JbDe++9h127doHneVRWVmL27NlxjNYcv9+P3/72t6ivZwZFDzzwAEaNGiVPP3LkCHbs2CHnMXNmYnor9JbHQNnHe8tDIub7uDCA2bdvn7BlyxZBEASho6NDWLRokTytu7tbWLx4seB2uwVBEISnn35a+Oijj+IRZq8Ey0Pi7bffFlauXCls3bo1xtGFTrA8/H6/sGzZMqG+vl4QBEHYs2ePUFdXF48wg9LbunjggQeEjo4OwePxCIsXLxY6OjriEGXvfPDBB0J1dbUgCIJQU1MjrFu3Tp6mjN3j8QgrVqwQWlpa4hVqUILlMZD28WB5SMRjHx/QVwAVFRUoLy8HAAiCAIvFIk+zWq144oknkJKSAoCNwDYDv95EIFgeAPDll1/i2LFjmDVrFurq6uIRYkgEy6O+vh5ZWVnYtWsXzpw5g7KysoT0dO1tXZSUlKCrq0s+y+Q4LuYxhsK0adNw+eWXAwAaGxtVPtx1dXVwOBzIzMwEAIwfPx61tbWoqKiIS6zBCJbHQNrHg+UBxG8fT7xrpTBITU1FWloaXC4XNm7ciHnz5snTeJ5Hbm4uAODNN9+E2+3G5MmT4xVqUILl0dLSgr/85S/40Y9+FMcIQyNYHu3t7fjyyy9x4403YtWqVaipqUFNTU0cozUmWA4AUFxcjEceeQRVVVUoKysL2c86HlgsFjz33HPYsmULrr76arnc5XKpDkBpaWno6uqKR4ghYZbHQNrHAfM84rmPD+grAABoamrChg0bMHv2bEyfPl01ze/3Y+vWraivr0dVVVXCnq0B5nkcPnwY7e3tePLJJ9Ha2oru7m4UFRXhuuuui1+wQTDLIysrCw6HAyNHjgQAXHrppTh+/DguueSSeIVqilkO33zzDT7++GNUV1cjNTUVzz77LA4fPpyQZ84SixcvRmtrK1auXImNGzfKA5zb7ZbncblcCT2QAcZ5AANrHweM84jnPj6gB4DW1lasWbMGCxcuxKRJk3TTf/e738Fms2H58uUJ+WBIIlgec+bMwZw5cwAA+/fvR11dXcIe/IPlUVBQALfbjYaGBjgcDhw9ehQzZsyIU6TmBMshPT0ddrsddrsdPM8jJycHnZ2dcYo0OAcPHsSFCxdwxx13wG63g+M4eR8oKipCfX09nE4nUlNTUVtbi1tvvTXOERsTLA9g4OzjwfKI5z4+oNVAt2zZgvfffx9FRUVy2fXXX4/u7m6Ulpbi0UcfxYQJE+Szgjlz5mDatGnxCteUYHko386QNo5EfQuotzxqamrwyiuvAADGjRuH++67L16hmtJbDm+//TbeffddWK1WFBQUYNGiRbBaE+88yu124/nnn0dbWxu8Xi9uv/12dHd3w+12Y+bMmfJbQH6/H5WVlbjxxhvjHbIhwfIYSPt4b+tDItb7+IAeAAiCIIi+k7jXTARBEERUoQGAIAgiSaEBgCAIIkmhAYAgCCJJoQGAIAgiSUm899cIwoDz589jyZIlOgGtm266qd/fE6xduxbl5eW47rrrsHz5cqxevdr0w6iuri6sX78ejz32WFht/Otf/8Jbb72F1atXG07ft28f9uzZA5fLBa/Xi+HDh2PevHkYO3YsAGD16tWyhADHcfB6vSgtLcUDDzwgSyEAwIYNG1BbW4vnn39eVU4QRtAAQAwY7HY71q9fL/9ubm5GVVUVRo8ejZKSkoi0oazfCKfTia+//joibUn86U9/Qm1tLZYuXYr8/HwAQE1NDdauXYt169Zh2LBhAIB77rlHpVP09NNP49VXX8W9994LgPVHbW0txo4diwMHDiSsUimRONAAQAxY8vLy4HA4UF9fj5MnT2Lfvn3o7u5Geno6HnvsMezbtw//+Mc/IAgCsrKysHDhQhQVFaG5uRnV1dVoaWlBfn4+2tra5DrvuusuvPDCC8jOzsbOnTtx4MABWCwWOBwOPPTQQ9i0aRN6enqwfPlyrFu3Dt9++y1efPFFdHR0wO/3q65IXn31VRw6dAiZmZkYMWKEYQ6tra3YvXs3fvOb32DIkCFy+SWXXIIFCxaoJBuUcByHiRMn4pNPPpHL9uzZg0mTJqG8vByvvvoqZs2alfDSCER8oQGAGLB89dVXaGhowJgxY1BTU4MzZ86guroa6enp+O9//4sDBw7g8ccfR0pKCj799FNs2LABTz/9NH7/+99j7NixmDdvHhoaGrB8+XJd3UeOHMH+/fuxZs0aZGZm4qWXXsJbb72Fn/zkJ6iqqsL69evh8/mwceNGLF68GKWlpejq6sLPf/5zjBw5Em1tbfjggw/w61//Wnflos2hqKhIdfCXuOaaa0xzdzqdeP/992WvAp/Ph7179+LBBx/E5MmTsXnzZvznP//BlClT+ti7RDJAAwAxYJDOvAEmApaVlYWHH35YvkVSUlIiq1x+/PHHaGhowC9+8Qt5eafTCafTic8//xz33HMPAMDhcBgK0n322WeoqKiQJZMXLFgAgD2LkKivr8e5c+ewadMmVYynTp3C2bNnMW3aNKSlpQEAKisr8eabbxrmpTxLd7lc+OUvfwmAyQdUVFRg/vz5AICXX34ZO3bskOctKyuTNWQ++ugj+P1+XHbZZbBYLLjqqqvwxhtv0ABABIUGAGLAEOxMGoCsEAmwAeLqq6/GD37wA/l3S0sLMjIydLdFtJr/RmWdnZ064Te/34/09HRVTK2trUhPT8fWrVt7bQMAxowZg7q6OnR0dCArKwtpaWlyfa+99ho6OjrkeZXPALS888476OnpwcMPPwyAOZu1tLTgzJkzKC4uNlyGIOg1UGJQMnnyZPzzn/9ES0sLAHaAfPzxxwEwKeo9e/YAYNLPX3zxhW75SZMm4cMPP5R18rdv345du3bBYrHA7/dDEAQUFhbCbrfj4MGDcl1VVVU4ceIELrvsMhw+fBidnZ3w+/3yPFry8vIwZ84cbNy4EU1NTXJ5U1MTvvzyy5AULr/99lt88cUXWLduHaqrq1FdXY3Nmzfj4osvxhtvvBFGrxHJBl0BEIOSyy67DLfddht+9atfgeM4pKWlYdmyZeA4Dvfffz+ef/55LF26FHl5ebjooot0y5eVleHs2bNYtWoVAGYE8+Mf/xgpKSkoLS3F0qVL8cQTT2D58uV48cUX8fe//x0+nw9z587FhAkTAACnT5/GihUrkJmZiZKSErS3txvG+v3vfx/vvfcenn32Wbjdbvh8PthsNlx55ZW44YYbes317bffxrRp0+BwOFTl3/3ud7F27VrMnz8f2dnZYfYgkQyQGihBEESSQreACIIgkhQaAAiCIJIUGgAIgiCSFBoACIIgkhQaAAiCIJIUGgAIgiCSFBoACIIgkpT/D+V03B4f/07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344852" cy="33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Fragile Families Survey followed approximately 5000 families for 15 years and surveyed parents and children at ages: birth, 1, 3, 5, 9, and 15. </a:t>
            </a:r>
          </a:p>
          <a:p>
            <a:r>
              <a:rPr lang="en-US" dirty="0" smtClean="0"/>
              <a:t>On the final survey, information on 6 predictive key indicators were collected: GPA, Grit, Material Hardship, Layoffs, Eviction, and Job Training</a:t>
            </a:r>
          </a:p>
          <a:p>
            <a:r>
              <a:rPr lang="en-US" dirty="0" smtClean="0"/>
              <a:t>Using the surveys, the goal is to build a model to predict these 6 outcomes. By seeing which features are most important, it is hoped that future interventions can be planned to assist vulnerable and disadvantaged youths.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2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Although GPA can be thought of as continuous, it is also categorical – there are only a limited number of GPA’s possible. Using a classifying model was actually more accurate in predicting GPA. </a:t>
            </a:r>
          </a:p>
          <a:p>
            <a:r>
              <a:rPr lang="en-US" dirty="0" smtClean="0"/>
              <a:t>70% accuracy was achieved with only 6 features. Mother’s age and economic status was most important.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6665" y="2664823"/>
            <a:ext cx="4650589" cy="29913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376" y="5685782"/>
            <a:ext cx="437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vs Predicted GPA</a:t>
            </a:r>
          </a:p>
        </p:txBody>
      </p:sp>
    </p:spTree>
    <p:extLst>
      <p:ext uri="{BB962C8B-B14F-4D97-AF65-F5344CB8AC3E}">
        <p14:creationId xmlns:p14="http://schemas.microsoft.com/office/powerpoint/2010/main" val="153905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Training Analysis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8519142"/>
              </p:ext>
            </p:extLst>
          </p:nvPr>
        </p:nvGraphicFramePr>
        <p:xfrm>
          <a:off x="1298575" y="2560638"/>
          <a:ext cx="4718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28">
                  <a:extLst>
                    <a:ext uri="{9D8B030D-6E8A-4147-A177-3AD203B41FA5}">
                      <a16:colId xmlns:a16="http://schemas.microsoft.com/office/drawing/2014/main" val="3587490627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20882257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24205609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758838969"/>
                    </a:ext>
                  </a:extLst>
                </a:gridCol>
                <a:gridCol w="1052739">
                  <a:extLst>
                    <a:ext uri="{9D8B030D-6E8A-4147-A177-3AD203B41FA5}">
                      <a16:colId xmlns:a16="http://schemas.microsoft.com/office/drawing/2014/main" val="65145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7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3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8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4884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 training is a case where the number of positive examples is small compared to the number of negative examples (about a 1/5- 4/5 split). </a:t>
            </a:r>
          </a:p>
          <a:p>
            <a:r>
              <a:rPr lang="en-US" dirty="0" smtClean="0"/>
              <a:t>The model was able to label 72% of cases accurately, but struggled to get the positives correctly, as it tended to over estimate as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still 12,000 other features that could be explored.</a:t>
            </a:r>
          </a:p>
          <a:p>
            <a:r>
              <a:rPr lang="en-US" dirty="0" smtClean="0"/>
              <a:t>Many will not be very helpful, and others will need to be transformed or have missing data dealt with.</a:t>
            </a:r>
          </a:p>
          <a:p>
            <a:r>
              <a:rPr lang="en-US" dirty="0" smtClean="0"/>
              <a:t>But, it is hoped that including additional features may lead to a more robust model. </a:t>
            </a:r>
          </a:p>
          <a:p>
            <a:r>
              <a:rPr lang="en-US" dirty="0" smtClean="0"/>
              <a:t>Additionally, the other 4 outcomes will </a:t>
            </a:r>
            <a:r>
              <a:rPr lang="en-US" smtClean="0"/>
              <a:t>be tested and modeled.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876</TotalTime>
  <Words>307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Fragile Families Challenge</vt:lpstr>
      <vt:lpstr>Goal</vt:lpstr>
      <vt:lpstr>GPA Analysis</vt:lpstr>
      <vt:lpstr>Job Training Analysis</vt:lpstr>
      <vt:lpstr>Next Steps</vt:lpstr>
    </vt:vector>
  </TitlesOfParts>
  <Company>Alpine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Rytting</dc:creator>
  <cp:lastModifiedBy>Matthew Rytting</cp:lastModifiedBy>
  <cp:revision>4</cp:revision>
  <dcterms:created xsi:type="dcterms:W3CDTF">2017-07-20T23:31:35Z</dcterms:created>
  <dcterms:modified xsi:type="dcterms:W3CDTF">2017-07-21T14:08:33Z</dcterms:modified>
</cp:coreProperties>
</file>