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2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8389B5DD-0274-BF45-B4C5-62E173E8F63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2020-12-02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2020-12-02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2020-12-02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2020-12-02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2020-12-02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2020-12-02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2020-12-02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2020-12-02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2020-12-02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28062C-017D-4DBC-BE67-26A630BEB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46836" y="956098"/>
            <a:ext cx="8298327" cy="49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1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2020-12-02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2020-12-02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Proxy service</a:t>
            </a:r>
            <a:br>
              <a:rPr lang="en-US" dirty="0"/>
            </a:br>
            <a:r>
              <a:rPr lang="en-US" dirty="0"/>
              <a:t>Virtual things and their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Ryuichi </a:t>
            </a:r>
            <a:r>
              <a:rPr lang="en-US" dirty="0" err="1"/>
              <a:t>Matsukura</a:t>
            </a:r>
            <a:r>
              <a:rPr lang="en-US" dirty="0"/>
              <a:t>, Fujitsu</a:t>
            </a:r>
          </a:p>
          <a:p>
            <a:r>
              <a:rPr lang="en-US" dirty="0"/>
              <a:t>26 October,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4"/>
    </mc:Choice>
    <mc:Fallback xmlns="">
      <p:transition spd="slow" advTm="48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3"/>
            <a:ext cx="6507145" cy="4379096"/>
          </a:xfrm>
        </p:spPr>
        <p:txBody>
          <a:bodyPr>
            <a:normAutofit/>
          </a:bodyPr>
          <a:lstStyle/>
          <a:p>
            <a:r>
              <a:rPr lang="en-US" dirty="0"/>
              <a:t>Proxy discovers new physical devices and generate virtual devices associate with them.</a:t>
            </a:r>
          </a:p>
          <a:p>
            <a:r>
              <a:rPr lang="en-US" dirty="0"/>
              <a:t>Proxy provides a single interface for applications to operate physical devices. </a:t>
            </a:r>
          </a:p>
          <a:p>
            <a:r>
              <a:rPr lang="en-US" dirty="0"/>
              <a:t>Proxy manages device information including the device status and the latest data and settings.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2020-12-02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149" name="角丸四角形 7">
            <a:extLst>
              <a:ext uri="{FF2B5EF4-FFF2-40B4-BE49-F238E27FC236}">
                <a16:creationId xmlns:a16="http://schemas.microsoft.com/office/drawing/2014/main" id="{F8291DCA-4C76-48F5-9F12-A2314BE32765}"/>
              </a:ext>
            </a:extLst>
          </p:cNvPr>
          <p:cNvSpPr/>
          <p:nvPr/>
        </p:nvSpPr>
        <p:spPr>
          <a:xfrm>
            <a:off x="8664047" y="1283247"/>
            <a:ext cx="1740517" cy="425560"/>
          </a:xfrm>
          <a:prstGeom prst="roundRect">
            <a:avLst/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9F69370-3F3B-4662-A987-F001925B6E12}"/>
              </a:ext>
            </a:extLst>
          </p:cNvPr>
          <p:cNvSpPr/>
          <p:nvPr/>
        </p:nvSpPr>
        <p:spPr>
          <a:xfrm>
            <a:off x="7569991" y="5443835"/>
            <a:ext cx="1241569" cy="360893"/>
          </a:xfrm>
          <a:prstGeom prst="rect">
            <a:avLst/>
          </a:prstGeom>
          <a:solidFill>
            <a:srgbClr val="F7BBA1"/>
          </a:solidFill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Device 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B4F9D71F-C464-4527-921A-37286A488693}"/>
              </a:ext>
            </a:extLst>
          </p:cNvPr>
          <p:cNvSpPr/>
          <p:nvPr/>
        </p:nvSpPr>
        <p:spPr>
          <a:xfrm>
            <a:off x="7569991" y="3326510"/>
            <a:ext cx="3948635" cy="1005833"/>
          </a:xfrm>
          <a:prstGeom prst="rect">
            <a:avLst/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上下矢印 12">
            <a:extLst>
              <a:ext uri="{FF2B5EF4-FFF2-40B4-BE49-F238E27FC236}">
                <a16:creationId xmlns:a16="http://schemas.microsoft.com/office/drawing/2014/main" id="{2370F948-0796-4AC9-95DC-6B815499C954}"/>
              </a:ext>
            </a:extLst>
          </p:cNvPr>
          <p:cNvSpPr/>
          <p:nvPr/>
        </p:nvSpPr>
        <p:spPr>
          <a:xfrm>
            <a:off x="8032194" y="4348484"/>
            <a:ext cx="348103" cy="1094523"/>
          </a:xfrm>
          <a:prstGeom prst="upDownArrow">
            <a:avLst/>
          </a:prstGeom>
          <a:solidFill>
            <a:srgbClr val="F7BBA1"/>
          </a:solidFill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E0BD5623-DD30-4EFB-9AEC-67717B03232F}"/>
              </a:ext>
            </a:extLst>
          </p:cNvPr>
          <p:cNvSpPr/>
          <p:nvPr/>
        </p:nvSpPr>
        <p:spPr>
          <a:xfrm>
            <a:off x="7646381" y="3709528"/>
            <a:ext cx="1088790" cy="521662"/>
          </a:xfrm>
          <a:prstGeom prst="rect">
            <a:avLst/>
          </a:prstGeom>
          <a:solidFill>
            <a:srgbClr val="F7BBA1"/>
          </a:solidFill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Protocol binding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5F37D9D-8781-4369-B279-05B73AE914A2}"/>
              </a:ext>
            </a:extLst>
          </p:cNvPr>
          <p:cNvSpPr/>
          <p:nvPr/>
        </p:nvSpPr>
        <p:spPr>
          <a:xfrm>
            <a:off x="8924850" y="5443832"/>
            <a:ext cx="1241569" cy="360893"/>
          </a:xfrm>
          <a:prstGeom prst="rect">
            <a:avLst/>
          </a:prstGeom>
          <a:solidFill>
            <a:srgbClr val="FFD993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Device 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上下矢印 17">
            <a:extLst>
              <a:ext uri="{FF2B5EF4-FFF2-40B4-BE49-F238E27FC236}">
                <a16:creationId xmlns:a16="http://schemas.microsoft.com/office/drawing/2014/main" id="{B6A4EB54-CAB3-4A90-8A7F-3BCC78AD0E0C}"/>
              </a:ext>
            </a:extLst>
          </p:cNvPr>
          <p:cNvSpPr/>
          <p:nvPr/>
        </p:nvSpPr>
        <p:spPr>
          <a:xfrm>
            <a:off x="9387053" y="4346948"/>
            <a:ext cx="348103" cy="1096884"/>
          </a:xfrm>
          <a:prstGeom prst="upDownArrow">
            <a:avLst/>
          </a:prstGeom>
          <a:solidFill>
            <a:srgbClr val="FFD993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4E7CF1D7-5667-4B7A-982A-23B5B74F6878}"/>
              </a:ext>
            </a:extLst>
          </p:cNvPr>
          <p:cNvSpPr/>
          <p:nvPr/>
        </p:nvSpPr>
        <p:spPr>
          <a:xfrm>
            <a:off x="9001240" y="3709526"/>
            <a:ext cx="1088790" cy="521664"/>
          </a:xfrm>
          <a:prstGeom prst="rect">
            <a:avLst/>
          </a:prstGeom>
          <a:solidFill>
            <a:srgbClr val="FFD993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Protocol binding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386CE463-D406-488D-B119-5F955155C76D}"/>
              </a:ext>
            </a:extLst>
          </p:cNvPr>
          <p:cNvSpPr/>
          <p:nvPr/>
        </p:nvSpPr>
        <p:spPr>
          <a:xfrm>
            <a:off x="10277057" y="5443832"/>
            <a:ext cx="1241569" cy="36089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Device 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上下矢印 20">
            <a:extLst>
              <a:ext uri="{FF2B5EF4-FFF2-40B4-BE49-F238E27FC236}">
                <a16:creationId xmlns:a16="http://schemas.microsoft.com/office/drawing/2014/main" id="{45976FA5-2AA8-4E9A-85CB-0FBCDA201834}"/>
              </a:ext>
            </a:extLst>
          </p:cNvPr>
          <p:cNvSpPr/>
          <p:nvPr/>
        </p:nvSpPr>
        <p:spPr>
          <a:xfrm>
            <a:off x="10739259" y="4346948"/>
            <a:ext cx="348103" cy="1096884"/>
          </a:xfrm>
          <a:prstGeom prst="up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角丸四角形 1">
            <a:extLst>
              <a:ext uri="{FF2B5EF4-FFF2-40B4-BE49-F238E27FC236}">
                <a16:creationId xmlns:a16="http://schemas.microsoft.com/office/drawing/2014/main" id="{444ABF23-FFA7-4B7B-A955-C5E30B22A098}"/>
              </a:ext>
            </a:extLst>
          </p:cNvPr>
          <p:cNvSpPr/>
          <p:nvPr/>
        </p:nvSpPr>
        <p:spPr>
          <a:xfrm>
            <a:off x="7646381" y="2927683"/>
            <a:ext cx="1088790" cy="353943"/>
          </a:xfrm>
          <a:prstGeom prst="roundRect">
            <a:avLst/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Virtual 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角丸四角形 25">
            <a:extLst>
              <a:ext uri="{FF2B5EF4-FFF2-40B4-BE49-F238E27FC236}">
                <a16:creationId xmlns:a16="http://schemas.microsoft.com/office/drawing/2014/main" id="{920585D6-ED44-4803-9A20-1CF9010319B1}"/>
              </a:ext>
            </a:extLst>
          </p:cNvPr>
          <p:cNvSpPr/>
          <p:nvPr/>
        </p:nvSpPr>
        <p:spPr>
          <a:xfrm>
            <a:off x="8999913" y="2927683"/>
            <a:ext cx="1088790" cy="353943"/>
          </a:xfrm>
          <a:prstGeom prst="roundRect">
            <a:avLst/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Virtual 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角丸四角形 27">
            <a:extLst>
              <a:ext uri="{FF2B5EF4-FFF2-40B4-BE49-F238E27FC236}">
                <a16:creationId xmlns:a16="http://schemas.microsoft.com/office/drawing/2014/main" id="{F0462722-87C7-4CED-86E9-B47CB736976E}"/>
              </a:ext>
            </a:extLst>
          </p:cNvPr>
          <p:cNvSpPr/>
          <p:nvPr/>
        </p:nvSpPr>
        <p:spPr>
          <a:xfrm>
            <a:off x="10353445" y="2927683"/>
            <a:ext cx="1088790" cy="353943"/>
          </a:xfrm>
          <a:prstGeom prst="roundRect">
            <a:avLst/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Virtual 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475E4BAA-24BB-4E0C-8200-527FA7192049}"/>
              </a:ext>
            </a:extLst>
          </p:cNvPr>
          <p:cNvCxnSpPr>
            <a:stCxn id="159" idx="0"/>
            <a:endCxn id="149" idx="2"/>
          </p:cNvCxnSpPr>
          <p:nvPr/>
        </p:nvCxnSpPr>
        <p:spPr>
          <a:xfrm flipV="1">
            <a:off x="8190776" y="1708807"/>
            <a:ext cx="1343530" cy="1218876"/>
          </a:xfrm>
          <a:prstGeom prst="straightConnector1">
            <a:avLst/>
          </a:prstGeom>
          <a:ln w="57150">
            <a:solidFill>
              <a:srgbClr val="5B9BD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8FD755B0-3218-4DDA-A93E-19DCE269C94F}"/>
              </a:ext>
            </a:extLst>
          </p:cNvPr>
          <p:cNvCxnSpPr>
            <a:stCxn id="160" idx="0"/>
            <a:endCxn id="149" idx="2"/>
          </p:cNvCxnSpPr>
          <p:nvPr/>
        </p:nvCxnSpPr>
        <p:spPr>
          <a:xfrm flipH="1" flipV="1">
            <a:off x="9534306" y="1708807"/>
            <a:ext cx="10002" cy="1218876"/>
          </a:xfrm>
          <a:prstGeom prst="straightConnector1">
            <a:avLst/>
          </a:prstGeom>
          <a:ln w="57150">
            <a:solidFill>
              <a:srgbClr val="5B9BD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3863B7F7-2A30-4A98-9D5D-38378F79B0D9}"/>
              </a:ext>
            </a:extLst>
          </p:cNvPr>
          <p:cNvCxnSpPr>
            <a:stCxn id="161" idx="0"/>
            <a:endCxn id="149" idx="2"/>
          </p:cNvCxnSpPr>
          <p:nvPr/>
        </p:nvCxnSpPr>
        <p:spPr>
          <a:xfrm flipH="1" flipV="1">
            <a:off x="9534306" y="1708807"/>
            <a:ext cx="1363534" cy="1218876"/>
          </a:xfrm>
          <a:prstGeom prst="straightConnector1">
            <a:avLst/>
          </a:prstGeom>
          <a:ln w="57150">
            <a:solidFill>
              <a:srgbClr val="5B9BD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5D295B87-64FD-4921-B98A-0CA3FBCA11BE}"/>
              </a:ext>
            </a:extLst>
          </p:cNvPr>
          <p:cNvSpPr/>
          <p:nvPr/>
        </p:nvSpPr>
        <p:spPr>
          <a:xfrm>
            <a:off x="10353445" y="3728749"/>
            <a:ext cx="1088790" cy="52166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Protocol binding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56948686-050D-4E7E-A08A-D6200AF209ED}"/>
              </a:ext>
            </a:extLst>
          </p:cNvPr>
          <p:cNvSpPr/>
          <p:nvPr/>
        </p:nvSpPr>
        <p:spPr>
          <a:xfrm>
            <a:off x="7756521" y="2123342"/>
            <a:ext cx="3517900" cy="414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interface</a:t>
            </a:r>
            <a:endParaRPr kumimoji="1" lang="ja-JP" altLang="en-US" dirty="0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A4A573FB-476E-4F3B-8D3C-3A638C33B0CA}"/>
              </a:ext>
            </a:extLst>
          </p:cNvPr>
          <p:cNvSpPr/>
          <p:nvPr/>
        </p:nvSpPr>
        <p:spPr>
          <a:xfrm>
            <a:off x="7785358" y="4688020"/>
            <a:ext cx="3517900" cy="414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Multiple interfaces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0"/>
    </mc:Choice>
    <mc:Fallback xmlns="">
      <p:transition spd="slow" advTm="65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CC45EE0-12DA-41BD-A520-A66CD3EF3B72}"/>
              </a:ext>
            </a:extLst>
          </p:cNvPr>
          <p:cNvSpPr/>
          <p:nvPr/>
        </p:nvSpPr>
        <p:spPr>
          <a:xfrm>
            <a:off x="4239302" y="3047572"/>
            <a:ext cx="3358902" cy="3063876"/>
          </a:xfrm>
          <a:prstGeom prst="rect">
            <a:avLst/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94290A8-31F0-44AF-BFFB-512F8DB00B31}"/>
              </a:ext>
            </a:extLst>
          </p:cNvPr>
          <p:cNvSpPr/>
          <p:nvPr/>
        </p:nvSpPr>
        <p:spPr>
          <a:xfrm>
            <a:off x="4371859" y="3464202"/>
            <a:ext cx="3082890" cy="2510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Device management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4DB22AC-B68A-46CF-B59B-5701587D6309}"/>
              </a:ext>
            </a:extLst>
          </p:cNvPr>
          <p:cNvSpPr/>
          <p:nvPr/>
        </p:nvSpPr>
        <p:spPr>
          <a:xfrm>
            <a:off x="5761803" y="3610549"/>
            <a:ext cx="1571615" cy="5468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Directory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41ADD-A1FB-A240-B083-2BBD9030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  <a:r>
              <a:rPr lang="en-JP" dirty="0"/>
              <a:t> diagram</a:t>
            </a:r>
          </a:p>
        </p:txBody>
      </p:sp>
      <p:sp>
        <p:nvSpPr>
          <p:cNvPr id="37" name="コンテンツ プレースホルダー 36">
            <a:extLst>
              <a:ext uri="{FF2B5EF4-FFF2-40B4-BE49-F238E27FC236}">
                <a16:creationId xmlns:a16="http://schemas.microsoft.com/office/drawing/2014/main" id="{97A5548F-1396-46D8-A6C2-963E0E5C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3"/>
            <a:ext cx="10515600" cy="171414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Physical devices broadcast messages to search a proxy with </a:t>
            </a:r>
            <a:r>
              <a:rPr lang="en-US" altLang="ja-JP" dirty="0" err="1"/>
              <a:t>mDNS</a:t>
            </a:r>
            <a:r>
              <a:rPr lang="en-US" altLang="ja-JP" dirty="0"/>
              <a:t> and gets the address to register their TDs to the Proxy.</a:t>
            </a:r>
          </a:p>
          <a:p>
            <a:r>
              <a:rPr lang="en-US" altLang="ja-JP" dirty="0"/>
              <a:t>The Proxy generates their virtual devices after the registries and exposes their TDs to applications as a single interface.</a:t>
            </a:r>
            <a:endParaRPr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9F0A-FD93-964C-ACCB-1DA165C4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F3824-458F-644F-948C-87787A21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9E0CE3-4CC4-7C4F-8409-D119AC4C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2020-12-02</a:t>
            </a:fld>
            <a:endParaRPr 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844F0B-90C5-4248-B1C8-C5FAAE0AD202}"/>
              </a:ext>
            </a:extLst>
          </p:cNvPr>
          <p:cNvSpPr/>
          <p:nvPr/>
        </p:nvSpPr>
        <p:spPr>
          <a:xfrm>
            <a:off x="9497991" y="4311863"/>
            <a:ext cx="1143032" cy="6134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Physical Device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CB053FE-7278-4D0B-AC67-31CE8D3D5013}"/>
              </a:ext>
            </a:extLst>
          </p:cNvPr>
          <p:cNvSpPr/>
          <p:nvPr/>
        </p:nvSpPr>
        <p:spPr>
          <a:xfrm>
            <a:off x="9497991" y="5051504"/>
            <a:ext cx="1143032" cy="613431"/>
          </a:xfrm>
          <a:prstGeom prst="rect">
            <a:avLst/>
          </a:prstGeom>
          <a:solidFill>
            <a:srgbClr val="B0D2A1"/>
          </a:solidFill>
          <a:ln>
            <a:solidFill>
              <a:srgbClr val="70AD4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Physical Device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左右矢印 22">
            <a:extLst>
              <a:ext uri="{FF2B5EF4-FFF2-40B4-BE49-F238E27FC236}">
                <a16:creationId xmlns:a16="http://schemas.microsoft.com/office/drawing/2014/main" id="{D99B9407-565B-40F8-8D94-CAA24A6C73E4}"/>
              </a:ext>
            </a:extLst>
          </p:cNvPr>
          <p:cNvSpPr/>
          <p:nvPr/>
        </p:nvSpPr>
        <p:spPr>
          <a:xfrm>
            <a:off x="7466794" y="4592134"/>
            <a:ext cx="1885314" cy="317818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左右矢印 23">
            <a:extLst>
              <a:ext uri="{FF2B5EF4-FFF2-40B4-BE49-F238E27FC236}">
                <a16:creationId xmlns:a16="http://schemas.microsoft.com/office/drawing/2014/main" id="{3071E4E4-30DF-4C75-8771-48994A15E546}"/>
              </a:ext>
            </a:extLst>
          </p:cNvPr>
          <p:cNvSpPr/>
          <p:nvPr/>
        </p:nvSpPr>
        <p:spPr>
          <a:xfrm>
            <a:off x="7466794" y="5192674"/>
            <a:ext cx="1885314" cy="317818"/>
          </a:xfrm>
          <a:prstGeom prst="leftRightArrow">
            <a:avLst/>
          </a:prstGeom>
          <a:solidFill>
            <a:srgbClr val="B0D2A1"/>
          </a:solidFill>
          <a:ln>
            <a:solidFill>
              <a:srgbClr val="70AD4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角丸四角形 33">
            <a:extLst>
              <a:ext uri="{FF2B5EF4-FFF2-40B4-BE49-F238E27FC236}">
                <a16:creationId xmlns:a16="http://schemas.microsoft.com/office/drawing/2014/main" id="{3DE5E601-8D52-4977-9D5F-60CE26074DC0}"/>
              </a:ext>
            </a:extLst>
          </p:cNvPr>
          <p:cNvSpPr/>
          <p:nvPr/>
        </p:nvSpPr>
        <p:spPr>
          <a:xfrm>
            <a:off x="1342282" y="4364434"/>
            <a:ext cx="1391986" cy="1283993"/>
          </a:xfrm>
          <a:prstGeom prst="roundRect">
            <a:avLst>
              <a:gd name="adj" fmla="val 6493"/>
            </a:avLst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64C1BF-0A08-46DE-A2B1-0B03AD3B8B69}"/>
              </a:ext>
            </a:extLst>
          </p:cNvPr>
          <p:cNvSpPr/>
          <p:nvPr/>
        </p:nvSpPr>
        <p:spPr>
          <a:xfrm>
            <a:off x="6327772" y="5048141"/>
            <a:ext cx="1023755" cy="613431"/>
          </a:xfrm>
          <a:prstGeom prst="rect">
            <a:avLst/>
          </a:prstGeom>
          <a:solidFill>
            <a:srgbClr val="B0D2A1"/>
          </a:solidFill>
          <a:ln>
            <a:solidFill>
              <a:srgbClr val="70AD47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Protocol binding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BFE7FC2-A767-49F7-A928-07644AD23FD5}"/>
              </a:ext>
            </a:extLst>
          </p:cNvPr>
          <p:cNvSpPr/>
          <p:nvPr/>
        </p:nvSpPr>
        <p:spPr>
          <a:xfrm>
            <a:off x="6338385" y="4311864"/>
            <a:ext cx="1002529" cy="6134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Protocol binding</a:t>
            </a:r>
          </a:p>
        </p:txBody>
      </p:sp>
      <p:sp>
        <p:nvSpPr>
          <p:cNvPr id="30" name="角丸四角形 31">
            <a:extLst>
              <a:ext uri="{FF2B5EF4-FFF2-40B4-BE49-F238E27FC236}">
                <a16:creationId xmlns:a16="http://schemas.microsoft.com/office/drawing/2014/main" id="{1C8FECA4-3B9D-4673-8C89-956FD43D01DE}"/>
              </a:ext>
            </a:extLst>
          </p:cNvPr>
          <p:cNvSpPr/>
          <p:nvPr/>
        </p:nvSpPr>
        <p:spPr>
          <a:xfrm>
            <a:off x="4501280" y="4311863"/>
            <a:ext cx="1208643" cy="613431"/>
          </a:xfrm>
          <a:prstGeom prst="roundRect">
            <a:avLst>
              <a:gd name="adj" fmla="val 4656"/>
            </a:avLst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Virtual device</a:t>
            </a:r>
          </a:p>
        </p:txBody>
      </p:sp>
      <p:sp>
        <p:nvSpPr>
          <p:cNvPr id="31" name="角丸四角形 32">
            <a:extLst>
              <a:ext uri="{FF2B5EF4-FFF2-40B4-BE49-F238E27FC236}">
                <a16:creationId xmlns:a16="http://schemas.microsoft.com/office/drawing/2014/main" id="{4DE367A4-52B7-48A4-B712-BA22E5EAA3E1}"/>
              </a:ext>
            </a:extLst>
          </p:cNvPr>
          <p:cNvSpPr/>
          <p:nvPr/>
        </p:nvSpPr>
        <p:spPr>
          <a:xfrm>
            <a:off x="4500485" y="5048141"/>
            <a:ext cx="1208643" cy="616794"/>
          </a:xfrm>
          <a:prstGeom prst="roundRect">
            <a:avLst>
              <a:gd name="adj" fmla="val 4656"/>
            </a:avLst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Virtual device</a:t>
            </a:r>
          </a:p>
        </p:txBody>
      </p:sp>
      <p:sp>
        <p:nvSpPr>
          <p:cNvPr id="32" name="左右矢印 49">
            <a:extLst>
              <a:ext uri="{FF2B5EF4-FFF2-40B4-BE49-F238E27FC236}">
                <a16:creationId xmlns:a16="http://schemas.microsoft.com/office/drawing/2014/main" id="{ED556B6A-C125-4633-83C0-45A65C3006C6}"/>
              </a:ext>
            </a:extLst>
          </p:cNvPr>
          <p:cNvSpPr/>
          <p:nvPr/>
        </p:nvSpPr>
        <p:spPr>
          <a:xfrm>
            <a:off x="5767351" y="5224440"/>
            <a:ext cx="502198" cy="279197"/>
          </a:xfrm>
          <a:prstGeom prst="leftRightArrow">
            <a:avLst/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左右矢印 50">
            <a:extLst>
              <a:ext uri="{FF2B5EF4-FFF2-40B4-BE49-F238E27FC236}">
                <a16:creationId xmlns:a16="http://schemas.microsoft.com/office/drawing/2014/main" id="{3B198332-6E90-4A35-BED7-24A96475F3D3}"/>
              </a:ext>
            </a:extLst>
          </p:cNvPr>
          <p:cNvSpPr/>
          <p:nvPr/>
        </p:nvSpPr>
        <p:spPr>
          <a:xfrm>
            <a:off x="5761803" y="4471501"/>
            <a:ext cx="502198" cy="279197"/>
          </a:xfrm>
          <a:prstGeom prst="leftRightArrow">
            <a:avLst/>
          </a:prstGeom>
          <a:solidFill>
            <a:srgbClr val="5B9BD5"/>
          </a:solidFill>
          <a:ln>
            <a:solidFill>
              <a:srgbClr val="41719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左矢印 52">
            <a:extLst>
              <a:ext uri="{FF2B5EF4-FFF2-40B4-BE49-F238E27FC236}">
                <a16:creationId xmlns:a16="http://schemas.microsoft.com/office/drawing/2014/main" id="{D225E128-57B1-4AE8-82C6-5846BA7856F2}"/>
              </a:ext>
            </a:extLst>
          </p:cNvPr>
          <p:cNvSpPr/>
          <p:nvPr/>
        </p:nvSpPr>
        <p:spPr bwMode="gray">
          <a:xfrm>
            <a:off x="2824759" y="4780192"/>
            <a:ext cx="1356482" cy="338554"/>
          </a:xfrm>
          <a:prstGeom prst="leftArrow">
            <a:avLst/>
          </a:prstGeom>
          <a:solidFill>
            <a:srgbClr val="5B9BD5"/>
          </a:solidFill>
          <a:ln w="9525" cap="flat" cmpd="sng" algn="ctr">
            <a:solidFill>
              <a:srgbClr val="41719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EC15FC-7A7C-49E6-8AC6-7DD6E45724AE}"/>
              </a:ext>
            </a:extLst>
          </p:cNvPr>
          <p:cNvSpPr txBox="1"/>
          <p:nvPr/>
        </p:nvSpPr>
        <p:spPr>
          <a:xfrm>
            <a:off x="1461936" y="3610549"/>
            <a:ext cx="267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Expose a single interface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55AAB12-FBD0-44FD-94EA-5BF4D4053A6B}"/>
              </a:ext>
            </a:extLst>
          </p:cNvPr>
          <p:cNvSpPr txBox="1"/>
          <p:nvPr/>
        </p:nvSpPr>
        <p:spPr>
          <a:xfrm>
            <a:off x="2868751" y="4195417"/>
            <a:ext cx="131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HTTP w/ basic auth.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左右矢印 22">
            <a:extLst>
              <a:ext uri="{FF2B5EF4-FFF2-40B4-BE49-F238E27FC236}">
                <a16:creationId xmlns:a16="http://schemas.microsoft.com/office/drawing/2014/main" id="{0B7BE6A3-DAB2-4E69-AFEA-4552B5159D4F}"/>
              </a:ext>
            </a:extLst>
          </p:cNvPr>
          <p:cNvSpPr/>
          <p:nvPr/>
        </p:nvSpPr>
        <p:spPr>
          <a:xfrm>
            <a:off x="7454749" y="4302103"/>
            <a:ext cx="1885314" cy="240147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1DF3E43-BAF1-4493-8DAE-CBD9A6F128E6}"/>
              </a:ext>
            </a:extLst>
          </p:cNvPr>
          <p:cNvSpPr txBox="1"/>
          <p:nvPr/>
        </p:nvSpPr>
        <p:spPr>
          <a:xfrm>
            <a:off x="7549846" y="3987101"/>
            <a:ext cx="2194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Discovery w/ 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mDNS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AA8C14-CBC9-4F1E-8978-6219047220D9}"/>
              </a:ext>
            </a:extLst>
          </p:cNvPr>
          <p:cNvSpPr txBox="1"/>
          <p:nvPr/>
        </p:nvSpPr>
        <p:spPr>
          <a:xfrm>
            <a:off x="8007069" y="4576246"/>
            <a:ext cx="72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HTTP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282808-6866-41F3-992C-22DA0DF70CFA}"/>
              </a:ext>
            </a:extLst>
          </p:cNvPr>
          <p:cNvSpPr txBox="1"/>
          <p:nvPr/>
        </p:nvSpPr>
        <p:spPr>
          <a:xfrm>
            <a:off x="8023612" y="518894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CoAP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359A268-DD54-4818-BF5D-1B59C27373CC}"/>
              </a:ext>
            </a:extLst>
          </p:cNvPr>
          <p:cNvSpPr txBox="1"/>
          <p:nvPr/>
        </p:nvSpPr>
        <p:spPr>
          <a:xfrm>
            <a:off x="7587306" y="5805370"/>
            <a:ext cx="418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The proxy involves a directory function to manage physical devices to be connected. 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177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728D-4623-A444-B7E6-4C3E337E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in the </a:t>
            </a:r>
            <a:r>
              <a:rPr lang="en-US" dirty="0" err="1"/>
              <a:t>plugfest</a:t>
            </a:r>
            <a:endParaRPr lang="en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B6279-05FF-F24E-9687-3102918E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C1BCD-475E-6D46-9738-F4294782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5155FF-39F2-7146-8C9F-127ADC77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2020-12-02</a:t>
            </a:fld>
            <a:endParaRPr 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61C97D-A1C5-4D9D-8ED2-78FBCC2A8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3"/>
            <a:ext cx="10515600" cy="911578"/>
          </a:xfrm>
        </p:spPr>
        <p:txBody>
          <a:bodyPr/>
          <a:lstStyle/>
          <a:p>
            <a:r>
              <a:rPr lang="en-US" altLang="ja-JP" dirty="0"/>
              <a:t>The Proxy aggregates some devices both inside and outside VPN and exposes their virtual devices to the </a:t>
            </a:r>
            <a:r>
              <a:rPr lang="en-US" altLang="ja-JP" dirty="0" err="1"/>
              <a:t>NodeRED</a:t>
            </a:r>
            <a:r>
              <a:rPr lang="en-US" altLang="ja-JP" dirty="0"/>
              <a:t> with node-gen.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4CDFB5-85B6-46C5-8CFD-8D958C3A4F0D}"/>
              </a:ext>
            </a:extLst>
          </p:cNvPr>
          <p:cNvSpPr/>
          <p:nvPr/>
        </p:nvSpPr>
        <p:spPr bwMode="gray">
          <a:xfrm>
            <a:off x="4914439" y="3579823"/>
            <a:ext cx="1354157" cy="5292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latin typeface="+mj-lt"/>
              </a:rPr>
              <a:t>Proxy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4EA656-7708-4E55-B12A-C8049E119F62}"/>
              </a:ext>
            </a:extLst>
          </p:cNvPr>
          <p:cNvSpPr/>
          <p:nvPr/>
        </p:nvSpPr>
        <p:spPr bwMode="gray">
          <a:xfrm>
            <a:off x="4244772" y="5008604"/>
            <a:ext cx="1080120" cy="5292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latin typeface="+mj-lt"/>
              </a:rPr>
              <a:t>Sensor unit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FBBABC-7CE6-489C-A6CB-903A8EB7500C}"/>
              </a:ext>
            </a:extLst>
          </p:cNvPr>
          <p:cNvSpPr/>
          <p:nvPr/>
        </p:nvSpPr>
        <p:spPr bwMode="gray">
          <a:xfrm>
            <a:off x="4914439" y="2594401"/>
            <a:ext cx="1354157" cy="5292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 err="1">
                <a:latin typeface="+mj-lt"/>
              </a:rPr>
              <a:t>NodeRED</a:t>
            </a:r>
            <a:endParaRPr lang="en-US" altLang="ja-JP" sz="1400" b="1" dirty="0">
              <a:latin typeface="+mj-lt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latin typeface="+mj-lt"/>
              </a:rPr>
              <a:t>w/ node-gen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06EAC86-1692-4849-AAF8-73D216C72FC5}"/>
              </a:ext>
            </a:extLst>
          </p:cNvPr>
          <p:cNvSpPr/>
          <p:nvPr/>
        </p:nvSpPr>
        <p:spPr bwMode="gray">
          <a:xfrm>
            <a:off x="5603768" y="5008605"/>
            <a:ext cx="1080120" cy="529209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latin typeface="+mj-lt"/>
              </a:rPr>
              <a:t>Hitachi LED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B12D1ED-B9FC-40E4-87C2-FDDEB6E52780}"/>
              </a:ext>
            </a:extLst>
          </p:cNvPr>
          <p:cNvSpPr/>
          <p:nvPr/>
        </p:nvSpPr>
        <p:spPr bwMode="gray">
          <a:xfrm>
            <a:off x="9730788" y="5033754"/>
            <a:ext cx="1143138" cy="529209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/>
              <a:t>Siemens coffee machine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C8EC325-D659-49C1-85E1-8B3C564EFD36}"/>
              </a:ext>
            </a:extLst>
          </p:cNvPr>
          <p:cNvSpPr/>
          <p:nvPr/>
        </p:nvSpPr>
        <p:spPr bwMode="gray">
          <a:xfrm>
            <a:off x="8374325" y="5036362"/>
            <a:ext cx="1080120" cy="529209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latin typeface="+mj-lt"/>
              </a:rPr>
              <a:t>Intel camera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F3876C8-430D-4A17-AD35-215112A3965B}"/>
              </a:ext>
            </a:extLst>
          </p:cNvPr>
          <p:cNvSpPr/>
          <p:nvPr/>
        </p:nvSpPr>
        <p:spPr bwMode="gray">
          <a:xfrm>
            <a:off x="5603768" y="5659249"/>
            <a:ext cx="1080120" cy="529209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>
                <a:latin typeface="+mj-lt"/>
              </a:rPr>
              <a:t>Motius</a:t>
            </a:r>
            <a:r>
              <a:rPr lang="en-US" altLang="ja-JP" sz="1400" dirty="0">
                <a:latin typeface="+mj-lt"/>
              </a:rPr>
              <a:t> </a:t>
            </a:r>
            <a:r>
              <a:rPr lang="en-US" altLang="ja-JP" sz="1400" dirty="0" err="1">
                <a:latin typeface="+mj-lt"/>
              </a:rPr>
              <a:t>MoSenso</a:t>
            </a:r>
            <a:endParaRPr lang="en-US" altLang="ja-JP" sz="1400" dirty="0">
              <a:latin typeface="+mj-lt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29AB9D0-753A-40E6-90D0-BFBF463CD357}"/>
              </a:ext>
            </a:extLst>
          </p:cNvPr>
          <p:cNvSpPr/>
          <p:nvPr/>
        </p:nvSpPr>
        <p:spPr bwMode="gray">
          <a:xfrm>
            <a:off x="6940694" y="5019876"/>
            <a:ext cx="1143138" cy="529209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/>
              <a:t>TUM coffee machine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875741D-5F08-4CBF-A665-84D51E79E011}"/>
              </a:ext>
            </a:extLst>
          </p:cNvPr>
          <p:cNvSpPr/>
          <p:nvPr/>
        </p:nvSpPr>
        <p:spPr bwMode="gray">
          <a:xfrm>
            <a:off x="8367309" y="5651545"/>
            <a:ext cx="1080120" cy="529209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latin typeface="+mj-lt"/>
              </a:rPr>
              <a:t>Oracle simulator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EB78DA51-51E0-440A-8240-C75894F2B67F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rot="5400000" flipH="1" flipV="1">
            <a:off x="4738389" y="4155475"/>
            <a:ext cx="899572" cy="806686"/>
          </a:xfrm>
          <a:prstGeom prst="bentConnector3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ED4EA662-449C-4468-880D-5D4BB7905555}"/>
              </a:ext>
            </a:extLst>
          </p:cNvPr>
          <p:cNvCxnSpPr>
            <a:stCxn id="13" idx="0"/>
            <a:endCxn id="9" idx="2"/>
          </p:cNvCxnSpPr>
          <p:nvPr/>
        </p:nvCxnSpPr>
        <p:spPr bwMode="auto">
          <a:xfrm rot="16200000" flipV="1">
            <a:off x="5417887" y="4282664"/>
            <a:ext cx="899573" cy="552310"/>
          </a:xfrm>
          <a:prstGeom prst="bentConnector3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50DE083A-3D2E-47AF-BFF2-8D0455AA9CE0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 bwMode="auto">
          <a:xfrm rot="16200000" flipV="1">
            <a:off x="7484577" y="2215973"/>
            <a:ext cx="924722" cy="4710839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AAD70CB-20A2-42C8-B13F-9474E74C1A1A}"/>
              </a:ext>
            </a:extLst>
          </p:cNvPr>
          <p:cNvCxnSpPr>
            <a:stCxn id="15" idx="0"/>
            <a:endCxn id="9" idx="2"/>
          </p:cNvCxnSpPr>
          <p:nvPr/>
        </p:nvCxnSpPr>
        <p:spPr bwMode="auto">
          <a:xfrm rot="16200000" flipV="1">
            <a:off x="6789287" y="2911263"/>
            <a:ext cx="927330" cy="3322867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FA866EB-225F-4507-95BC-534E4D6E76DA}"/>
              </a:ext>
            </a:extLst>
          </p:cNvPr>
          <p:cNvCxnSpPr>
            <a:stCxn id="12" idx="2"/>
            <a:endCxn id="9" idx="0"/>
          </p:cNvCxnSpPr>
          <p:nvPr/>
        </p:nvCxnSpPr>
        <p:spPr bwMode="auto">
          <a:xfrm>
            <a:off x="5591518" y="3123610"/>
            <a:ext cx="0" cy="456213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47141DBE-5120-42FC-9F1A-D7B9C4628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73" y="4728287"/>
            <a:ext cx="1973981" cy="1480486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A1EF69D-AF06-4430-89ED-4F199C91F783}"/>
              </a:ext>
            </a:extLst>
          </p:cNvPr>
          <p:cNvSpPr/>
          <p:nvPr/>
        </p:nvSpPr>
        <p:spPr bwMode="gray">
          <a:xfrm>
            <a:off x="4139834" y="2518057"/>
            <a:ext cx="4114800" cy="3761207"/>
          </a:xfrm>
          <a:prstGeom prst="roundRect">
            <a:avLst>
              <a:gd name="adj" fmla="val 4922"/>
            </a:avLst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6EBD603-1AFE-4281-80E8-A2872C4792D2}"/>
              </a:ext>
            </a:extLst>
          </p:cNvPr>
          <p:cNvSpPr/>
          <p:nvPr/>
        </p:nvSpPr>
        <p:spPr bwMode="gray">
          <a:xfrm>
            <a:off x="6919005" y="2512037"/>
            <a:ext cx="1335629" cy="3610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effectLst/>
                <a:latin typeface="+mj-lt"/>
                <a:ea typeface="+mn-ea"/>
              </a:rPr>
              <a:t>Inside VPN</a:t>
            </a:r>
            <a:endParaRPr kumimoji="1" lang="ja-JP" alt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0E346FE8-52F4-48F0-AA62-8F0A0B676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73" y="2642617"/>
            <a:ext cx="2640616" cy="1980463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0547C1-5310-4176-9A82-B9A86CCBCDCF}"/>
              </a:ext>
            </a:extLst>
          </p:cNvPr>
          <p:cNvSpPr txBox="1"/>
          <p:nvPr/>
        </p:nvSpPr>
        <p:spPr>
          <a:xfrm>
            <a:off x="1391470" y="4149608"/>
            <a:ext cx="7006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BDD418-DD28-402F-85E4-D42884C28347}"/>
              </a:ext>
            </a:extLst>
          </p:cNvPr>
          <p:cNvSpPr txBox="1"/>
          <p:nvPr/>
        </p:nvSpPr>
        <p:spPr>
          <a:xfrm>
            <a:off x="2999700" y="4155751"/>
            <a:ext cx="12359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VPN bridge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493CC3A-9B9C-4624-9B49-641A17177F8F}"/>
              </a:ext>
            </a:extLst>
          </p:cNvPr>
          <p:cNvSpPr txBox="1"/>
          <p:nvPr/>
        </p:nvSpPr>
        <p:spPr>
          <a:xfrm>
            <a:off x="1393158" y="5811422"/>
            <a:ext cx="12458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Sensor unit</a:t>
            </a:r>
            <a:endParaRPr kumimoji="1" lang="ja-JP" altLang="en-US" dirty="0"/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CA0CBCC2-7E77-4FBE-B158-328D8D5C84EE}"/>
              </a:ext>
            </a:extLst>
          </p:cNvPr>
          <p:cNvCxnSpPr>
            <a:stCxn id="17" idx="0"/>
            <a:endCxn id="9" idx="2"/>
          </p:cNvCxnSpPr>
          <p:nvPr/>
        </p:nvCxnSpPr>
        <p:spPr bwMode="auto">
          <a:xfrm rot="16200000" flipV="1">
            <a:off x="6096469" y="3604081"/>
            <a:ext cx="910844" cy="1920745"/>
          </a:xfrm>
          <a:prstGeom prst="bentConnector3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0892E9E-5EB6-403C-BC2E-F52683EF6796}"/>
              </a:ext>
            </a:extLst>
          </p:cNvPr>
          <p:cNvSpPr txBox="1"/>
          <p:nvPr/>
        </p:nvSpPr>
        <p:spPr>
          <a:xfrm>
            <a:off x="8610600" y="2653857"/>
            <a:ext cx="33655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/>
              <a:t>Outcomes in the last 2 </a:t>
            </a:r>
            <a:r>
              <a:rPr kumimoji="1" lang="en-US" altLang="ja-JP" b="1" dirty="0" err="1"/>
              <a:t>plugfests</a:t>
            </a:r>
            <a:r>
              <a:rPr kumimoji="1" lang="en-US" altLang="ja-JP" b="1" dirty="0"/>
              <a:t> on June and September.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2574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90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5645</TotalTime>
  <Words>282</Words>
  <Application>Microsoft Office PowerPoint</Application>
  <PresentationFormat>ワイド画面</PresentationFormat>
  <Paragraphs>66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Arial</vt:lpstr>
      <vt:lpstr>Calibri</vt:lpstr>
      <vt:lpstr>Office Theme</vt:lpstr>
      <vt:lpstr>Proxy service Virtual things and their management</vt:lpstr>
      <vt:lpstr>Overview</vt:lpstr>
      <vt:lpstr>System diagram</vt:lpstr>
      <vt:lpstr>Outcomes in the plugfest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 – WoT-Discovery Integration</dc:title>
  <dc:creator>東村邦彦 / TOUMURA，KUNIHIKO</dc:creator>
  <cp:lastModifiedBy>mryuichi531@outlook.jp</cp:lastModifiedBy>
  <cp:revision>21</cp:revision>
  <cp:lastPrinted>2020-12-02T02:01:42Z</cp:lastPrinted>
  <dcterms:created xsi:type="dcterms:W3CDTF">2020-10-01T11:58:43Z</dcterms:created>
  <dcterms:modified xsi:type="dcterms:W3CDTF">2020-12-02T06:15:29Z</dcterms:modified>
</cp:coreProperties>
</file>