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3" r:id="rId5"/>
    <p:sldId id="264" r:id="rId6"/>
    <p:sldId id="262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08800" cy="20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F790E-C302-427E-8DB8-6F787164E27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4879D-F5E4-4C8F-B30E-9B3CECBAD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54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CC3F3-7C1A-494E-A954-CFCEA28EB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C2250F-5F8A-4C12-BF3C-4764A37FD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57E43-2B89-4096-B130-6930BD20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C431-D176-4A4E-B9BB-B66060E80A4E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D6F23-0F43-40AA-A0D7-63CC6490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F2249-6CC0-4088-9AB0-79F97E8E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11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88E97-D2B5-4AAB-BF59-F97B9E0C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27281-0229-4BE5-AA71-25CE6AAF2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1B6FB-8EDA-4018-B402-CA8F1D1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1C68-5106-4DBC-955A-2AD658B586B9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4DE19-265E-4C16-9AB6-AA488FAA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866E7-4DC4-448E-9F40-4A4E1D28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3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7401FF-151A-46CC-A966-B876249F0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AF1ABB-162B-49DD-B5F3-177093AB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75939-44C8-4065-A080-B1EA6180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DDCA-9F19-4738-B591-EBCB622C5A57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298AC-D630-4C5C-8FD4-77596940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71A5F-F36E-471D-8A11-4743E814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03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A8728-0C37-4548-8224-17478302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3F5C27-1CBE-438A-AD48-47C7E817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989D5-E82E-43EC-A74B-4EC3290C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6ECD-5B68-4701-9DCB-403F69709B05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D203C-008B-4CF9-949C-E9FB331C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D8F3E2-7CED-45CD-B448-BF7C3202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72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1CA75-277F-4E0A-B92D-8B13D06D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ECF20F-265E-4544-BF0C-99A92F7F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BCFA2-4654-4C1A-9A91-E0495256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3794-E5D4-406E-A497-188A7BE7F5B1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ACA0C-0B7F-423D-A40C-CF47FCF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65C81-8946-4ED4-B968-70B69D45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9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E1C0-698A-4817-9F66-0065013B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5C79C0-A354-48B8-A81D-57D9DD4E0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6BEE5A-D4A7-4CBD-B06D-CB8A7060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537AA-1DCB-4403-91C2-D935BCF3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ADF-EDF1-4695-9D8E-C327691D43AD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AFD6A-EEC2-440F-9455-75913EF1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2D9985-5EAD-4B67-BDE7-D4D5BA8F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65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87DD5-59B7-4127-BF87-56C41B3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1BEE0D-1EA4-40F6-A5EE-0697421E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4E835C-BE88-49EA-A474-80E7D686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4A83F0-21EB-48C2-996A-545536D6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F167B5-457E-411C-9E8E-AB2C49120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22BF3F-F91D-4F0E-B9C3-8BAEF411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A7C8-E894-434D-85DF-C50AE86346DD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75D4C6-6B44-4C8B-993D-201A72CB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A64B41-826E-4092-8D74-7D9ED4A3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6C88A-4337-42DC-B4A2-01B5345C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BCDF2A-3DDF-41A0-A046-C5FE75EF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AF4-422F-466D-8E12-C677E013C082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C08995-514D-417A-8AE1-1F5A3D87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2538F2-A603-49F3-BF3E-47FDDB64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17042D-3A20-459E-8E0C-6407C2CE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A1EB-C4D5-4CAB-8C2E-58B5661CB50C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C2FD8A-6F68-4A7F-9D8C-ECD3EE1A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E9A17F-1B36-4D69-A83D-A38720A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DBFC2-DBA5-40B8-8AA5-EC699CE0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2ABBF-D799-4A03-96DB-A5FA15D9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C7473A-0EA2-4898-9194-E1BBE1447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ADE280-9677-4A1A-911A-B213F93C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2834-7199-44D1-A484-D22906971860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19A91-DA74-4BF8-8894-80CD9A8D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9EC7B0-766A-4FB1-9A73-38FB06C4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3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38CBD-EE21-4170-A950-E406EC1D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A0874C-7698-4F88-9298-E58E3C635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47690-C62A-4E7C-BCD0-17B2CC6AB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7EE8A4-99C1-4CEB-A5E1-12163643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4C5-8A36-48A4-AE9F-032C372DE8B1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D2C0E-EAED-4CC9-AE3A-07F88A39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4C5FD0-5621-426E-AE7B-B35127BB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1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2671D6-A89D-419A-84B4-9C31EFBE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EFF5A-6A2E-4814-ACCF-05724C04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A5025B-4B12-45F1-A049-42D594D16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0FFA-39E2-4E1B-9CA9-0BA7DB873CAE}" type="datetime1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913044-0932-46E0-992F-EA5C83C6C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3EDCFE-F47F-4403-8667-59FDF0DB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AB31DD5-68A2-43D6-A55C-1BC6EDC42B9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637" y="136525"/>
            <a:ext cx="2011363" cy="12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application-development/rest-vs-rpc-what-problems-are-you-trying-to-solve-with-your-apis" TargetMode="External"/><Relationship Id="rId2" Type="http://schemas.openxmlformats.org/officeDocument/2006/relationships/hyperlink" Target="https://cloud.google.com/blog/products/api-management/understanding-grpc-openapi-and-rest-and-when-to-use-th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51952-7DAF-4DD9-8097-FD6779167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Definitions about properties/actions/events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CD644-15ED-465A-A228-180B2C5C9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July 14, 2021</a:t>
            </a:r>
          </a:p>
          <a:p>
            <a:r>
              <a:rPr lang="en-US" altLang="ja-JP" dirty="0"/>
              <a:t>Ryuichi Matsukura</a:t>
            </a:r>
          </a:p>
          <a:p>
            <a:r>
              <a:rPr kumimoji="1" lang="en-US" altLang="ja-JP" dirty="0"/>
              <a:t>Fujitsu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8511AC-7CFC-4437-8DCD-FF22858A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6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CAD7B-010B-4E2E-8542-540A4BAB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E9168-D367-412E-86D7-CA160D8A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How to integrate other platforms/protocols like LWM2M or IPSO.</a:t>
            </a:r>
          </a:p>
          <a:p>
            <a:r>
              <a:rPr kumimoji="1" lang="en-US" altLang="ja-JP" dirty="0"/>
              <a:t>Two primary models for API design: REST and RPC, for most software developers.</a:t>
            </a:r>
          </a:p>
          <a:p>
            <a:endParaRPr kumimoji="1" lang="en-US" altLang="ja-JP" dirty="0"/>
          </a:p>
          <a:p>
            <a:pPr lvl="1"/>
            <a:r>
              <a:rPr kumimoji="1" lang="en-US" altLang="ja-JP" dirty="0" err="1"/>
              <a:t>gRPC</a:t>
            </a:r>
            <a:r>
              <a:rPr kumimoji="1" lang="en-US" altLang="ja-JP" dirty="0"/>
              <a:t> vs REST: Understanding </a:t>
            </a:r>
            <a:r>
              <a:rPr kumimoji="1" lang="en-US" altLang="ja-JP" dirty="0" err="1"/>
              <a:t>gRPC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OpenAPI</a:t>
            </a:r>
            <a:r>
              <a:rPr kumimoji="1" lang="en-US" altLang="ja-JP" dirty="0"/>
              <a:t> and REST and when to use them in API design</a:t>
            </a:r>
          </a:p>
          <a:p>
            <a:pPr lvl="1"/>
            <a:r>
              <a:rPr kumimoji="1" lang="en-US" altLang="ja-JP" dirty="0">
                <a:hlinkClick r:id="rId2"/>
              </a:rPr>
              <a:t>https://cloud.google.com/blog/products/api-management/understanding-grpc-openapi-and-rest-and-when-to-use-them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REST vs RPC: What problems are you trying to solve with your APIs?</a:t>
            </a:r>
          </a:p>
          <a:p>
            <a:pPr lvl="1"/>
            <a:r>
              <a:rPr kumimoji="1" lang="en-US" altLang="ja-JP" dirty="0">
                <a:hlinkClick r:id="rId3"/>
              </a:rPr>
              <a:t>https://cloud.google.com/blog/products/application-development/rest-vs-rpc-what-problems-are-you-trying-to-solve-with-your-apis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3EE1E7-BBF2-45C9-97E8-AFDEDA71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8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E43B7-9A7A-4468-9C3A-21FCACB8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00ECE-A6F2-41FD-9C2B-D2055468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AF886E-D0D1-42EE-A9D9-2FDFB128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"/>
            <a:ext cx="12192000" cy="68406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C6807C-DB28-4700-A1CB-2585B1A1E47A}"/>
              </a:ext>
            </a:extLst>
          </p:cNvPr>
          <p:cNvSpPr txBox="1"/>
          <p:nvPr/>
        </p:nvSpPr>
        <p:spPr>
          <a:xfrm>
            <a:off x="212658" y="97602"/>
            <a:ext cx="58833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From OCF 2.0.3 Specification overview slides.</a:t>
            </a:r>
            <a:endParaRPr kumimoji="1" lang="ja-JP" altLang="en-US" sz="20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2D0BFDF-44D6-4D07-8870-60CC3DDF1451}"/>
              </a:ext>
            </a:extLst>
          </p:cNvPr>
          <p:cNvSpPr/>
          <p:nvPr/>
        </p:nvSpPr>
        <p:spPr>
          <a:xfrm>
            <a:off x="432262" y="3172793"/>
            <a:ext cx="1645920" cy="7980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81D13FB-7F72-490C-8883-93B09984A7A4}"/>
              </a:ext>
            </a:extLst>
          </p:cNvPr>
          <p:cNvSpPr/>
          <p:nvPr/>
        </p:nvSpPr>
        <p:spPr>
          <a:xfrm>
            <a:off x="9495905" y="3172793"/>
            <a:ext cx="2407920" cy="7980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C2053E-6550-40C3-9C46-C399769D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5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E43B7-9A7A-4468-9C3A-21FCACB8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00ECE-A6F2-41FD-9C2B-D2055468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AF886E-D0D1-42EE-A9D9-2FDFB128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"/>
            <a:ext cx="12192000" cy="68406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C6807C-DB28-4700-A1CB-2585B1A1E47A}"/>
              </a:ext>
            </a:extLst>
          </p:cNvPr>
          <p:cNvSpPr txBox="1"/>
          <p:nvPr/>
        </p:nvSpPr>
        <p:spPr>
          <a:xfrm>
            <a:off x="212658" y="97602"/>
            <a:ext cx="58833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From OCF 2.0.3 Specification overview slides.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34530A-F26A-452D-A018-90A33970AF15}"/>
              </a:ext>
            </a:extLst>
          </p:cNvPr>
          <p:cNvSpPr txBox="1"/>
          <p:nvPr/>
        </p:nvSpPr>
        <p:spPr>
          <a:xfrm>
            <a:off x="374401" y="2230243"/>
            <a:ext cx="2779928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Properties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FD4B31-116B-44B4-A756-115DB69E5247}"/>
              </a:ext>
            </a:extLst>
          </p:cNvPr>
          <p:cNvSpPr txBox="1"/>
          <p:nvPr/>
        </p:nvSpPr>
        <p:spPr>
          <a:xfrm>
            <a:off x="9568633" y="2156802"/>
            <a:ext cx="2060179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Actions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352985D-C180-4283-835D-3DE6B314B119}"/>
              </a:ext>
            </a:extLst>
          </p:cNvPr>
          <p:cNvSpPr/>
          <p:nvPr/>
        </p:nvSpPr>
        <p:spPr>
          <a:xfrm>
            <a:off x="432262" y="3172793"/>
            <a:ext cx="1645920" cy="7980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EE6CB33-1A7D-4153-8ADE-D6BE804E7C1A}"/>
              </a:ext>
            </a:extLst>
          </p:cNvPr>
          <p:cNvSpPr/>
          <p:nvPr/>
        </p:nvSpPr>
        <p:spPr>
          <a:xfrm>
            <a:off x="9495905" y="3172793"/>
            <a:ext cx="2407920" cy="7980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14C1BD-A94B-41FA-B763-3B2F27B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1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9F34E4-E5CD-4EE8-A3BE-B29B0645643B}"/>
              </a:ext>
            </a:extLst>
          </p:cNvPr>
          <p:cNvSpPr txBox="1"/>
          <p:nvPr/>
        </p:nvSpPr>
        <p:spPr>
          <a:xfrm>
            <a:off x="571500" y="327613"/>
            <a:ext cx="39624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“Switch”: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“Brightness”: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A6FA3D-FFC2-406A-822D-F48DF67827B2}"/>
              </a:ext>
            </a:extLst>
          </p:cNvPr>
          <p:cNvSpPr txBox="1"/>
          <p:nvPr/>
        </p:nvSpPr>
        <p:spPr>
          <a:xfrm>
            <a:off x="5744997" y="327613"/>
            <a:ext cx="5261053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“Switch”: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</a:t>
            </a:r>
            <a:r>
              <a:rPr lang="ja-JP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</a:t>
            </a:r>
            <a:r>
              <a:rPr lang="en-US" altLang="ja-JP" sz="1400" kern="100" dirty="0" err="1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readOnly</a:t>
            </a:r>
            <a:r>
              <a:rPr lang="en-US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true,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“Brightness”: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“number”,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ja-JP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</a:t>
            </a:r>
            <a:r>
              <a:rPr lang="en-US" altLang="ja-JP" sz="1400" kern="100" dirty="0" err="1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readOnly</a:t>
            </a:r>
            <a:r>
              <a:rPr lang="en-US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true,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“actions”: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SetSwitch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“input”: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“Switch”: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“output”: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“Switch”: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SetBrightness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“input”: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“Brightness”: “number”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“output”: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“Brightness”: “number”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0F37FA-EEEE-418D-947C-331C66A079A2}"/>
              </a:ext>
            </a:extLst>
          </p:cNvPr>
          <p:cNvSpPr txBox="1"/>
          <p:nvPr/>
        </p:nvSpPr>
        <p:spPr>
          <a:xfrm>
            <a:off x="694380" y="3043535"/>
            <a:ext cx="336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with just properties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CE6088-9EAD-46D2-8D5E-3B81B3854F8F}"/>
              </a:ext>
            </a:extLst>
          </p:cNvPr>
          <p:cNvSpPr txBox="1"/>
          <p:nvPr/>
        </p:nvSpPr>
        <p:spPr>
          <a:xfrm>
            <a:off x="9326396" y="2414994"/>
            <a:ext cx="2751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with properties and actions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C66097A-F204-4B9E-A590-F731472F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949B8-BD95-4C27-9C1A-A19AAFF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Property vs. </a:t>
            </a:r>
            <a:r>
              <a:rPr lang="en-US" altLang="ja-JP" dirty="0"/>
              <a:t>Action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AD1E-3BCB-4621-9278-619D7F2F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Device defined by Properties can be</a:t>
            </a:r>
            <a:r>
              <a:rPr kumimoji="1" lang="en-US" altLang="ja-JP" dirty="0"/>
              <a:t> easy to map to both Properties and Actions of </a:t>
            </a:r>
            <a:r>
              <a:rPr kumimoji="1" lang="en-US" altLang="ja-JP" dirty="0" err="1"/>
              <a:t>WoT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  <a:p>
            <a:pPr lvl="1"/>
            <a:r>
              <a:rPr lang="en-US" altLang="ja-JP" dirty="0"/>
              <a:t>LWM2M, NETCONF, and TR-069(BBF) are defined with Properties.</a:t>
            </a:r>
          </a:p>
          <a:p>
            <a:pPr lvl="2"/>
            <a:r>
              <a:rPr lang="en-US" altLang="ja-JP" dirty="0"/>
              <a:t>These protocols are used in the device managements.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OCF, KNX, BACnet, and ECHONET mainly defined with Properties.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Device defined by Actions CANNOT be</a:t>
            </a:r>
            <a:r>
              <a:rPr kumimoji="1" lang="en-US" altLang="ja-JP" dirty="0"/>
              <a:t> easy to map to Properties of </a:t>
            </a:r>
            <a:r>
              <a:rPr kumimoji="1" lang="en-US" altLang="ja-JP" dirty="0" err="1"/>
              <a:t>WoT</a:t>
            </a:r>
            <a:r>
              <a:rPr kumimoji="1" lang="en-US" altLang="ja-JP" dirty="0"/>
              <a:t> unless if Input = Output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A35D66-3E99-4232-8C8C-6E070C21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2D7458-66C8-48F2-BF68-74DFE1146FFF}"/>
              </a:ext>
            </a:extLst>
          </p:cNvPr>
          <p:cNvSpPr txBox="1"/>
          <p:nvPr/>
        </p:nvSpPr>
        <p:spPr>
          <a:xfrm>
            <a:off x="5829300" y="3152011"/>
            <a:ext cx="4953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forms”;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“events”: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6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TemperatureChanged</a:t>
            </a:r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0532CB-4512-4C62-8E51-5609F23717E5}"/>
              </a:ext>
            </a:extLst>
          </p:cNvPr>
          <p:cNvSpPr txBox="1"/>
          <p:nvPr/>
        </p:nvSpPr>
        <p:spPr>
          <a:xfrm>
            <a:off x="584200" y="3152011"/>
            <a:ext cx="4508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“observable”; true,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“forms”;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A0C061-BB36-4B0F-A6C7-C3C549A09600}"/>
              </a:ext>
            </a:extLst>
          </p:cNvPr>
          <p:cNvSpPr txBox="1"/>
          <p:nvPr/>
        </p:nvSpPr>
        <p:spPr>
          <a:xfrm>
            <a:off x="584200" y="5025040"/>
            <a:ext cx="336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with just properties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3A54D6-627E-4CD4-A2F4-D358C5962B93}"/>
              </a:ext>
            </a:extLst>
          </p:cNvPr>
          <p:cNvSpPr txBox="1"/>
          <p:nvPr/>
        </p:nvSpPr>
        <p:spPr>
          <a:xfrm>
            <a:off x="9152716" y="4187872"/>
            <a:ext cx="2751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with properties and events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DA3196-A64F-475F-A24C-355F883D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Events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4C8F0-95D2-43F1-A5F0-D1A75E62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7378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0A9B4E-4EB8-4424-8C21-7A87CCBC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37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ACA75-CCEE-4ABB-802E-B9D20D0C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Example: </a:t>
            </a:r>
            <a:r>
              <a:rPr kumimoji="1" lang="en-US" altLang="ja-JP" dirty="0" err="1"/>
              <a:t>StorageBattery</a:t>
            </a:r>
            <a:r>
              <a:rPr kumimoji="1" lang="en-US" altLang="ja-JP" dirty="0"/>
              <a:t> – ECHONET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2E615D-4FB8-480F-B94A-3009EB2E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Storage battery has 55 properties and 2 actions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32B7AB-14BD-4362-80FA-B9B7B93F49E6}"/>
              </a:ext>
            </a:extLst>
          </p:cNvPr>
          <p:cNvSpPr txBox="1"/>
          <p:nvPr/>
        </p:nvSpPr>
        <p:spPr>
          <a:xfrm>
            <a:off x="1122219" y="6338986"/>
            <a:ext cx="10827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https://echonet.jp/wp/wp-content/uploads/pdf/General/Download/web_API/ECHONET_Lite_Web_API_Dev_Specs_v1.3.0.pdf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ADFB30E-0F86-45B7-AE77-F17E952B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2408815"/>
            <a:ext cx="6553201" cy="2854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FA3D684-B8D2-47F6-89FB-3C5A8B78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23" y="3591774"/>
            <a:ext cx="7468323" cy="2585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00568F35-B75A-408C-B68D-2B2A72C110DE}"/>
              </a:ext>
            </a:extLst>
          </p:cNvPr>
          <p:cNvSpPr/>
          <p:nvPr/>
        </p:nvSpPr>
        <p:spPr>
          <a:xfrm>
            <a:off x="8395855" y="2992582"/>
            <a:ext cx="1911927" cy="599192"/>
          </a:xfrm>
          <a:prstGeom prst="wedgeRoundRectCallout">
            <a:avLst>
              <a:gd name="adj1" fmla="val -21558"/>
              <a:gd name="adj2" fmla="val 97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Actions part</a:t>
            </a:r>
            <a:endParaRPr kumimoji="1" lang="ja-JP" altLang="en-US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393A63B-0E09-476A-8B8F-6E28C3013E6E}"/>
              </a:ext>
            </a:extLst>
          </p:cNvPr>
          <p:cNvSpPr/>
          <p:nvPr/>
        </p:nvSpPr>
        <p:spPr>
          <a:xfrm>
            <a:off x="838200" y="5513133"/>
            <a:ext cx="1911927" cy="599192"/>
          </a:xfrm>
          <a:prstGeom prst="wedgeRoundRectCallout">
            <a:avLst>
              <a:gd name="adj1" fmla="val -12862"/>
              <a:gd name="adj2" fmla="val -97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Properties </a:t>
            </a:r>
            <a:r>
              <a:rPr kumimoji="1" lang="en-US" altLang="ja-JP" dirty="0"/>
              <a:t>part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B0245A-7026-4CDB-A610-2D43CC79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9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865C2D5-F4F5-4AF1-B942-4B056508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44" y="100303"/>
            <a:ext cx="7600950" cy="6310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C4E7B0-C799-460F-ADF8-3B877E96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96" y="1690688"/>
            <a:ext cx="7304486" cy="5002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6E313D0-F8F2-4F28-9748-515D8583F837}"/>
              </a:ext>
            </a:extLst>
          </p:cNvPr>
          <p:cNvSpPr/>
          <p:nvPr/>
        </p:nvSpPr>
        <p:spPr>
          <a:xfrm>
            <a:off x="7557655" y="1005780"/>
            <a:ext cx="1911927" cy="599192"/>
          </a:xfrm>
          <a:prstGeom prst="wedgeRoundRectCallout">
            <a:avLst>
              <a:gd name="adj1" fmla="val -21558"/>
              <a:gd name="adj2" fmla="val 97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Actions part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4C94369-EB22-4A92-8766-FD9B21680E21}"/>
              </a:ext>
            </a:extLst>
          </p:cNvPr>
          <p:cNvSpPr/>
          <p:nvPr/>
        </p:nvSpPr>
        <p:spPr>
          <a:xfrm>
            <a:off x="582835" y="6093998"/>
            <a:ext cx="1911927" cy="599192"/>
          </a:xfrm>
          <a:prstGeom prst="wedgeRoundRectCallout">
            <a:avLst>
              <a:gd name="adj1" fmla="val -12862"/>
              <a:gd name="adj2" fmla="val -97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Properties </a:t>
            </a:r>
            <a:r>
              <a:rPr kumimoji="1" lang="en-US" altLang="ja-JP" dirty="0"/>
              <a:t>part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F93B4E-33A2-4DFA-9446-874A1F18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6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582</Words>
  <Application>Microsoft Office PowerPoint</Application>
  <PresentationFormat>ワイド画面</PresentationFormat>
  <Paragraphs>110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游明朝</vt:lpstr>
      <vt:lpstr>Arial</vt:lpstr>
      <vt:lpstr>Office テーマ</vt:lpstr>
      <vt:lpstr>Definitions about properties/actions/events</vt:lpstr>
      <vt:lpstr>Introduction</vt:lpstr>
      <vt:lpstr>PowerPoint プレゼンテーション</vt:lpstr>
      <vt:lpstr>PowerPoint プレゼンテーション</vt:lpstr>
      <vt:lpstr>PowerPoint プレゼンテーション</vt:lpstr>
      <vt:lpstr>Property vs. Action</vt:lpstr>
      <vt:lpstr>Events</vt:lpstr>
      <vt:lpstr>Example: StorageBattery – ECHONET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Ryuichi Matsukura</dc:creator>
  <cp:lastModifiedBy>Ryuichi Matsukura</cp:lastModifiedBy>
  <cp:revision>9</cp:revision>
  <dcterms:created xsi:type="dcterms:W3CDTF">2021-07-14T09:07:30Z</dcterms:created>
  <dcterms:modified xsi:type="dcterms:W3CDTF">2021-07-14T13:46:18Z</dcterms:modified>
</cp:coreProperties>
</file>