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3" r:id="rId5"/>
    <p:sldId id="264" r:id="rId6"/>
    <p:sldId id="262" r:id="rId7"/>
    <p:sldId id="265" r:id="rId8"/>
    <p:sldId id="258" r:id="rId9"/>
    <p:sldId id="259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8" d="100"/>
          <a:sy n="58" d="100"/>
        </p:scale>
        <p:origin x="774" y="-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208800" cy="20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6CC3F3-7C1A-494E-A954-CFCEA28EB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DC2250F-5F8A-4C12-BF3C-4764A37FD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157E43-2B89-4096-B130-6930BD203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2DA0A-5D49-4520-BB37-4DA393130F7D}" type="datetimeFigureOut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AD6F23-0F43-40AA-A0D7-63CC64904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1F2249-6CC0-4088-9AB0-79F97E8EE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7D60-06F7-4FB3-8631-8BD1360577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9110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088E97-D2B5-4AAB-BF59-F97B9E0CB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6E27281-0229-4BE5-AA71-25CE6AAF2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A1B6FB-8EDA-4018-B402-CA8F1D1C1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2DA0A-5D49-4520-BB37-4DA393130F7D}" type="datetimeFigureOut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24DE19-265E-4C16-9AB6-AA488FAAD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9866E7-4DC4-448E-9F40-4A4E1D283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7D60-06F7-4FB3-8631-8BD1360577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8346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A7401FF-151A-46CC-A966-B876249F0F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6AF1ABB-162B-49DD-B5F3-177093AB8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B75939-44C8-4065-A080-B1EA61805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2DA0A-5D49-4520-BB37-4DA393130F7D}" type="datetimeFigureOut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2298AC-D630-4C5C-8FD4-77596940F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F71A5F-F36E-471D-8A11-4743E8140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7D60-06F7-4FB3-8631-8BD1360577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903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1A8728-0C37-4548-8224-174783020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3F5C27-1CBE-438A-AD48-47C7E8172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B989D5-E82E-43EC-A74B-4EC3290CE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2DA0A-5D49-4520-BB37-4DA393130F7D}" type="datetimeFigureOut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CD203C-008B-4CF9-949C-E9FB331CD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D8F3E2-7CED-45CD-B448-BF7C3202B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7D60-06F7-4FB3-8631-8BD1360577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872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F1CA75-277F-4E0A-B92D-8B13D06D2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5ECF20F-265E-4544-BF0C-99A92F7FB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DBCFA2-4654-4C1A-9A91-E0495256E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2DA0A-5D49-4520-BB37-4DA393130F7D}" type="datetimeFigureOut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FACA0C-0B7F-423D-A40C-CF47FCF8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765C81-8946-4ED4-B968-70B69D45F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7D60-06F7-4FB3-8631-8BD1360577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0994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AAE1C0-698A-4817-9F66-0065013B3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5C79C0-A354-48B8-A81D-57D9DD4E0B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E6BEE5A-D4A7-4CBD-B06D-CB8A70604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6D537AA-1DCB-4403-91C2-D935BCF31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2DA0A-5D49-4520-BB37-4DA393130F7D}" type="datetimeFigureOut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1EAFD6A-EEC2-440F-9455-75913EF19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D2D9985-5EAD-4B67-BDE7-D4D5BA8F2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7D60-06F7-4FB3-8631-8BD1360577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8659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F87DD5-59B7-4127-BF87-56C41B371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61BEE0D-1EA4-40F6-A5EE-0697421E5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34E835C-BE88-49EA-A474-80E7D686C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F4A83F0-21EB-48C2-996A-545536D63C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2F167B5-457E-411C-9E8E-AB2C49120F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322BF3F-F91D-4F0E-B9C3-8BAEF4111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2DA0A-5D49-4520-BB37-4DA393130F7D}" type="datetimeFigureOut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375D4C6-6B44-4C8B-993D-201A72CBF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5A64B41-826E-4092-8D74-7D9ED4A31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7D60-06F7-4FB3-8631-8BD1360577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3070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E6C88A-4337-42DC-B4A2-01B5345CF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4BCDF2A-3DDF-41A0-A046-C5FE75EFD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2DA0A-5D49-4520-BB37-4DA393130F7D}" type="datetimeFigureOut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AC08995-514D-417A-8AE1-1F5A3D870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82538F2-A603-49F3-BF3E-47FDDB64F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7D60-06F7-4FB3-8631-8BD1360577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9358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F17042D-3A20-459E-8E0C-6407C2CE9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2DA0A-5D49-4520-BB37-4DA393130F7D}" type="datetimeFigureOut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0C2FD8A-6F68-4A7F-9D8C-ECD3EE1A2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2E9A17F-1B36-4D69-A83D-A38720A4E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7D60-06F7-4FB3-8631-8BD1360577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011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8DBFC2-DBA5-40B8-8AA5-EC699CE05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62ABBF-D799-4A03-96DB-A5FA15D9B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2C7473A-0EA2-4898-9194-E1BBE1447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0ADE280-9677-4A1A-911A-B213F93C1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2DA0A-5D49-4520-BB37-4DA393130F7D}" type="datetimeFigureOut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3519A91-DA74-4BF8-8894-80CD9A8D5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19EC7B0-766A-4FB1-9A73-38FB06C43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7D60-06F7-4FB3-8631-8BD1360577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0351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038CBD-EE21-4170-A950-E406EC1DA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7A0874C-7698-4F88-9298-E58E3C6354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8A47690-C62A-4E7C-BCD0-17B2CC6AB5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D7EE8A4-99C1-4CEB-A5E1-12163643D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2DA0A-5D49-4520-BB37-4DA393130F7D}" type="datetimeFigureOut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0ED2C0E-EAED-4CC9-AE3A-07F88A39F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A4C5FD0-5621-426E-AE7B-B35127BBB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7D60-06F7-4FB3-8631-8BD1360577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519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82671D6-A89D-419A-84B4-9C31EFBEA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9EEFF5A-6A2E-4814-ACCF-05724C044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A5025B-4B12-45F1-A049-42D594D169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2DA0A-5D49-4520-BB37-4DA393130F7D}" type="datetimeFigureOut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913044-0932-46E0-992F-EA5C83C6CF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3EDCFE-F47F-4403-8667-59FDF0DB61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07D60-06F7-4FB3-8631-8BD1360577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7819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blog/products/application-development/rest-vs-rpc-what-problems-are-you-trying-to-solve-with-your-apis" TargetMode="External"/><Relationship Id="rId2" Type="http://schemas.openxmlformats.org/officeDocument/2006/relationships/hyperlink" Target="https://cloud.google.com/blog/products/api-management/understanding-grpc-openapi-and-rest-and-when-to-use-the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751952-7DAF-4DD9-8097-FD6779167B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Definitions about properties/actions/events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62CD644-15ED-465A-A228-180B2C5C9B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July 14, 2021</a:t>
            </a:r>
          </a:p>
          <a:p>
            <a:r>
              <a:rPr kumimoji="1" lang="en-US" altLang="ja-JP" dirty="0"/>
              <a:t>Ryuichi Matsukura</a:t>
            </a:r>
          </a:p>
          <a:p>
            <a:r>
              <a:rPr lang="en-US" altLang="ja-JP" dirty="0"/>
              <a:t>Fujitsu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2665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6CAD7B-010B-4E2E-8542-540A4BAB5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Introduction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8E9168-D367-412E-86D7-CA160D8A7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ja-JP" dirty="0"/>
              <a:t>How to integrate other platforms/protocols like LWM2M or IPSO.</a:t>
            </a:r>
          </a:p>
          <a:p>
            <a:r>
              <a:rPr kumimoji="1" lang="en-US" altLang="ja-JP" dirty="0"/>
              <a:t>Two primary models for API design: RPC and REST, for most software developers.</a:t>
            </a:r>
          </a:p>
          <a:p>
            <a:endParaRPr kumimoji="1" lang="en-US" altLang="ja-JP" dirty="0"/>
          </a:p>
          <a:p>
            <a:pPr lvl="1"/>
            <a:r>
              <a:rPr kumimoji="1" lang="en-US" altLang="ja-JP" dirty="0" err="1"/>
              <a:t>gRPC</a:t>
            </a:r>
            <a:r>
              <a:rPr kumimoji="1" lang="en-US" altLang="ja-JP" dirty="0"/>
              <a:t> vs REST: Understanding </a:t>
            </a:r>
            <a:r>
              <a:rPr kumimoji="1" lang="en-US" altLang="ja-JP" dirty="0" err="1"/>
              <a:t>gRPC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OpenAPI</a:t>
            </a:r>
            <a:r>
              <a:rPr kumimoji="1" lang="en-US" altLang="ja-JP" dirty="0"/>
              <a:t> and REST and when to use them in API design</a:t>
            </a:r>
          </a:p>
          <a:p>
            <a:pPr lvl="1"/>
            <a:r>
              <a:rPr kumimoji="1" lang="en-US" altLang="ja-JP" dirty="0">
                <a:hlinkClick r:id="rId2"/>
              </a:rPr>
              <a:t>https://cloud.google.com/blog/products/api-management/understanding-grpc-openapi-and-rest-and-when-to-use-them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REST vs RPC: What problems are you trying to solve with your APIs?</a:t>
            </a:r>
          </a:p>
          <a:p>
            <a:pPr lvl="1"/>
            <a:r>
              <a:rPr kumimoji="1" lang="en-US" altLang="ja-JP" dirty="0">
                <a:hlinkClick r:id="rId3"/>
              </a:rPr>
              <a:t>https://cloud.google.com/blog/products/application-development/rest-vs-rpc-what-problems-are-you-trying-to-solve-with-your-apis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07831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3E43B7-9A7A-4468-9C3A-21FCACB8A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E00ECE-A6F2-41FD-9C2B-D2055468A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5AF886E-D0D1-42EE-A9D9-2FDFB1281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59"/>
            <a:ext cx="12192000" cy="6840682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0C6807C-DB28-4700-A1CB-2585B1A1E47A}"/>
              </a:ext>
            </a:extLst>
          </p:cNvPr>
          <p:cNvSpPr txBox="1"/>
          <p:nvPr/>
        </p:nvSpPr>
        <p:spPr>
          <a:xfrm>
            <a:off x="212658" y="97602"/>
            <a:ext cx="588334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b="1" dirty="0"/>
              <a:t>From OCF 2.0.3 Specification overview slides.</a:t>
            </a:r>
            <a:endParaRPr kumimoji="1" lang="ja-JP" altLang="en-US" sz="2000" b="1" dirty="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01AFE72F-B5F1-4C20-A5A8-4A534F9842C5}"/>
              </a:ext>
            </a:extLst>
          </p:cNvPr>
          <p:cNvCxnSpPr/>
          <p:nvPr/>
        </p:nvCxnSpPr>
        <p:spPr>
          <a:xfrm>
            <a:off x="762000" y="3762375"/>
            <a:ext cx="9525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0D40E51B-7CD1-4E78-8F9B-0D6631954D9B}"/>
              </a:ext>
            </a:extLst>
          </p:cNvPr>
          <p:cNvCxnSpPr>
            <a:cxnSpLocks/>
          </p:cNvCxnSpPr>
          <p:nvPr/>
        </p:nvCxnSpPr>
        <p:spPr>
          <a:xfrm>
            <a:off x="9810750" y="3886200"/>
            <a:ext cx="1895475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954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3E43B7-9A7A-4468-9C3A-21FCACB8A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E00ECE-A6F2-41FD-9C2B-D2055468A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5AF886E-D0D1-42EE-A9D9-2FDFB1281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59"/>
            <a:ext cx="12192000" cy="6840682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0C6807C-DB28-4700-A1CB-2585B1A1E47A}"/>
              </a:ext>
            </a:extLst>
          </p:cNvPr>
          <p:cNvSpPr txBox="1"/>
          <p:nvPr/>
        </p:nvSpPr>
        <p:spPr>
          <a:xfrm>
            <a:off x="212658" y="97602"/>
            <a:ext cx="588334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b="1" dirty="0"/>
              <a:t>From OCF 2.0.3 Specification overview slides.</a:t>
            </a:r>
            <a:endParaRPr kumimoji="1" lang="ja-JP" altLang="en-US" sz="20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734530A-F26A-452D-A018-90A33970AF15}"/>
              </a:ext>
            </a:extLst>
          </p:cNvPr>
          <p:cNvSpPr txBox="1"/>
          <p:nvPr/>
        </p:nvSpPr>
        <p:spPr>
          <a:xfrm>
            <a:off x="1154131" y="1693211"/>
            <a:ext cx="2779928" cy="7078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4000" b="1" dirty="0">
                <a:solidFill>
                  <a:srgbClr val="FF0000"/>
                </a:solidFill>
              </a:rPr>
              <a:t>Properties</a:t>
            </a:r>
            <a:endParaRPr kumimoji="1" lang="ja-JP" altLang="en-US" sz="4000" b="1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FFD4B31-116B-44B4-A756-115DB69E5247}"/>
              </a:ext>
            </a:extLst>
          </p:cNvPr>
          <p:cNvSpPr txBox="1"/>
          <p:nvPr/>
        </p:nvSpPr>
        <p:spPr>
          <a:xfrm>
            <a:off x="8257942" y="1604268"/>
            <a:ext cx="2060179" cy="7078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4000" b="1" dirty="0">
                <a:solidFill>
                  <a:srgbClr val="FF0000"/>
                </a:solidFill>
              </a:rPr>
              <a:t>Actions</a:t>
            </a:r>
            <a:endParaRPr kumimoji="1" lang="ja-JP" altLang="en-US" sz="4000" b="1" dirty="0">
              <a:solidFill>
                <a:srgbClr val="FF0000"/>
              </a:solidFill>
            </a:endParaRP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E7DB63BD-5113-4C0C-9C6F-40C8F27D65ED}"/>
              </a:ext>
            </a:extLst>
          </p:cNvPr>
          <p:cNvCxnSpPr/>
          <p:nvPr/>
        </p:nvCxnSpPr>
        <p:spPr>
          <a:xfrm>
            <a:off x="762000" y="3762375"/>
            <a:ext cx="9525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C68B2190-304E-44B0-BCCE-A16A537D67FD}"/>
              </a:ext>
            </a:extLst>
          </p:cNvPr>
          <p:cNvCxnSpPr>
            <a:cxnSpLocks/>
          </p:cNvCxnSpPr>
          <p:nvPr/>
        </p:nvCxnSpPr>
        <p:spPr>
          <a:xfrm>
            <a:off x="9810750" y="3886200"/>
            <a:ext cx="1895475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113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19F34E4-E5CD-4EE8-A3BE-B29B0645643B}"/>
              </a:ext>
            </a:extLst>
          </p:cNvPr>
          <p:cNvSpPr txBox="1"/>
          <p:nvPr/>
        </p:nvSpPr>
        <p:spPr>
          <a:xfrm>
            <a:off x="571500" y="279638"/>
            <a:ext cx="3962400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“properties”: {</a:t>
            </a:r>
            <a:endParaRPr lang="ja-JP" altLang="ja-JP" sz="16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“Switch”: {</a:t>
            </a:r>
            <a:endParaRPr lang="ja-JP" altLang="ja-JP" sz="16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	“type”: “</a:t>
            </a:r>
            <a:r>
              <a:rPr lang="en-US" altLang="ja-JP" sz="1400" kern="100" dirty="0" err="1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boolean</a:t>
            </a:r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”,</a:t>
            </a:r>
            <a:endParaRPr lang="ja-JP" altLang="ja-JP" sz="16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	“forms”: […]</a:t>
            </a:r>
            <a:endParaRPr lang="ja-JP" altLang="ja-JP" sz="16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},</a:t>
            </a:r>
            <a:endParaRPr lang="ja-JP" altLang="ja-JP" sz="16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“Brightness”: {</a:t>
            </a:r>
            <a:endParaRPr lang="ja-JP" altLang="ja-JP" sz="16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	“type”: “</a:t>
            </a:r>
            <a:r>
              <a:rPr lang="en-US" altLang="ja-JP" sz="14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number</a:t>
            </a:r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”,</a:t>
            </a:r>
            <a:endParaRPr lang="ja-JP" altLang="ja-JP" sz="16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	“forms”: […]</a:t>
            </a:r>
            <a:endParaRPr lang="ja-JP" altLang="ja-JP" sz="16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},</a:t>
            </a:r>
            <a:endParaRPr lang="ja-JP" altLang="ja-JP" sz="16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},</a:t>
            </a:r>
            <a:endParaRPr lang="ja-JP" altLang="ja-JP" sz="16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BA6FA3D-FFC2-406A-822D-F48DF67827B2}"/>
              </a:ext>
            </a:extLst>
          </p:cNvPr>
          <p:cNvSpPr txBox="1"/>
          <p:nvPr/>
        </p:nvSpPr>
        <p:spPr>
          <a:xfrm>
            <a:off x="5551326" y="279638"/>
            <a:ext cx="4959348" cy="7632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“properties”: {</a:t>
            </a:r>
            <a:endParaRPr lang="ja-JP" altLang="ja-JP" sz="14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“Switch”: {</a:t>
            </a:r>
            <a:endParaRPr lang="ja-JP" altLang="ja-JP" sz="14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	“type”: “</a:t>
            </a:r>
            <a:r>
              <a:rPr lang="en-US" altLang="ja-JP" sz="1400" kern="100" dirty="0" err="1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boolean</a:t>
            </a:r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”,</a:t>
            </a:r>
            <a:endParaRPr lang="ja-JP" altLang="ja-JP" sz="14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	</a:t>
            </a:r>
            <a:r>
              <a:rPr lang="ja-JP" altLang="ja-JP" sz="1400" kern="100" dirty="0">
                <a:solidFill>
                  <a:srgbClr val="FF0000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“</a:t>
            </a:r>
            <a:r>
              <a:rPr lang="en-US" altLang="ja-JP" sz="1400" kern="100" dirty="0" err="1">
                <a:solidFill>
                  <a:srgbClr val="FF0000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readOnly</a:t>
            </a:r>
            <a:r>
              <a:rPr lang="en-US" altLang="ja-JP" sz="1400" kern="100" dirty="0">
                <a:solidFill>
                  <a:srgbClr val="FF0000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”: true,</a:t>
            </a:r>
            <a:endParaRPr lang="ja-JP" altLang="ja-JP" sz="14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	“forms”: […]</a:t>
            </a:r>
            <a:endParaRPr lang="ja-JP" altLang="ja-JP" sz="14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},</a:t>
            </a:r>
            <a:endParaRPr lang="ja-JP" altLang="ja-JP" sz="14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“Brightness”: {</a:t>
            </a:r>
            <a:endParaRPr lang="ja-JP" altLang="ja-JP" sz="14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	“type”: “number”,</a:t>
            </a:r>
            <a:endParaRPr lang="ja-JP" altLang="ja-JP" sz="14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533400" indent="533400" algn="just"/>
            <a:r>
              <a:rPr lang="en-US" altLang="ja-JP" sz="1400" kern="100" dirty="0">
                <a:solidFill>
                  <a:srgbClr val="FF0000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</a:t>
            </a:r>
            <a:r>
              <a:rPr lang="ja-JP" altLang="ja-JP" sz="1400" kern="100" dirty="0">
                <a:solidFill>
                  <a:srgbClr val="FF0000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“</a:t>
            </a:r>
            <a:r>
              <a:rPr lang="en-US" altLang="ja-JP" sz="1400" kern="100" dirty="0" err="1">
                <a:solidFill>
                  <a:srgbClr val="FF0000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readOnly</a:t>
            </a:r>
            <a:r>
              <a:rPr lang="en-US" altLang="ja-JP" sz="1400" kern="100" dirty="0">
                <a:solidFill>
                  <a:srgbClr val="FF0000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”: true,</a:t>
            </a:r>
            <a:endParaRPr lang="ja-JP" altLang="ja-JP" sz="14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	“forms”: […]</a:t>
            </a:r>
            <a:endParaRPr lang="ja-JP" altLang="ja-JP" sz="14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},</a:t>
            </a:r>
            <a:endParaRPr lang="ja-JP" altLang="ja-JP" sz="14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},</a:t>
            </a:r>
            <a:endParaRPr lang="ja-JP" altLang="ja-JP" sz="14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“actions”: {</a:t>
            </a:r>
            <a:endParaRPr lang="ja-JP" altLang="ja-JP" sz="14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“</a:t>
            </a:r>
            <a:r>
              <a:rPr lang="en-US" altLang="ja-JP" sz="1400" kern="100" dirty="0" err="1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SetSwitch</a:t>
            </a:r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”: {</a:t>
            </a:r>
            <a:endParaRPr lang="ja-JP" altLang="ja-JP" sz="14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	“input”: {</a:t>
            </a:r>
            <a:endParaRPr lang="ja-JP" altLang="ja-JP" sz="14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		“Switch”: “</a:t>
            </a:r>
            <a:r>
              <a:rPr lang="en-US" altLang="ja-JP" sz="1400" kern="100" dirty="0" err="1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boolean</a:t>
            </a:r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”</a:t>
            </a:r>
            <a:endParaRPr lang="ja-JP" altLang="ja-JP" sz="14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	},</a:t>
            </a:r>
            <a:endParaRPr lang="ja-JP" altLang="ja-JP" sz="14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	{</a:t>
            </a:r>
            <a:endParaRPr lang="ja-JP" altLang="ja-JP" sz="14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	“output”: {</a:t>
            </a:r>
            <a:endParaRPr lang="ja-JP" altLang="ja-JP" sz="14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		“Switch”: “</a:t>
            </a:r>
            <a:r>
              <a:rPr lang="en-US" altLang="ja-JP" sz="1400" kern="100" dirty="0" err="1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boolean</a:t>
            </a:r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”</a:t>
            </a:r>
            <a:endParaRPr lang="ja-JP" altLang="ja-JP" sz="14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	},</a:t>
            </a:r>
            <a:endParaRPr lang="ja-JP" altLang="ja-JP" sz="14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	“forms”: […]</a:t>
            </a:r>
            <a:endParaRPr lang="ja-JP" altLang="ja-JP" sz="14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},</a:t>
            </a:r>
            <a:endParaRPr lang="ja-JP" altLang="ja-JP" sz="14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“</a:t>
            </a:r>
            <a:r>
              <a:rPr lang="en-US" altLang="ja-JP" sz="1400" kern="100" dirty="0" err="1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SetBrightness</a:t>
            </a:r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”: {</a:t>
            </a:r>
            <a:endParaRPr lang="ja-JP" altLang="ja-JP" sz="14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	“input”: {</a:t>
            </a:r>
            <a:endParaRPr lang="ja-JP" altLang="ja-JP" sz="14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		“Brightness”: “number”</a:t>
            </a:r>
            <a:endParaRPr lang="ja-JP" altLang="ja-JP" sz="14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	},</a:t>
            </a:r>
            <a:endParaRPr lang="ja-JP" altLang="ja-JP" sz="14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	{</a:t>
            </a:r>
            <a:endParaRPr lang="ja-JP" altLang="ja-JP" sz="14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	“output”: {</a:t>
            </a:r>
            <a:endParaRPr lang="ja-JP" altLang="ja-JP" sz="14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		“Brightness”: “number”</a:t>
            </a:r>
            <a:endParaRPr lang="ja-JP" altLang="ja-JP" sz="14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	},</a:t>
            </a:r>
            <a:endParaRPr lang="ja-JP" altLang="ja-JP" sz="14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	“forms”: […]</a:t>
            </a:r>
            <a:endParaRPr lang="ja-JP" altLang="ja-JP" sz="14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}</a:t>
            </a:r>
            <a:endParaRPr lang="ja-JP" altLang="ja-JP" sz="14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}</a:t>
            </a:r>
            <a:endParaRPr lang="ja-JP" altLang="ja-JP" sz="14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40F37FA-EEEE-418D-947C-331C66A079A2}"/>
              </a:ext>
            </a:extLst>
          </p:cNvPr>
          <p:cNvSpPr txBox="1"/>
          <p:nvPr/>
        </p:nvSpPr>
        <p:spPr>
          <a:xfrm>
            <a:off x="571500" y="2905035"/>
            <a:ext cx="33650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De</a:t>
            </a:r>
            <a:r>
              <a:rPr lang="en-US" altLang="ja-JP" dirty="0"/>
              <a:t>finition by just properties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ACE6088-9EAD-46D2-8D5E-3B81B3854F8F}"/>
              </a:ext>
            </a:extLst>
          </p:cNvPr>
          <p:cNvSpPr txBox="1"/>
          <p:nvPr/>
        </p:nvSpPr>
        <p:spPr>
          <a:xfrm>
            <a:off x="8983496" y="2581870"/>
            <a:ext cx="275130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De</a:t>
            </a:r>
            <a:r>
              <a:rPr lang="en-US" altLang="ja-JP" dirty="0"/>
              <a:t>finition by properties and actions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971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3949B8-BD95-4C27-9C1A-A19AAFF88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Property vs.</a:t>
            </a:r>
            <a:r>
              <a:rPr lang="en-US" altLang="ja-JP" dirty="0"/>
              <a:t> Action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02AD1E-3BCB-4621-9278-619D7F2FF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D</a:t>
            </a:r>
            <a:r>
              <a:rPr kumimoji="1" lang="en-US" altLang="ja-JP" dirty="0"/>
              <a:t>evices defined by Properties are easy to map to both Properties and Actions of </a:t>
            </a:r>
            <a:r>
              <a:rPr kumimoji="1" lang="en-US" altLang="ja-JP" dirty="0" err="1"/>
              <a:t>WoT</a:t>
            </a:r>
            <a:r>
              <a:rPr lang="en-US" altLang="ja-JP" dirty="0"/>
              <a:t>.</a:t>
            </a:r>
          </a:p>
          <a:p>
            <a:endParaRPr kumimoji="1" lang="ja-JP" altLang="en-US" dirty="0"/>
          </a:p>
          <a:p>
            <a:pPr lvl="1"/>
            <a:r>
              <a:rPr lang="en-US" altLang="ja-JP" dirty="0"/>
              <a:t>LWM2M, NETCONF, and TR-069(BBF) are defined with Properties.</a:t>
            </a:r>
          </a:p>
          <a:p>
            <a:pPr lvl="2"/>
            <a:r>
              <a:rPr lang="en-US" altLang="ja-JP" dirty="0"/>
              <a:t>These protocols are used in the device managements.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OCF, KNX, BACnet, and ECHONET are defined with mainly Properties.</a:t>
            </a:r>
          </a:p>
          <a:p>
            <a:endParaRPr kumimoji="1" lang="en-US" altLang="ja-JP" dirty="0"/>
          </a:p>
          <a:p>
            <a:r>
              <a:rPr lang="en-US" altLang="ja-JP" dirty="0"/>
              <a:t>Devices defined by Actions CANNOT be easy to map to the Properties unless INPUT = OUTPUT.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31180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72D7458-66C8-48F2-BF68-74DFE1146FFF}"/>
              </a:ext>
            </a:extLst>
          </p:cNvPr>
          <p:cNvSpPr txBox="1"/>
          <p:nvPr/>
        </p:nvSpPr>
        <p:spPr>
          <a:xfrm>
            <a:off x="5829300" y="3149938"/>
            <a:ext cx="4953000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ja-JP" sz="16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“properties”: {</a:t>
            </a:r>
            <a:endParaRPr lang="ja-JP" altLang="ja-JP" sz="16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6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“Temperature”: {</a:t>
            </a:r>
            <a:endParaRPr lang="ja-JP" altLang="ja-JP" sz="16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533400" indent="533400" algn="just"/>
            <a:r>
              <a:rPr lang="en-US" altLang="ja-JP" sz="16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“type”: “number”,</a:t>
            </a:r>
            <a:endParaRPr lang="ja-JP" altLang="ja-JP" sz="16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533400" indent="533400" algn="just"/>
            <a:r>
              <a:rPr lang="en-US" altLang="ja-JP" sz="16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forms”; […]</a:t>
            </a:r>
            <a:endParaRPr lang="ja-JP" altLang="ja-JP" sz="16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6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}</a:t>
            </a:r>
            <a:endParaRPr lang="ja-JP" altLang="ja-JP" sz="16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6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}</a:t>
            </a:r>
            <a:endParaRPr lang="ja-JP" altLang="ja-JP" sz="16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6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“events”: {</a:t>
            </a:r>
            <a:endParaRPr lang="ja-JP" altLang="ja-JP" sz="16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6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“</a:t>
            </a:r>
            <a:r>
              <a:rPr lang="en-US" altLang="ja-JP" sz="1600" kern="100" dirty="0" err="1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TemperatureChanged</a:t>
            </a:r>
            <a:r>
              <a:rPr lang="en-US" altLang="ja-JP" sz="16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”: {</a:t>
            </a:r>
            <a:endParaRPr lang="ja-JP" altLang="ja-JP" sz="16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6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	“Temperature”: {</a:t>
            </a:r>
            <a:endParaRPr lang="ja-JP" altLang="ja-JP" sz="16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6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		“type”: “number”,</a:t>
            </a:r>
            <a:endParaRPr lang="ja-JP" altLang="ja-JP" sz="16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6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	}</a:t>
            </a:r>
            <a:endParaRPr lang="ja-JP" altLang="ja-JP" sz="16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6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	“forms”: […]</a:t>
            </a:r>
            <a:endParaRPr lang="ja-JP" altLang="ja-JP" sz="16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6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}</a:t>
            </a:r>
            <a:endParaRPr lang="ja-JP" altLang="ja-JP" sz="16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6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}</a:t>
            </a:r>
            <a:endParaRPr lang="ja-JP" altLang="ja-JP" sz="16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F0532CB-4512-4C62-8E51-5609F23717E5}"/>
              </a:ext>
            </a:extLst>
          </p:cNvPr>
          <p:cNvSpPr txBox="1"/>
          <p:nvPr/>
        </p:nvSpPr>
        <p:spPr>
          <a:xfrm>
            <a:off x="584200" y="3149938"/>
            <a:ext cx="4508500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ja-JP" sz="16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“properties”: {</a:t>
            </a:r>
            <a:endParaRPr lang="ja-JP" altLang="ja-JP" sz="16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6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“Temperature”: {</a:t>
            </a:r>
            <a:endParaRPr lang="ja-JP" altLang="ja-JP" sz="16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533400" indent="533400" algn="just"/>
            <a:r>
              <a:rPr lang="en-US" altLang="ja-JP" sz="16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“type”: “number”,</a:t>
            </a:r>
            <a:endParaRPr lang="ja-JP" altLang="ja-JP" sz="16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533400" indent="533400" algn="just"/>
            <a:r>
              <a:rPr lang="en-US" altLang="ja-JP" sz="16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“observable”; true,</a:t>
            </a:r>
            <a:endParaRPr lang="ja-JP" altLang="ja-JP" sz="16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533400" indent="533400" algn="just"/>
            <a:r>
              <a:rPr lang="en-US" altLang="ja-JP" sz="16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“forms”; […]</a:t>
            </a:r>
            <a:endParaRPr lang="ja-JP" altLang="ja-JP" sz="16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6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}</a:t>
            </a:r>
            <a:endParaRPr lang="ja-JP" altLang="ja-JP" sz="16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6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}</a:t>
            </a:r>
            <a:endParaRPr lang="ja-JP" altLang="ja-JP" sz="16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2A0C061-BB36-4B0F-A6C7-C3C549A09600}"/>
              </a:ext>
            </a:extLst>
          </p:cNvPr>
          <p:cNvSpPr txBox="1"/>
          <p:nvPr/>
        </p:nvSpPr>
        <p:spPr>
          <a:xfrm>
            <a:off x="584200" y="5372100"/>
            <a:ext cx="33650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De</a:t>
            </a:r>
            <a:r>
              <a:rPr lang="en-US" altLang="ja-JP" dirty="0"/>
              <a:t>finition by just properties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43A54D6-627E-4CD4-A2F4-D358C5962B93}"/>
              </a:ext>
            </a:extLst>
          </p:cNvPr>
          <p:cNvSpPr txBox="1"/>
          <p:nvPr/>
        </p:nvSpPr>
        <p:spPr>
          <a:xfrm>
            <a:off x="9114616" y="4121924"/>
            <a:ext cx="275130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De</a:t>
            </a:r>
            <a:r>
              <a:rPr lang="en-US" altLang="ja-JP" dirty="0"/>
              <a:t>finition by properties and events</a:t>
            </a:r>
            <a:endParaRPr kumimoji="1" lang="ja-JP" altLang="en-US" dirty="0"/>
          </a:p>
        </p:txBody>
      </p:sp>
      <p:sp>
        <p:nvSpPr>
          <p:cNvPr id="16" name="タイトル 15">
            <a:extLst>
              <a:ext uri="{FF2B5EF4-FFF2-40B4-BE49-F238E27FC236}">
                <a16:creationId xmlns:a16="http://schemas.microsoft.com/office/drawing/2014/main" id="{C9EDD550-929C-4099-A952-3E415F11F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Events</a:t>
            </a:r>
            <a:endParaRPr lang="ja-JP" altLang="en-US" dirty="0"/>
          </a:p>
        </p:txBody>
      </p:sp>
      <p:sp>
        <p:nvSpPr>
          <p:cNvPr id="17" name="コンテンツ プレースホルダー 16">
            <a:extLst>
              <a:ext uri="{FF2B5EF4-FFF2-40B4-BE49-F238E27FC236}">
                <a16:creationId xmlns:a16="http://schemas.microsoft.com/office/drawing/2014/main" id="{AA61D9D6-AB7C-49C0-8775-9C10348D9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36650"/>
          </a:xfrm>
        </p:spPr>
        <p:txBody>
          <a:bodyPr/>
          <a:lstStyle/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81370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6ACA75-CCEE-4ABB-802E-B9D20D0CD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Example: </a:t>
            </a:r>
            <a:r>
              <a:rPr kumimoji="1" lang="en-US" altLang="ja-JP" dirty="0" err="1"/>
              <a:t>StorageBattery</a:t>
            </a:r>
            <a:r>
              <a:rPr kumimoji="1" lang="en-US" altLang="ja-JP" dirty="0"/>
              <a:t> – ECHONET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2E615D-4FB8-480F-B94A-3009EB2E0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Storage battery has 55 properties and 2 actions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832B7AB-14BD-4362-80FA-B9B7B93F49E6}"/>
              </a:ext>
            </a:extLst>
          </p:cNvPr>
          <p:cNvSpPr txBox="1"/>
          <p:nvPr/>
        </p:nvSpPr>
        <p:spPr>
          <a:xfrm>
            <a:off x="1122219" y="6338986"/>
            <a:ext cx="108273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/>
              <a:t>https://echonet.jp/wp/wp-content/uploads/pdf/General/Download/web_API/ECHONET_Lite_Web_API_Dev_Specs_v1.3.0.pdf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AADFB30E-0F86-45B7-AE77-F17E952B7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745" y="2408815"/>
            <a:ext cx="6553201" cy="28546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FA3D684-B8D2-47F6-89FB-3C5A8B783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223" y="3591774"/>
            <a:ext cx="7468323" cy="25851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00568F35-B75A-408C-B68D-2B2A72C110DE}"/>
              </a:ext>
            </a:extLst>
          </p:cNvPr>
          <p:cNvSpPr/>
          <p:nvPr/>
        </p:nvSpPr>
        <p:spPr>
          <a:xfrm>
            <a:off x="8395855" y="2992582"/>
            <a:ext cx="1911927" cy="599192"/>
          </a:xfrm>
          <a:prstGeom prst="wedgeRoundRectCallout">
            <a:avLst>
              <a:gd name="adj1" fmla="val -21558"/>
              <a:gd name="adj2" fmla="val 9718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Actions part</a:t>
            </a:r>
            <a:endParaRPr kumimoji="1" lang="ja-JP" altLang="en-US" dirty="0"/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A393A63B-0E09-476A-8B8F-6E28C3013E6E}"/>
              </a:ext>
            </a:extLst>
          </p:cNvPr>
          <p:cNvSpPr/>
          <p:nvPr/>
        </p:nvSpPr>
        <p:spPr>
          <a:xfrm>
            <a:off x="838200" y="5513133"/>
            <a:ext cx="1911927" cy="599192"/>
          </a:xfrm>
          <a:prstGeom prst="wedgeRoundRectCallout">
            <a:avLst>
              <a:gd name="adj1" fmla="val -12862"/>
              <a:gd name="adj2" fmla="val -970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Properties </a:t>
            </a:r>
            <a:r>
              <a:rPr kumimoji="1" lang="en-US" altLang="ja-JP" dirty="0"/>
              <a:t>part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2691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>
            <a:extLst>
              <a:ext uri="{FF2B5EF4-FFF2-40B4-BE49-F238E27FC236}">
                <a16:creationId xmlns:a16="http://schemas.microsoft.com/office/drawing/2014/main" id="{E865C2D5-F4F5-4AF1-B942-4B0565088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44" y="100303"/>
            <a:ext cx="7600950" cy="63102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9C4E7B0-C799-460F-ADF8-3B877E962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196" y="1690688"/>
            <a:ext cx="7304486" cy="50025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86E313D0-F8F2-4F28-9748-515D8583F837}"/>
              </a:ext>
            </a:extLst>
          </p:cNvPr>
          <p:cNvSpPr/>
          <p:nvPr/>
        </p:nvSpPr>
        <p:spPr>
          <a:xfrm>
            <a:off x="7557655" y="1005780"/>
            <a:ext cx="1911927" cy="599192"/>
          </a:xfrm>
          <a:prstGeom prst="wedgeRoundRectCallout">
            <a:avLst>
              <a:gd name="adj1" fmla="val -21558"/>
              <a:gd name="adj2" fmla="val 9718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Actions part</a:t>
            </a:r>
            <a:endParaRPr kumimoji="1" lang="ja-JP" altLang="en-US" dirty="0"/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84C94369-EB22-4A92-8766-FD9B21680E21}"/>
              </a:ext>
            </a:extLst>
          </p:cNvPr>
          <p:cNvSpPr/>
          <p:nvPr/>
        </p:nvSpPr>
        <p:spPr>
          <a:xfrm>
            <a:off x="582835" y="6093998"/>
            <a:ext cx="1911927" cy="599192"/>
          </a:xfrm>
          <a:prstGeom prst="wedgeRoundRectCallout">
            <a:avLst>
              <a:gd name="adj1" fmla="val -12862"/>
              <a:gd name="adj2" fmla="val -970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Properties </a:t>
            </a:r>
            <a:r>
              <a:rPr kumimoji="1" lang="en-US" altLang="ja-JP" dirty="0"/>
              <a:t>part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5160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571</Words>
  <Application>Microsoft Office PowerPoint</Application>
  <PresentationFormat>ワイド画面</PresentationFormat>
  <Paragraphs>101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游ゴシック</vt:lpstr>
      <vt:lpstr>游ゴシック Light</vt:lpstr>
      <vt:lpstr>游明朝</vt:lpstr>
      <vt:lpstr>Arial</vt:lpstr>
      <vt:lpstr>Office テーマ</vt:lpstr>
      <vt:lpstr>Definitions about properties/actions/events</vt:lpstr>
      <vt:lpstr>Introduction</vt:lpstr>
      <vt:lpstr>PowerPoint プレゼンテーション</vt:lpstr>
      <vt:lpstr>PowerPoint プレゼンテーション</vt:lpstr>
      <vt:lpstr>PowerPoint プレゼンテーション</vt:lpstr>
      <vt:lpstr>Property vs. Action</vt:lpstr>
      <vt:lpstr>Events</vt:lpstr>
      <vt:lpstr>Example: StorageBattery – ECHONET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Ryuichi Matsukura</dc:creator>
  <cp:lastModifiedBy>Ryuichi Matsukura</cp:lastModifiedBy>
  <cp:revision>14</cp:revision>
  <dcterms:created xsi:type="dcterms:W3CDTF">2021-07-14T09:07:30Z</dcterms:created>
  <dcterms:modified xsi:type="dcterms:W3CDTF">2021-07-14T13:51:27Z</dcterms:modified>
</cp:coreProperties>
</file>