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73" r:id="rId4"/>
    <p:sldId id="259" r:id="rId5"/>
    <p:sldId id="266" r:id="rId6"/>
    <p:sldId id="267" r:id="rId7"/>
    <p:sldId id="268" r:id="rId8"/>
    <p:sldId id="269" r:id="rId9"/>
    <p:sldId id="270" r:id="rId10"/>
    <p:sldId id="275" r:id="rId11"/>
    <p:sldId id="276" r:id="rId12"/>
    <p:sldId id="277" r:id="rId13"/>
    <p:sldId id="271" r:id="rId14"/>
    <p:sldId id="260" r:id="rId15"/>
    <p:sldId id="261" r:id="rId16"/>
    <p:sldId id="279" r:id="rId17"/>
    <p:sldId id="280" r:id="rId18"/>
    <p:sldId id="262" r:id="rId19"/>
    <p:sldId id="263" r:id="rId20"/>
    <p:sldId id="264" r:id="rId21"/>
    <p:sldId id="265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Poppins" panose="020B0604020202020204" charset="-18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iXMjpKdOZMbqgcJFAryASTqGq7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40B075-6EF5-48B5-A6D8-1DA6AB4E73CC}">
  <a:tblStyle styleId="{4840B075-6EF5-48B5-A6D8-1DA6AB4E73C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562" y="-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1932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8811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36001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5317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5065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5782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2992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7698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0254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3699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16969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602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798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pic>
        <p:nvPicPr>
          <p:cNvPr id="14" name="Google Shape;1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2"/>
          <p:cNvSpPr/>
          <p:nvPr/>
        </p:nvSpPr>
        <p:spPr>
          <a:xfrm>
            <a:off x="10911636" y="-773508"/>
            <a:ext cx="2111432" cy="2111432"/>
          </a:xfrm>
          <a:prstGeom prst="ellipse">
            <a:avLst/>
          </a:prstGeom>
          <a:solidFill>
            <a:srgbClr val="98A1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2"/>
          <p:cNvSpPr/>
          <p:nvPr/>
        </p:nvSpPr>
        <p:spPr>
          <a:xfrm rot="-2793109">
            <a:off x="11309305" y="4498671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2"/>
          <p:cNvSpPr/>
          <p:nvPr/>
        </p:nvSpPr>
        <p:spPr>
          <a:xfrm rot="-1002334">
            <a:off x="-581181" y="-552332"/>
            <a:ext cx="1396941" cy="1335601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1_Slajd tytułowy 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ctrTitle"/>
          </p:nvPr>
        </p:nvSpPr>
        <p:spPr>
          <a:xfrm>
            <a:off x="388883" y="1041400"/>
            <a:ext cx="695063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"/>
          <p:cNvSpPr/>
          <p:nvPr/>
        </p:nvSpPr>
        <p:spPr>
          <a:xfrm rot="-1002334">
            <a:off x="11243410" y="904269"/>
            <a:ext cx="1847923" cy="1847923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-546948" y="-935831"/>
            <a:ext cx="1871662" cy="1871662"/>
          </a:xfrm>
          <a:prstGeom prst="ellipse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388883" y="3496355"/>
            <a:ext cx="69506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9522" y="2521772"/>
            <a:ext cx="71479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3"/>
          <p:cNvSpPr/>
          <p:nvPr/>
        </p:nvSpPr>
        <p:spPr>
          <a:xfrm>
            <a:off x="8712742" y="4447259"/>
            <a:ext cx="2301945" cy="2343600"/>
          </a:xfrm>
          <a:prstGeom prst="roundRect">
            <a:avLst>
              <a:gd name="adj" fmla="val 9719"/>
            </a:avLst>
          </a:prstGeom>
          <a:blipFill rotWithShape="1">
            <a:blip r:embed="rId4">
              <a:alphaModFix/>
            </a:blip>
            <a:stretch>
              <a:fillRect l="-21152" t="-2992" r="-21152" b="-7364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16348" y="3236148"/>
            <a:ext cx="714796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8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1" name="Google Shape;3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1552" y="3591391"/>
            <a:ext cx="7267848" cy="6107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110" y="209347"/>
            <a:ext cx="797776" cy="889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1_Slajd tytułow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5" name="Google Shape;3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5"/>
          <p:cNvSpPr/>
          <p:nvPr/>
        </p:nvSpPr>
        <p:spPr>
          <a:xfrm rot="-1002334">
            <a:off x="-458579" y="-534985"/>
            <a:ext cx="1847923" cy="1847923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1123" y="4493570"/>
            <a:ext cx="7043864" cy="583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5"/>
          <p:cNvPicPr preferRelativeResize="0"/>
          <p:nvPr/>
        </p:nvPicPr>
        <p:blipFill rotWithShape="1">
          <a:blip r:embed="rId4">
            <a:alphaModFix/>
          </a:blip>
          <a:srcRect l="77135" t="68889"/>
          <a:stretch/>
        </p:blipFill>
        <p:spPr>
          <a:xfrm>
            <a:off x="10693055" y="3962399"/>
            <a:ext cx="2475959" cy="2245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>
  <p:cSld name="1_Tytuł i zawartość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52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21007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/>
          <p:nvPr/>
        </p:nvSpPr>
        <p:spPr>
          <a:xfrm rot="-2793109">
            <a:off x="11390761" y="4878136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6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885086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3" name="Google Shape;53;p17"/>
          <p:cNvPicPr preferRelativeResize="0"/>
          <p:nvPr/>
        </p:nvPicPr>
        <p:blipFill rotWithShape="1">
          <a:blip r:embed="rId2">
            <a:alphaModFix/>
          </a:blip>
          <a:srcRect r="84470" b="70777"/>
          <a:stretch/>
        </p:blipFill>
        <p:spPr>
          <a:xfrm>
            <a:off x="2140897" y="-1154171"/>
            <a:ext cx="1681656" cy="21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7"/>
          <p:cNvSpPr/>
          <p:nvPr/>
        </p:nvSpPr>
        <p:spPr>
          <a:xfrm rot="-780000">
            <a:off x="-679854" y="6817895"/>
            <a:ext cx="4796590" cy="80210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7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7"/>
          <p:cNvPicPr preferRelativeResize="0"/>
          <p:nvPr/>
        </p:nvPicPr>
        <p:blipFill rotWithShape="1">
          <a:blip r:embed="rId4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 rot="-2793109">
            <a:off x="11390761" y="4878136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8"/>
          <p:cNvPicPr preferRelativeResize="0"/>
          <p:nvPr/>
        </p:nvPicPr>
        <p:blipFill rotWithShape="1">
          <a:blip r:embed="rId2">
            <a:alphaModFix/>
          </a:blip>
          <a:srcRect r="84470" b="70777"/>
          <a:stretch/>
        </p:blipFill>
        <p:spPr>
          <a:xfrm>
            <a:off x="-194856" y="-934857"/>
            <a:ext cx="1681656" cy="21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8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8"/>
          <p:cNvSpPr/>
          <p:nvPr/>
        </p:nvSpPr>
        <p:spPr>
          <a:xfrm rot="-780000">
            <a:off x="-679854" y="6817895"/>
            <a:ext cx="4796590" cy="80210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8"/>
          <p:cNvPicPr preferRelativeResize="0"/>
          <p:nvPr/>
        </p:nvPicPr>
        <p:blipFill rotWithShape="1">
          <a:blip r:embed="rId3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y2automation.com/angularjs-protractor/bank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ctrTitle"/>
          </p:nvPr>
        </p:nvSpPr>
        <p:spPr>
          <a:xfrm>
            <a:off x="388883" y="1041400"/>
            <a:ext cx="695063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 dirty="0" err="1">
                <a:latin typeface="Poppins"/>
                <a:ea typeface="Poppins"/>
                <a:cs typeface="Poppins"/>
                <a:sym typeface="Poppins"/>
              </a:rPr>
              <a:t>Projekt</a:t>
            </a:r>
            <a:r>
              <a:rPr lang="en-US" sz="50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5000" dirty="0" err="1">
                <a:latin typeface="Poppins"/>
                <a:ea typeface="Poppins"/>
                <a:cs typeface="Poppins"/>
                <a:sym typeface="Poppins"/>
              </a:rPr>
              <a:t>Końcowy</a:t>
            </a:r>
            <a:endParaRPr sz="50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2"/>
          <p:cNvSpPr txBox="1">
            <a:spLocks noGrp="1"/>
          </p:cNvSpPr>
          <p:nvPr>
            <p:ph type="subTitle" idx="1"/>
          </p:nvPr>
        </p:nvSpPr>
        <p:spPr>
          <a:xfrm>
            <a:off x="388883" y="3496355"/>
            <a:ext cx="69506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Michał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pl-PL" dirty="0" err="1" smtClean="0">
                <a:latin typeface="Poppins"/>
                <a:ea typeface="Poppins"/>
                <a:cs typeface="Poppins"/>
                <a:sym typeface="Poppins"/>
              </a:rPr>
              <a:t>yzner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>
              <a:buSzPct val="108108"/>
            </a:pPr>
            <a:r>
              <a:rPr lang="pl-PL" dirty="0" smtClean="0"/>
              <a:t>ZDTESTpol136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lvl="0">
              <a:buSzPct val="108108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Protractor practice website - Banking 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App</a:t>
            </a:r>
            <a:endParaRPr lang="pl-PL" dirty="0" smtClean="0">
              <a:latin typeface="Poppins"/>
              <a:ea typeface="Poppins"/>
              <a:cs typeface="Poppins"/>
              <a:sym typeface="Poppins"/>
            </a:endParaRPr>
          </a:p>
          <a:p>
            <a:pPr lvl="0">
              <a:buSzPct val="108108"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Specyfikacja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b="1" dirty="0" smtClean="0">
                <a:latin typeface="Poppins"/>
                <a:ea typeface="Poppins"/>
                <a:cs typeface="Poppins"/>
                <a:sym typeface="Poppins"/>
              </a:rPr>
              <a:t>Menadżer dodaje nowego klienta do listy klientów banku</a:t>
            </a:r>
            <a:endParaRPr lang="pl-PL" b="1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Warunki wstępne: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Dana osoba nie jest jeszcze klientem banku, menadżer jest zalogowany i ma dostęp do funkcji zarządzających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Scenariusz: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1. Menadżer wciska przycisk „</a:t>
            </a:r>
            <a:r>
              <a:rPr lang="pl-PL" dirty="0" err="1" smtClean="0">
                <a:latin typeface="Poppins"/>
                <a:ea typeface="Poppins"/>
                <a:cs typeface="Poppins"/>
                <a:sym typeface="Poppins"/>
              </a:rPr>
              <a:t>Add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dirty="0" err="1" smtClean="0">
                <a:latin typeface="Poppins"/>
                <a:ea typeface="Poppins"/>
                <a:cs typeface="Poppins"/>
                <a:sym typeface="Poppins"/>
              </a:rPr>
              <a:t>Custom</a:t>
            </a:r>
            <a:r>
              <a:rPr lang="pl-PL" dirty="0" err="1" smtClean="0">
                <a:latin typeface="Poppins" panose="020B0604020202020204" charset="-18"/>
                <a:ea typeface="Poppins"/>
                <a:cs typeface="Poppins" panose="020B0604020202020204" charset="-18"/>
                <a:sym typeface="Poppins"/>
              </a:rPr>
              <a:t>er</a:t>
            </a:r>
            <a:r>
              <a:rPr lang="pl-PL" dirty="0" smtClean="0">
                <a:latin typeface="Poppins" panose="020B0604020202020204" charset="-18"/>
                <a:ea typeface="Poppins"/>
                <a:cs typeface="Poppins" panose="020B0604020202020204" charset="-18"/>
                <a:sym typeface="Poppins"/>
              </a:rPr>
              <a:t>”</a:t>
            </a:r>
          </a:p>
          <a:p>
            <a:pPr marL="228600" lvl="0" indent="0">
              <a:buNone/>
            </a:pPr>
            <a:r>
              <a:rPr lang="pl-PL" dirty="0" smtClean="0">
                <a:latin typeface="Poppins" panose="020B0604020202020204" charset="-18"/>
                <a:ea typeface="Poppins"/>
                <a:cs typeface="Poppins" panose="020B0604020202020204" charset="-18"/>
                <a:sym typeface="Poppins"/>
              </a:rPr>
              <a:t>2. </a:t>
            </a:r>
            <a:r>
              <a:rPr lang="pl-PL" dirty="0" smtClean="0">
                <a:latin typeface="Poppins" panose="020B0604020202020204" charset="-18"/>
                <a:cs typeface="Poppins" panose="020B0604020202020204" charset="-18"/>
              </a:rPr>
              <a:t>Po </a:t>
            </a:r>
            <a:r>
              <a:rPr lang="pl-PL" dirty="0">
                <a:latin typeface="Poppins" panose="020B0604020202020204" charset="-18"/>
                <a:cs typeface="Poppins" panose="020B0604020202020204" charset="-18"/>
              </a:rPr>
              <a:t>kliknięciu przycisku wyświetla się formularz z polami: 1. First </a:t>
            </a:r>
            <a:r>
              <a:rPr lang="pl-PL" dirty="0" err="1">
                <a:latin typeface="Poppins" panose="020B0604020202020204" charset="-18"/>
                <a:cs typeface="Poppins" panose="020B0604020202020204" charset="-18"/>
              </a:rPr>
              <a:t>Name</a:t>
            </a:r>
            <a:r>
              <a:rPr lang="pl-PL" dirty="0">
                <a:latin typeface="Poppins" panose="020B0604020202020204" charset="-18"/>
                <a:cs typeface="Poppins" panose="020B0604020202020204" charset="-18"/>
              </a:rPr>
              <a:t> 2. </a:t>
            </a:r>
            <a:r>
              <a:rPr lang="pl-PL" dirty="0" err="1">
                <a:latin typeface="Poppins" panose="020B0604020202020204" charset="-18"/>
                <a:cs typeface="Poppins" panose="020B0604020202020204" charset="-18"/>
              </a:rPr>
              <a:t>Last</a:t>
            </a:r>
            <a:r>
              <a:rPr lang="pl-PL" dirty="0">
                <a:latin typeface="Poppins" panose="020B0604020202020204" charset="-18"/>
                <a:cs typeface="Poppins" panose="020B0604020202020204" charset="-18"/>
              </a:rPr>
              <a:t> </a:t>
            </a:r>
            <a:r>
              <a:rPr lang="pl-PL" dirty="0" err="1">
                <a:latin typeface="Poppins" panose="020B0604020202020204" charset="-18"/>
                <a:cs typeface="Poppins" panose="020B0604020202020204" charset="-18"/>
              </a:rPr>
              <a:t>Name</a:t>
            </a:r>
            <a:r>
              <a:rPr lang="pl-PL" dirty="0">
                <a:latin typeface="Poppins" panose="020B0604020202020204" charset="-18"/>
                <a:cs typeface="Poppins" panose="020B0604020202020204" charset="-18"/>
              </a:rPr>
              <a:t> 3. Post </a:t>
            </a:r>
            <a:r>
              <a:rPr lang="pl-PL" dirty="0" err="1">
                <a:latin typeface="Poppins" panose="020B0604020202020204" charset="-18"/>
                <a:cs typeface="Poppins" panose="020B0604020202020204" charset="-18"/>
              </a:rPr>
              <a:t>Code</a:t>
            </a:r>
            <a:r>
              <a:rPr lang="pl-PL" dirty="0">
                <a:latin typeface="Poppins" panose="020B0604020202020204" charset="-18"/>
                <a:cs typeface="Poppins" panose="020B0604020202020204" charset="-18"/>
              </a:rPr>
              <a:t>, pod nim widoczny jest przycisk </a:t>
            </a:r>
            <a:r>
              <a:rPr lang="pl-PL" dirty="0" err="1">
                <a:latin typeface="Poppins" panose="020B0604020202020204" charset="-18"/>
                <a:cs typeface="Poppins" panose="020B0604020202020204" charset="-18"/>
              </a:rPr>
              <a:t>Add</a:t>
            </a:r>
            <a:r>
              <a:rPr lang="pl-PL" dirty="0">
                <a:latin typeface="Poppins" panose="020B0604020202020204" charset="-18"/>
                <a:cs typeface="Poppins" panose="020B0604020202020204" charset="-18"/>
              </a:rPr>
              <a:t> </a:t>
            </a:r>
            <a:r>
              <a:rPr lang="pl-PL" dirty="0" err="1" smtClean="0">
                <a:latin typeface="Poppins" panose="020B0604020202020204" charset="-18"/>
                <a:cs typeface="Poppins" panose="020B0604020202020204" charset="-18"/>
              </a:rPr>
              <a:t>Customer</a:t>
            </a:r>
            <a:endParaRPr lang="pl-PL" dirty="0" smtClean="0">
              <a:latin typeface="Poppins" panose="020B0604020202020204" charset="-18"/>
              <a:cs typeface="Poppins" panose="020B0604020202020204" charset="-18"/>
            </a:endParaRPr>
          </a:p>
          <a:p>
            <a:pPr marL="228600" lvl="0" indent="0">
              <a:buNone/>
            </a:pPr>
            <a:r>
              <a:rPr lang="pl-PL" dirty="0" smtClean="0">
                <a:latin typeface="Poppins" panose="020B0604020202020204" charset="-18"/>
                <a:ea typeface="Poppins"/>
                <a:cs typeface="Poppins" panose="020B0604020202020204" charset="-18"/>
                <a:sym typeface="Poppins"/>
              </a:rPr>
              <a:t>3. Menadżer wprowadza dane klienta i zatwierdza przyciskiem</a:t>
            </a:r>
          </a:p>
          <a:p>
            <a:pPr marL="228600" lvl="0" indent="0">
              <a:buNone/>
            </a:pPr>
            <a:r>
              <a:rPr lang="pl-PL" dirty="0" smtClean="0">
                <a:latin typeface="Poppins" panose="020B0604020202020204" charset="-18"/>
                <a:ea typeface="Poppins"/>
                <a:cs typeface="Poppins" panose="020B0604020202020204" charset="-18"/>
                <a:sym typeface="Poppins"/>
              </a:rPr>
              <a:t>4. Klient zostaje dodany do listy, co potwierdza komunikat </a:t>
            </a:r>
            <a:r>
              <a:rPr lang="en-US" dirty="0">
                <a:latin typeface="Poppins" panose="020B0604020202020204" charset="-18"/>
                <a:cs typeface="Poppins" panose="020B0604020202020204" charset="-18"/>
              </a:rPr>
              <a:t>"Customer added </a:t>
            </a:r>
            <a:r>
              <a:rPr lang="en-US" dirty="0" err="1">
                <a:latin typeface="Poppins" panose="020B0604020202020204" charset="-18"/>
                <a:cs typeface="Poppins" panose="020B0604020202020204" charset="-18"/>
              </a:rPr>
              <a:t>successfuly</a:t>
            </a:r>
            <a:r>
              <a:rPr lang="en-US" dirty="0">
                <a:latin typeface="Poppins" panose="020B0604020202020204" charset="-18"/>
                <a:cs typeface="Poppins" panose="020B0604020202020204" charset="-18"/>
              </a:rPr>
              <a:t> with customer id</a:t>
            </a:r>
            <a:r>
              <a:rPr lang="en-US" dirty="0" smtClean="0">
                <a:latin typeface="Poppins" panose="020B0604020202020204" charset="-18"/>
                <a:cs typeface="Poppins" panose="020B0604020202020204" charset="-18"/>
              </a:rPr>
              <a:t>:</a:t>
            </a:r>
            <a:r>
              <a:rPr lang="pl-PL" dirty="0" smtClean="0">
                <a:latin typeface="Poppins" panose="020B0604020202020204" charset="-18"/>
                <a:cs typeface="Poppins" panose="020B0604020202020204" charset="-18"/>
              </a:rPr>
              <a:t> [numer]</a:t>
            </a:r>
            <a:r>
              <a:rPr lang="en-US" dirty="0" smtClean="0">
                <a:latin typeface="Poppins" panose="020B0604020202020204" charset="-18"/>
                <a:cs typeface="Poppins" panose="020B0604020202020204" charset="-18"/>
              </a:rPr>
              <a:t>"</a:t>
            </a:r>
            <a:endParaRPr dirty="0">
              <a:latin typeface="Poppins" panose="020B0604020202020204" charset="-18"/>
              <a:ea typeface="Poppins"/>
              <a:cs typeface="Poppins" panose="020B0604020202020204" charset="-18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15596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Specyfikacja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3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b="1" dirty="0" smtClean="0">
                <a:latin typeface="Poppins"/>
                <a:ea typeface="Poppins"/>
                <a:cs typeface="Poppins"/>
                <a:sym typeface="Poppins"/>
              </a:rPr>
              <a:t>Menadżer zakłada konto/lokatę dla klienta banku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Warunki wstępne:</a:t>
            </a:r>
          </a:p>
          <a:p>
            <a:pPr marL="228600" indent="0"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Osoba dla której menadżer otwiera nowe konto, jest klientem banku, menadżer jest zalogowany 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i ma dostęp do funkcji 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zarządzających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Scenariusz:</a:t>
            </a:r>
          </a:p>
          <a:p>
            <a:pPr marL="228600" lvl="0" indent="0"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1. Menadżer </a:t>
            </a:r>
            <a:r>
              <a:rPr lang="pl-PL" dirty="0" smtClean="0">
                <a:ea typeface="Poppins"/>
              </a:rPr>
              <a:t>wciska</a:t>
            </a:r>
            <a:r>
              <a:rPr lang="pl-PL" dirty="0" smtClean="0"/>
              <a:t> </a:t>
            </a:r>
            <a:r>
              <a:rPr lang="pl-PL" dirty="0"/>
              <a:t>przycisk </a:t>
            </a:r>
            <a:r>
              <a:rPr lang="pl-PL" dirty="0" smtClean="0"/>
              <a:t>„Open </a:t>
            </a:r>
            <a:r>
              <a:rPr lang="pl-PL" dirty="0" err="1" smtClean="0"/>
              <a:t>Account</a:t>
            </a:r>
            <a:r>
              <a:rPr lang="pl-PL" dirty="0" smtClean="0"/>
              <a:t>”</a:t>
            </a:r>
            <a:endParaRPr lang="pl-PL" dirty="0" smtClean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2. </a:t>
            </a:r>
            <a:r>
              <a:rPr lang="pl-PL" dirty="0" smtClean="0">
                <a:latin typeface="Poppins" panose="020B0604020202020204" charset="-18"/>
                <a:ea typeface="Poppins"/>
                <a:cs typeface="Poppins" panose="020B0604020202020204" charset="-18"/>
              </a:rPr>
              <a:t>W</a:t>
            </a:r>
            <a:r>
              <a:rPr lang="pl-PL" dirty="0" smtClean="0">
                <a:latin typeface="Poppins" panose="020B0604020202020204" charset="-18"/>
                <a:cs typeface="Poppins" panose="020B0604020202020204" charset="-18"/>
              </a:rPr>
              <a:t>yświetla </a:t>
            </a:r>
            <a:r>
              <a:rPr lang="pl-PL" dirty="0">
                <a:latin typeface="Poppins" panose="020B0604020202020204" charset="-18"/>
                <a:cs typeface="Poppins" panose="020B0604020202020204" charset="-18"/>
              </a:rPr>
              <a:t>się formularz z polami: 1. </a:t>
            </a:r>
            <a:r>
              <a:rPr lang="pl-PL" dirty="0" err="1">
                <a:latin typeface="Poppins" panose="020B0604020202020204" charset="-18"/>
                <a:cs typeface="Poppins" panose="020B0604020202020204" charset="-18"/>
              </a:rPr>
              <a:t>Customer</a:t>
            </a:r>
            <a:r>
              <a:rPr lang="pl-PL" dirty="0">
                <a:latin typeface="Poppins" panose="020B0604020202020204" charset="-18"/>
                <a:cs typeface="Poppins" panose="020B0604020202020204" charset="-18"/>
              </a:rPr>
              <a:t> 2. </a:t>
            </a:r>
            <a:r>
              <a:rPr lang="pl-PL" dirty="0" err="1">
                <a:latin typeface="Poppins" panose="020B0604020202020204" charset="-18"/>
                <a:cs typeface="Poppins" panose="020B0604020202020204" charset="-18"/>
              </a:rPr>
              <a:t>Currency</a:t>
            </a:r>
            <a:r>
              <a:rPr lang="pl-PL" dirty="0">
                <a:latin typeface="Poppins" panose="020B0604020202020204" charset="-18"/>
                <a:cs typeface="Poppins" panose="020B0604020202020204" charset="-18"/>
              </a:rPr>
              <a:t>, pod formularzem widoczny jest przycisk </a:t>
            </a:r>
            <a:r>
              <a:rPr lang="pl-PL" dirty="0" err="1" smtClean="0">
                <a:latin typeface="Poppins" panose="020B0604020202020204" charset="-18"/>
                <a:cs typeface="Poppins" panose="020B0604020202020204" charset="-18"/>
              </a:rPr>
              <a:t>Process</a:t>
            </a:r>
            <a:endParaRPr lang="pl-PL" dirty="0" smtClean="0">
              <a:latin typeface="Poppins" panose="020B0604020202020204" charset="-18"/>
              <a:cs typeface="Poppins" panose="020B0604020202020204" charset="-18"/>
            </a:endParaRPr>
          </a:p>
          <a:p>
            <a:pPr marL="228600" lvl="0" indent="0">
              <a:buNone/>
            </a:pPr>
            <a:r>
              <a:rPr lang="pl-PL" dirty="0" smtClean="0">
                <a:latin typeface="Poppins" panose="020B0604020202020204" charset="-18"/>
                <a:ea typeface="Poppins"/>
                <a:cs typeface="Poppins" panose="020B0604020202020204" charset="-18"/>
                <a:sym typeface="Poppins"/>
              </a:rPr>
              <a:t>3. Menadżer wprowadza w pola formularza dane klienta banku i walutę nowego konta i zatwierdza przyciskiem</a:t>
            </a:r>
          </a:p>
          <a:p>
            <a:pPr marL="228600" lvl="0" indent="0">
              <a:buNone/>
            </a:pPr>
            <a:r>
              <a:rPr lang="pl-PL" dirty="0" smtClean="0">
                <a:latin typeface="Poppins" panose="020B0604020202020204" charset="-18"/>
                <a:ea typeface="Poppins"/>
                <a:cs typeface="Poppins" panose="020B0604020202020204" charset="-18"/>
                <a:sym typeface="Poppins"/>
              </a:rPr>
              <a:t>4. K</a:t>
            </a:r>
            <a:r>
              <a:rPr lang="en-US" dirty="0" err="1" smtClean="0">
                <a:latin typeface="Poppins" panose="020B0604020202020204" charset="-18"/>
                <a:cs typeface="Poppins" panose="020B0604020202020204" charset="-18"/>
              </a:rPr>
              <a:t>omunikat</a:t>
            </a:r>
            <a:r>
              <a:rPr lang="en-US" dirty="0">
                <a:latin typeface="Poppins" panose="020B0604020202020204" charset="-18"/>
                <a:cs typeface="Poppins" panose="020B0604020202020204" charset="-18"/>
              </a:rPr>
              <a:t>: "Account created </a:t>
            </a:r>
            <a:r>
              <a:rPr lang="en-US" dirty="0" err="1">
                <a:latin typeface="Poppins" panose="020B0604020202020204" charset="-18"/>
                <a:cs typeface="Poppins" panose="020B0604020202020204" charset="-18"/>
              </a:rPr>
              <a:t>successfuly</a:t>
            </a:r>
            <a:r>
              <a:rPr lang="en-US" dirty="0">
                <a:latin typeface="Poppins" panose="020B0604020202020204" charset="-18"/>
                <a:cs typeface="Poppins" panose="020B0604020202020204" charset="-18"/>
              </a:rPr>
              <a:t> with account Number</a:t>
            </a:r>
            <a:r>
              <a:rPr lang="en-US" dirty="0" smtClean="0">
                <a:latin typeface="Poppins" panose="020B0604020202020204" charset="-18"/>
                <a:cs typeface="Poppins" panose="020B0604020202020204" charset="-18"/>
              </a:rPr>
              <a:t>:</a:t>
            </a:r>
            <a:r>
              <a:rPr lang="pl-PL" dirty="0" smtClean="0">
                <a:latin typeface="Poppins" panose="020B0604020202020204" charset="-18"/>
                <a:cs typeface="Poppins" panose="020B0604020202020204" charset="-18"/>
              </a:rPr>
              <a:t> [numer]” potwierdza pomyślne założenie nowego konta dla klienta banku</a:t>
            </a:r>
            <a:r>
              <a:rPr lang="pl-PL" dirty="0" smtClean="0">
                <a:latin typeface="Poppins" panose="020B0604020202020204" charset="-18"/>
                <a:ea typeface="Poppins"/>
                <a:cs typeface="Poppins" panose="020B0604020202020204" charset="-18"/>
                <a:sym typeface="Poppins"/>
              </a:rPr>
              <a:t> </a:t>
            </a:r>
          </a:p>
          <a:p>
            <a:pPr marL="5715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5579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Specyfikacja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4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b="1" dirty="0" smtClean="0">
                <a:latin typeface="Poppins"/>
                <a:ea typeface="Poppins"/>
                <a:cs typeface="Poppins"/>
                <a:sym typeface="Poppins"/>
              </a:rPr>
              <a:t>Menadżer przegląda/modyfikuje listę klientów banku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Warunki wstępne:</a:t>
            </a:r>
          </a:p>
          <a:p>
            <a:pPr marL="228600" indent="0"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Menadżer 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jest zalogowany i ma dostęp do funkcji 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zarządzających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Scenariusz: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1. Menadżer wciska przycisk „</a:t>
            </a:r>
            <a:r>
              <a:rPr lang="pl-PL" dirty="0" err="1" smtClean="0">
                <a:latin typeface="Poppins"/>
                <a:ea typeface="Poppins"/>
                <a:cs typeface="Poppins"/>
                <a:sym typeface="Poppins"/>
              </a:rPr>
              <a:t>Customers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”</a:t>
            </a:r>
          </a:p>
          <a:p>
            <a:pPr marL="228600" lvl="0" indent="0"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2. </a:t>
            </a:r>
            <a:r>
              <a:rPr lang="pl-PL" dirty="0" smtClean="0">
                <a:latin typeface="Poppins" panose="020B0604020202020204" charset="-18"/>
                <a:ea typeface="Poppins"/>
                <a:cs typeface="Poppins" panose="020B0604020202020204" charset="-18"/>
                <a:sym typeface="Poppins"/>
              </a:rPr>
              <a:t>Pojawia się </a:t>
            </a:r>
            <a:r>
              <a:rPr lang="pl-PL" dirty="0">
                <a:latin typeface="Poppins" panose="020B0604020202020204" charset="-18"/>
                <a:cs typeface="Poppins" panose="020B0604020202020204" charset="-18"/>
              </a:rPr>
              <a:t>lista klientów banku, w formie tabeli z kolumnami: 1. First </a:t>
            </a:r>
            <a:r>
              <a:rPr lang="pl-PL" dirty="0" err="1">
                <a:latin typeface="Poppins" panose="020B0604020202020204" charset="-18"/>
                <a:cs typeface="Poppins" panose="020B0604020202020204" charset="-18"/>
              </a:rPr>
              <a:t>name</a:t>
            </a:r>
            <a:r>
              <a:rPr lang="pl-PL" dirty="0">
                <a:latin typeface="Poppins" panose="020B0604020202020204" charset="-18"/>
                <a:cs typeface="Poppins" panose="020B0604020202020204" charset="-18"/>
              </a:rPr>
              <a:t> 2. </a:t>
            </a:r>
            <a:r>
              <a:rPr lang="pl-PL" dirty="0" err="1">
                <a:latin typeface="Poppins" panose="020B0604020202020204" charset="-18"/>
                <a:cs typeface="Poppins" panose="020B0604020202020204" charset="-18"/>
              </a:rPr>
              <a:t>Last</a:t>
            </a:r>
            <a:r>
              <a:rPr lang="pl-PL" dirty="0">
                <a:latin typeface="Poppins" panose="020B0604020202020204" charset="-18"/>
                <a:cs typeface="Poppins" panose="020B0604020202020204" charset="-18"/>
              </a:rPr>
              <a:t> </a:t>
            </a:r>
            <a:r>
              <a:rPr lang="pl-PL" dirty="0" err="1">
                <a:latin typeface="Poppins" panose="020B0604020202020204" charset="-18"/>
                <a:cs typeface="Poppins" panose="020B0604020202020204" charset="-18"/>
              </a:rPr>
              <a:t>Name</a:t>
            </a:r>
            <a:r>
              <a:rPr lang="pl-PL" dirty="0">
                <a:latin typeface="Poppins" panose="020B0604020202020204" charset="-18"/>
                <a:cs typeface="Poppins" panose="020B0604020202020204" charset="-18"/>
              </a:rPr>
              <a:t> 3. Post </a:t>
            </a:r>
            <a:r>
              <a:rPr lang="pl-PL" dirty="0" err="1">
                <a:latin typeface="Poppins" panose="020B0604020202020204" charset="-18"/>
                <a:cs typeface="Poppins" panose="020B0604020202020204" charset="-18"/>
              </a:rPr>
              <a:t>Code</a:t>
            </a:r>
            <a:r>
              <a:rPr lang="pl-PL" dirty="0">
                <a:latin typeface="Poppins" panose="020B0604020202020204" charset="-18"/>
                <a:cs typeface="Poppins" panose="020B0604020202020204" charset="-18"/>
              </a:rPr>
              <a:t> 4. </a:t>
            </a:r>
            <a:r>
              <a:rPr lang="pl-PL" dirty="0" err="1">
                <a:latin typeface="Poppins" panose="020B0604020202020204" charset="-18"/>
                <a:cs typeface="Poppins" panose="020B0604020202020204" charset="-18"/>
              </a:rPr>
              <a:t>Account</a:t>
            </a:r>
            <a:r>
              <a:rPr lang="pl-PL" dirty="0">
                <a:latin typeface="Poppins" panose="020B0604020202020204" charset="-18"/>
                <a:cs typeface="Poppins" panose="020B0604020202020204" charset="-18"/>
              </a:rPr>
              <a:t> </a:t>
            </a:r>
            <a:r>
              <a:rPr lang="pl-PL" dirty="0" err="1">
                <a:latin typeface="Poppins" panose="020B0604020202020204" charset="-18"/>
                <a:cs typeface="Poppins" panose="020B0604020202020204" charset="-18"/>
              </a:rPr>
              <a:t>Number</a:t>
            </a:r>
            <a:r>
              <a:rPr lang="pl-PL" dirty="0">
                <a:latin typeface="Poppins" panose="020B0604020202020204" charset="-18"/>
                <a:cs typeface="Poppins" panose="020B0604020202020204" charset="-18"/>
              </a:rPr>
              <a:t> 5. </a:t>
            </a:r>
            <a:r>
              <a:rPr lang="pl-PL" dirty="0" err="1">
                <a:latin typeface="Poppins" panose="020B0604020202020204" charset="-18"/>
                <a:cs typeface="Poppins" panose="020B0604020202020204" charset="-18"/>
              </a:rPr>
              <a:t>Delete</a:t>
            </a:r>
            <a:r>
              <a:rPr lang="pl-PL" dirty="0">
                <a:latin typeface="Poppins" panose="020B0604020202020204" charset="-18"/>
                <a:cs typeface="Poppins" panose="020B0604020202020204" charset="-18"/>
              </a:rPr>
              <a:t> </a:t>
            </a:r>
            <a:r>
              <a:rPr lang="pl-PL" dirty="0" err="1">
                <a:latin typeface="Poppins" panose="020B0604020202020204" charset="-18"/>
                <a:cs typeface="Poppins" panose="020B0604020202020204" charset="-18"/>
              </a:rPr>
              <a:t>Customer</a:t>
            </a:r>
            <a:r>
              <a:rPr lang="pl-PL" dirty="0">
                <a:latin typeface="Poppins" panose="020B0604020202020204" charset="-18"/>
                <a:cs typeface="Poppins" panose="020B0604020202020204" charset="-18"/>
              </a:rPr>
              <a:t> (z przyciskiem "</a:t>
            </a:r>
            <a:r>
              <a:rPr lang="pl-PL" dirty="0" err="1">
                <a:latin typeface="Poppins" panose="020B0604020202020204" charset="-18"/>
                <a:cs typeface="Poppins" panose="020B0604020202020204" charset="-18"/>
              </a:rPr>
              <a:t>Delete</a:t>
            </a:r>
            <a:r>
              <a:rPr lang="pl-PL" dirty="0">
                <a:latin typeface="Poppins" panose="020B0604020202020204" charset="-18"/>
                <a:cs typeface="Poppins" panose="020B0604020202020204" charset="-18"/>
              </a:rPr>
              <a:t>" w każdym wierszu z danym klientem</a:t>
            </a:r>
            <a:r>
              <a:rPr lang="pl-PL" dirty="0" smtClean="0">
                <a:latin typeface="Poppins" panose="020B0604020202020204" charset="-18"/>
                <a:cs typeface="Poppins" panose="020B0604020202020204" charset="-18"/>
              </a:rPr>
              <a:t>) </a:t>
            </a:r>
          </a:p>
          <a:p>
            <a:pPr marL="228600" lvl="0" indent="0">
              <a:buNone/>
            </a:pPr>
            <a:r>
              <a:rPr lang="pl-PL" dirty="0" smtClean="0">
                <a:latin typeface="Poppins" panose="020B0604020202020204" charset="-18"/>
                <a:ea typeface="Poppins"/>
                <a:cs typeface="Poppins" panose="020B0604020202020204" charset="-18"/>
                <a:sym typeface="Poppins"/>
              </a:rPr>
              <a:t>Rozszerzenie scenariusza:</a:t>
            </a:r>
          </a:p>
          <a:p>
            <a:pPr marL="228600" lvl="0" indent="0">
              <a:buNone/>
            </a:pPr>
            <a:r>
              <a:rPr lang="pl-PL" b="1" dirty="0" smtClean="0">
                <a:latin typeface="Poppins" panose="020B0604020202020204" charset="-18"/>
                <a:ea typeface="Poppins"/>
                <a:cs typeface="Poppins" panose="020B0604020202020204" charset="-18"/>
                <a:sym typeface="Poppins"/>
              </a:rPr>
              <a:t>Menadżer usuwa klienta banku</a:t>
            </a:r>
          </a:p>
          <a:p>
            <a:pPr marL="228600" lvl="0" indent="0">
              <a:buNone/>
            </a:pPr>
            <a:r>
              <a:rPr lang="pl-PL" dirty="0" smtClean="0">
                <a:latin typeface="Poppins" panose="020B0604020202020204" charset="-18"/>
                <a:ea typeface="Poppins"/>
                <a:cs typeface="Poppins" panose="020B0604020202020204" charset="-18"/>
                <a:sym typeface="Poppins"/>
              </a:rPr>
              <a:t>1. Menadżer </a:t>
            </a:r>
            <a:r>
              <a:rPr lang="pl-PL" dirty="0" smtClean="0">
                <a:latin typeface="Poppins" panose="020B0604020202020204" charset="-18"/>
                <a:ea typeface="Poppins"/>
                <a:cs typeface="Poppins" panose="020B0604020202020204" charset="-18"/>
              </a:rPr>
              <a:t>w</a:t>
            </a:r>
            <a:r>
              <a:rPr lang="pl-PL" dirty="0" smtClean="0">
                <a:latin typeface="Poppins" panose="020B0604020202020204" charset="-18"/>
                <a:cs typeface="Poppins" panose="020B0604020202020204" charset="-18"/>
              </a:rPr>
              <a:t>ybiera z tabeli </a:t>
            </a:r>
            <a:r>
              <a:rPr lang="pl-PL" dirty="0">
                <a:latin typeface="Poppins" panose="020B0604020202020204" charset="-18"/>
                <a:cs typeface="Poppins" panose="020B0604020202020204" charset="-18"/>
              </a:rPr>
              <a:t>klienta do usunięcia </a:t>
            </a:r>
            <a:r>
              <a:rPr lang="pl-PL" dirty="0" smtClean="0">
                <a:latin typeface="Poppins" panose="020B0604020202020204" charset="-18"/>
                <a:cs typeface="Poppins" panose="020B0604020202020204" charset="-18"/>
              </a:rPr>
              <a:t>i naciska </a:t>
            </a:r>
            <a:r>
              <a:rPr lang="pl-PL" dirty="0">
                <a:latin typeface="Poppins" panose="020B0604020202020204" charset="-18"/>
                <a:cs typeface="Poppins" panose="020B0604020202020204" charset="-18"/>
              </a:rPr>
              <a:t>przycisk </a:t>
            </a:r>
            <a:r>
              <a:rPr lang="pl-PL" dirty="0" smtClean="0">
                <a:latin typeface="Poppins" panose="020B0604020202020204" charset="-18"/>
                <a:cs typeface="Poppins" panose="020B0604020202020204" charset="-18"/>
              </a:rPr>
              <a:t>„</a:t>
            </a:r>
            <a:r>
              <a:rPr lang="pl-PL" dirty="0" err="1" smtClean="0">
                <a:latin typeface="Poppins" panose="020B0604020202020204" charset="-18"/>
                <a:cs typeface="Poppins" panose="020B0604020202020204" charset="-18"/>
              </a:rPr>
              <a:t>Delete</a:t>
            </a:r>
            <a:r>
              <a:rPr lang="pl-PL" dirty="0" smtClean="0">
                <a:latin typeface="Poppins" panose="020B0604020202020204" charset="-18"/>
                <a:cs typeface="Poppins" panose="020B0604020202020204" charset="-18"/>
              </a:rPr>
              <a:t>”</a:t>
            </a:r>
            <a:endParaRPr lang="pl-PL" dirty="0" smtClean="0">
              <a:latin typeface="Poppins" panose="020B0604020202020204" charset="-18"/>
              <a:ea typeface="Poppins"/>
              <a:cs typeface="Poppins" panose="020B0604020202020204" charset="-18"/>
              <a:sym typeface="Poppins"/>
            </a:endParaRPr>
          </a:p>
          <a:p>
            <a:pPr marL="228600" lvl="0" indent="0">
              <a:buNone/>
            </a:pPr>
            <a:r>
              <a:rPr lang="pl-PL" dirty="0" smtClean="0">
                <a:latin typeface="Poppins" panose="020B0604020202020204" charset="-18"/>
                <a:ea typeface="Poppins"/>
                <a:cs typeface="Poppins" panose="020B0604020202020204" charset="-18"/>
                <a:sym typeface="Poppins"/>
              </a:rPr>
              <a:t>2. </a:t>
            </a:r>
            <a:r>
              <a:rPr lang="pl-PL" dirty="0" smtClean="0">
                <a:latin typeface="Poppins" panose="020B0604020202020204" charset="-18"/>
                <a:ea typeface="Poppins"/>
                <a:cs typeface="Poppins" panose="020B0604020202020204" charset="-18"/>
              </a:rPr>
              <a:t>W</a:t>
            </a:r>
            <a:r>
              <a:rPr lang="pl-PL" dirty="0" smtClean="0">
                <a:latin typeface="Poppins" panose="020B0604020202020204" charset="-18"/>
                <a:cs typeface="Poppins" panose="020B0604020202020204" charset="-18"/>
              </a:rPr>
              <a:t>yświetla </a:t>
            </a:r>
            <a:r>
              <a:rPr lang="pl-PL" dirty="0">
                <a:latin typeface="Poppins" panose="020B0604020202020204" charset="-18"/>
                <a:cs typeface="Poppins" panose="020B0604020202020204" charset="-18"/>
              </a:rPr>
              <a:t>się monit z pytaniem o potwierdzenie operacji </a:t>
            </a:r>
            <a:r>
              <a:rPr lang="pl-PL" dirty="0" smtClean="0">
                <a:latin typeface="Poppins" panose="020B0604020202020204" charset="-18"/>
                <a:cs typeface="Poppins" panose="020B0604020202020204" charset="-18"/>
              </a:rPr>
              <a:t>usunięcia</a:t>
            </a:r>
          </a:p>
          <a:p>
            <a:pPr marL="228600" lvl="0" indent="0">
              <a:buNone/>
            </a:pPr>
            <a:r>
              <a:rPr lang="pl-PL" dirty="0" smtClean="0">
                <a:latin typeface="Poppins" panose="020B0604020202020204" charset="-18"/>
                <a:ea typeface="Poppins"/>
                <a:cs typeface="Poppins" panose="020B0604020202020204" charset="-18"/>
                <a:sym typeface="Poppins"/>
              </a:rPr>
              <a:t>3. </a:t>
            </a:r>
            <a:r>
              <a:rPr lang="pl-PL" dirty="0" smtClean="0">
                <a:latin typeface="Poppins" panose="020B0604020202020204" charset="-18"/>
                <a:ea typeface="Poppins"/>
                <a:cs typeface="Poppins" panose="020B0604020202020204" charset="-18"/>
              </a:rPr>
              <a:t>P</a:t>
            </a:r>
            <a:r>
              <a:rPr lang="pl-PL" dirty="0" smtClean="0">
                <a:latin typeface="Poppins" panose="020B0604020202020204" charset="-18"/>
                <a:cs typeface="Poppins" panose="020B0604020202020204" charset="-18"/>
              </a:rPr>
              <a:t>o </a:t>
            </a:r>
            <a:r>
              <a:rPr lang="pl-PL" dirty="0">
                <a:latin typeface="Poppins" panose="020B0604020202020204" charset="-18"/>
                <a:cs typeface="Poppins" panose="020B0604020202020204" charset="-18"/>
              </a:rPr>
              <a:t>potwierdzeniu wyświetla się </a:t>
            </a:r>
            <a:r>
              <a:rPr lang="pl-PL" dirty="0" smtClean="0">
                <a:latin typeface="Poppins" panose="020B0604020202020204" charset="-18"/>
                <a:cs typeface="Poppins" panose="020B0604020202020204" charset="-18"/>
              </a:rPr>
              <a:t>komunikat </a:t>
            </a:r>
            <a:r>
              <a:rPr lang="pl-PL" dirty="0">
                <a:latin typeface="Poppins" panose="020B0604020202020204" charset="-18"/>
                <a:cs typeface="Poppins" panose="020B0604020202020204" charset="-18"/>
              </a:rPr>
              <a:t>o pomyślnym usunięciu klienta</a:t>
            </a:r>
            <a:endParaRPr lang="pl-PL" dirty="0" smtClean="0">
              <a:latin typeface="Poppins" panose="020B0604020202020204" charset="-18"/>
              <a:ea typeface="Poppins"/>
              <a:cs typeface="Poppins" panose="020B0604020202020204" charset="-18"/>
              <a:sym typeface="Poppins"/>
            </a:endParaRPr>
          </a:p>
          <a:p>
            <a:pPr marL="228600" lvl="0" indent="0">
              <a:buNone/>
            </a:pPr>
            <a:endParaRPr dirty="0">
              <a:latin typeface="Poppins" panose="020B0604020202020204" charset="-18"/>
              <a:ea typeface="Poppins"/>
              <a:cs typeface="Poppins" panose="020B0604020202020204" charset="-18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68349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Specyfikacja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5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b="1" dirty="0" smtClean="0">
                <a:latin typeface="Poppins"/>
                <a:ea typeface="Poppins"/>
                <a:cs typeface="Poppins"/>
                <a:sym typeface="Poppins"/>
              </a:rPr>
              <a:t>Menadżer </a:t>
            </a:r>
            <a:r>
              <a:rPr lang="pl-PL" b="1" dirty="0" err="1" smtClean="0">
                <a:latin typeface="Poppins"/>
                <a:ea typeface="Poppins"/>
                <a:cs typeface="Poppins"/>
                <a:sym typeface="Poppins"/>
              </a:rPr>
              <a:t>wylogowuje</a:t>
            </a:r>
            <a:r>
              <a:rPr lang="pl-PL" b="1" dirty="0" smtClean="0">
                <a:latin typeface="Poppins"/>
                <a:ea typeface="Poppins"/>
                <a:cs typeface="Poppins"/>
                <a:sym typeface="Poppins"/>
              </a:rPr>
              <a:t> się z aplikacji</a:t>
            </a:r>
          </a:p>
          <a:p>
            <a:pPr marL="228600" lvl="0" indent="0"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Warunki wstępne: </a:t>
            </a:r>
          </a:p>
          <a:p>
            <a:pPr marL="228600" lvl="0" indent="0"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Menadżer 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jest zalogowany, widoczny jest przycisk „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Logout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”</a:t>
            </a:r>
          </a:p>
          <a:p>
            <a:pPr marL="228600" lvl="0" indent="0"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Scenariusz:</a:t>
            </a:r>
          </a:p>
          <a:p>
            <a:pPr marL="228600" lvl="0" indent="0"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1. 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Menadżer 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wciska przycisk „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Logout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”</a:t>
            </a:r>
          </a:p>
          <a:p>
            <a:pPr marL="228600" lvl="0" indent="0"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2. 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Menadżer 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zostaje wylogowany, otwiera się strona 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główna</a:t>
            </a: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153799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Ryzyka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Projektowe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oraz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Produktowe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5"/>
          <p:cNvSpPr txBox="1">
            <a:spLocks noGrp="1"/>
          </p:cNvSpPr>
          <p:nvPr>
            <p:ph type="body" idx="1"/>
          </p:nvPr>
        </p:nvSpPr>
        <p:spPr>
          <a:xfrm>
            <a:off x="838200" y="1343608"/>
            <a:ext cx="9957822" cy="483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b="1" dirty="0" smtClean="0">
                <a:latin typeface="Poppins"/>
                <a:ea typeface="Poppins"/>
                <a:cs typeface="Poppins"/>
                <a:sym typeface="Poppins"/>
              </a:rPr>
              <a:t>Ryzyka projektowe: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1. Część narzędzi używanych do pracy nad niniejszym projektem dostępna jest w wersji </a:t>
            </a:r>
            <a:r>
              <a:rPr lang="pl-PL" dirty="0" err="1" smtClean="0">
                <a:latin typeface="Poppins"/>
                <a:ea typeface="Poppins"/>
                <a:cs typeface="Poppins"/>
                <a:sym typeface="Poppins"/>
              </a:rPr>
              <a:t>trial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 (okres 14 dni) – ryzyko utraty dostępu do narzędzia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2. Pierwotnie do pracy nad projektem zostały przydzielone 2 osoby, ostatecznie zajmowała się nim tylko 1 osoba – braki kadrowe zwiększają prawdopodobieństwo absencji z przyczyn losowych – możliwe opóźnienia w pracy nad projektem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3. Brak doświadczenia u osoby zajmującej się projektem</a:t>
            </a:r>
            <a:r>
              <a:rPr lang="pl-PL" dirty="0" smtClean="0">
                <a:latin typeface="Poppins"/>
                <a:ea typeface="Poppins"/>
                <a:cs typeface="Poppins"/>
                <a:sym typeface="Wingdings" panose="05000000000000000000" pitchFamily="2" charset="2"/>
              </a:rPr>
              <a:t></a:t>
            </a:r>
            <a:endParaRPr lang="pl-PL" dirty="0" smtClean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b="1" dirty="0" smtClean="0">
                <a:latin typeface="Poppins"/>
                <a:ea typeface="Poppins"/>
                <a:cs typeface="Poppins"/>
                <a:sym typeface="Poppins"/>
              </a:rPr>
              <a:t>Ryzyka produktowe: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1. Aplikacja łączy dwie, zazwyczaj rozdzielone funkcjonalności – aplikacja dla klientów i aplikacja wewnętrzna dla pracowników – zwiększa to jej złożoność (znacznie większa ilość kodu), co z kolei podnosi prawdopodobieństwo defektów i awarii. Istnieje też zwiększone ryzyko ataków na ogólnie dostępną funkcjonalność logowania Manager Login – zagrożenie bezpieczeństwa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2. Sposób zaimplementowania funkcjonalności logowania klientów – rozwijana lista klientów, może być niezgodny z regulacjami prawnymi obowiązującymi w wielu krajach – poufność i prywatność danych. Z pewnością okaże się też </a:t>
            </a:r>
            <a:r>
              <a:rPr lang="pl-PL" dirty="0" err="1" smtClean="0">
                <a:latin typeface="Poppins"/>
                <a:ea typeface="Poppins"/>
                <a:cs typeface="Poppins"/>
                <a:sym typeface="Poppins"/>
              </a:rPr>
              <a:t>zasobożerny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, gdy lista klientów będzie liczyła np. 1 milion wpisów – w praktyce uniemożliwiło by to korzystanie z </a:t>
            </a:r>
            <a:r>
              <a:rPr lang="pl-PL" smtClean="0">
                <a:latin typeface="Poppins"/>
                <a:ea typeface="Poppins"/>
                <a:cs typeface="Poppins"/>
                <a:sym typeface="Poppins"/>
              </a:rPr>
              <a:t>tej funkcjonalności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Przypadki testowe w narzędziu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-US" dirty="0" err="1" smtClean="0">
                <a:latin typeface="Poppins"/>
                <a:ea typeface="Poppins"/>
                <a:cs typeface="Poppins"/>
                <a:sym typeface="Poppins"/>
              </a:rPr>
              <a:t>rz</a:t>
            </a:r>
            <a:r>
              <a:rPr lang="pl-PL" dirty="0" err="1" smtClean="0">
                <a:latin typeface="Poppins"/>
                <a:ea typeface="Poppins"/>
                <a:cs typeface="Poppins"/>
                <a:sym typeface="Poppins"/>
              </a:rPr>
              <a:t>ypadki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 testowe w narzędziu </a:t>
            </a:r>
            <a:r>
              <a:rPr lang="pl-PL" dirty="0" err="1" smtClean="0">
                <a:latin typeface="Poppins"/>
                <a:ea typeface="Poppins"/>
                <a:cs typeface="Poppins"/>
                <a:sym typeface="Poppins"/>
              </a:rPr>
              <a:t>TestRail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 zostały utworzone w oparciu o przypadki użycia oraz z uwzględnieniem funkcjonalnego podziału strony głównej (zrzut ekranu w następnym slajdzie), na której widoczne są 3 przyciski:</a:t>
            </a:r>
          </a:p>
          <a:p>
            <a:pPr marL="571500" lvl="0">
              <a:buAutoNum type="arabicPeriod"/>
            </a:pPr>
            <a:r>
              <a:rPr lang="pl-PL" dirty="0" err="1" smtClean="0">
                <a:latin typeface="Poppins" panose="020B0604020202020204" charset="-18"/>
                <a:ea typeface="Poppins"/>
                <a:cs typeface="Poppins" panose="020B0604020202020204" charset="-18"/>
                <a:sym typeface="Poppins"/>
              </a:rPr>
              <a:t>Customer</a:t>
            </a:r>
            <a:r>
              <a:rPr lang="pl-PL" dirty="0" smtClean="0">
                <a:latin typeface="Poppins" panose="020B0604020202020204" charset="-18"/>
                <a:ea typeface="Poppins"/>
                <a:cs typeface="Poppins" panose="020B0604020202020204" charset="-18"/>
                <a:sym typeface="Poppins"/>
              </a:rPr>
              <a:t> Login – utworzono sekcję </a:t>
            </a:r>
            <a:r>
              <a:rPr lang="pl-PL" dirty="0" err="1">
                <a:latin typeface="Poppins" panose="020B0604020202020204" charset="-18"/>
                <a:cs typeface="Poppins" panose="020B0604020202020204" charset="-18"/>
              </a:rPr>
              <a:t>Customer</a:t>
            </a:r>
            <a:r>
              <a:rPr lang="pl-PL" dirty="0">
                <a:latin typeface="Poppins" panose="020B0604020202020204" charset="-18"/>
                <a:cs typeface="Poppins" panose="020B0604020202020204" charset="-18"/>
              </a:rPr>
              <a:t> Test </a:t>
            </a:r>
            <a:r>
              <a:rPr lang="pl-PL" dirty="0" smtClean="0">
                <a:latin typeface="Poppins" panose="020B0604020202020204" charset="-18"/>
                <a:cs typeface="Poppins" panose="020B0604020202020204" charset="-18"/>
              </a:rPr>
              <a:t>Suite, zawierającą 8 przypadków testowych</a:t>
            </a:r>
            <a:r>
              <a:rPr lang="pl-PL" dirty="0" smtClean="0">
                <a:latin typeface="Poppins" panose="020B0604020202020204" charset="-18"/>
                <a:ea typeface="Poppins"/>
                <a:cs typeface="Poppins" panose="020B0604020202020204" charset="-18"/>
                <a:sym typeface="Poppins"/>
              </a:rPr>
              <a:t> </a:t>
            </a:r>
          </a:p>
          <a:p>
            <a:pPr marL="571500" lvl="0">
              <a:buAutoNum type="arabicPeriod"/>
            </a:pPr>
            <a:r>
              <a:rPr lang="pl-PL" dirty="0" smtClean="0">
                <a:latin typeface="Poppins" panose="020B0604020202020204" charset="-18"/>
                <a:ea typeface="Poppins"/>
                <a:cs typeface="Poppins" panose="020B0604020202020204" charset="-18"/>
                <a:sym typeface="Poppins"/>
              </a:rPr>
              <a:t>Bank Manager Login – utworzono sekcję Bank Manager Test Suite, zawierającą 6 przypadków testowych</a:t>
            </a:r>
          </a:p>
          <a:p>
            <a:pPr marL="571500" lvl="0">
              <a:buAutoNum type="arabicPeriod"/>
            </a:pPr>
            <a:r>
              <a:rPr lang="pl-PL" dirty="0" smtClean="0">
                <a:latin typeface="Poppins" panose="020B0604020202020204" charset="-18"/>
                <a:ea typeface="Poppins"/>
                <a:cs typeface="Poppins" panose="020B0604020202020204" charset="-18"/>
                <a:sym typeface="Poppins"/>
              </a:rPr>
              <a:t>Przycisk „Home” – sekcja Home buton zawiera 2 przypadki testowe</a:t>
            </a:r>
            <a:endParaRPr dirty="0">
              <a:latin typeface="Poppins" panose="020B0604020202020204" charset="-18"/>
              <a:ea typeface="Poppins"/>
              <a:cs typeface="Poppins" panose="020B0604020202020204" charset="-18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3500" dirty="0"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pl-PL" sz="3500" dirty="0" smtClean="0">
                <a:latin typeface="Poppins"/>
                <a:ea typeface="Poppins"/>
                <a:cs typeface="Poppins"/>
                <a:sym typeface="Poppins"/>
              </a:rPr>
              <a:t>rzypadki testowe w narzędziu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838200" y="1399592"/>
            <a:ext cx="9957822" cy="477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Testowana aplikacja – zrzut ekranu strony startowej, na którym zaznaczono 3 obszary na jakie podzielono przypadki testowe stworzone w narzędziu </a:t>
            </a:r>
            <a:r>
              <a:rPr lang="pl-PL" dirty="0" err="1" smtClean="0">
                <a:latin typeface="Poppins"/>
                <a:ea typeface="Poppins"/>
                <a:cs typeface="Poppins"/>
                <a:sym typeface="Poppins"/>
              </a:rPr>
              <a:t>TestRail</a:t>
            </a:r>
            <a:endParaRPr lang="pl-PL" dirty="0" smtClean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53" y="2062065"/>
            <a:ext cx="6811347" cy="455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00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Przypadki testowe w narzędziu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 smtClean="0">
                <a:latin typeface="Poppins"/>
                <a:ea typeface="Poppins"/>
                <a:cs typeface="Poppins"/>
                <a:sym typeface="Poppins"/>
              </a:rPr>
              <a:t>Zrzut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 smtClean="0">
                <a:latin typeface="Poppins"/>
                <a:ea typeface="Poppins"/>
                <a:cs typeface="Poppins"/>
                <a:sym typeface="Poppins"/>
              </a:rPr>
              <a:t>ekranu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 smtClean="0">
                <a:latin typeface="Poppins"/>
                <a:ea typeface="Poppins"/>
                <a:cs typeface="Poppins"/>
                <a:sym typeface="Poppins"/>
              </a:rPr>
              <a:t>przykładowego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przypadku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 smtClean="0">
                <a:latin typeface="Poppins"/>
                <a:ea typeface="Poppins"/>
                <a:cs typeface="Poppins"/>
                <a:sym typeface="Poppins"/>
              </a:rPr>
              <a:t>testowego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: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94" y="2282089"/>
            <a:ext cx="10058400" cy="438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46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Sesja eksploracyjna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Uzupełnij poniższą kartę sesji eksploracyjnej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107" name="Google Shape;107;p7"/>
          <p:cNvGraphicFramePr/>
          <p:nvPr>
            <p:extLst>
              <p:ext uri="{D42A27DB-BD31-4B8C-83A1-F6EECF244321}">
                <p14:modId xmlns:p14="http://schemas.microsoft.com/office/powerpoint/2010/main" val="988515700"/>
              </p:ext>
            </p:extLst>
          </p:nvPr>
        </p:nvGraphicFramePr>
        <p:xfrm>
          <a:off x="1129390" y="2427696"/>
          <a:ext cx="9856550" cy="3219460"/>
        </p:xfrm>
        <a:graphic>
          <a:graphicData uri="http://schemas.openxmlformats.org/drawingml/2006/table">
            <a:tbl>
              <a:tblPr>
                <a:noFill/>
                <a:tableStyleId>{4840B075-6EF5-48B5-A6D8-1DA6AB4E73CC}</a:tableStyleId>
              </a:tblPr>
              <a:tblGrid>
                <a:gridCol w="231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96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87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/>
                        <a:t>ID </a:t>
                      </a:r>
                      <a:r>
                        <a:rPr lang="en-US" sz="1500" u="none" strike="noStrike" cap="none" dirty="0" err="1"/>
                        <a:t>Sesji</a:t>
                      </a:r>
                      <a:r>
                        <a:rPr lang="en-US" sz="1500" u="none" strike="noStrike" cap="none" dirty="0"/>
                        <a:t>: </a:t>
                      </a:r>
                      <a:r>
                        <a:rPr lang="pl-PL" sz="1500" u="none" strike="noStrike" cap="none" dirty="0" smtClean="0"/>
                        <a:t>2</a:t>
                      </a: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9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Tester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Arial"/>
                          <a:sym typeface="Arial"/>
                        </a:rPr>
                        <a:t>Michał</a:t>
                      </a:r>
                      <a:r>
                        <a:rPr lang="pl-PL" sz="11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Arial"/>
                          <a:sym typeface="Arial"/>
                        </a:rPr>
                        <a:t> </a:t>
                      </a:r>
                      <a:r>
                        <a:rPr lang="pl-PL" sz="1100" b="0" i="0" u="none" strike="noStrike" cap="none" baseline="0" dirty="0" err="1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Arial"/>
                          <a:sym typeface="Arial"/>
                        </a:rPr>
                        <a:t>Ryzner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Data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/>
                        <a:t>1</a:t>
                      </a:r>
                      <a:r>
                        <a:rPr lang="pl-PL" sz="1100" u="none" strike="noStrike" cap="none" dirty="0" smtClean="0"/>
                        <a:t>7</a:t>
                      </a:r>
                      <a:r>
                        <a:rPr lang="en-US" sz="1100" u="none" strike="noStrike" cap="none" dirty="0" smtClean="0"/>
                        <a:t>.0</a:t>
                      </a:r>
                      <a:r>
                        <a:rPr lang="pl-PL" sz="1100" u="none" strike="noStrike" cap="none" dirty="0" smtClean="0"/>
                        <a:t>2</a:t>
                      </a:r>
                      <a:r>
                        <a:rPr lang="en-US" sz="1100" u="none" strike="noStrike" cap="none" dirty="0" smtClean="0"/>
                        <a:t>.20</a:t>
                      </a:r>
                      <a:r>
                        <a:rPr lang="pl-PL" sz="1100" u="none" strike="noStrike" cap="none" dirty="0" smtClean="0"/>
                        <a:t>24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8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Czas Rozpoczęcia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 dirty="0" smtClean="0"/>
                        <a:t>14</a:t>
                      </a:r>
                      <a:r>
                        <a:rPr lang="en-US" sz="1100" u="none" strike="noStrike" cap="none" dirty="0" smtClean="0"/>
                        <a:t>:</a:t>
                      </a:r>
                      <a:r>
                        <a:rPr lang="pl-PL" sz="1100" u="none" strike="noStrike" cap="none" dirty="0" smtClean="0"/>
                        <a:t>0</a:t>
                      </a:r>
                      <a:r>
                        <a:rPr lang="en-US" sz="1100" u="none" strike="noStrike" cap="none" dirty="0" smtClean="0"/>
                        <a:t>0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Czas Zakończenia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</a:t>
                      </a:r>
                      <a:r>
                        <a:rPr lang="pl-PL" sz="1100" u="none" strike="noStrike" cap="none" dirty="0" smtClean="0"/>
                        <a:t>14:30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8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Cel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Arial"/>
                          <a:sym typeface="Arial"/>
                        </a:rPr>
                        <a:t>Ponowne</a:t>
                      </a:r>
                      <a:r>
                        <a:rPr lang="pl-PL" sz="11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Arial"/>
                          <a:sym typeface="Arial"/>
                        </a:rPr>
                        <a:t> przejrzenie aplikacji, w celu zweryfikowania czy utworzone na podstawie pierwszej, zapoznawczej sesji przypadki użycia pokrywają cały zakres funkcjonalności aplikacji. Ponadto sprawdzenie, czy  podczas dotychczas wykonanych testów, nie przeoczono oczywistych błędów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1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Znalezione Błedy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</a:t>
                      </a:r>
                      <a:r>
                        <a:rPr lang="pl-PL" sz="1100" u="none" strike="noStrike" cap="none" dirty="0" smtClean="0"/>
                        <a:t>Testowana strona jest</a:t>
                      </a:r>
                      <a:r>
                        <a:rPr lang="pl-PL" sz="1100" u="none" strike="noStrike" cap="none" baseline="0" dirty="0" smtClean="0"/>
                        <a:t> od czasu do czasu modyfikowana – sesja eksploracyjna ujawniła, że treść niektórych komunikatów została zmieniona, co wymusiło modyfikację przypadków testowych w narzędziu </a:t>
                      </a:r>
                      <a:r>
                        <a:rPr lang="pl-PL" sz="1100" u="none" strike="noStrike" cap="none" baseline="0" dirty="0" err="1" smtClean="0"/>
                        <a:t>TestRail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1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Dalsza analiza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</a:t>
                      </a:r>
                      <a:r>
                        <a:rPr lang="pl-PL" sz="1100" u="none" strike="noStrike" cap="none" dirty="0" smtClean="0"/>
                        <a:t>Widoczny w dolnym</a:t>
                      </a:r>
                      <a:r>
                        <a:rPr lang="pl-PL" sz="1100" u="none" strike="noStrike" cap="none" baseline="0" dirty="0" smtClean="0"/>
                        <a:t> prawym rogu strony przycisk „Czat”, na który wcześniej nie zwrócono uwagi – konieczność konsultacji, czy również powinien być obiektem testów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Raportowanie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defektów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w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narzędziu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JIRA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8"/>
          <p:cNvSpPr txBox="1">
            <a:spLocks noGrp="1"/>
          </p:cNvSpPr>
          <p:nvPr>
            <p:ph type="body" idx="1"/>
          </p:nvPr>
        </p:nvSpPr>
        <p:spPr>
          <a:xfrm>
            <a:off x="838200" y="1502229"/>
            <a:ext cx="9957822" cy="467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96" y="1627268"/>
            <a:ext cx="9705429" cy="4424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3500" dirty="0"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pl-PL" sz="3500" dirty="0" smtClean="0">
                <a:latin typeface="Poppins"/>
                <a:ea typeface="Poppins"/>
                <a:cs typeface="Poppins"/>
                <a:sym typeface="Poppins"/>
              </a:rPr>
              <a:t>pis</a:t>
            </a:r>
            <a:r>
              <a:rPr lang="en-US" sz="3500" dirty="0" smtClean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 smtClean="0">
                <a:latin typeface="Poppins"/>
                <a:ea typeface="Poppins"/>
                <a:cs typeface="Poppins"/>
                <a:sym typeface="Poppins"/>
              </a:rPr>
              <a:t>projek</a:t>
            </a:r>
            <a:r>
              <a:rPr lang="pl-PL" sz="3500" dirty="0" smtClean="0">
                <a:latin typeface="Poppins"/>
                <a:ea typeface="Poppins"/>
                <a:cs typeface="Poppins"/>
                <a:sym typeface="Poppins"/>
              </a:rPr>
              <a:t>tu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61950">
              <a:buSzPts val="2100"/>
              <a:buFont typeface="Poppins"/>
              <a:buChar char="•"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Testowana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 smtClean="0">
                <a:latin typeface="Poppins"/>
                <a:ea typeface="Poppins"/>
                <a:cs typeface="Poppins"/>
                <a:sym typeface="Poppins"/>
              </a:rPr>
              <a:t>aplikacj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a, dostępna 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pod adresem: </a:t>
            </a:r>
            <a:r>
              <a:rPr lang="pl-PL" dirty="0">
                <a:latin typeface="Poppins"/>
                <a:ea typeface="Poppins"/>
                <a:cs typeface="Poppins"/>
                <a:sym typeface="Poppins"/>
                <a:hlinkClick r:id="rId3"/>
              </a:rPr>
              <a:t>https://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  <a:hlinkClick r:id="rId3"/>
              </a:rPr>
              <a:t>www.way2automation.com/angularjs-protractor/banking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 , łączy w sobie dwie funkcjonalności – 1. programu 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do zarządzania kartoteką klientów 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przeznaczonego dla 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pracowników XYZ Banku oraz 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2. bankowości 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elektronicznej dla klientów indywidualnych XYZ Banku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Z powodu braku specyfikacji, przypadki testowe zostały stworzone w oparciu o przypadki użycia oraz zachowania dobrych praktyk, szczególnie w zakresie bezpieczeństwa i poufności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W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 ramach projektu zostały stworzone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: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102870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en-US" sz="1600" dirty="0" err="1">
                <a:latin typeface="Poppins"/>
                <a:ea typeface="Poppins"/>
                <a:cs typeface="Poppins"/>
                <a:sym typeface="Poppins"/>
              </a:rPr>
              <a:t>Przypadki</a:t>
            </a:r>
            <a:r>
              <a:rPr lang="en-US" sz="16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0" dirty="0" err="1">
                <a:latin typeface="Poppins"/>
                <a:ea typeface="Poppins"/>
                <a:cs typeface="Poppins"/>
                <a:sym typeface="Poppins"/>
              </a:rPr>
              <a:t>testowe</a:t>
            </a:r>
            <a:r>
              <a:rPr lang="en-US" sz="1600" dirty="0">
                <a:latin typeface="Poppins"/>
                <a:ea typeface="Poppins"/>
                <a:cs typeface="Poppins"/>
                <a:sym typeface="Poppins"/>
              </a:rPr>
              <a:t> w </a:t>
            </a:r>
            <a:r>
              <a:rPr lang="en-US" sz="1600" dirty="0" err="1">
                <a:latin typeface="Poppins"/>
                <a:ea typeface="Poppins"/>
                <a:cs typeface="Poppins"/>
                <a:sym typeface="Poppins"/>
              </a:rPr>
              <a:t>narzędziu</a:t>
            </a:r>
            <a:r>
              <a:rPr lang="en-US" sz="1600" dirty="0">
                <a:latin typeface="Poppins"/>
                <a:ea typeface="Poppins"/>
                <a:cs typeface="Poppins"/>
                <a:sym typeface="Poppins"/>
              </a:rPr>
              <a:t> Test Rail</a:t>
            </a:r>
            <a:endParaRPr sz="1600" dirty="0">
              <a:latin typeface="Poppins"/>
              <a:ea typeface="Poppins"/>
              <a:cs typeface="Poppins"/>
              <a:sym typeface="Poppins"/>
            </a:endParaRPr>
          </a:p>
          <a:p>
            <a:pPr marL="102870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en-US" sz="1600" dirty="0" err="1">
                <a:latin typeface="Poppins"/>
                <a:ea typeface="Poppins"/>
                <a:cs typeface="Poppins"/>
                <a:sym typeface="Poppins"/>
              </a:rPr>
              <a:t>Zgłoszenia</a:t>
            </a:r>
            <a:r>
              <a:rPr lang="en-US" sz="16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0" dirty="0" err="1">
                <a:latin typeface="Poppins"/>
                <a:ea typeface="Poppins"/>
                <a:cs typeface="Poppins"/>
                <a:sym typeface="Poppins"/>
              </a:rPr>
              <a:t>defektów</a:t>
            </a:r>
            <a:r>
              <a:rPr lang="en-US" sz="1600" dirty="0">
                <a:latin typeface="Poppins"/>
                <a:ea typeface="Poppins"/>
                <a:cs typeface="Poppins"/>
                <a:sym typeface="Poppins"/>
              </a:rPr>
              <a:t> w JIRA</a:t>
            </a:r>
            <a:endParaRPr sz="1600" dirty="0">
              <a:latin typeface="Poppins"/>
              <a:ea typeface="Poppins"/>
              <a:cs typeface="Poppins"/>
              <a:sym typeface="Poppins"/>
            </a:endParaRPr>
          </a:p>
          <a:p>
            <a:pPr marL="102870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1600" dirty="0" smtClean="0">
                <a:latin typeface="Poppins"/>
                <a:ea typeface="Poppins"/>
                <a:cs typeface="Poppins"/>
                <a:sym typeface="Poppins"/>
              </a:rPr>
              <a:t>Nagrania </a:t>
            </a:r>
            <a:r>
              <a:rPr lang="pl-PL" sz="1600" dirty="0"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1600" dirty="0" err="1" smtClean="0">
                <a:latin typeface="Poppins"/>
                <a:ea typeface="Poppins"/>
                <a:cs typeface="Poppins"/>
                <a:sym typeface="Poppins"/>
              </a:rPr>
              <a:t>est</a:t>
            </a:r>
            <a:r>
              <a:rPr lang="pl-PL" sz="1600" dirty="0" smtClean="0">
                <a:latin typeface="Poppins"/>
                <a:ea typeface="Poppins"/>
                <a:cs typeface="Poppins"/>
                <a:sym typeface="Poppins"/>
              </a:rPr>
              <a:t>ów</a:t>
            </a:r>
            <a:r>
              <a:rPr lang="en-US" sz="1600" dirty="0" smtClean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0" dirty="0">
                <a:latin typeface="Poppins"/>
                <a:ea typeface="Poppins"/>
                <a:cs typeface="Poppins"/>
                <a:sym typeface="Poppins"/>
              </a:rPr>
              <a:t>w </a:t>
            </a:r>
            <a:r>
              <a:rPr lang="en-US" sz="1600" dirty="0" err="1">
                <a:latin typeface="Poppins"/>
                <a:ea typeface="Poppins"/>
                <a:cs typeface="Poppins"/>
                <a:sym typeface="Poppins"/>
              </a:rPr>
              <a:t>narzędziu</a:t>
            </a:r>
            <a:r>
              <a:rPr lang="en-US" sz="1600" dirty="0">
                <a:latin typeface="Poppins"/>
                <a:ea typeface="Poppins"/>
                <a:cs typeface="Poppins"/>
                <a:sym typeface="Poppins"/>
              </a:rPr>
              <a:t> Selenium IDE</a:t>
            </a:r>
            <a:endParaRPr sz="1600" dirty="0">
              <a:latin typeface="Poppins"/>
              <a:ea typeface="Poppins"/>
              <a:cs typeface="Poppins"/>
              <a:sym typeface="Poppins"/>
            </a:endParaRPr>
          </a:p>
          <a:p>
            <a:pPr marL="102870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en-US" sz="1600" dirty="0" err="1" smtClean="0">
                <a:latin typeface="Poppins"/>
                <a:ea typeface="Poppins"/>
                <a:cs typeface="Poppins"/>
                <a:sym typeface="Poppins"/>
              </a:rPr>
              <a:t>Scenariusz</a:t>
            </a:r>
            <a:r>
              <a:rPr lang="en-US" sz="1600" dirty="0" smtClean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0" dirty="0" err="1" smtClean="0">
                <a:latin typeface="Poppins"/>
                <a:ea typeface="Poppins"/>
                <a:cs typeface="Poppins"/>
                <a:sym typeface="Poppins"/>
              </a:rPr>
              <a:t>napisan</a:t>
            </a:r>
            <a:r>
              <a:rPr lang="pl-PL" sz="1600" smtClean="0">
                <a:latin typeface="Poppins"/>
                <a:ea typeface="Poppins"/>
                <a:cs typeface="Poppins"/>
                <a:sym typeface="Poppins"/>
              </a:rPr>
              <a:t>y</a:t>
            </a:r>
            <a:r>
              <a:rPr lang="en-US" sz="1600" smtClean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0" dirty="0">
                <a:latin typeface="Poppins"/>
                <a:ea typeface="Poppins"/>
                <a:cs typeface="Poppins"/>
                <a:sym typeface="Poppins"/>
              </a:rPr>
              <a:t>w BDD</a:t>
            </a:r>
            <a:endParaRPr sz="16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Elementy dodatkowe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Nagrywanie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testów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za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pomocą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Narzędzia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Selenium IDE.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Korzystanie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z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narzędzi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deweloperskich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w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przeglądarce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internetowej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Wysyłanie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request’ów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za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pomocą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narzędzia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Postman, (GET, POST, PUT, DELETE).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Przepisanie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wybranego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przypadku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testowego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za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pomocą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Behavior Driven Development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l-PL" dirty="0" smtClean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Testy aplikacji nagrane za pomocą </a:t>
            </a:r>
            <a:r>
              <a:rPr lang="pl-PL" dirty="0" err="1" smtClean="0">
                <a:latin typeface="Poppins"/>
                <a:ea typeface="Poppins"/>
                <a:cs typeface="Poppins"/>
                <a:sym typeface="Poppins"/>
              </a:rPr>
              <a:t>Selenium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 IDE oraz przypadki testowe przepisane za pomocą 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Behavior Driven 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Development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 zostały umieszczone w repozytorium, dostępnym pod adresem:</a:t>
            </a:r>
          </a:p>
          <a:p>
            <a:pPr marL="228600" lvl="0" indent="0"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https://github.com/mryzner/SDA_FinalProject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Dla kursanta</a:t>
            </a:r>
            <a:endParaRPr/>
          </a:p>
        </p:txBody>
      </p:sp>
      <p:sp>
        <p:nvSpPr>
          <p:cNvPr id="70" name="Google Shape;70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Przed rozpoczęciem obrony prześlij wypełnioną prezentację do trenera.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Dostarcz wszystkie wytworzone artefakty (testy, kod) np. w postaci PDF lub adresu na Githubie/Gitlabie.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Zapewnij dostępy do narzędzi z których korzystałeś (np. Test Rail lub JIRA), tak aby trener mógł zweryfikować twoją pracę i ją ocenić.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Materiały dostarcz przynajmniej 24h przed rozpoczęciem obrony na adres mailowy trenera (trener skontaktuje się z Tobą indywidualnie).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12356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3500" dirty="0" err="1"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3500" dirty="0" smtClean="0"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pl-PL" sz="3500" dirty="0" err="1" smtClean="0">
                <a:latin typeface="Poppins"/>
                <a:ea typeface="Poppins"/>
                <a:cs typeface="Poppins"/>
                <a:sym typeface="Poppins"/>
              </a:rPr>
              <a:t>is</a:t>
            </a:r>
            <a:r>
              <a:rPr lang="pl-PL" sz="3500" dirty="0" smtClean="0">
                <a:latin typeface="Poppins"/>
                <a:ea typeface="Poppins"/>
                <a:cs typeface="Poppins"/>
                <a:sym typeface="Poppins"/>
              </a:rPr>
              <a:t> projektu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838200" y="1520890"/>
            <a:ext cx="9957822" cy="465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Zrzut ekranu strony głównej Banku XYZ: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50" y="1987420"/>
            <a:ext cx="7789345" cy="406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1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Specyfikacja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Z uwagi na brak specyfikacji, w celu zapoznania z aplikacją została przeprowadzona sesja eksploracyjna, na jej podstawie oraz uwzględniając zachowanie dobrych praktyk, zostały utworzone przypadki użycia, osobno dla dwóch rodzajów użytkowników: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1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 Klienta banku  2. Menadżera (pracownika) banku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Przypadki użycia, w których głównym aktorem jest klient banku:</a:t>
            </a:r>
          </a:p>
          <a:p>
            <a:pPr marL="228600" lvl="0" indent="0"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1. </a:t>
            </a:r>
            <a:r>
              <a:rPr lang="pl-PL" b="1" dirty="0">
                <a:latin typeface="Poppins"/>
                <a:ea typeface="Poppins"/>
                <a:cs typeface="Poppins"/>
                <a:sym typeface="Poppins"/>
              </a:rPr>
              <a:t>Klient loguje się do aplikacji bankowej za pomocą loginu i </a:t>
            </a:r>
            <a:r>
              <a:rPr lang="pl-PL" b="1" dirty="0" smtClean="0">
                <a:latin typeface="Poppins"/>
                <a:ea typeface="Poppins"/>
                <a:cs typeface="Poppins"/>
                <a:sym typeface="Poppins"/>
              </a:rPr>
              <a:t>hasła</a:t>
            </a:r>
            <a:endParaRPr lang="pl-PL" b="1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Warunki wstępne:</a:t>
            </a:r>
          </a:p>
          <a:p>
            <a:pPr marL="228600" lvl="0" indent="0"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Użytkownik 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jest klientem Banku 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XYZ</a:t>
            </a:r>
          </a:p>
          <a:p>
            <a:pPr marL="228600" lvl="0" indent="0"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Scenariusz:</a:t>
            </a: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1. Klient wybiera 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przyciskiem „</a:t>
            </a:r>
            <a:r>
              <a:rPr lang="pl-PL" dirty="0" err="1" smtClean="0">
                <a:latin typeface="Poppins"/>
                <a:ea typeface="Poppins"/>
                <a:cs typeface="Poppins"/>
                <a:sym typeface="Poppins"/>
              </a:rPr>
              <a:t>Customer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 Login” 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funkcjonalność logowania dla klientów</a:t>
            </a:r>
          </a:p>
          <a:p>
            <a:pPr marL="228600" lvl="0" indent="0"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2. Pojawia się pole umożliwiające wpisanie loginu i hasła (zatwierdzenie klawiszem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Enter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lub 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przyciskiem „Login")</a:t>
            </a: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3. Po wpisaniu i zatwierdzeniu poprawnego loginu i hasła klient zostaje zalogowany do serwisu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Specyfikacja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b="1" dirty="0">
                <a:latin typeface="Poppins"/>
                <a:ea typeface="Poppins"/>
                <a:cs typeface="Poppins"/>
                <a:sym typeface="Poppins"/>
              </a:rPr>
              <a:t>Klient dokonuje wpłaty na swoje </a:t>
            </a:r>
            <a:r>
              <a:rPr lang="pl-PL" b="1" dirty="0" smtClean="0">
                <a:latin typeface="Poppins"/>
                <a:ea typeface="Poppins"/>
                <a:cs typeface="Poppins"/>
                <a:sym typeface="Poppins"/>
              </a:rPr>
              <a:t>konto</a:t>
            </a:r>
            <a:endParaRPr lang="pl-PL" b="1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Warunki wstępne:</a:t>
            </a:r>
          </a:p>
          <a:p>
            <a:pPr marL="228600" lvl="0" indent="0"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Klient 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posiada w XYZ Banku con. 1 konto</a:t>
            </a:r>
          </a:p>
          <a:p>
            <a:pPr marL="228600" lvl="0" indent="0"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Scenariusz:</a:t>
            </a: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1. Klient wciska przycisk 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„</a:t>
            </a:r>
            <a:r>
              <a:rPr lang="pl-PL" dirty="0" err="1" smtClean="0">
                <a:latin typeface="Poppins"/>
                <a:ea typeface="Poppins"/>
                <a:cs typeface="Poppins"/>
                <a:sym typeface="Poppins"/>
              </a:rPr>
              <a:t>Deposit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”</a:t>
            </a: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2. Klient posiadający w banku więcej niż 1 konto, wybiera numer konta na które chce dokonać wpłaty</a:t>
            </a:r>
          </a:p>
          <a:p>
            <a:pPr marL="228600" lvl="0" indent="0"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3. Klient wprowadza kwotę wpłaty i zatwierdza klawiszem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Enter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lub 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przyciskiem „</a:t>
            </a:r>
            <a:r>
              <a:rPr lang="pl-PL" dirty="0" err="1" smtClean="0">
                <a:latin typeface="Poppins"/>
                <a:ea typeface="Poppins"/>
                <a:cs typeface="Poppins"/>
                <a:sym typeface="Poppins"/>
              </a:rPr>
              <a:t>Deposit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”</a:t>
            </a: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4. Wyświetla się komunikat o pomyślnym przebiegu 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operacji: „</a:t>
            </a:r>
            <a:r>
              <a:rPr lang="pl-PL" dirty="0" err="1" smtClean="0">
                <a:latin typeface="Poppins"/>
                <a:ea typeface="Poppins"/>
                <a:cs typeface="Poppins"/>
                <a:sym typeface="Poppins"/>
              </a:rPr>
              <a:t>Deposit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dirty="0" err="1" smtClean="0">
                <a:latin typeface="Poppins"/>
                <a:ea typeface="Poppins"/>
                <a:cs typeface="Poppins"/>
                <a:sym typeface="Poppins"/>
              </a:rPr>
              <a:t>successful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”</a:t>
            </a: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5. Saldo konta jest uaktualnione o dokonaną wpłatę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6944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Specyfikacja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3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b="1" dirty="0">
                <a:latin typeface="Poppins"/>
                <a:ea typeface="Poppins"/>
                <a:cs typeface="Poppins"/>
                <a:sym typeface="Poppins"/>
              </a:rPr>
              <a:t>Klient wypłaca pieniądze z </a:t>
            </a:r>
            <a:r>
              <a:rPr lang="pl-PL" b="1" dirty="0" smtClean="0">
                <a:latin typeface="Poppins"/>
                <a:ea typeface="Poppins"/>
                <a:cs typeface="Poppins"/>
                <a:sym typeface="Poppins"/>
              </a:rPr>
              <a:t>konta</a:t>
            </a:r>
            <a:endParaRPr lang="pl-PL" b="1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Warunki wstępne:</a:t>
            </a:r>
          </a:p>
          <a:p>
            <a:pPr marL="228600" lvl="0" indent="0"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Klient 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posiada w XYZ Banku konto z dodatnim saldem.</a:t>
            </a:r>
          </a:p>
          <a:p>
            <a:pPr marL="228600" lvl="0" indent="0"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Scenariusz:</a:t>
            </a: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1. Klient wciska 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przycisk „</a:t>
            </a:r>
            <a:r>
              <a:rPr lang="pl-PL" dirty="0" err="1" smtClean="0">
                <a:latin typeface="Poppins"/>
                <a:ea typeface="Poppins"/>
                <a:cs typeface="Poppins"/>
                <a:sym typeface="Poppins"/>
              </a:rPr>
              <a:t>Withdrawal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”</a:t>
            </a: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2. Klient posiadający w banku więcej niż 1 konto, wybiera numer konta z którego chce dokonać wypłaty</a:t>
            </a:r>
          </a:p>
          <a:p>
            <a:pPr marL="228600" lvl="0" indent="0"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3. Klient wprowadza kwotę wypłaty, mniejszą lub równą saldu konta i zatwierdza klawiszem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Enter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lub przyciskiem</a:t>
            </a:r>
          </a:p>
          <a:p>
            <a:pPr marL="228600" lvl="0" indent="0"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4. Wyświetla się komunikat o pomyślnym przebiegu 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operacji: „</a:t>
            </a:r>
            <a:r>
              <a:rPr lang="pl-PL" dirty="0" err="1" smtClean="0">
                <a:latin typeface="Poppins"/>
                <a:ea typeface="Poppins"/>
                <a:cs typeface="Poppins"/>
                <a:sym typeface="Poppins"/>
              </a:rPr>
              <a:t>Transaction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dirty="0" err="1" smtClean="0">
                <a:latin typeface="Poppins"/>
                <a:ea typeface="Poppins"/>
                <a:cs typeface="Poppins"/>
                <a:sym typeface="Poppins"/>
              </a:rPr>
              <a:t>successful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”</a:t>
            </a: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5. Saldo konta jest uaktualnione o dokonaną wypłatę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80138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Specyfikacja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0"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4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b="1" dirty="0">
                <a:latin typeface="Poppins"/>
                <a:ea typeface="Poppins"/>
                <a:cs typeface="Poppins"/>
                <a:sym typeface="Poppins"/>
              </a:rPr>
              <a:t>Klient przegląda historię transakcji na koncie</a:t>
            </a:r>
          </a:p>
          <a:p>
            <a:pPr marL="228600" lvl="0" indent="0"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Warunki wstępne: </a:t>
            </a:r>
            <a:endParaRPr lang="pl-PL" dirty="0" smtClean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Klient 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jest zalogowany, na stronie widoczny jest przycisk "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Transactions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" umożliwiający przegląd historii operacji.</a:t>
            </a:r>
          </a:p>
          <a:p>
            <a:pPr marL="228600" lvl="0" indent="0"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Klient wykonał na koncie, którego historię przegląda con. 1 operację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228600" lvl="0" indent="0"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Scenariusz:</a:t>
            </a: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1. Klient wciska przycisk 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„</a:t>
            </a:r>
            <a:r>
              <a:rPr lang="pl-PL" dirty="0" err="1" smtClean="0">
                <a:latin typeface="Poppins"/>
                <a:ea typeface="Poppins"/>
                <a:cs typeface="Poppins"/>
                <a:sym typeface="Poppins"/>
              </a:rPr>
              <a:t>Transactions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”</a:t>
            </a: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. Zostaje wyświetlona lista transakcji wykonanych w domyślnym przedziale czasowym </a:t>
            </a:r>
          </a:p>
          <a:p>
            <a:pPr marL="228600" lvl="0" indent="0"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Rozszerzenie scenariusza:</a:t>
            </a:r>
          </a:p>
          <a:p>
            <a:pPr marL="228600" lvl="0" indent="0">
              <a:buNone/>
            </a:pPr>
            <a:r>
              <a:rPr lang="pl-PL" b="1" dirty="0" smtClean="0">
                <a:latin typeface="Poppins"/>
                <a:ea typeface="Poppins"/>
                <a:cs typeface="Poppins"/>
                <a:sym typeface="Poppins"/>
              </a:rPr>
              <a:t>Klient zmienia domyślny przedział czasowy</a:t>
            </a:r>
          </a:p>
          <a:p>
            <a:pPr marL="228600" lvl="0" indent="0"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1. W celu zmiany daty początkowej,</a:t>
            </a:r>
            <a:r>
              <a:rPr lang="pl-PL" dirty="0" smtClean="0">
                <a:latin typeface="Poppins" panose="020B0604020202020204" charset="-18"/>
                <a:ea typeface="Poppins"/>
                <a:cs typeface="Poppins" panose="020B0604020202020204" charset="-18"/>
                <a:sym typeface="Poppins"/>
              </a:rPr>
              <a:t> klient </a:t>
            </a:r>
            <a:r>
              <a:rPr lang="pl-PL" dirty="0" smtClean="0">
                <a:latin typeface="Poppins" panose="020B0604020202020204" charset="-18"/>
                <a:ea typeface="Poppins"/>
                <a:cs typeface="Poppins" panose="020B0604020202020204" charset="-18"/>
              </a:rPr>
              <a:t>klika</a:t>
            </a:r>
            <a:r>
              <a:rPr lang="pl-PL" dirty="0" smtClean="0">
                <a:latin typeface="Poppins" panose="020B0604020202020204" charset="-18"/>
                <a:cs typeface="Poppins" panose="020B0604020202020204" charset="-18"/>
              </a:rPr>
              <a:t> </a:t>
            </a:r>
            <a:r>
              <a:rPr lang="pl-PL" dirty="0">
                <a:latin typeface="Poppins" panose="020B0604020202020204" charset="-18"/>
                <a:cs typeface="Poppins" panose="020B0604020202020204" charset="-18"/>
              </a:rPr>
              <a:t>symbol kalendarza na polu daty początkowej i </a:t>
            </a:r>
            <a:r>
              <a:rPr lang="pl-PL" dirty="0" smtClean="0">
                <a:latin typeface="Poppins" panose="020B0604020202020204" charset="-18"/>
                <a:cs typeface="Poppins" panose="020B0604020202020204" charset="-18"/>
              </a:rPr>
              <a:t>naciska </a:t>
            </a:r>
            <a:r>
              <a:rPr lang="pl-PL" dirty="0">
                <a:latin typeface="Poppins" panose="020B0604020202020204" charset="-18"/>
                <a:cs typeface="Poppins" panose="020B0604020202020204" charset="-18"/>
              </a:rPr>
              <a:t>przycisk "</a:t>
            </a:r>
            <a:r>
              <a:rPr lang="pl-PL" dirty="0" smtClean="0">
                <a:latin typeface="Poppins" panose="020B0604020202020204" charset="-18"/>
                <a:cs typeface="Poppins" panose="020B0604020202020204" charset="-18"/>
              </a:rPr>
              <a:t>Wyczyść„</a:t>
            </a:r>
          </a:p>
          <a:p>
            <a:pPr marL="228600" lvl="0" indent="0"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2. Po wyczyszczeniu pola daty początkowej, klient wprowadza nową datę</a:t>
            </a:r>
          </a:p>
          <a:p>
            <a:pPr marL="228600" lvl="0" indent="0"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3. Po zatwierdzeniu widoczna </a:t>
            </a:r>
            <a:r>
              <a:rPr lang="pl-PL" dirty="0" smtClean="0">
                <a:latin typeface="Poppins" panose="020B0604020202020204" charset="-18"/>
                <a:ea typeface="Poppins"/>
                <a:cs typeface="Poppins" panose="020B0604020202020204" charset="-18"/>
                <a:sym typeface="Poppins"/>
              </a:rPr>
              <a:t>jest </a:t>
            </a:r>
            <a:r>
              <a:rPr lang="pl-PL" dirty="0">
                <a:latin typeface="Poppins" panose="020B0604020202020204" charset="-18"/>
                <a:cs typeface="Poppins" panose="020B0604020202020204" charset="-18"/>
              </a:rPr>
              <a:t>lista transakcji </a:t>
            </a:r>
            <a:r>
              <a:rPr lang="pl-PL" dirty="0" smtClean="0">
                <a:latin typeface="Poppins" panose="020B0604020202020204" charset="-18"/>
                <a:cs typeface="Poppins" panose="020B0604020202020204" charset="-18"/>
              </a:rPr>
              <a:t>wykonanych </a:t>
            </a:r>
            <a:r>
              <a:rPr lang="pl-PL" dirty="0">
                <a:latin typeface="Poppins" panose="020B0604020202020204" charset="-18"/>
                <a:cs typeface="Poppins" panose="020B0604020202020204" charset="-18"/>
              </a:rPr>
              <a:t>od ustawionej daty początkowej</a:t>
            </a:r>
            <a:endParaRPr dirty="0">
              <a:latin typeface="Poppins" panose="020B0604020202020204" charset="-18"/>
              <a:ea typeface="Poppins"/>
              <a:cs typeface="Poppins" panose="020B0604020202020204" charset="-18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23767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Specyfikacja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5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b="1" dirty="0" smtClean="0">
                <a:latin typeface="Poppins"/>
                <a:ea typeface="Poppins"/>
                <a:cs typeface="Poppins"/>
                <a:sym typeface="Poppins"/>
              </a:rPr>
              <a:t>Klient </a:t>
            </a:r>
            <a:r>
              <a:rPr lang="pl-PL" b="1" dirty="0" err="1" smtClean="0">
                <a:latin typeface="Poppins"/>
                <a:ea typeface="Poppins"/>
                <a:cs typeface="Poppins"/>
                <a:sym typeface="Poppins"/>
              </a:rPr>
              <a:t>wylogowuje</a:t>
            </a:r>
            <a:r>
              <a:rPr lang="pl-PL" b="1" dirty="0" smtClean="0">
                <a:latin typeface="Poppins"/>
                <a:ea typeface="Poppins"/>
                <a:cs typeface="Poppins"/>
                <a:sym typeface="Poppins"/>
              </a:rPr>
              <a:t> się z aplikacji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Warunki wstępne: 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Klient jest zalogowany, widoczny jest przycisk „</a:t>
            </a:r>
            <a:r>
              <a:rPr lang="pl-PL" dirty="0" err="1" smtClean="0">
                <a:latin typeface="Poppins"/>
                <a:ea typeface="Poppins"/>
                <a:cs typeface="Poppins"/>
                <a:sym typeface="Poppins"/>
              </a:rPr>
              <a:t>Logout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”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Scenariusz: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1. Klient wciska przycisk „</a:t>
            </a:r>
            <a:r>
              <a:rPr lang="pl-PL" dirty="0" err="1" smtClean="0">
                <a:latin typeface="Poppins"/>
                <a:ea typeface="Poppins"/>
                <a:cs typeface="Poppins"/>
                <a:sym typeface="Poppins"/>
              </a:rPr>
              <a:t>Logout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”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2. Klient zostaje wylogowany, otwiera się strona logowania dla klientów 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688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Specyfikacja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Przypadki 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użycia, w których głównym aktorem jest 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menadżer banku:</a:t>
            </a:r>
          </a:p>
          <a:p>
            <a:pPr marL="228600" indent="0">
              <a:buNone/>
            </a:pPr>
            <a:r>
              <a:rPr lang="pl-PL" b="1" dirty="0" smtClean="0">
                <a:latin typeface="Poppins"/>
                <a:ea typeface="Poppins"/>
                <a:cs typeface="Poppins"/>
                <a:sym typeface="Poppins"/>
              </a:rPr>
              <a:t>1. Menadżer </a:t>
            </a:r>
            <a:r>
              <a:rPr lang="pl-PL" b="1" dirty="0">
                <a:latin typeface="Poppins"/>
                <a:ea typeface="Poppins"/>
                <a:cs typeface="Poppins"/>
                <a:sym typeface="Poppins"/>
              </a:rPr>
              <a:t>loguje się do aplikacji bankowej za pomocą loginu i </a:t>
            </a:r>
            <a:r>
              <a:rPr lang="pl-PL" b="1" dirty="0" smtClean="0">
                <a:latin typeface="Poppins"/>
                <a:ea typeface="Poppins"/>
                <a:cs typeface="Poppins"/>
                <a:sym typeface="Poppins"/>
              </a:rPr>
              <a:t>hasła</a:t>
            </a:r>
          </a:p>
          <a:p>
            <a:pPr marL="228600" indent="0"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Warunki wstępne:</a:t>
            </a:r>
          </a:p>
          <a:p>
            <a:pPr marL="228600" lvl="0" indent="0"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Użytkownik jest 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uprawnionym pracownikiem 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Banku 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XYZ</a:t>
            </a:r>
          </a:p>
          <a:p>
            <a:pPr marL="228600" lvl="0" indent="0"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Scenariusz:</a:t>
            </a:r>
          </a:p>
          <a:p>
            <a:pPr marL="228600" lvl="0" indent="0"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1. Użytkownik 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wybiera przyciskiem 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„Bank Manager 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Login” funkcjonalność logowania 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dla menadżera banku</a:t>
            </a:r>
          </a:p>
          <a:p>
            <a:pPr marL="228600" indent="0"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2. 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Pojawia się pole umożliwiające wpisanie loginu i hasła (zatwierdzenie klawiszem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Enter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lub przyciskiem „Login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")</a:t>
            </a:r>
          </a:p>
          <a:p>
            <a:pPr marL="228600" indent="0"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3. 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Po wpisaniu i zatwierdzeniu poprawnego loginu i hasła 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menadżer 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zostaje zalogowany do serwisu</a:t>
            </a:r>
          </a:p>
          <a:p>
            <a:pPr marL="228600" lvl="0" indent="0">
              <a:buNone/>
            </a:pP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indent="0">
              <a:buNone/>
            </a:pPr>
            <a:endParaRPr lang="pl-PL" dirty="0" smtClean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96234452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1572</Words>
  <Application>Microsoft Office PowerPoint</Application>
  <PresentationFormat>Panoramiczny</PresentationFormat>
  <Paragraphs>179</Paragraphs>
  <Slides>21</Slides>
  <Notes>21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6" baseType="lpstr">
      <vt:lpstr>Calibri</vt:lpstr>
      <vt:lpstr>Poppins</vt:lpstr>
      <vt:lpstr>Arial</vt:lpstr>
      <vt:lpstr>Wingdings</vt:lpstr>
      <vt:lpstr>Motyw pakietu Office</vt:lpstr>
      <vt:lpstr>Projekt Końcowy</vt:lpstr>
      <vt:lpstr>Opis projektu</vt:lpstr>
      <vt:lpstr>Opis projektu</vt:lpstr>
      <vt:lpstr>Specyfikacja</vt:lpstr>
      <vt:lpstr>Specyfikacja</vt:lpstr>
      <vt:lpstr>Specyfikacja</vt:lpstr>
      <vt:lpstr>Specyfikacja</vt:lpstr>
      <vt:lpstr>Specyfikacja</vt:lpstr>
      <vt:lpstr>Specyfikacja</vt:lpstr>
      <vt:lpstr>Specyfikacja</vt:lpstr>
      <vt:lpstr>Specyfikacja</vt:lpstr>
      <vt:lpstr>Specyfikacja</vt:lpstr>
      <vt:lpstr>Specyfikacja</vt:lpstr>
      <vt:lpstr>Ryzyka Projektowe oraz Produktowe</vt:lpstr>
      <vt:lpstr>Przypadki testowe w narzędziu</vt:lpstr>
      <vt:lpstr>Przypadki testowe w narzędziu</vt:lpstr>
      <vt:lpstr>Przypadki testowe w narzędziu</vt:lpstr>
      <vt:lpstr>Sesja eksploracyjna</vt:lpstr>
      <vt:lpstr>Raportowanie defektów w narzędziu JIRA</vt:lpstr>
      <vt:lpstr>Elementy dodatkowe</vt:lpstr>
      <vt:lpstr>Dla kursanta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Dla kursanta</dc:title>
  <cp:lastModifiedBy>MR</cp:lastModifiedBy>
  <cp:revision>51</cp:revision>
  <dcterms:modified xsi:type="dcterms:W3CDTF">2024-02-18T10:22:56Z</dcterms:modified>
</cp:coreProperties>
</file>