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04" r:id="rId3"/>
    <p:sldId id="277" r:id="rId4"/>
    <p:sldId id="298" r:id="rId5"/>
    <p:sldId id="297" r:id="rId6"/>
    <p:sldId id="303" r:id="rId7"/>
    <p:sldId id="292" r:id="rId8"/>
    <p:sldId id="300" r:id="rId9"/>
    <p:sldId id="301" r:id="rId10"/>
    <p:sldId id="302" r:id="rId11"/>
    <p:sldId id="306" r:id="rId12"/>
  </p:sldIdLst>
  <p:sldSz cx="24384000" cy="13716000"/>
  <p:notesSz cx="5143500" cy="9144000"/>
  <p:custDataLst>
    <p:tags r:id="rId14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002501400@qq.com" initials="1" lastIdx="3" clrIdx="0">
    <p:extLst>
      <p:ext uri="{19B8F6BF-5375-455C-9EA6-DF929625EA0E}">
        <p15:presenceInfo xmlns:p15="http://schemas.microsoft.com/office/powerpoint/2012/main" userId="13487795382f04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40EF"/>
    <a:srgbClr val="FFB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30" autoAdjust="0"/>
    <p:restoredTop sz="94585" autoAdjust="0"/>
  </p:normalViewPr>
  <p:slideViewPr>
    <p:cSldViewPr snapToGrid="0" snapToObjects="1">
      <p:cViewPr>
        <p:scale>
          <a:sx n="83" d="100"/>
          <a:sy n="83" d="100"/>
        </p:scale>
        <p:origin x="-216" y="-1224"/>
      </p:cViewPr>
      <p:guideLst/>
    </p:cSldViewPr>
  </p:slideViewPr>
  <p:outlineViewPr>
    <p:cViewPr>
      <p:scale>
        <a:sx n="33" d="100"/>
        <a:sy n="33" d="100"/>
      </p:scale>
      <p:origin x="0" y="-5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189DC-126A-44B5-A045-4788F408BC57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F0606-3ED7-431E-960F-0DFEDFC47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597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F0606-3ED7-431E-960F-0DFEDFC47C6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485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声母也参与双数组树的构建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F0606-3ED7-431E-960F-0DFEDFC47C6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490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音节网格构建就是根据输入拼音串构建网格，输入拼音串的最大长度限制为</a:t>
            </a:r>
            <a:r>
              <a:rPr kumimoji="1" lang="en-US" altLang="zh-CN" dirty="0"/>
              <a:t>64</a:t>
            </a:r>
            <a:r>
              <a:rPr kumimoji="1" lang="zh-CN" altLang="en-US" dirty="0"/>
              <a:t>，划分为</a:t>
            </a:r>
            <a:r>
              <a:rPr kumimoji="1" lang="en-US" altLang="zh-CN" dirty="0"/>
              <a:t>64</a:t>
            </a:r>
            <a:r>
              <a:rPr kumimoji="1" lang="zh-CN" altLang="en-US" dirty="0"/>
              <a:t>列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）输入第一个字母</a:t>
            </a:r>
            <a:r>
              <a:rPr kumimoji="1" lang="en-US" altLang="zh-CN" dirty="0"/>
              <a:t>j</a:t>
            </a:r>
            <a:r>
              <a:rPr kumimoji="1" lang="zh-CN" altLang="en-US" dirty="0"/>
              <a:t>，在双数组树中，从根节点开始找到了</a:t>
            </a:r>
            <a:r>
              <a:rPr kumimoji="1" lang="en-US" altLang="zh-CN" dirty="0"/>
              <a:t>j</a:t>
            </a:r>
            <a:r>
              <a:rPr kumimoji="1" lang="zh-CN" altLang="en-US" dirty="0"/>
              <a:t>节点，返回一个索引，这个索引对应拼音表索引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）找到索引之后建立音节节点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）根据音节表，设置该节点是一个简拼节点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F0606-3ED7-431E-960F-0DFEDFC47C6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791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9</a:t>
            </a:r>
            <a:r>
              <a:rPr kumimoji="1" lang="zh-CN" altLang="en-US" dirty="0"/>
              <a:t>键模式下输入的是数字，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F0606-3ED7-431E-960F-0DFEDFC47C6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15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01">
            <a:extLst>
              <a:ext uri="{FF2B5EF4-FFF2-40B4-BE49-F238E27FC236}">
                <a16:creationId xmlns:a16="http://schemas.microsoft.com/office/drawing/2014/main" id="{45D4337A-D810-405C-B402-0B36C0F88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4" name="îṩļidê">
            <a:extLst>
              <a:ext uri="{FF2B5EF4-FFF2-40B4-BE49-F238E27FC236}">
                <a16:creationId xmlns:a16="http://schemas.microsoft.com/office/drawing/2014/main" id="{D50896C1-BD6B-4F9A-ACFF-BC39276AE82B}"/>
              </a:ext>
            </a:extLst>
          </p:cNvPr>
          <p:cNvSpPr/>
          <p:nvPr userDrawn="1"/>
        </p:nvSpPr>
        <p:spPr>
          <a:xfrm>
            <a:off x="2474158" y="3718493"/>
            <a:ext cx="19435685" cy="6816203"/>
          </a:xfrm>
          <a:prstGeom prst="roundRect">
            <a:avLst>
              <a:gd name="adj" fmla="val 11486"/>
            </a:avLst>
          </a:prstGeom>
          <a:solidFill>
            <a:schemeClr val="accent4"/>
          </a:solidFill>
          <a:ln>
            <a:noFill/>
          </a:ln>
          <a:effectLst>
            <a:outerShdw blurRad="939800" dist="508000" dir="3360000" algn="ctr" rotWithShape="0">
              <a:schemeClr val="accent1">
                <a:lumMod val="50000"/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102">
            <a:extLst>
              <a:ext uri="{FF2B5EF4-FFF2-40B4-BE49-F238E27FC236}">
                <a16:creationId xmlns:a16="http://schemas.microsoft.com/office/drawing/2014/main" id="{E2FABFFE-A0B1-4E29-A78C-4290555967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21995981" y="1399877"/>
            <a:ext cx="1003761" cy="1760575"/>
          </a:xfrm>
          <a:prstGeom prst="rect">
            <a:avLst/>
          </a:prstGeom>
        </p:spPr>
      </p:pic>
      <p:pic>
        <p:nvPicPr>
          <p:cNvPr id="6" name="image 202">
            <a:extLst>
              <a:ext uri="{FF2B5EF4-FFF2-40B4-BE49-F238E27FC236}">
                <a16:creationId xmlns:a16="http://schemas.microsoft.com/office/drawing/2014/main" id="{BA25F148-7889-45D8-8487-E4CC66D4A95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>
          <a:xfrm>
            <a:off x="1168563" y="10853971"/>
            <a:ext cx="1004381" cy="1761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01">
            <a:extLst>
              <a:ext uri="{FF2B5EF4-FFF2-40B4-BE49-F238E27FC236}">
                <a16:creationId xmlns:a16="http://schemas.microsoft.com/office/drawing/2014/main" id="{7B5567CB-C513-4E3C-A0C0-D87C0918EB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6" name="image 202">
            <a:extLst>
              <a:ext uri="{FF2B5EF4-FFF2-40B4-BE49-F238E27FC236}">
                <a16:creationId xmlns:a16="http://schemas.microsoft.com/office/drawing/2014/main" id="{8DAC89BA-C543-4018-BF97-F9E3B3E08F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168563" y="10853971"/>
            <a:ext cx="1004381" cy="176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度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301">
            <a:extLst>
              <a:ext uri="{FF2B5EF4-FFF2-40B4-BE49-F238E27FC236}">
                <a16:creationId xmlns:a16="http://schemas.microsoft.com/office/drawing/2014/main" id="{2C270DC9-8D39-4C38-9155-6C276B91BA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3" name="image 202">
            <a:extLst>
              <a:ext uri="{FF2B5EF4-FFF2-40B4-BE49-F238E27FC236}">
                <a16:creationId xmlns:a16="http://schemas.microsoft.com/office/drawing/2014/main" id="{0C176435-6F8C-421C-BCD3-3F4033E2CF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168563" y="10853971"/>
            <a:ext cx="1004381" cy="1761657"/>
          </a:xfrm>
          <a:prstGeom prst="rect">
            <a:avLst/>
          </a:prstGeom>
        </p:spPr>
      </p:pic>
      <p:pic>
        <p:nvPicPr>
          <p:cNvPr id="4" name="image 202">
            <a:extLst>
              <a:ext uri="{FF2B5EF4-FFF2-40B4-BE49-F238E27FC236}">
                <a16:creationId xmlns:a16="http://schemas.microsoft.com/office/drawing/2014/main" id="{671BEC53-282C-48AE-B8F9-504579C9FA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 flipV="1">
            <a:off x="22192388" y="1208526"/>
            <a:ext cx="1004381" cy="1761657"/>
          </a:xfrm>
          <a:prstGeom prst="rect">
            <a:avLst/>
          </a:prstGeom>
        </p:spPr>
      </p:pic>
      <p:sp>
        <p:nvSpPr>
          <p:cNvPr id="5" name="íŝ1ídé">
            <a:extLst>
              <a:ext uri="{FF2B5EF4-FFF2-40B4-BE49-F238E27FC236}">
                <a16:creationId xmlns:a16="http://schemas.microsoft.com/office/drawing/2014/main" id="{AC5C0360-6B10-4C86-B6D3-59C60770FBEA}"/>
              </a:ext>
            </a:extLst>
          </p:cNvPr>
          <p:cNvSpPr/>
          <p:nvPr userDrawn="1"/>
        </p:nvSpPr>
        <p:spPr>
          <a:xfrm>
            <a:off x="10632426" y="2708979"/>
            <a:ext cx="3119147" cy="3119147"/>
          </a:xfrm>
          <a:prstGeom prst="roundRect">
            <a:avLst>
              <a:gd name="adj" fmla="val 27145"/>
            </a:avLst>
          </a:prstGeom>
          <a:solidFill>
            <a:schemeClr val="accent4"/>
          </a:solidFill>
          <a:ln>
            <a:noFill/>
          </a:ln>
          <a:effectLst>
            <a:outerShdw blurRad="939800" dist="508000" dir="3360000" algn="ctr" rotWithShape="0">
              <a:schemeClr val="accent1">
                <a:lumMod val="50000"/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0BA17EC-BFA3-454D-BE3E-C54BA52E47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15047" y="2945113"/>
            <a:ext cx="2553904" cy="2646878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600" b="1">
                <a:solidFill>
                  <a:schemeClr val="accent1"/>
                </a:solidFill>
              </a:defRPr>
            </a:lvl1pPr>
            <a:lvl2pPr marL="457200" indent="0">
              <a:spcBef>
                <a:spcPts val="0"/>
              </a:spcBef>
              <a:buFontTx/>
              <a:buNone/>
              <a:defRPr/>
            </a:lvl2pPr>
            <a:lvl3pPr marL="914400" indent="0">
              <a:spcBef>
                <a:spcPts val="0"/>
              </a:spcBef>
              <a:buFontTx/>
              <a:buNone/>
              <a:defRPr/>
            </a:lvl3pPr>
            <a:lvl4pPr marL="1371600" indent="0">
              <a:spcBef>
                <a:spcPts val="0"/>
              </a:spcBef>
              <a:buFontTx/>
              <a:buNone/>
              <a:defRPr/>
            </a:lvl4pPr>
            <a:lvl5pPr marL="182880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en-GB" altLang="zh-CN" dirty="0"/>
              <a:t>01</a:t>
            </a:r>
            <a:endParaRPr lang="en-GB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6922EA87-FC85-43C8-A3DB-B0B69402E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5315" y="6838816"/>
            <a:ext cx="21913371" cy="22159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3800">
                <a:solidFill>
                  <a:schemeClr val="accent4">
                    <a:alpha val="1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2C19A22-CEFA-4F2B-B621-9C96133582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66370" y="7805300"/>
            <a:ext cx="18651260" cy="193899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FontTx/>
              <a:buNone/>
              <a:defRPr sz="12000" b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DC9B410-8F43-4731-9554-D252BE820873}"/>
              </a:ext>
            </a:extLst>
          </p:cNvPr>
          <p:cNvCxnSpPr>
            <a:cxnSpLocks/>
          </p:cNvCxnSpPr>
          <p:nvPr userDrawn="1"/>
        </p:nvCxnSpPr>
        <p:spPr>
          <a:xfrm>
            <a:off x="11168353" y="10117394"/>
            <a:ext cx="2047295" cy="0"/>
          </a:xfrm>
          <a:prstGeom prst="line">
            <a:avLst/>
          </a:prstGeom>
          <a:solidFill>
            <a:schemeClr val="accent2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F593EFFD-1EE9-4729-BC89-8141A90D4B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66371" y="12010939"/>
            <a:ext cx="18651259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accent4"/>
                </a:solidFill>
              </a:defRPr>
            </a:lvl1pPr>
            <a:lvl2pPr marL="457200" indent="0">
              <a:spcBef>
                <a:spcPts val="0"/>
              </a:spcBef>
              <a:buFontTx/>
              <a:buNone/>
              <a:defRPr/>
            </a:lvl2pPr>
            <a:lvl3pPr marL="914400" indent="0">
              <a:spcBef>
                <a:spcPts val="0"/>
              </a:spcBef>
              <a:buFontTx/>
              <a:buNone/>
              <a:defRPr/>
            </a:lvl3pPr>
            <a:lvl4pPr marL="1371600" indent="0">
              <a:spcBef>
                <a:spcPts val="0"/>
              </a:spcBef>
              <a:buFontTx/>
              <a:buNone/>
              <a:defRPr/>
            </a:lvl4pPr>
            <a:lvl5pPr marL="182880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212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01">
            <a:extLst>
              <a:ext uri="{FF2B5EF4-FFF2-40B4-BE49-F238E27FC236}">
                <a16:creationId xmlns:a16="http://schemas.microsoft.com/office/drawing/2014/main" id="{23DD8B9D-4AAA-461A-8732-9A304E5C52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8" name="image 202">
            <a:extLst>
              <a:ext uri="{FF2B5EF4-FFF2-40B4-BE49-F238E27FC236}">
                <a16:creationId xmlns:a16="http://schemas.microsoft.com/office/drawing/2014/main" id="{CA838A29-28FE-4FA6-9E42-8DA101F87B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 rot="16200000" flipV="1">
            <a:off x="1065561" y="608361"/>
            <a:ext cx="1004381" cy="1761657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969250-A990-40D5-955D-809F85D35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2697" y="889024"/>
            <a:ext cx="20269566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Tx/>
              <a:buNone/>
              <a:defRPr sz="72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9" name="image 1402">
            <a:extLst>
              <a:ext uri="{FF2B5EF4-FFF2-40B4-BE49-F238E27FC236}">
                <a16:creationId xmlns:a16="http://schemas.microsoft.com/office/drawing/2014/main" id="{33349BC9-3079-4A73-AAC8-E453C28891C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>
          <a:xfrm>
            <a:off x="22786552" y="11549790"/>
            <a:ext cx="728175" cy="127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2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">
    <p:bg>
      <p:bgPr>
        <a:solidFill>
          <a:srgbClr val="FFFFFF"/>
        </a:solidFill>
        <a:effectLst/>
      </p:bgPr>
    </p:bg>
    <p:spTree>
      <p:nvGrpSpPr>
        <p:cNvPr id="1" name="íṧļí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ïṣḷídê"/>
          <p:cNvSpPr txBox="1"/>
          <p:nvPr/>
        </p:nvSpPr>
        <p:spPr>
          <a:xfrm>
            <a:off x="7099300" y="5488394"/>
            <a:ext cx="10185399" cy="2739211"/>
          </a:xfrm>
          <a:prstGeom prst="rect">
            <a:avLst/>
          </a:prstGeom>
        </p:spPr>
        <p:txBody>
          <a:bodyPr vert="horz" wrap="square" rtlCol="0" anchor="t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7200" b="1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音节切分</a:t>
            </a:r>
            <a:endParaRPr lang="en-US" altLang="zh-CN" sz="7200" b="1" dirty="0">
              <a:solidFill>
                <a:schemeClr val="accent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CN" sz="7200" b="1" dirty="0">
              <a:solidFill>
                <a:schemeClr val="accent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周康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ṧḷ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šļïḑé">
            <a:extLst>
              <a:ext uri="{FF2B5EF4-FFF2-40B4-BE49-F238E27FC236}">
                <a16:creationId xmlns:a16="http://schemas.microsoft.com/office/drawing/2014/main" id="{BF1BEC36-D7A1-471B-B6EE-30A7C3BD1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2697" y="889024"/>
            <a:ext cx="20269566" cy="1200329"/>
          </a:xfrm>
        </p:spPr>
        <p:txBody>
          <a:bodyPr/>
          <a:lstStyle/>
          <a:p>
            <a:r>
              <a:rPr lang="zh-CN" altLang="en-US" dirty="0"/>
              <a:t>候选合并、去重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E87424-1615-0A44-BC74-E4029D009475}"/>
              </a:ext>
            </a:extLst>
          </p:cNvPr>
          <p:cNvSpPr txBox="1"/>
          <p:nvPr/>
        </p:nvSpPr>
        <p:spPr>
          <a:xfrm>
            <a:off x="2792574" y="2986922"/>
            <a:ext cx="11221599" cy="89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kumimoji="1" lang="zh-CN" altLang="en-US" dirty="0"/>
              <a:t>合并去重之前需要对候选粗略排序</a:t>
            </a:r>
            <a:endParaRPr kumimoji="1" lang="en-US" altLang="zh-CN" dirty="0"/>
          </a:p>
          <a:p>
            <a:pPr lvl="2">
              <a:lnSpc>
                <a:spcPct val="150000"/>
              </a:lnSpc>
            </a:pPr>
            <a:r>
              <a:rPr kumimoji="1" lang="en-US" altLang="zh-CN" sz="4000" dirty="0"/>
              <a:t>1.</a:t>
            </a:r>
            <a:r>
              <a:rPr kumimoji="1" lang="zh-CN" altLang="en-US" sz="4000" dirty="0"/>
              <a:t>粗略排序</a:t>
            </a:r>
            <a:endParaRPr kumimoji="1" lang="en-US" altLang="zh-CN" dirty="0"/>
          </a:p>
          <a:p>
            <a:pPr lvl="3">
              <a:lnSpc>
                <a:spcPct val="150000"/>
              </a:lnSpc>
            </a:pPr>
            <a:r>
              <a:rPr kumimoji="1" lang="zh-CN" altLang="en-US" dirty="0"/>
              <a:t>   候选排序规则：</a:t>
            </a:r>
            <a:endParaRPr kumimoji="1" lang="en-US" altLang="zh-CN" dirty="0"/>
          </a:p>
          <a:p>
            <a:pPr lvl="3">
              <a:lnSpc>
                <a:spcPct val="150000"/>
              </a:lnSpc>
            </a:pPr>
            <a:r>
              <a:rPr kumimoji="1" lang="zh-CN" altLang="en-US" dirty="0"/>
              <a:t>   </a:t>
            </a:r>
            <a:r>
              <a:rPr kumimoji="1" lang="en-US" altLang="zh-CN" dirty="0"/>
              <a:t>1.</a:t>
            </a:r>
            <a:r>
              <a:rPr kumimoji="1" lang="zh-CN" altLang="en-US" dirty="0"/>
              <a:t> 候选的文本长度   （及西安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极限）</a:t>
            </a:r>
            <a:endParaRPr kumimoji="1" lang="en-US" altLang="zh-CN" dirty="0"/>
          </a:p>
          <a:p>
            <a:pPr lvl="3">
              <a:lnSpc>
                <a:spcPct val="150000"/>
              </a:lnSpc>
            </a:pPr>
            <a:r>
              <a:rPr kumimoji="1" lang="zh-CN" altLang="en-US" dirty="0"/>
              <a:t>   </a:t>
            </a:r>
            <a:r>
              <a:rPr kumimoji="1" lang="en-US" altLang="zh-CN" dirty="0"/>
              <a:t>2.</a:t>
            </a:r>
            <a:r>
              <a:rPr kumimoji="1" lang="zh-CN" altLang="en-US" dirty="0"/>
              <a:t> 候选文本字符串比较 （极限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基线）</a:t>
            </a:r>
            <a:endParaRPr kumimoji="1" lang="en-US" altLang="zh-CN" dirty="0"/>
          </a:p>
          <a:p>
            <a:pPr lvl="3">
              <a:lnSpc>
                <a:spcPct val="150000"/>
              </a:lnSpc>
            </a:pPr>
            <a:r>
              <a:rPr kumimoji="1" lang="zh-CN" altLang="en-US" dirty="0"/>
              <a:t>   </a:t>
            </a:r>
            <a:r>
              <a:rPr kumimoji="1" lang="en-US" altLang="zh-CN" dirty="0"/>
              <a:t>3.</a:t>
            </a:r>
            <a:r>
              <a:rPr kumimoji="1" lang="zh-CN" altLang="en-US" dirty="0"/>
              <a:t> 候选类型（自定义短语、英文、</a:t>
            </a:r>
            <a:r>
              <a:rPr kumimoji="1" lang="en-US" altLang="zh-CN" dirty="0"/>
              <a:t>emoji</a:t>
            </a:r>
            <a:r>
              <a:rPr kumimoji="1" lang="zh-CN" altLang="en-US" dirty="0"/>
              <a:t>、通讯录、完整词</a:t>
            </a:r>
            <a:r>
              <a:rPr kumimoji="1" lang="en-US" altLang="zh-CN" dirty="0"/>
              <a:t>…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3">
              <a:lnSpc>
                <a:spcPct val="150000"/>
              </a:lnSpc>
            </a:pPr>
            <a:r>
              <a:rPr kumimoji="1" lang="zh-CN" altLang="en-US" dirty="0"/>
              <a:t>       的优先级比较</a:t>
            </a:r>
            <a:endParaRPr kumimoji="1" lang="en-US" altLang="zh-CN" dirty="0"/>
          </a:p>
          <a:p>
            <a:pPr lvl="3">
              <a:lnSpc>
                <a:spcPct val="150000"/>
              </a:lnSpc>
            </a:pPr>
            <a:r>
              <a:rPr kumimoji="1" lang="zh-CN" altLang="en-US" dirty="0"/>
              <a:t>   </a:t>
            </a:r>
            <a:r>
              <a:rPr kumimoji="1" lang="en-US" altLang="zh-CN" dirty="0"/>
              <a:t>4.</a:t>
            </a:r>
            <a:r>
              <a:rPr kumimoji="1" lang="zh-CN" altLang="en-US" dirty="0"/>
              <a:t> 候选花费的输入串长度进行比较    </a:t>
            </a:r>
            <a:endParaRPr kumimoji="1" lang="en-US" altLang="zh-CN" dirty="0"/>
          </a:p>
          <a:p>
            <a:pPr lvl="3">
              <a:lnSpc>
                <a:spcPct val="150000"/>
              </a:lnSpc>
            </a:pPr>
            <a:r>
              <a:rPr kumimoji="1" lang="zh-CN" altLang="en-US" dirty="0"/>
              <a:t>   </a:t>
            </a:r>
            <a:r>
              <a:rPr kumimoji="1" lang="en-US" altLang="zh-CN" dirty="0"/>
              <a:t>5.</a:t>
            </a:r>
            <a:r>
              <a:rPr kumimoji="1" lang="zh-CN" altLang="en-US" dirty="0"/>
              <a:t> 候选词频比较</a:t>
            </a:r>
            <a:endParaRPr kumimoji="1" lang="en-US" altLang="zh-CN" dirty="0"/>
          </a:p>
          <a:p>
            <a:pPr lvl="3">
              <a:lnSpc>
                <a:spcPct val="150000"/>
              </a:lnSpc>
            </a:pPr>
            <a:endParaRPr kumimoji="1" lang="en-US" altLang="zh-CN" dirty="0"/>
          </a:p>
          <a:p>
            <a:pPr lvl="3">
              <a:lnSpc>
                <a:spcPct val="150000"/>
              </a:lnSpc>
            </a:pPr>
            <a:r>
              <a:rPr kumimoji="1" lang="en-US" altLang="zh-CN" dirty="0"/>
              <a:t>	</a:t>
            </a:r>
            <a:r>
              <a:rPr kumimoji="1" lang="zh-CN" altLang="en-US" dirty="0"/>
              <a:t>    及西安 极限  极限  基线   几   鸡    基 </a:t>
            </a:r>
            <a:r>
              <a:rPr kumimoji="1" lang="en-US" altLang="zh-CN" dirty="0"/>
              <a:t>…</a:t>
            </a:r>
          </a:p>
          <a:p>
            <a:pPr lvl="2">
              <a:lnSpc>
                <a:spcPct val="150000"/>
              </a:lnSpc>
            </a:pPr>
            <a:endParaRPr kumimoji="1" lang="en-US" altLang="zh-CN" dirty="0"/>
          </a:p>
          <a:p>
            <a:pPr lvl="2">
              <a:lnSpc>
                <a:spcPct val="150000"/>
              </a:lnSpc>
            </a:pPr>
            <a:r>
              <a:rPr kumimoji="1" lang="en-US" altLang="zh-CN" sz="4000" dirty="0"/>
              <a:t>2.</a:t>
            </a:r>
            <a:r>
              <a:rPr kumimoji="1" lang="zh-CN" altLang="en-US" sz="4000" dirty="0"/>
              <a:t>合并与去重</a:t>
            </a:r>
            <a:endParaRPr kumimoji="1" lang="en-US" altLang="zh-CN" sz="4000" dirty="0"/>
          </a:p>
          <a:p>
            <a:pPr lvl="2">
              <a:lnSpc>
                <a:spcPct val="150000"/>
              </a:lnSpc>
            </a:pPr>
            <a:endParaRPr kumimoji="1" lang="en-US" altLang="zh-CN" dirty="0"/>
          </a:p>
          <a:p>
            <a:pPr lvl="3">
              <a:lnSpc>
                <a:spcPct val="150000"/>
              </a:lnSpc>
            </a:pPr>
            <a:r>
              <a:rPr kumimoji="1" lang="zh-CN" altLang="en-US" dirty="0"/>
              <a:t>   候选词相同时，合并属性（词频、候选类型</a:t>
            </a:r>
            <a:r>
              <a:rPr kumimoji="1" lang="en-US" altLang="zh-CN" dirty="0"/>
              <a:t>…)</a:t>
            </a:r>
            <a:r>
              <a:rPr kumimoji="1" lang="zh-CN" altLang="en-US" dirty="0"/>
              <a:t>，然后去除相同候选词</a:t>
            </a:r>
            <a:endParaRPr kumimoji="1" lang="en-US" altLang="zh-CN" dirty="0"/>
          </a:p>
          <a:p>
            <a:pPr lvl="3">
              <a:lnSpc>
                <a:spcPct val="150000"/>
              </a:lnSpc>
            </a:pPr>
            <a:endParaRPr kumimoji="1" lang="en-US" altLang="zh-CN" dirty="0"/>
          </a:p>
          <a:p>
            <a:pPr lvl="3">
              <a:lnSpc>
                <a:spcPct val="150000"/>
              </a:lnSpc>
            </a:pPr>
            <a:r>
              <a:rPr kumimoji="1" lang="en-US" altLang="zh-CN" dirty="0"/>
              <a:t>	</a:t>
            </a:r>
            <a:r>
              <a:rPr kumimoji="1" lang="zh-CN" altLang="en-US" dirty="0"/>
              <a:t>    及西安 极限  </a:t>
            </a:r>
            <a:r>
              <a:rPr kumimoji="1" lang="zh-CN" altLang="en-US" dirty="0">
                <a:solidFill>
                  <a:srgbClr val="FF0000"/>
                </a:solidFill>
              </a:rPr>
              <a:t>极限</a:t>
            </a:r>
            <a:r>
              <a:rPr kumimoji="1" lang="zh-CN" altLang="en-US" dirty="0"/>
              <a:t>  基线   几   鸡    基 </a:t>
            </a:r>
            <a:r>
              <a:rPr kumimoji="1" lang="en-US" altLang="zh-CN" dirty="0"/>
              <a:t>…</a:t>
            </a:r>
          </a:p>
          <a:p>
            <a:pPr lvl="3">
              <a:lnSpc>
                <a:spcPct val="150000"/>
              </a:lnSpc>
            </a:pPr>
            <a:r>
              <a:rPr kumimoji="1" lang="zh-CN" altLang="en-US" dirty="0"/>
              <a:t>       </a:t>
            </a:r>
            <a:r>
              <a:rPr kumimoji="1" lang="en-US" altLang="zh-CN" dirty="0">
                <a:sym typeface="Wingdings" pitchFamily="2" charset="2"/>
              </a:rPr>
              <a:t></a:t>
            </a:r>
            <a:r>
              <a:rPr kumimoji="1" lang="zh-CN" altLang="en-US" dirty="0"/>
              <a:t>及西安 极限  基线   几   鸡    基 </a:t>
            </a:r>
            <a:r>
              <a:rPr kumimoji="1" lang="en-US" altLang="zh-CN" dirty="0"/>
              <a:t>…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        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4133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ṧḷ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šļïḑé">
            <a:extLst>
              <a:ext uri="{FF2B5EF4-FFF2-40B4-BE49-F238E27FC236}">
                <a16:creationId xmlns:a16="http://schemas.microsoft.com/office/drawing/2014/main" id="{BF1BEC36-D7A1-471B-B6EE-30A7C3BD1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2697" y="889024"/>
            <a:ext cx="20269566" cy="120032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23553B-AD43-D648-845F-DADF66D2CD96}"/>
              </a:ext>
            </a:extLst>
          </p:cNvPr>
          <p:cNvSpPr txBox="1"/>
          <p:nvPr/>
        </p:nvSpPr>
        <p:spPr>
          <a:xfrm>
            <a:off x="8775031" y="5488394"/>
            <a:ext cx="683393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accent1"/>
                </a:solidFill>
                <a:latin typeface="+mj-ea"/>
                <a:ea typeface="+mj-ea"/>
              </a:rPr>
              <a:t>Thank</a:t>
            </a:r>
            <a:r>
              <a:rPr kumimoji="1" lang="zh-CN" altLang="en-US" sz="7200" dirty="0"/>
              <a:t> </a:t>
            </a:r>
            <a:r>
              <a:rPr lang="en-US" altLang="zh-CN" sz="7200" b="1" dirty="0">
                <a:solidFill>
                  <a:schemeClr val="accent1"/>
                </a:solidFill>
                <a:latin typeface="+mj-ea"/>
                <a:ea typeface="+mj-ea"/>
              </a:rPr>
              <a:t>you!</a:t>
            </a:r>
          </a:p>
          <a:p>
            <a:pPr algn="ctr"/>
            <a:endParaRPr kumimoji="1" lang="en-US" altLang="zh-CN" sz="7200" dirty="0"/>
          </a:p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周康</a:t>
            </a:r>
          </a:p>
        </p:txBody>
      </p:sp>
    </p:spTree>
    <p:extLst>
      <p:ext uri="{BB962C8B-B14F-4D97-AF65-F5344CB8AC3E}">
        <p14:creationId xmlns:p14="http://schemas.microsoft.com/office/powerpoint/2010/main" val="27966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ṧḷ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šļïḑé">
            <a:extLst>
              <a:ext uri="{FF2B5EF4-FFF2-40B4-BE49-F238E27FC236}">
                <a16:creationId xmlns:a16="http://schemas.microsoft.com/office/drawing/2014/main" id="{BF1BEC36-D7A1-471B-B6EE-30A7C3BD1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2697" y="889024"/>
            <a:ext cx="20269566" cy="1200329"/>
          </a:xfrm>
        </p:spPr>
        <p:txBody>
          <a:bodyPr/>
          <a:lstStyle/>
          <a:p>
            <a:r>
              <a:rPr lang="zh-CN" altLang="en-US" dirty="0"/>
              <a:t>中文引擎框架简化流程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8DA9C0-16DF-394D-AF9B-ECB9E1F708C7}"/>
              </a:ext>
            </a:extLst>
          </p:cNvPr>
          <p:cNvSpPr txBox="1"/>
          <p:nvPr/>
        </p:nvSpPr>
        <p:spPr>
          <a:xfrm>
            <a:off x="1139102" y="3934758"/>
            <a:ext cx="1345448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输入串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8011ADE9-BCBA-5B4A-9347-4930AC50E32A}"/>
              </a:ext>
            </a:extLst>
          </p:cNvPr>
          <p:cNvCxnSpPr>
            <a:cxnSpLocks/>
          </p:cNvCxnSpPr>
          <p:nvPr/>
        </p:nvCxnSpPr>
        <p:spPr>
          <a:xfrm>
            <a:off x="2564234" y="4174165"/>
            <a:ext cx="1086505" cy="1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451D6858-A5F5-6142-91EA-9DCDD9B5AA74}"/>
              </a:ext>
            </a:extLst>
          </p:cNvPr>
          <p:cNvCxnSpPr>
            <a:cxnSpLocks/>
          </p:cNvCxnSpPr>
          <p:nvPr/>
        </p:nvCxnSpPr>
        <p:spPr>
          <a:xfrm flipV="1">
            <a:off x="6005442" y="4181892"/>
            <a:ext cx="1314157" cy="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7E95B5B-AE77-8F4B-852A-F8F93BD0DDCF}"/>
              </a:ext>
            </a:extLst>
          </p:cNvPr>
          <p:cNvSpPr txBox="1"/>
          <p:nvPr/>
        </p:nvSpPr>
        <p:spPr>
          <a:xfrm>
            <a:off x="7411886" y="3934758"/>
            <a:ext cx="1845973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音节切分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7D9C54BD-6C0D-B241-A35D-0DD7DE815A49}"/>
              </a:ext>
            </a:extLst>
          </p:cNvPr>
          <p:cNvCxnSpPr>
            <a:cxnSpLocks/>
          </p:cNvCxnSpPr>
          <p:nvPr/>
        </p:nvCxnSpPr>
        <p:spPr>
          <a:xfrm>
            <a:off x="8893750" y="4188758"/>
            <a:ext cx="1480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F9FEF55-1ACE-2C47-970F-068B204347DE}"/>
              </a:ext>
            </a:extLst>
          </p:cNvPr>
          <p:cNvSpPr txBox="1"/>
          <p:nvPr/>
        </p:nvSpPr>
        <p:spPr>
          <a:xfrm>
            <a:off x="10478242" y="3889792"/>
            <a:ext cx="1576879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候选生成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55D9DEB-1021-B946-A6D1-FFE7E3341FEF}"/>
              </a:ext>
            </a:extLst>
          </p:cNvPr>
          <p:cNvSpPr txBox="1"/>
          <p:nvPr/>
        </p:nvSpPr>
        <p:spPr>
          <a:xfrm>
            <a:off x="3989468" y="3915192"/>
            <a:ext cx="2075608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音节网格构建</a:t>
            </a: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EE8FACE6-CDA8-4B44-B271-70D0F5A607E2}"/>
              </a:ext>
            </a:extLst>
          </p:cNvPr>
          <p:cNvCxnSpPr>
            <a:cxnSpLocks/>
          </p:cNvCxnSpPr>
          <p:nvPr/>
        </p:nvCxnSpPr>
        <p:spPr>
          <a:xfrm>
            <a:off x="11975987" y="4188758"/>
            <a:ext cx="1603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2B183E6-8853-AA44-9F41-761CE316B946}"/>
              </a:ext>
            </a:extLst>
          </p:cNvPr>
          <p:cNvSpPr txBox="1"/>
          <p:nvPr/>
        </p:nvSpPr>
        <p:spPr>
          <a:xfrm>
            <a:off x="16971813" y="3915192"/>
            <a:ext cx="1635262" cy="113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rgbClr val="FF0000"/>
                </a:solidFill>
              </a:rPr>
              <a:t>候选排序、填充</a:t>
            </a: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A5EDD566-CCFC-DD43-9F92-3BEE163E6162}"/>
              </a:ext>
            </a:extLst>
          </p:cNvPr>
          <p:cNvCxnSpPr>
            <a:cxnSpLocks/>
          </p:cNvCxnSpPr>
          <p:nvPr/>
        </p:nvCxnSpPr>
        <p:spPr>
          <a:xfrm flipV="1">
            <a:off x="18423830" y="4174165"/>
            <a:ext cx="1434550" cy="1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CE63CBC-8FD8-4F44-B0E6-736A05E1E692}"/>
              </a:ext>
            </a:extLst>
          </p:cNvPr>
          <p:cNvSpPr txBox="1"/>
          <p:nvPr/>
        </p:nvSpPr>
        <p:spPr>
          <a:xfrm>
            <a:off x="19956874" y="3883958"/>
            <a:ext cx="1917914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输出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768276-2A7B-3248-8317-DC853799A320}"/>
              </a:ext>
            </a:extLst>
          </p:cNvPr>
          <p:cNvSpPr txBox="1"/>
          <p:nvPr/>
        </p:nvSpPr>
        <p:spPr>
          <a:xfrm>
            <a:off x="1274729" y="6488668"/>
            <a:ext cx="710451" cy="4564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err="1"/>
              <a:t>jixian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D050A0-928D-CF40-BB8E-249A6E00F6CD}"/>
              </a:ext>
            </a:extLst>
          </p:cNvPr>
          <p:cNvSpPr txBox="1"/>
          <p:nvPr/>
        </p:nvSpPr>
        <p:spPr>
          <a:xfrm>
            <a:off x="3989468" y="6474936"/>
            <a:ext cx="1351652" cy="2533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ji</a:t>
            </a:r>
            <a:r>
              <a:rPr kumimoji="1" lang="zh-CN" altLang="en-US" dirty="0"/>
              <a:t>          </a:t>
            </a:r>
            <a:r>
              <a:rPr kumimoji="1" lang="en-US" altLang="zh-CN" dirty="0" err="1"/>
              <a:t>xian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   </a:t>
            </a:r>
            <a:r>
              <a:rPr kumimoji="1" lang="en-US" altLang="zh-CN" dirty="0"/>
              <a:t>xi</a:t>
            </a:r>
            <a:r>
              <a:rPr kumimoji="1" lang="zh-CN" altLang="en-US" dirty="0"/>
              <a:t>  </a:t>
            </a:r>
            <a:r>
              <a:rPr kumimoji="1" lang="en-US" altLang="zh-CN" dirty="0"/>
              <a:t>a</a:t>
            </a:r>
            <a:r>
              <a:rPr kumimoji="1" lang="zh-CN" altLang="en-US" dirty="0"/>
              <a:t>      </a:t>
            </a:r>
            <a:r>
              <a:rPr kumimoji="1" lang="en-US" altLang="zh-CN" dirty="0"/>
              <a:t>n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              </a:t>
            </a:r>
            <a:r>
              <a:rPr kumimoji="1" lang="en-US" altLang="zh-CN" dirty="0"/>
              <a:t>an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              </a:t>
            </a:r>
            <a:r>
              <a:rPr kumimoji="1" lang="en-US" altLang="zh-CN" dirty="0"/>
              <a:t>an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     </a:t>
            </a:r>
            <a:r>
              <a:rPr kumimoji="1" lang="en-US" altLang="zh-CN" dirty="0" err="1"/>
              <a:t>xia</a:t>
            </a:r>
            <a:r>
              <a:rPr kumimoji="1" lang="zh-CN" altLang="en-US" dirty="0"/>
              <a:t>      </a:t>
            </a:r>
            <a:r>
              <a:rPr kumimoji="1" lang="en-US" altLang="zh-CN" dirty="0"/>
              <a:t>n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   </a:t>
            </a:r>
            <a:endParaRPr kumimoji="1"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2466A3-BD8F-C747-B3AD-E72EAF9B455D}"/>
              </a:ext>
            </a:extLst>
          </p:cNvPr>
          <p:cNvSpPr txBox="1"/>
          <p:nvPr/>
        </p:nvSpPr>
        <p:spPr>
          <a:xfrm>
            <a:off x="7655790" y="6488668"/>
            <a:ext cx="932691" cy="2533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ji’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xian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ji‘</a:t>
            </a:r>
            <a:r>
              <a:rPr kumimoji="1" lang="zh-CN" altLang="en-US" dirty="0"/>
              <a:t> </a:t>
            </a:r>
            <a:r>
              <a:rPr kumimoji="1" lang="en-US" altLang="zh-CN" dirty="0"/>
              <a:t>xi’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ji’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xia</a:t>
            </a:r>
            <a:r>
              <a:rPr kumimoji="1" lang="en-US" altLang="zh-CN" dirty="0"/>
              <a:t>‘</a:t>
            </a:r>
            <a:r>
              <a:rPr kumimoji="1" lang="zh-CN" altLang="en-US" dirty="0"/>
              <a:t> </a:t>
            </a:r>
            <a:r>
              <a:rPr kumimoji="1" lang="en-US" altLang="zh-CN" dirty="0"/>
              <a:t>n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ji‘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xia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ji’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xi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ji</a:t>
            </a:r>
            <a:r>
              <a:rPr kumimoji="1" lang="zh-CN" altLang="en-US" dirty="0"/>
              <a:t>          </a:t>
            </a:r>
            <a:endParaRPr kumimoji="1"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0465DC-4954-B34B-A6F1-7537D3BECA80}"/>
              </a:ext>
            </a:extLst>
          </p:cNvPr>
          <p:cNvSpPr txBox="1"/>
          <p:nvPr/>
        </p:nvSpPr>
        <p:spPr>
          <a:xfrm>
            <a:off x="10456078" y="6474936"/>
            <a:ext cx="1892300" cy="253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极限、基线</a:t>
            </a:r>
            <a:r>
              <a:rPr kumimoji="1" lang="en-US" altLang="zh-CN" dirty="0"/>
              <a:t>…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及西安</a:t>
            </a:r>
            <a:r>
              <a:rPr kumimoji="1" lang="en-US" altLang="zh-CN" dirty="0"/>
              <a:t>…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记下你</a:t>
            </a:r>
            <a:r>
              <a:rPr kumimoji="1" lang="en-US" altLang="zh-CN" dirty="0"/>
              <a:t>…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几下</a:t>
            </a:r>
            <a:r>
              <a:rPr kumimoji="1" lang="en-US" altLang="zh-CN" dirty="0"/>
              <a:t>…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鸡西</a:t>
            </a:r>
            <a:r>
              <a:rPr kumimoji="1" lang="en-US" altLang="zh-CN" dirty="0"/>
              <a:t>…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及、几</a:t>
            </a:r>
            <a:r>
              <a:rPr kumimoji="1" lang="en-US" altLang="zh-CN" dirty="0"/>
              <a:t>…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00A2CF5-88A5-B24F-8C7E-42959B4326A9}"/>
              </a:ext>
            </a:extLst>
          </p:cNvPr>
          <p:cNvSpPr txBox="1"/>
          <p:nvPr/>
        </p:nvSpPr>
        <p:spPr>
          <a:xfrm>
            <a:off x="19758990" y="6568180"/>
            <a:ext cx="2972561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极限  基线  几下  几  基</a:t>
            </a:r>
            <a:endParaRPr kumimoji="1" lang="en-US" altLang="zh-CN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45AF0FD-E6B0-CB4C-8DBB-92378BD2BEDA}"/>
              </a:ext>
            </a:extLst>
          </p:cNvPr>
          <p:cNvCxnSpPr>
            <a:cxnSpLocks/>
          </p:cNvCxnSpPr>
          <p:nvPr/>
        </p:nvCxnSpPr>
        <p:spPr>
          <a:xfrm>
            <a:off x="2285998" y="6716904"/>
            <a:ext cx="1282192" cy="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2DB1B0CF-67EA-2340-8039-319985AC86C8}"/>
              </a:ext>
            </a:extLst>
          </p:cNvPr>
          <p:cNvCxnSpPr>
            <a:cxnSpLocks/>
          </p:cNvCxnSpPr>
          <p:nvPr/>
        </p:nvCxnSpPr>
        <p:spPr>
          <a:xfrm flipV="1">
            <a:off x="6065076" y="6856968"/>
            <a:ext cx="1314157" cy="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3D10BF1E-A0E3-E449-8270-FA7922592321}"/>
              </a:ext>
            </a:extLst>
          </p:cNvPr>
          <p:cNvCxnSpPr>
            <a:cxnSpLocks/>
          </p:cNvCxnSpPr>
          <p:nvPr/>
        </p:nvCxnSpPr>
        <p:spPr>
          <a:xfrm flipV="1">
            <a:off x="9064841" y="6839646"/>
            <a:ext cx="1314157" cy="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4B01C23F-0195-4D44-97D3-3D76E27C707A}"/>
              </a:ext>
            </a:extLst>
          </p:cNvPr>
          <p:cNvCxnSpPr>
            <a:cxnSpLocks/>
          </p:cNvCxnSpPr>
          <p:nvPr/>
        </p:nvCxnSpPr>
        <p:spPr>
          <a:xfrm flipV="1">
            <a:off x="12265546" y="6839646"/>
            <a:ext cx="7135637" cy="1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FCF1808D-CFFD-1844-87E8-08872409BE02}"/>
              </a:ext>
            </a:extLst>
          </p:cNvPr>
          <p:cNvSpPr txBox="1"/>
          <p:nvPr/>
        </p:nvSpPr>
        <p:spPr>
          <a:xfrm>
            <a:off x="13625639" y="3868812"/>
            <a:ext cx="1845972" cy="113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候选去重、</a:t>
            </a:r>
            <a:r>
              <a:rPr kumimoji="1" lang="zh-CN" altLang="en-US" sz="2400" dirty="0">
                <a:solidFill>
                  <a:srgbClr val="FF0000"/>
                </a:solidFill>
              </a:rPr>
              <a:t>调频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3E3D6E9B-999A-6A44-A069-AA170C3326BA}"/>
              </a:ext>
            </a:extLst>
          </p:cNvPr>
          <p:cNvCxnSpPr>
            <a:cxnSpLocks/>
          </p:cNvCxnSpPr>
          <p:nvPr/>
        </p:nvCxnSpPr>
        <p:spPr>
          <a:xfrm flipV="1">
            <a:off x="15300657" y="4218653"/>
            <a:ext cx="1434550" cy="1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93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ṧḷ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šļïḑé">
            <a:extLst>
              <a:ext uri="{FF2B5EF4-FFF2-40B4-BE49-F238E27FC236}">
                <a16:creationId xmlns:a16="http://schemas.microsoft.com/office/drawing/2014/main" id="{BF1BEC36-D7A1-471B-B6EE-30A7C3BD1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2697" y="889024"/>
            <a:ext cx="20269566" cy="1200329"/>
          </a:xfrm>
        </p:spPr>
        <p:txBody>
          <a:bodyPr/>
          <a:lstStyle/>
          <a:p>
            <a:r>
              <a:rPr lang="zh-CN" altLang="en-US" dirty="0"/>
              <a:t>术语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377DC2-345B-404A-B31E-BB6D82AE194F}"/>
              </a:ext>
            </a:extLst>
          </p:cNvPr>
          <p:cNvSpPr txBox="1"/>
          <p:nvPr/>
        </p:nvSpPr>
        <p:spPr>
          <a:xfrm>
            <a:off x="2572408" y="3022046"/>
            <a:ext cx="10033687" cy="10428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下面词汇在中文引擎中会频繁出现，总结如下：</a:t>
            </a:r>
            <a:br>
              <a:rPr kumimoji="1" lang="en-US" altLang="zh-CN" dirty="0"/>
            </a:br>
            <a:r>
              <a:rPr kumimoji="1" lang="zh-CN" altLang="en-US" b="1" dirty="0"/>
              <a:t>简拼</a:t>
            </a:r>
            <a:endParaRPr kumimoji="1" lang="en-US" altLang="zh-CN" b="1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    只有声母，没有韵母。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    是简拼： </a:t>
            </a:r>
            <a:r>
              <a:rPr kumimoji="1" lang="en-US" altLang="zh-CN" dirty="0"/>
              <a:t>b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     不是简拼：</a:t>
            </a:r>
            <a:r>
              <a:rPr kumimoji="1" lang="en-US" altLang="zh-CN" dirty="0" err="1"/>
              <a:t>bo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mo</a:t>
            </a:r>
            <a:r>
              <a:rPr kumimoji="1" lang="zh-CN" altLang="en-US" dirty="0"/>
              <a:t>、</a:t>
            </a:r>
            <a:r>
              <a:rPr kumimoji="1" lang="en-US" altLang="zh-CN" dirty="0">
                <a:solidFill>
                  <a:srgbClr val="FF0000"/>
                </a:solidFill>
              </a:rPr>
              <a:t>a</a:t>
            </a:r>
            <a:r>
              <a:rPr kumimoji="1" lang="zh-CN" altLang="en-US" dirty="0">
                <a:solidFill>
                  <a:srgbClr val="FF0000"/>
                </a:solidFill>
              </a:rPr>
              <a:t>、</a:t>
            </a:r>
            <a:r>
              <a:rPr kumimoji="1" lang="en-US" altLang="zh-CN" dirty="0">
                <a:solidFill>
                  <a:srgbClr val="FF0000"/>
                </a:solidFill>
              </a:rPr>
              <a:t>o</a:t>
            </a:r>
            <a:r>
              <a:rPr kumimoji="1" lang="zh-CN" altLang="en-US" dirty="0">
                <a:solidFill>
                  <a:srgbClr val="FF0000"/>
                </a:solidFill>
              </a:rPr>
              <a:t>、</a:t>
            </a:r>
            <a:r>
              <a:rPr kumimoji="1" lang="en-US" altLang="zh-CN" dirty="0">
                <a:solidFill>
                  <a:srgbClr val="FF0000"/>
                </a:solidFill>
              </a:rPr>
              <a:t>e</a:t>
            </a:r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b="1" dirty="0"/>
              <a:t>狭义全拼</a:t>
            </a:r>
            <a:r>
              <a:rPr kumimoji="1" lang="en-US" altLang="zh-CN" b="1" dirty="0"/>
              <a:t>	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</a:t>
            </a:r>
            <a:r>
              <a:rPr lang="zh-CN" altLang="zh-CN" dirty="0"/>
              <a:t>声母和韵母都要有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是狭义全拼：    </a:t>
            </a:r>
            <a:r>
              <a:rPr lang="zh-CN" altLang="zh-CN" dirty="0"/>
              <a:t>li，xiao，long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不是狭义全拼：</a:t>
            </a:r>
            <a:r>
              <a:rPr lang="zh-CN" altLang="zh-CN" dirty="0"/>
              <a:t>a，an</a:t>
            </a:r>
            <a:endParaRPr kumimoji="1" lang="en-US" altLang="zh-CN" b="1" dirty="0"/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b="1" dirty="0"/>
              <a:t>扩展音节  </a:t>
            </a:r>
            <a:endParaRPr kumimoji="1" lang="en-US" altLang="zh-CN" b="1" dirty="0"/>
          </a:p>
          <a:p>
            <a:pPr>
              <a:lnSpc>
                <a:spcPct val="150000"/>
              </a:lnSpc>
            </a:pPr>
            <a:r>
              <a:rPr kumimoji="1" lang="zh-CN" altLang="en-US" b="1" dirty="0"/>
              <a:t>    </a:t>
            </a:r>
            <a:r>
              <a:rPr lang="zh-CN" altLang="en-US" dirty="0"/>
              <a:t> 音节网格构建过程中，输入字符是</a:t>
            </a:r>
            <a:r>
              <a:rPr lang="en-US" altLang="zh-CN" dirty="0" err="1"/>
              <a:t>i</a:t>
            </a:r>
            <a:r>
              <a:rPr lang="zh-CN" altLang="en-US" dirty="0"/>
              <a:t>、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A-Z</a:t>
            </a:r>
            <a:r>
              <a:rPr lang="zh-CN" altLang="en-US" dirty="0"/>
              <a:t>，成为扩展音节</a:t>
            </a:r>
            <a:endParaRPr kumimoji="1" lang="en-US" altLang="zh-CN" b="1" dirty="0"/>
          </a:p>
          <a:p>
            <a:pPr>
              <a:lnSpc>
                <a:spcPct val="150000"/>
              </a:lnSpc>
            </a:pPr>
            <a:r>
              <a:rPr kumimoji="1" lang="zh-CN" altLang="en-US" b="1" dirty="0"/>
              <a:t> 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b="1" dirty="0"/>
              <a:t>补全音节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本身不是正常拼音，通过补全，可以成为一个正常拼音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b="1" dirty="0"/>
              <a:t>超级韵母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没有声母，只由一个字符的单韵母构成，</a:t>
            </a:r>
            <a:r>
              <a:rPr lang="en-US" altLang="zh-CN" dirty="0"/>
              <a:t>a</a:t>
            </a:r>
            <a:r>
              <a:rPr lang="zh-CN" altLang="en-US" dirty="0"/>
              <a:t>、 </a:t>
            </a:r>
            <a:r>
              <a:rPr lang="en-US" altLang="zh-CN" dirty="0"/>
              <a:t>o</a:t>
            </a:r>
            <a:r>
              <a:rPr lang="zh-CN" altLang="en-US" dirty="0"/>
              <a:t>、 </a:t>
            </a:r>
            <a:r>
              <a:rPr lang="en-US" altLang="zh-CN" dirty="0"/>
              <a:t>e</a:t>
            </a:r>
            <a:endParaRPr kumimoji="1" lang="en-US" altLang="zh-CN" b="1" dirty="0"/>
          </a:p>
          <a:p>
            <a:pPr>
              <a:lnSpc>
                <a:spcPct val="150000"/>
              </a:lnSpc>
            </a:pPr>
            <a:r>
              <a:rPr kumimoji="1" lang="zh-CN" altLang="en-US" b="1" dirty="0"/>
              <a:t>   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b="1" dirty="0"/>
              <a:t>小音节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粘连音节</a:t>
            </a:r>
            <a:endParaRPr kumimoji="1"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两个拼音可以合成一个拼音</a:t>
            </a:r>
            <a:endParaRPr kumimoji="1"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</a:t>
            </a:r>
            <a:r>
              <a:rPr lang="en-US" altLang="zh-CN" dirty="0" err="1"/>
              <a:t>xi’ao</a:t>
            </a:r>
            <a:r>
              <a:rPr lang="zh-CN" altLang="en-US" dirty="0"/>
              <a:t>           </a:t>
            </a:r>
            <a:r>
              <a:rPr lang="en-US" altLang="zh-CN" dirty="0" err="1"/>
              <a:t>xiao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</a:t>
            </a:r>
            <a:r>
              <a:rPr lang="en-US" altLang="zh-CN" dirty="0" err="1"/>
              <a:t>zhu’ang</a:t>
            </a:r>
            <a:r>
              <a:rPr lang="zh-CN" altLang="en-US" dirty="0"/>
              <a:t>       </a:t>
            </a:r>
            <a:r>
              <a:rPr lang="en-US" altLang="zh-CN" dirty="0" err="1"/>
              <a:t>zhuang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kumimoji="1" lang="en-US" altLang="zh-CN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1A0D76A-6173-994B-9DB3-547B78B188B5}"/>
              </a:ext>
            </a:extLst>
          </p:cNvPr>
          <p:cNvSpPr/>
          <p:nvPr/>
        </p:nvSpPr>
        <p:spPr>
          <a:xfrm>
            <a:off x="14221326" y="4659211"/>
            <a:ext cx="45960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1F542E"/>
                </a:solidFill>
                <a:ea typeface="JetBrains Mono"/>
              </a:rPr>
              <a:t>_T</a:t>
            </a:r>
            <a:r>
              <a:rPr lang="zh-CN" altLang="zh-CN" dirty="0">
                <a:solidFill>
                  <a:srgbClr val="000000"/>
                </a:solidFill>
                <a:ea typeface="JetBrains Mono"/>
              </a:rPr>
              <a:t>(</a:t>
            </a:r>
            <a:r>
              <a:rPr lang="zh-CN" altLang="zh-CN" b="1" dirty="0">
                <a:solidFill>
                  <a:srgbClr val="008000"/>
                </a:solidFill>
                <a:ea typeface="JetBrains Mono"/>
              </a:rPr>
              <a:t>"ra"</a:t>
            </a:r>
            <a:r>
              <a:rPr lang="zh-CN" altLang="zh-CN" dirty="0">
                <a:solidFill>
                  <a:srgbClr val="000000"/>
                </a:solidFill>
                <a:ea typeface="JetBrains Mono"/>
              </a:rPr>
              <a:t>),</a:t>
            </a:r>
            <a:r>
              <a:rPr lang="zh-CN" altLang="zh-CN" b="1" dirty="0">
                <a:solidFill>
                  <a:srgbClr val="1F542E"/>
                </a:solidFill>
                <a:ea typeface="JetBrains Mono"/>
              </a:rPr>
              <a:t>_T</a:t>
            </a:r>
            <a:r>
              <a:rPr lang="zh-CN" altLang="zh-CN" dirty="0">
                <a:solidFill>
                  <a:srgbClr val="000000"/>
                </a:solidFill>
                <a:ea typeface="JetBrains Mono"/>
              </a:rPr>
              <a:t>(</a:t>
            </a:r>
            <a:r>
              <a:rPr lang="zh-CN" altLang="zh-CN" b="1" dirty="0">
                <a:solidFill>
                  <a:srgbClr val="008000"/>
                </a:solidFill>
                <a:ea typeface="JetBrains Mono"/>
              </a:rPr>
              <a:t>"rao/ran/rang"</a:t>
            </a:r>
            <a:r>
              <a:rPr lang="zh-CN" altLang="zh-CN" dirty="0">
                <a:solidFill>
                  <a:srgbClr val="000000"/>
                </a:solidFill>
                <a:ea typeface="JetBrains Mono"/>
              </a:rPr>
              <a:t>),</a:t>
            </a:r>
            <a:endParaRPr lang="zh-CN" altLang="zh-CN" dirty="0">
              <a:ea typeface="JetBrains Mono"/>
            </a:endParaRPr>
          </a:p>
          <a:p>
            <a:r>
              <a:rPr lang="zh-CN" altLang="zh-CN" b="1" dirty="0">
                <a:solidFill>
                  <a:srgbClr val="1F542E"/>
                </a:solidFill>
                <a:ea typeface="JetBrains Mono"/>
              </a:rPr>
              <a:t>_T</a:t>
            </a:r>
            <a:r>
              <a:rPr lang="zh-CN" altLang="zh-CN" dirty="0">
                <a:solidFill>
                  <a:srgbClr val="000000"/>
                </a:solidFill>
                <a:ea typeface="JetBrains Mono"/>
              </a:rPr>
              <a:t>(</a:t>
            </a:r>
            <a:r>
              <a:rPr lang="zh-CN" altLang="zh-CN" b="1" dirty="0">
                <a:solidFill>
                  <a:srgbClr val="008000"/>
                </a:solidFill>
                <a:ea typeface="JetBrains Mono"/>
              </a:rPr>
              <a:t>"be"</a:t>
            </a:r>
            <a:r>
              <a:rPr lang="zh-CN" altLang="zh-CN" dirty="0">
                <a:solidFill>
                  <a:srgbClr val="000000"/>
                </a:solidFill>
                <a:ea typeface="JetBrains Mono"/>
              </a:rPr>
              <a:t>),</a:t>
            </a:r>
            <a:r>
              <a:rPr lang="zh-CN" altLang="zh-CN" b="1" dirty="0">
                <a:solidFill>
                  <a:srgbClr val="1F542E"/>
                </a:solidFill>
                <a:ea typeface="JetBrains Mono"/>
              </a:rPr>
              <a:t>_T</a:t>
            </a:r>
            <a:r>
              <a:rPr lang="zh-CN" altLang="zh-CN" dirty="0">
                <a:solidFill>
                  <a:srgbClr val="000000"/>
                </a:solidFill>
                <a:ea typeface="JetBrains Mono"/>
              </a:rPr>
              <a:t>(</a:t>
            </a:r>
            <a:r>
              <a:rPr lang="zh-CN" altLang="zh-CN" b="1" dirty="0">
                <a:solidFill>
                  <a:srgbClr val="008000"/>
                </a:solidFill>
                <a:ea typeface="JetBrains Mono"/>
              </a:rPr>
              <a:t>"bei/ben/beng"</a:t>
            </a:r>
            <a:r>
              <a:rPr lang="zh-CN" altLang="zh-CN" dirty="0">
                <a:solidFill>
                  <a:srgbClr val="000000"/>
                </a:solidFill>
                <a:ea typeface="JetBrains Mono"/>
              </a:rPr>
              <a:t>),</a:t>
            </a:r>
            <a:endParaRPr lang="zh-CN" altLang="zh-CN" dirty="0">
              <a:ea typeface="JetBrains Mono"/>
            </a:endParaRPr>
          </a:p>
          <a:p>
            <a:r>
              <a:rPr lang="zh-CN" altLang="zh-CN" b="1" dirty="0">
                <a:solidFill>
                  <a:srgbClr val="1F542E"/>
                </a:solidFill>
                <a:ea typeface="JetBrains Mono"/>
              </a:rPr>
              <a:t>_T</a:t>
            </a:r>
            <a:r>
              <a:rPr lang="zh-CN" altLang="zh-CN" dirty="0">
                <a:solidFill>
                  <a:srgbClr val="000000"/>
                </a:solidFill>
                <a:ea typeface="JetBrains Mono"/>
              </a:rPr>
              <a:t>(</a:t>
            </a:r>
            <a:r>
              <a:rPr lang="zh-CN" altLang="zh-CN" b="1" dirty="0">
                <a:solidFill>
                  <a:srgbClr val="008000"/>
                </a:solidFill>
                <a:ea typeface="JetBrains Mono"/>
              </a:rPr>
              <a:t>"fe"</a:t>
            </a:r>
            <a:r>
              <a:rPr lang="zh-CN" altLang="zh-CN" dirty="0">
                <a:solidFill>
                  <a:srgbClr val="000000"/>
                </a:solidFill>
                <a:ea typeface="JetBrains Mono"/>
              </a:rPr>
              <a:t>),</a:t>
            </a:r>
            <a:r>
              <a:rPr lang="zh-CN" altLang="zh-CN" b="1" dirty="0">
                <a:solidFill>
                  <a:srgbClr val="1F542E"/>
                </a:solidFill>
                <a:ea typeface="JetBrains Mono"/>
              </a:rPr>
              <a:t>_T</a:t>
            </a:r>
            <a:r>
              <a:rPr lang="zh-CN" altLang="zh-CN" dirty="0">
                <a:solidFill>
                  <a:srgbClr val="000000"/>
                </a:solidFill>
                <a:ea typeface="JetBrains Mono"/>
              </a:rPr>
              <a:t>(</a:t>
            </a:r>
            <a:r>
              <a:rPr lang="zh-CN" altLang="zh-CN" b="1" dirty="0">
                <a:solidFill>
                  <a:srgbClr val="008000"/>
                </a:solidFill>
                <a:ea typeface="JetBrains Mono"/>
              </a:rPr>
              <a:t>"fei/fen/feng"</a:t>
            </a:r>
            <a:r>
              <a:rPr lang="zh-CN" altLang="zh-CN" dirty="0">
                <a:solidFill>
                  <a:srgbClr val="000000"/>
                </a:solidFill>
                <a:ea typeface="JetBrains Mono"/>
              </a:rPr>
              <a:t>),</a:t>
            </a:r>
            <a:endParaRPr lang="zh-CN" altLang="zh-CN" dirty="0">
              <a:ea typeface="JetBrains Mono"/>
            </a:endParaRPr>
          </a:p>
          <a:p>
            <a:r>
              <a:rPr lang="zh-CN" altLang="zh-CN" b="1" dirty="0">
                <a:solidFill>
                  <a:srgbClr val="1F542E"/>
                </a:solidFill>
                <a:ea typeface="JetBrains Mono"/>
              </a:rPr>
              <a:t>_T</a:t>
            </a:r>
            <a:r>
              <a:rPr lang="zh-CN" altLang="zh-CN" dirty="0">
                <a:solidFill>
                  <a:srgbClr val="000000"/>
                </a:solidFill>
                <a:ea typeface="JetBrains Mono"/>
              </a:rPr>
              <a:t>(</a:t>
            </a:r>
            <a:r>
              <a:rPr lang="zh-CN" altLang="zh-CN" b="1" dirty="0">
                <a:solidFill>
                  <a:srgbClr val="008000"/>
                </a:solidFill>
                <a:ea typeface="JetBrains Mono"/>
              </a:rPr>
              <a:t>"pe"</a:t>
            </a:r>
            <a:r>
              <a:rPr lang="zh-CN" altLang="zh-CN" dirty="0">
                <a:solidFill>
                  <a:srgbClr val="000000"/>
                </a:solidFill>
                <a:ea typeface="JetBrains Mono"/>
              </a:rPr>
              <a:t>),</a:t>
            </a:r>
            <a:r>
              <a:rPr lang="zh-CN" altLang="zh-CN" b="1" dirty="0">
                <a:solidFill>
                  <a:srgbClr val="1F542E"/>
                </a:solidFill>
                <a:ea typeface="JetBrains Mono"/>
              </a:rPr>
              <a:t>_T</a:t>
            </a:r>
            <a:r>
              <a:rPr lang="zh-CN" altLang="zh-CN" dirty="0">
                <a:solidFill>
                  <a:srgbClr val="000000"/>
                </a:solidFill>
                <a:ea typeface="JetBrains Mono"/>
              </a:rPr>
              <a:t>(</a:t>
            </a:r>
            <a:r>
              <a:rPr lang="zh-CN" altLang="zh-CN" b="1" dirty="0">
                <a:solidFill>
                  <a:srgbClr val="008000"/>
                </a:solidFill>
                <a:ea typeface="JetBrains Mono"/>
              </a:rPr>
              <a:t>"pei/pen/peng"</a:t>
            </a:r>
            <a:r>
              <a:rPr lang="zh-CN" altLang="zh-CN" dirty="0">
                <a:solidFill>
                  <a:srgbClr val="000000"/>
                </a:solidFill>
                <a:ea typeface="JetBrains Mono"/>
              </a:rPr>
              <a:t>),</a:t>
            </a:r>
            <a:endParaRPr lang="zh-CN" altLang="zh-CN" dirty="0">
              <a:ea typeface="JetBrains Mono"/>
            </a:endParaRPr>
          </a:p>
          <a:p>
            <a:r>
              <a:rPr lang="zh-CN" altLang="zh-CN" b="1" dirty="0">
                <a:solidFill>
                  <a:srgbClr val="1F542E"/>
                </a:solidFill>
                <a:ea typeface="JetBrains Mono"/>
              </a:rPr>
              <a:t>_T</a:t>
            </a:r>
            <a:r>
              <a:rPr lang="zh-CN" altLang="zh-CN" dirty="0">
                <a:solidFill>
                  <a:srgbClr val="000000"/>
                </a:solidFill>
                <a:ea typeface="JetBrains Mono"/>
              </a:rPr>
              <a:t>(</a:t>
            </a:r>
            <a:r>
              <a:rPr lang="zh-CN" altLang="zh-CN" b="1" dirty="0">
                <a:solidFill>
                  <a:srgbClr val="008000"/>
                </a:solidFill>
                <a:ea typeface="JetBrains Mono"/>
              </a:rPr>
              <a:t>"we"</a:t>
            </a:r>
            <a:r>
              <a:rPr lang="zh-CN" altLang="zh-CN" dirty="0">
                <a:solidFill>
                  <a:srgbClr val="000000"/>
                </a:solidFill>
                <a:ea typeface="JetBrains Mono"/>
              </a:rPr>
              <a:t>),</a:t>
            </a:r>
            <a:r>
              <a:rPr lang="zh-CN" altLang="zh-CN" b="1" dirty="0">
                <a:solidFill>
                  <a:srgbClr val="1F542E"/>
                </a:solidFill>
                <a:ea typeface="JetBrains Mono"/>
              </a:rPr>
              <a:t>_T</a:t>
            </a:r>
            <a:r>
              <a:rPr lang="zh-CN" altLang="zh-CN" dirty="0">
                <a:solidFill>
                  <a:srgbClr val="000000"/>
                </a:solidFill>
                <a:ea typeface="JetBrains Mono"/>
              </a:rPr>
              <a:t>(</a:t>
            </a:r>
            <a:r>
              <a:rPr lang="zh-CN" altLang="zh-CN" b="1" dirty="0">
                <a:solidFill>
                  <a:srgbClr val="008000"/>
                </a:solidFill>
                <a:ea typeface="JetBrains Mono"/>
              </a:rPr>
              <a:t>"wei/wen/weng"</a:t>
            </a:r>
            <a:r>
              <a:rPr lang="zh-CN" altLang="zh-CN" dirty="0">
                <a:solidFill>
                  <a:srgbClr val="000000"/>
                </a:solidFill>
                <a:ea typeface="JetBrains Mono"/>
              </a:rPr>
              <a:t>),</a:t>
            </a:r>
            <a:endParaRPr lang="zh-CN" altLang="zh-CN" dirty="0">
              <a:ea typeface="JetBrains Mono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BF4FDF-82AE-4442-858B-C3D3CC0A45AF}"/>
              </a:ext>
            </a:extLst>
          </p:cNvPr>
          <p:cNvSpPr/>
          <p:nvPr/>
        </p:nvSpPr>
        <p:spPr>
          <a:xfrm>
            <a:off x="13884442" y="8706398"/>
            <a:ext cx="39463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1F542E"/>
                </a:solidFill>
              </a:rPr>
              <a:t>_T</a:t>
            </a:r>
            <a:r>
              <a:rPr lang="en" altLang="zh-CN" dirty="0"/>
              <a:t>(</a:t>
            </a:r>
            <a:r>
              <a:rPr lang="en" altLang="zh-CN" b="1" dirty="0">
                <a:solidFill>
                  <a:srgbClr val="008000"/>
                </a:solidFill>
              </a:rPr>
              <a:t>"a"</a:t>
            </a:r>
            <a:r>
              <a:rPr lang="en" altLang="zh-CN" dirty="0"/>
              <a:t>), </a:t>
            </a:r>
            <a:r>
              <a:rPr lang="en" altLang="zh-CN" b="1" dirty="0">
                <a:solidFill>
                  <a:srgbClr val="1F542E"/>
                </a:solidFill>
              </a:rPr>
              <a:t>_T</a:t>
            </a:r>
            <a:r>
              <a:rPr lang="en" altLang="zh-CN" dirty="0"/>
              <a:t>(</a:t>
            </a:r>
            <a:r>
              <a:rPr lang="en" altLang="zh-CN" b="1" dirty="0">
                <a:solidFill>
                  <a:srgbClr val="008000"/>
                </a:solidFill>
              </a:rPr>
              <a:t>"ai/an/ang/</a:t>
            </a:r>
            <a:r>
              <a:rPr lang="en" altLang="zh-CN" b="1" dirty="0" err="1">
                <a:solidFill>
                  <a:srgbClr val="008000"/>
                </a:solidFill>
              </a:rPr>
              <a:t>ao</a:t>
            </a:r>
            <a:r>
              <a:rPr lang="en" altLang="zh-CN" b="1" dirty="0">
                <a:solidFill>
                  <a:srgbClr val="008000"/>
                </a:solidFill>
              </a:rPr>
              <a:t>"</a:t>
            </a:r>
            <a:r>
              <a:rPr lang="en" altLang="zh-CN" dirty="0"/>
              <a:t>),</a:t>
            </a:r>
            <a:br>
              <a:rPr lang="en" altLang="zh-CN" dirty="0"/>
            </a:br>
            <a:r>
              <a:rPr lang="en" altLang="zh-CN" b="1" dirty="0">
                <a:solidFill>
                  <a:srgbClr val="1F542E"/>
                </a:solidFill>
              </a:rPr>
              <a:t>_T</a:t>
            </a:r>
            <a:r>
              <a:rPr lang="en" altLang="zh-CN" dirty="0"/>
              <a:t>(</a:t>
            </a:r>
            <a:r>
              <a:rPr lang="en" altLang="zh-CN" b="1" dirty="0">
                <a:solidFill>
                  <a:srgbClr val="008000"/>
                </a:solidFill>
              </a:rPr>
              <a:t>"e"</a:t>
            </a:r>
            <a:r>
              <a:rPr lang="en" altLang="zh-CN" dirty="0"/>
              <a:t>), </a:t>
            </a:r>
            <a:r>
              <a:rPr lang="en" altLang="zh-CN" b="1" dirty="0">
                <a:solidFill>
                  <a:srgbClr val="1F542E"/>
                </a:solidFill>
              </a:rPr>
              <a:t>_T</a:t>
            </a:r>
            <a:r>
              <a:rPr lang="en" altLang="zh-CN" dirty="0"/>
              <a:t>(</a:t>
            </a:r>
            <a:r>
              <a:rPr lang="en" altLang="zh-CN" b="1" dirty="0">
                <a:solidFill>
                  <a:srgbClr val="008000"/>
                </a:solidFill>
              </a:rPr>
              <a:t>"</a:t>
            </a:r>
            <a:r>
              <a:rPr lang="en" altLang="zh-CN" b="1" dirty="0" err="1">
                <a:solidFill>
                  <a:srgbClr val="008000"/>
                </a:solidFill>
              </a:rPr>
              <a:t>ei</a:t>
            </a:r>
            <a:r>
              <a:rPr lang="en" altLang="zh-CN" b="1" dirty="0">
                <a:solidFill>
                  <a:srgbClr val="008000"/>
                </a:solidFill>
              </a:rPr>
              <a:t>/</a:t>
            </a:r>
            <a:r>
              <a:rPr lang="en" altLang="zh-CN" b="1" dirty="0" err="1">
                <a:solidFill>
                  <a:srgbClr val="008000"/>
                </a:solidFill>
              </a:rPr>
              <a:t>en</a:t>
            </a:r>
            <a:r>
              <a:rPr lang="en" altLang="zh-CN" b="1" dirty="0">
                <a:solidFill>
                  <a:srgbClr val="008000"/>
                </a:solidFill>
              </a:rPr>
              <a:t>/</a:t>
            </a:r>
            <a:r>
              <a:rPr lang="en" altLang="zh-CN" b="1" dirty="0" err="1">
                <a:solidFill>
                  <a:srgbClr val="008000"/>
                </a:solidFill>
              </a:rPr>
              <a:t>eng</a:t>
            </a:r>
            <a:r>
              <a:rPr lang="en" altLang="zh-CN" b="1" dirty="0">
                <a:solidFill>
                  <a:srgbClr val="008000"/>
                </a:solidFill>
              </a:rPr>
              <a:t>/er"</a:t>
            </a:r>
            <a:r>
              <a:rPr lang="en" altLang="zh-CN" dirty="0"/>
              <a:t>),</a:t>
            </a:r>
            <a:br>
              <a:rPr lang="en" altLang="zh-CN" dirty="0"/>
            </a:br>
            <a:r>
              <a:rPr lang="en" altLang="zh-CN" b="1" dirty="0">
                <a:solidFill>
                  <a:srgbClr val="1F542E"/>
                </a:solidFill>
              </a:rPr>
              <a:t>_T</a:t>
            </a:r>
            <a:r>
              <a:rPr lang="en" altLang="zh-CN" dirty="0"/>
              <a:t>(</a:t>
            </a:r>
            <a:r>
              <a:rPr lang="en" altLang="zh-CN" b="1" dirty="0">
                <a:solidFill>
                  <a:srgbClr val="008000"/>
                </a:solidFill>
              </a:rPr>
              <a:t>"o"</a:t>
            </a:r>
            <a:r>
              <a:rPr lang="en" altLang="zh-CN" dirty="0"/>
              <a:t>), </a:t>
            </a:r>
            <a:r>
              <a:rPr lang="en" altLang="zh-CN" b="1" dirty="0">
                <a:solidFill>
                  <a:srgbClr val="1F542E"/>
                </a:solidFill>
              </a:rPr>
              <a:t>_T</a:t>
            </a:r>
            <a:r>
              <a:rPr lang="en" altLang="zh-CN" dirty="0"/>
              <a:t>(</a:t>
            </a:r>
            <a:r>
              <a:rPr lang="en" altLang="zh-CN" b="1" dirty="0">
                <a:solidFill>
                  <a:srgbClr val="008000"/>
                </a:solidFill>
              </a:rPr>
              <a:t>"</a:t>
            </a:r>
            <a:r>
              <a:rPr lang="en" altLang="zh-CN" b="1" dirty="0" err="1">
                <a:solidFill>
                  <a:srgbClr val="008000"/>
                </a:solidFill>
              </a:rPr>
              <a:t>ou</a:t>
            </a:r>
            <a:r>
              <a:rPr lang="en" altLang="zh-CN" b="1" dirty="0">
                <a:solidFill>
                  <a:srgbClr val="008000"/>
                </a:solidFill>
              </a:rPr>
              <a:t>"</a:t>
            </a:r>
            <a:r>
              <a:rPr lang="en" altLang="zh-CN" dirty="0"/>
              <a:t>),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39A627-7DAF-2845-B934-EF68FE5B6A1C}"/>
              </a:ext>
            </a:extLst>
          </p:cNvPr>
          <p:cNvSpPr txBox="1"/>
          <p:nvPr/>
        </p:nvSpPr>
        <p:spPr>
          <a:xfrm>
            <a:off x="13908505" y="413886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补全音节：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BE3AFC-92ED-864F-A8D1-90D573C0BA83}"/>
              </a:ext>
            </a:extLst>
          </p:cNvPr>
          <p:cNvSpPr txBox="1"/>
          <p:nvPr/>
        </p:nvSpPr>
        <p:spPr>
          <a:xfrm>
            <a:off x="13908505" y="82889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超级韵母：</a:t>
            </a:r>
          </a:p>
        </p:txBody>
      </p:sp>
    </p:spTree>
    <p:extLst>
      <p:ext uri="{BB962C8B-B14F-4D97-AF65-F5344CB8AC3E}">
        <p14:creationId xmlns:p14="http://schemas.microsoft.com/office/powerpoint/2010/main" val="18044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ṧḷ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šļïḑé">
            <a:extLst>
              <a:ext uri="{FF2B5EF4-FFF2-40B4-BE49-F238E27FC236}">
                <a16:creationId xmlns:a16="http://schemas.microsoft.com/office/drawing/2014/main" id="{BF1BEC36-D7A1-471B-B6EE-30A7C3BD1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2697" y="889024"/>
            <a:ext cx="20269566" cy="1200329"/>
          </a:xfrm>
        </p:spPr>
        <p:txBody>
          <a:bodyPr/>
          <a:lstStyle/>
          <a:p>
            <a:r>
              <a:rPr lang="zh-CN" altLang="en-US" dirty="0"/>
              <a:t>音节网格</a:t>
            </a:r>
            <a:r>
              <a:rPr lang="en-US" altLang="zh-CN" dirty="0"/>
              <a:t>-</a:t>
            </a:r>
            <a:r>
              <a:rPr lang="zh-CN" altLang="en-US" dirty="0"/>
              <a:t>拼音双数组树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619CCA-089A-9848-AF89-1B1B9A367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03" y="3187471"/>
            <a:ext cx="10270378" cy="46039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7112ABD-252C-AF41-9C39-EF9C99539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212" y="8521331"/>
            <a:ext cx="7749398" cy="478441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7E306B6-3D95-B144-9EE2-ECE013CE6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9778" y="2620322"/>
            <a:ext cx="12788900" cy="2286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3D88D55-F300-A344-B6EC-F8CE3183BF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176"/>
          <a:stretch/>
        </p:blipFill>
        <p:spPr>
          <a:xfrm>
            <a:off x="11243151" y="5033322"/>
            <a:ext cx="13030192" cy="1219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18C3FD5-3118-E141-9B98-9C9125FA0B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1648" y="7852722"/>
            <a:ext cx="13030200" cy="11938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03CEE2D-F230-FE43-8389-691FFFA337C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987"/>
          <a:stretch/>
        </p:blipFill>
        <p:spPr>
          <a:xfrm>
            <a:off x="11243152" y="6445075"/>
            <a:ext cx="13030192" cy="111647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62A8FE8-630E-9F43-AEB2-61C9C1F74B19}"/>
              </a:ext>
            </a:extLst>
          </p:cNvPr>
          <p:cNvSpPr txBox="1"/>
          <p:nvPr/>
        </p:nvSpPr>
        <p:spPr>
          <a:xfrm>
            <a:off x="1197897" y="2352185"/>
            <a:ext cx="1574800" cy="901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err="1"/>
              <a:t>trie</a:t>
            </a:r>
            <a:endParaRPr kumimoji="1" lang="zh-CN" altLang="en-US" sz="4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0656001-A1CF-BF4C-81E4-8EE7B8CF63F5}"/>
              </a:ext>
            </a:extLst>
          </p:cNvPr>
          <p:cNvSpPr txBox="1"/>
          <p:nvPr/>
        </p:nvSpPr>
        <p:spPr>
          <a:xfrm>
            <a:off x="1197897" y="7725127"/>
            <a:ext cx="2010490" cy="901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kumimoji="1" sz="4000" b="1"/>
            </a:lvl1pPr>
          </a:lstStyle>
          <a:p>
            <a:pPr>
              <a:lnSpc>
                <a:spcPct val="150000"/>
              </a:lnSpc>
            </a:pPr>
            <a:r>
              <a:rPr lang="en-US" altLang="zh-CN" b="0" dirty="0"/>
              <a:t>DAT</a:t>
            </a:r>
            <a:endParaRPr lang="zh-CN" altLang="en-US" b="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9BA15E2-40D4-9D4C-B834-0A61CC1C2692}"/>
              </a:ext>
            </a:extLst>
          </p:cNvPr>
          <p:cNvSpPr txBox="1"/>
          <p:nvPr/>
        </p:nvSpPr>
        <p:spPr>
          <a:xfrm>
            <a:off x="11226573" y="9464174"/>
            <a:ext cx="12132360" cy="4703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DAT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trie</a:t>
            </a:r>
            <a:r>
              <a:rPr kumimoji="1" lang="zh-CN" altLang="en-US" dirty="0"/>
              <a:t>都是用于快速查找相同前缀拼音串，区别是：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       </a:t>
            </a:r>
            <a:r>
              <a:rPr kumimoji="1" lang="en-US" altLang="zh-CN" dirty="0" err="1"/>
              <a:t>trie</a:t>
            </a:r>
            <a:r>
              <a:rPr kumimoji="1" lang="zh-CN" altLang="en-US" dirty="0"/>
              <a:t>树每个节点都需要维护一个长度为</a:t>
            </a:r>
            <a:r>
              <a:rPr kumimoji="1" lang="en-US" altLang="zh-CN" dirty="0"/>
              <a:t>26</a:t>
            </a:r>
            <a:r>
              <a:rPr kumimoji="1" lang="zh-CN" altLang="en-US" dirty="0"/>
              <a:t>的数组，浪费空间；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       </a:t>
            </a:r>
            <a:r>
              <a:rPr kumimoji="1" lang="en-US" altLang="zh-CN" dirty="0"/>
              <a:t>DAT</a:t>
            </a:r>
            <a:r>
              <a:rPr kumimoji="1" lang="zh-CN" altLang="en-US" dirty="0"/>
              <a:t>树每个节点不需要维护一个长度为</a:t>
            </a:r>
            <a:r>
              <a:rPr kumimoji="1" lang="en-US" altLang="zh-CN" dirty="0"/>
              <a:t>26</a:t>
            </a:r>
            <a:r>
              <a:rPr kumimoji="1" lang="zh-CN" altLang="en-US" dirty="0"/>
              <a:t>的数组，节点之间的关系通过</a:t>
            </a:r>
            <a:r>
              <a:rPr kumimoji="1" lang="en-US" altLang="zh-CN" dirty="0"/>
              <a:t>base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check</a:t>
            </a:r>
            <a:r>
              <a:rPr kumimoji="1" lang="zh-CN" altLang="en-US" dirty="0"/>
              <a:t>两个数组来维护，节省了空间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b="1" dirty="0"/>
              <a:t>DAT</a:t>
            </a:r>
            <a:r>
              <a:rPr kumimoji="1" lang="zh-CN" altLang="en-US" b="1" dirty="0"/>
              <a:t>的应用</a:t>
            </a:r>
            <a:r>
              <a:rPr kumimoji="1" lang="zh-CN" altLang="en-US" dirty="0"/>
              <a:t>：用来制作拼音双数组树</a:t>
            </a:r>
            <a:r>
              <a:rPr kumimoji="1" lang="en-US" altLang="zh-CN" dirty="0" err="1"/>
              <a:t>pysplit.dat</a:t>
            </a:r>
            <a:r>
              <a:rPr kumimoji="1" lang="zh-CN" altLang="en-US" dirty="0"/>
              <a:t>，用于音节的构建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sz="4000" dirty="0"/>
              <a:t>拼音双数组构建参数</a:t>
            </a:r>
            <a:endParaRPr kumimoji="1" lang="en-US" altLang="zh-CN" sz="4000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输入：拼音表中的拼音串（所有声母和全拼）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输出：生成拼音双数组树</a:t>
            </a:r>
            <a:r>
              <a:rPr kumimoji="1" lang="en-US" altLang="zh-CN" dirty="0" err="1"/>
              <a:t>pysplit.bat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>
              <a:lnSpc>
                <a:spcPct val="150000"/>
              </a:lnSpc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099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ṧḷ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šļïḑé">
            <a:extLst>
              <a:ext uri="{FF2B5EF4-FFF2-40B4-BE49-F238E27FC236}">
                <a16:creationId xmlns:a16="http://schemas.microsoft.com/office/drawing/2014/main" id="{BF1BEC36-D7A1-471B-B6EE-30A7C3BD1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2697" y="889024"/>
            <a:ext cx="20269566" cy="1200329"/>
          </a:xfrm>
        </p:spPr>
        <p:txBody>
          <a:bodyPr/>
          <a:lstStyle/>
          <a:p>
            <a:r>
              <a:rPr lang="zh-CN" altLang="en-US" dirty="0"/>
              <a:t>音节网格</a:t>
            </a:r>
            <a:r>
              <a:rPr lang="en-US" altLang="zh-CN" dirty="0"/>
              <a:t>-</a:t>
            </a:r>
            <a:r>
              <a:rPr lang="zh-CN" altLang="en-US" dirty="0"/>
              <a:t>构建过程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E7D0B75-4FBC-E947-8CB6-77118773A2D3}"/>
              </a:ext>
            </a:extLst>
          </p:cNvPr>
          <p:cNvSpPr txBox="1"/>
          <p:nvPr/>
        </p:nvSpPr>
        <p:spPr>
          <a:xfrm>
            <a:off x="894353" y="11029689"/>
            <a:ext cx="4622800" cy="179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000" dirty="0"/>
              <a:t>音节网格构建参数</a:t>
            </a:r>
            <a:endParaRPr kumimoji="1" lang="en-US" altLang="zh-CN" sz="4000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输入：输入字符串 、拼音双数组树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输出： 音节网格</a:t>
            </a:r>
            <a:endParaRPr kumimoji="1" lang="en-US" altLang="zh-CN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E154BCB-26EC-A346-BAA4-90AAECAD3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119" y="2882261"/>
            <a:ext cx="18122900" cy="8770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B3CE2DF-7C56-194B-AF29-5394C2EFD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3595" y="3419097"/>
            <a:ext cx="6103730" cy="39436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FF23CE8-0EBD-6549-963D-A436F54DD1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176"/>
          <a:stretch/>
        </p:blipFill>
        <p:spPr>
          <a:xfrm>
            <a:off x="9398000" y="10074239"/>
            <a:ext cx="13030192" cy="1219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013D34C-412D-6B43-AA6C-A3DE0463C4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0876" y="11380495"/>
            <a:ext cx="130302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9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ṧḷ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šļïḑé">
            <a:extLst>
              <a:ext uri="{FF2B5EF4-FFF2-40B4-BE49-F238E27FC236}">
                <a16:creationId xmlns:a16="http://schemas.microsoft.com/office/drawing/2014/main" id="{BF1BEC36-D7A1-471B-B6EE-30A7C3BD1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2697" y="889024"/>
            <a:ext cx="20269566" cy="1200329"/>
          </a:xfrm>
        </p:spPr>
        <p:txBody>
          <a:bodyPr/>
          <a:lstStyle/>
          <a:p>
            <a:r>
              <a:rPr lang="zh-CN" altLang="en-US" dirty="0"/>
              <a:t>音节网格</a:t>
            </a:r>
            <a:r>
              <a:rPr lang="en-US" altLang="zh-CN" dirty="0"/>
              <a:t>-9</a:t>
            </a:r>
            <a:r>
              <a:rPr lang="zh-CN" altLang="en-US" dirty="0"/>
              <a:t>键拼音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20D063-5646-784F-9911-093F76EE1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199" y="2793928"/>
            <a:ext cx="6921500" cy="53449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3F27697-0084-AA4B-B9CD-23354FB41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0711" y="2696522"/>
            <a:ext cx="12788900" cy="2286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6C8C40E-2DFD-4843-B67A-6F25FB8249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176"/>
          <a:stretch/>
        </p:blipFill>
        <p:spPr>
          <a:xfrm>
            <a:off x="10074084" y="5109522"/>
            <a:ext cx="13030192" cy="1219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0D23D55-039F-974A-BD5D-D13E8B9F45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4770" y="7928922"/>
            <a:ext cx="13030200" cy="1193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EBB253-38B7-104B-938D-3C27F0DC69B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987"/>
          <a:stretch/>
        </p:blipFill>
        <p:spPr>
          <a:xfrm>
            <a:off x="10074085" y="6521275"/>
            <a:ext cx="13030192" cy="11164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AC92AA8-540D-9645-A768-25170D7F99D0}"/>
              </a:ext>
            </a:extLst>
          </p:cNvPr>
          <p:cNvSpPr txBox="1"/>
          <p:nvPr/>
        </p:nvSpPr>
        <p:spPr>
          <a:xfrm>
            <a:off x="2385599" y="8407400"/>
            <a:ext cx="6921500" cy="4195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 按键映射：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c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d</a:t>
            </a:r>
            <a:r>
              <a:rPr kumimoji="1" lang="zh-CN" altLang="en-US" dirty="0"/>
              <a:t> </a:t>
            </a:r>
            <a:r>
              <a:rPr kumimoji="1" lang="en-US" altLang="zh-CN" dirty="0"/>
              <a:t>e</a:t>
            </a:r>
            <a:r>
              <a:rPr kumimoji="1" lang="zh-CN" altLang="en-US" dirty="0"/>
              <a:t> </a:t>
            </a:r>
            <a:r>
              <a:rPr kumimoji="1" lang="en-US" altLang="zh-CN" dirty="0"/>
              <a:t>f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g</a:t>
            </a:r>
            <a:r>
              <a:rPr kumimoji="1" lang="zh-CN" altLang="en-US" dirty="0"/>
              <a:t> </a:t>
            </a:r>
            <a:r>
              <a:rPr kumimoji="1" lang="en-US" altLang="zh-CN" dirty="0"/>
              <a:t>h</a:t>
            </a:r>
            <a:r>
              <a:rPr kumimoji="1" lang="zh-CN" altLang="en-US" dirty="0"/>
              <a:t> </a:t>
            </a:r>
            <a:r>
              <a:rPr kumimoji="1" lang="en-US" altLang="zh-CN" dirty="0"/>
              <a:t>i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j</a:t>
            </a:r>
            <a:r>
              <a:rPr kumimoji="1" lang="zh-CN" altLang="en-US" dirty="0"/>
              <a:t>  </a:t>
            </a:r>
            <a:r>
              <a:rPr kumimoji="1" lang="en-US" altLang="zh-CN" dirty="0"/>
              <a:t>k</a:t>
            </a:r>
            <a:r>
              <a:rPr kumimoji="1" lang="zh-CN" altLang="en-US" dirty="0"/>
              <a:t> </a:t>
            </a:r>
            <a:r>
              <a:rPr kumimoji="1" lang="en-US" altLang="zh-CN" dirty="0"/>
              <a:t>l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6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m</a:t>
            </a:r>
            <a:r>
              <a:rPr kumimoji="1" lang="zh-CN" altLang="en-US" dirty="0"/>
              <a:t> </a:t>
            </a:r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o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7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</a:t>
            </a:r>
            <a:r>
              <a:rPr kumimoji="1" lang="zh-CN" altLang="en-US" dirty="0"/>
              <a:t> </a:t>
            </a:r>
            <a:r>
              <a:rPr kumimoji="1" lang="en-US" altLang="zh-CN" dirty="0"/>
              <a:t>q</a:t>
            </a:r>
            <a:r>
              <a:rPr kumimoji="1" lang="zh-CN" altLang="en-US" dirty="0"/>
              <a:t> </a:t>
            </a:r>
            <a:r>
              <a:rPr kumimoji="1" lang="en-US" altLang="zh-CN" dirty="0"/>
              <a:t>r</a:t>
            </a:r>
            <a:r>
              <a:rPr kumimoji="1" lang="zh-CN" altLang="en-US" dirty="0"/>
              <a:t> </a:t>
            </a:r>
            <a:r>
              <a:rPr kumimoji="1" lang="en-US" altLang="zh-CN" dirty="0"/>
              <a:t>s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8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</a:t>
            </a:r>
            <a:r>
              <a:rPr kumimoji="1" lang="zh-CN" altLang="en-US" dirty="0"/>
              <a:t> </a:t>
            </a:r>
            <a:r>
              <a:rPr kumimoji="1" lang="en-US" altLang="zh-CN" dirty="0"/>
              <a:t>u</a:t>
            </a:r>
            <a:r>
              <a:rPr kumimoji="1" lang="zh-CN" altLang="en-US" dirty="0"/>
              <a:t> </a:t>
            </a:r>
            <a:r>
              <a:rPr kumimoji="1" lang="en-US" altLang="zh-CN" dirty="0"/>
              <a:t>v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9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w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y</a:t>
            </a:r>
            <a:r>
              <a:rPr kumimoji="1" lang="zh-CN" altLang="en-US" dirty="0"/>
              <a:t> </a:t>
            </a:r>
            <a:r>
              <a:rPr kumimoji="1" lang="en-US" altLang="zh-CN" dirty="0"/>
              <a:t>z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C950838-81D6-894F-B9AC-427588EF78C8}"/>
              </a:ext>
            </a:extLst>
          </p:cNvPr>
          <p:cNvSpPr txBox="1"/>
          <p:nvPr/>
        </p:nvSpPr>
        <p:spPr>
          <a:xfrm>
            <a:off x="5560599" y="8430042"/>
            <a:ext cx="5981700" cy="5857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拼音音节表       </a:t>
            </a:r>
            <a:r>
              <a:rPr kumimoji="1" lang="en-US" altLang="zh-CN" dirty="0"/>
              <a:t>	</a:t>
            </a:r>
            <a:r>
              <a:rPr kumimoji="1" lang="zh-CN" altLang="en-US" dirty="0"/>
              <a:t>数字音节表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a</a:t>
            </a:r>
            <a:r>
              <a:rPr kumimoji="1" lang="zh-CN" altLang="en-US" dirty="0"/>
              <a:t>  </a:t>
            </a:r>
            <a:r>
              <a:rPr kumimoji="1" lang="en-US" altLang="zh-CN" dirty="0"/>
              <a:t>	</a:t>
            </a:r>
            <a:r>
              <a:rPr kumimoji="1" lang="zh-CN" altLang="en-US" dirty="0"/>
              <a:t>           </a:t>
            </a:r>
            <a:r>
              <a:rPr kumimoji="1" lang="en-US" altLang="zh-CN" dirty="0"/>
              <a:t>	2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ai		24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an		26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ang		264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 err="1"/>
              <a:t>ao</a:t>
            </a:r>
            <a:r>
              <a:rPr kumimoji="1" lang="en-US" altLang="zh-CN" dirty="0"/>
              <a:t>		26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…		…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 err="1"/>
              <a:t>bo</a:t>
            </a:r>
            <a:r>
              <a:rPr kumimoji="1" lang="en-US" altLang="zh-CN" dirty="0"/>
              <a:t>		26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…		…</a:t>
            </a:r>
          </a:p>
          <a:p>
            <a:pPr lvl="1">
              <a:lnSpc>
                <a:spcPct val="150000"/>
              </a:lnSpc>
            </a:pPr>
            <a:endParaRPr kumimoji="1" lang="en-US" altLang="zh-CN" dirty="0"/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>
              <a:lnSpc>
                <a:spcPct val="150000"/>
              </a:lnSpc>
            </a:pPr>
            <a:endParaRPr kumimoji="1"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88925B3-F87B-C641-A4F4-7D0DCEC860F2}"/>
              </a:ext>
            </a:extLst>
          </p:cNvPr>
          <p:cNvSpPr txBox="1"/>
          <p:nvPr/>
        </p:nvSpPr>
        <p:spPr>
          <a:xfrm>
            <a:off x="2438737" y="12637191"/>
            <a:ext cx="5352747" cy="458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输入</a:t>
            </a:r>
            <a:r>
              <a:rPr kumimoji="1" lang="en-US" altLang="zh-CN" dirty="0"/>
              <a:t>26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通过查找数字音节表，得到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、</a:t>
            </a:r>
            <a:r>
              <a:rPr kumimoji="1" lang="en-US" altLang="zh-CN" dirty="0" err="1"/>
              <a:t>ao</a:t>
            </a:r>
            <a:r>
              <a:rPr kumimoji="1" lang="zh-CN" altLang="en-US" dirty="0"/>
              <a:t> 、 </a:t>
            </a:r>
            <a:r>
              <a:rPr kumimoji="1" lang="en-US" altLang="zh-CN" dirty="0" err="1"/>
              <a:t>bo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FFB488F-BA33-CB4C-9135-01A7DECA7256}"/>
              </a:ext>
            </a:extLst>
          </p:cNvPr>
          <p:cNvSpPr txBox="1"/>
          <p:nvPr/>
        </p:nvSpPr>
        <p:spPr>
          <a:xfrm>
            <a:off x="10174770" y="9544896"/>
            <a:ext cx="10879829" cy="4195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思考：</a:t>
            </a:r>
            <a:r>
              <a:rPr kumimoji="1" lang="en-US" altLang="zh-CN" dirty="0"/>
              <a:t>9</a:t>
            </a:r>
            <a:r>
              <a:rPr kumimoji="1" lang="zh-CN" altLang="en-US" dirty="0"/>
              <a:t>键音节网格构建有两种方式，</a:t>
            </a:r>
            <a:r>
              <a:rPr kumimoji="1" lang="zh-CN" altLang="en-US" dirty="0">
                <a:solidFill>
                  <a:srgbClr val="FF0000"/>
                </a:solidFill>
              </a:rPr>
              <a:t>选择何种方式更优？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/>
              <a:t>      方式一：输入数字，通过按键映射，转拼音组合，从拼音音节表中查找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      方式二：通过按键映射，将拼音音节表转数字音节表，输入数字，从数字音节表中查找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答案是方式二。理由有</a:t>
            </a:r>
            <a:r>
              <a:rPr kumimoji="1" lang="en-US" altLang="zh-CN" dirty="0"/>
              <a:t>3</a:t>
            </a:r>
            <a:r>
              <a:rPr kumimoji="1" lang="zh-CN" altLang="en-US" dirty="0"/>
              <a:t>点，以最长的拼音</a:t>
            </a:r>
            <a:r>
              <a:rPr kumimoji="1" lang="en-US" altLang="zh-CN" dirty="0" err="1"/>
              <a:t>zhuang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  <a:r>
              <a:rPr kumimoji="1" lang="zh-CN" altLang="en-US" dirty="0"/>
              <a:t>个字符为例，</a:t>
            </a:r>
            <a:r>
              <a:rPr kumimoji="1" lang="en-US" altLang="zh-CN" dirty="0"/>
              <a:t>9</a:t>
            </a:r>
            <a:r>
              <a:rPr kumimoji="1" lang="zh-CN" altLang="en-US" dirty="0"/>
              <a:t>键盘模式需要输入</a:t>
            </a:r>
            <a:r>
              <a:rPr kumimoji="1" lang="en-US" altLang="zh-CN" dirty="0"/>
              <a:t>948264</a:t>
            </a:r>
            <a:r>
              <a:rPr kumimoji="1" lang="zh-CN" altLang="en-US" dirty="0"/>
              <a:t>，按照按键映射关系，共有</a:t>
            </a:r>
            <a:r>
              <a:rPr kumimoji="1" lang="en-US" altLang="zh-CN" dirty="0"/>
              <a:t>4</a:t>
            </a:r>
            <a:r>
              <a:rPr kumimoji="1" lang="zh-CN" altLang="en-US" dirty="0"/>
              <a:t> * </a:t>
            </a:r>
            <a:r>
              <a:rPr kumimoji="1" lang="en-US" altLang="zh-CN" dirty="0"/>
              <a:t>3</a:t>
            </a:r>
            <a:r>
              <a:rPr kumimoji="1" lang="zh-CN" altLang="en-US" dirty="0"/>
              <a:t> * </a:t>
            </a:r>
            <a:r>
              <a:rPr kumimoji="1" lang="en-US" altLang="zh-CN" dirty="0"/>
              <a:t>3</a:t>
            </a:r>
            <a:r>
              <a:rPr kumimoji="1" lang="zh-CN" altLang="en-US" dirty="0"/>
              <a:t> * </a:t>
            </a:r>
            <a:r>
              <a:rPr kumimoji="1" lang="en-US" altLang="zh-CN" dirty="0"/>
              <a:t>3</a:t>
            </a:r>
            <a:r>
              <a:rPr kumimoji="1" lang="zh-CN" altLang="en-US" dirty="0"/>
              <a:t> *</a:t>
            </a:r>
            <a:r>
              <a:rPr kumimoji="1" lang="en-US" altLang="zh-CN" dirty="0"/>
              <a:t>3</a:t>
            </a:r>
            <a:r>
              <a:rPr kumimoji="1" lang="zh-CN" altLang="en-US" dirty="0"/>
              <a:t> *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972</a:t>
            </a:r>
            <a:r>
              <a:rPr kumimoji="1" lang="zh-CN" altLang="en-US" dirty="0"/>
              <a:t> 中组合。根据汉语拼音规则，有效的拼音组合个数 </a:t>
            </a:r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&lt;&lt;</a:t>
            </a:r>
            <a:r>
              <a:rPr kumimoji="1" lang="zh-CN" altLang="en-US" dirty="0"/>
              <a:t> </a:t>
            </a:r>
            <a:r>
              <a:rPr kumimoji="1" lang="en-US" altLang="zh-CN" dirty="0"/>
              <a:t>972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其次，方式一中，每输入一组数字，都要进行一次映射，而方式二只需要转换一次音节表。最后，方式二的代码实现方式更为方便，代码量更少。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         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293156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ṧḷ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šļïḑé">
            <a:extLst>
              <a:ext uri="{FF2B5EF4-FFF2-40B4-BE49-F238E27FC236}">
                <a16:creationId xmlns:a16="http://schemas.microsoft.com/office/drawing/2014/main" id="{BF1BEC36-D7A1-471B-B6EE-30A7C3BD1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2697" y="889024"/>
            <a:ext cx="20269566" cy="1200329"/>
          </a:xfrm>
        </p:spPr>
        <p:txBody>
          <a:bodyPr/>
          <a:lstStyle/>
          <a:p>
            <a:r>
              <a:rPr lang="zh-CN" altLang="en-US" dirty="0"/>
              <a:t>音节切分</a:t>
            </a:r>
            <a:r>
              <a:rPr lang="en-US" altLang="zh-CN" dirty="0"/>
              <a:t>-</a:t>
            </a:r>
            <a:r>
              <a:rPr lang="en-US" altLang="zh-CN" dirty="0" err="1"/>
              <a:t>trie</a:t>
            </a:r>
            <a:r>
              <a:rPr lang="zh-CN" altLang="en-US" dirty="0"/>
              <a:t>词典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611E2E9C-A6FA-704D-AB35-23BE73F71CAF}"/>
              </a:ext>
            </a:extLst>
          </p:cNvPr>
          <p:cNvSpPr txBox="1"/>
          <p:nvPr/>
        </p:nvSpPr>
        <p:spPr>
          <a:xfrm>
            <a:off x="3712334" y="9069339"/>
            <a:ext cx="9844579" cy="4288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说明：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       拼音双数组树的节点是单个字符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       </a:t>
            </a:r>
            <a:r>
              <a:rPr kumimoji="1" lang="en-US" altLang="zh-CN" dirty="0" err="1"/>
              <a:t>trie</a:t>
            </a:r>
            <a:r>
              <a:rPr kumimoji="1" lang="zh-CN" altLang="en-US" dirty="0"/>
              <a:t>词典的节点是完整拼音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sz="4000" dirty="0" err="1"/>
              <a:t>Trie</a:t>
            </a:r>
            <a:r>
              <a:rPr kumimoji="1" lang="zh-CN" altLang="en-US" sz="4000" dirty="0"/>
              <a:t>词典参数</a:t>
            </a:r>
            <a:endParaRPr kumimoji="1" lang="en-US" altLang="zh-CN" sz="4000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输入：字库数据、词库数据</a:t>
            </a:r>
            <a:r>
              <a:rPr kumimoji="1" lang="en-US" altLang="zh-CN" dirty="0"/>
              <a:t>	</a:t>
            </a:r>
            <a:r>
              <a:rPr kumimoji="1" lang="zh-CN" altLang="en-US" dirty="0"/>
              <a:t>    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输出：</a:t>
            </a:r>
            <a:r>
              <a:rPr kumimoji="1" lang="en-US" altLang="zh-CN" dirty="0" err="1"/>
              <a:t>trie</a:t>
            </a:r>
            <a:r>
              <a:rPr kumimoji="1" lang="zh-CN" altLang="en-US" dirty="0"/>
              <a:t>词典   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sys</a:t>
            </a:r>
            <a:r>
              <a:rPr kumimoji="1" lang="zh-CN" altLang="en-US" dirty="0"/>
              <a:t>词典、</a:t>
            </a:r>
            <a:r>
              <a:rPr kumimoji="1" lang="en-US" altLang="zh-CN" dirty="0"/>
              <a:t>hot</a:t>
            </a:r>
            <a:r>
              <a:rPr kumimoji="1" lang="zh-CN" altLang="en-US" dirty="0"/>
              <a:t>词典、</a:t>
            </a:r>
            <a:r>
              <a:rPr kumimoji="1" lang="en-US" altLang="zh-CN" dirty="0"/>
              <a:t>city</a:t>
            </a:r>
            <a:r>
              <a:rPr kumimoji="1" lang="zh-CN" altLang="en-US" dirty="0"/>
              <a:t>词典、</a:t>
            </a:r>
            <a:r>
              <a:rPr kumimoji="1" lang="en-US" altLang="zh-CN" dirty="0"/>
              <a:t>fuzzy</a:t>
            </a:r>
            <a:r>
              <a:rPr kumimoji="1" lang="zh-CN" altLang="en-US" dirty="0"/>
              <a:t>词典、</a:t>
            </a:r>
            <a:r>
              <a:rPr kumimoji="1" lang="en-US" altLang="zh-CN" dirty="0"/>
              <a:t>cell</a:t>
            </a:r>
            <a:r>
              <a:rPr kumimoji="1" lang="zh-CN" altLang="en-US" dirty="0"/>
              <a:t>词典、</a:t>
            </a:r>
            <a:r>
              <a:rPr kumimoji="1" lang="en-US" altLang="zh-CN" dirty="0"/>
              <a:t>mix</a:t>
            </a:r>
            <a:r>
              <a:rPr kumimoji="1" lang="zh-CN" altLang="en-US" dirty="0"/>
              <a:t>词典、</a:t>
            </a:r>
            <a:r>
              <a:rPr kumimoji="1" lang="en-US" altLang="zh-CN" dirty="0"/>
              <a:t>misread</a:t>
            </a:r>
            <a:r>
              <a:rPr kumimoji="1" lang="zh-CN" altLang="en-US" dirty="0"/>
              <a:t>词典等都采用这种结构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E888396-6B8C-B346-9316-7E4FEE8CD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8314" y="2921000"/>
            <a:ext cx="5715000" cy="3937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B34A5EB-3ABD-094B-BDAA-B881C0700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3714" y="7499350"/>
            <a:ext cx="2501900" cy="45085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22C9038-95F7-4B40-9C8B-942F4CEF589A}"/>
              </a:ext>
            </a:extLst>
          </p:cNvPr>
          <p:cNvSpPr txBox="1"/>
          <p:nvPr/>
        </p:nvSpPr>
        <p:spPr>
          <a:xfrm>
            <a:off x="14585614" y="2273300"/>
            <a:ext cx="1338828" cy="458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字库数据：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C1D957-8EA7-4843-AC80-78E99A6A26DB}"/>
              </a:ext>
            </a:extLst>
          </p:cNvPr>
          <p:cNvSpPr txBox="1"/>
          <p:nvPr/>
        </p:nvSpPr>
        <p:spPr>
          <a:xfrm>
            <a:off x="14598314" y="7035800"/>
            <a:ext cx="1338828" cy="458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词库数据：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8F9804D-F84F-F248-95D4-7429CCB2C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14" y="3305206"/>
            <a:ext cx="9315450" cy="513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3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ṧḷ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šļïḑé">
            <a:extLst>
              <a:ext uri="{FF2B5EF4-FFF2-40B4-BE49-F238E27FC236}">
                <a16:creationId xmlns:a16="http://schemas.microsoft.com/office/drawing/2014/main" id="{BF1BEC36-D7A1-471B-B6EE-30A7C3BD1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2697" y="889024"/>
            <a:ext cx="20269566" cy="1200329"/>
          </a:xfrm>
        </p:spPr>
        <p:txBody>
          <a:bodyPr/>
          <a:lstStyle/>
          <a:p>
            <a:r>
              <a:rPr lang="zh-CN" altLang="en-US" dirty="0"/>
              <a:t>音节切分</a:t>
            </a:r>
            <a:r>
              <a:rPr lang="en-US" altLang="zh-CN" dirty="0"/>
              <a:t>-</a:t>
            </a:r>
            <a:r>
              <a:rPr lang="zh-CN" altLang="en-US" dirty="0"/>
              <a:t>切分方案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978BABE-5198-8C44-8DE0-2DE39C6027D7}"/>
              </a:ext>
            </a:extLst>
          </p:cNvPr>
          <p:cNvSpPr txBox="1"/>
          <p:nvPr/>
        </p:nvSpPr>
        <p:spPr>
          <a:xfrm>
            <a:off x="1193800" y="3022600"/>
            <a:ext cx="8263801" cy="458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切分方案类型有四种：全匹配切分、单字切分、部分匹配切分、中英混输切分。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611E2E9C-A6FA-704D-AB35-23BE73F71CAF}"/>
              </a:ext>
            </a:extLst>
          </p:cNvPr>
          <p:cNvSpPr txBox="1"/>
          <p:nvPr/>
        </p:nvSpPr>
        <p:spPr>
          <a:xfrm>
            <a:off x="12722642" y="10647098"/>
            <a:ext cx="9273757" cy="2626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000" dirty="0"/>
              <a:t>切分参数</a:t>
            </a:r>
            <a:endParaRPr kumimoji="1" lang="en-US" altLang="zh-CN" sz="4000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输入：音节网格、词典（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contact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sys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hot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misread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city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cell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cloud</a:t>
            </a:r>
            <a:r>
              <a:rPr kumimoji="1" lang="zh-CN" altLang="en-US" dirty="0"/>
              <a:t>、 </a:t>
            </a:r>
            <a:r>
              <a:rPr kumimoji="1" lang="en-US" altLang="zh-CN" dirty="0"/>
              <a:t>	</a:t>
            </a:r>
            <a:r>
              <a:rPr kumimoji="1" lang="zh-CN" altLang="en-US" dirty="0"/>
              <a:t>   </a:t>
            </a:r>
            <a:r>
              <a:rPr kumimoji="1" lang="en-US" altLang="zh-CN" dirty="0"/>
              <a:t>intelligent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fuzzy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mix</a:t>
            </a:r>
            <a:r>
              <a:rPr kumimoji="1" lang="zh-CN" altLang="en-US" dirty="0"/>
              <a:t>、</a:t>
            </a:r>
            <a:r>
              <a:rPr kumimoji="1" lang="en-US" altLang="zh-CN" dirty="0"/>
              <a:t>name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输出：切分方案集合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8AED852-9EDC-634A-8BD1-E596E3064B65}"/>
              </a:ext>
            </a:extLst>
          </p:cNvPr>
          <p:cNvSpPr txBox="1"/>
          <p:nvPr/>
        </p:nvSpPr>
        <p:spPr>
          <a:xfrm>
            <a:off x="3310708" y="6676767"/>
            <a:ext cx="647700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ji</a:t>
            </a:r>
            <a:endParaRPr kumimoji="1" lang="zh-CN" altLang="en-US" dirty="0"/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09214C16-F8C1-BB45-9DEE-4EDB126210FF}"/>
              </a:ext>
            </a:extLst>
          </p:cNvPr>
          <p:cNvCxnSpPr>
            <a:cxnSpLocks/>
          </p:cNvCxnSpPr>
          <p:nvPr/>
        </p:nvCxnSpPr>
        <p:spPr>
          <a:xfrm flipV="1">
            <a:off x="3573178" y="6854397"/>
            <a:ext cx="268667" cy="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03D31C2C-0979-E440-9C98-1ED0F2CDCB05}"/>
              </a:ext>
            </a:extLst>
          </p:cNvPr>
          <p:cNvSpPr txBox="1"/>
          <p:nvPr/>
        </p:nvSpPr>
        <p:spPr>
          <a:xfrm>
            <a:off x="1623250" y="6676767"/>
            <a:ext cx="873339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begin</a:t>
            </a:r>
            <a:endParaRPr kumimoji="1" lang="zh-CN" altLang="en-US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881D3F57-13D2-E241-91B2-43AD5E7572E7}"/>
              </a:ext>
            </a:extLst>
          </p:cNvPr>
          <p:cNvCxnSpPr>
            <a:cxnSpLocks/>
          </p:cNvCxnSpPr>
          <p:nvPr/>
        </p:nvCxnSpPr>
        <p:spPr>
          <a:xfrm>
            <a:off x="2604367" y="6854567"/>
            <a:ext cx="596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4848D886-7214-DC41-9308-9AD473FB95BF}"/>
              </a:ext>
            </a:extLst>
          </p:cNvPr>
          <p:cNvSpPr txBox="1"/>
          <p:nvPr/>
        </p:nvSpPr>
        <p:spPr>
          <a:xfrm>
            <a:off x="6000827" y="5045496"/>
            <a:ext cx="647700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err="1"/>
              <a:t>xian</a:t>
            </a:r>
            <a:endParaRPr kumimoji="1" lang="zh-CN" altLang="en-US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9859DDB-2223-7643-BDB8-37480A8C8142}"/>
              </a:ext>
            </a:extLst>
          </p:cNvPr>
          <p:cNvSpPr txBox="1"/>
          <p:nvPr/>
        </p:nvSpPr>
        <p:spPr>
          <a:xfrm>
            <a:off x="4661448" y="6669901"/>
            <a:ext cx="647700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xi</a:t>
            </a:r>
            <a:endParaRPr kumimoji="1"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C2C76774-11A1-8F40-B8F6-5073017A0A8A}"/>
              </a:ext>
            </a:extLst>
          </p:cNvPr>
          <p:cNvSpPr txBox="1"/>
          <p:nvPr/>
        </p:nvSpPr>
        <p:spPr>
          <a:xfrm>
            <a:off x="6133479" y="6558693"/>
            <a:ext cx="647700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an</a:t>
            </a:r>
            <a:endParaRPr kumimoji="1"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46B5C93-AD24-7745-9A13-DD7AB39D24E9}"/>
              </a:ext>
            </a:extLst>
          </p:cNvPr>
          <p:cNvSpPr txBox="1"/>
          <p:nvPr/>
        </p:nvSpPr>
        <p:spPr>
          <a:xfrm>
            <a:off x="6133479" y="7566532"/>
            <a:ext cx="1215439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an</a:t>
            </a:r>
            <a:endParaRPr kumimoji="1" lang="zh-CN" altLang="en-US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89784926-C7F5-7646-B0BD-54BF3EBC493D}"/>
              </a:ext>
            </a:extLst>
          </p:cNvPr>
          <p:cNvSpPr txBox="1"/>
          <p:nvPr/>
        </p:nvSpPr>
        <p:spPr>
          <a:xfrm>
            <a:off x="5366131" y="8314215"/>
            <a:ext cx="647700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err="1"/>
              <a:t>xia</a:t>
            </a:r>
            <a:endParaRPr kumimoji="1" lang="zh-CN" altLang="en-US" dirty="0"/>
          </a:p>
        </p:txBody>
      </p: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A28186A3-CF6C-8649-985D-6D39FEE8FC8A}"/>
              </a:ext>
            </a:extLst>
          </p:cNvPr>
          <p:cNvCxnSpPr>
            <a:cxnSpLocks/>
          </p:cNvCxnSpPr>
          <p:nvPr/>
        </p:nvCxnSpPr>
        <p:spPr>
          <a:xfrm>
            <a:off x="6000827" y="8531483"/>
            <a:ext cx="269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5CA03F42-F2FD-0148-ADBD-C7F4DD6B75A2}"/>
              </a:ext>
            </a:extLst>
          </p:cNvPr>
          <p:cNvSpPr txBox="1"/>
          <p:nvPr/>
        </p:nvSpPr>
        <p:spPr>
          <a:xfrm>
            <a:off x="6231977" y="8314215"/>
            <a:ext cx="647700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5BCE72E9-949C-D847-B573-D975F654AAB0}"/>
              </a:ext>
            </a:extLst>
          </p:cNvPr>
          <p:cNvCxnSpPr>
            <a:cxnSpLocks/>
          </p:cNvCxnSpPr>
          <p:nvPr/>
        </p:nvCxnSpPr>
        <p:spPr>
          <a:xfrm>
            <a:off x="6809734" y="5191383"/>
            <a:ext cx="1779636" cy="1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8DE6930A-4590-384F-BCCB-61EC4AA90A2F}"/>
              </a:ext>
            </a:extLst>
          </p:cNvPr>
          <p:cNvCxnSpPr>
            <a:cxnSpLocks/>
          </p:cNvCxnSpPr>
          <p:nvPr/>
        </p:nvCxnSpPr>
        <p:spPr>
          <a:xfrm flipV="1">
            <a:off x="6809734" y="6780256"/>
            <a:ext cx="177963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>
            <a:extLst>
              <a:ext uri="{FF2B5EF4-FFF2-40B4-BE49-F238E27FC236}">
                <a16:creationId xmlns:a16="http://schemas.microsoft.com/office/drawing/2014/main" id="{AA21E401-76FE-6342-8793-CDB13F3B5DE8}"/>
              </a:ext>
            </a:extLst>
          </p:cNvPr>
          <p:cNvCxnSpPr>
            <a:cxnSpLocks/>
          </p:cNvCxnSpPr>
          <p:nvPr/>
        </p:nvCxnSpPr>
        <p:spPr>
          <a:xfrm>
            <a:off x="6781179" y="7742195"/>
            <a:ext cx="1808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F7EC9279-282B-EF4C-8AC2-6FE14A9467F1}"/>
              </a:ext>
            </a:extLst>
          </p:cNvPr>
          <p:cNvCxnSpPr>
            <a:cxnSpLocks/>
          </p:cNvCxnSpPr>
          <p:nvPr/>
        </p:nvCxnSpPr>
        <p:spPr>
          <a:xfrm>
            <a:off x="6693086" y="8504195"/>
            <a:ext cx="18962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80E71AFF-3FB9-8C44-8684-81F7733242FF}"/>
              </a:ext>
            </a:extLst>
          </p:cNvPr>
          <p:cNvCxnSpPr>
            <a:cxnSpLocks/>
          </p:cNvCxnSpPr>
          <p:nvPr/>
        </p:nvCxnSpPr>
        <p:spPr>
          <a:xfrm>
            <a:off x="8589369" y="5191383"/>
            <a:ext cx="0" cy="334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80E11BF7-8D38-7B43-BD82-F765FA243937}"/>
              </a:ext>
            </a:extLst>
          </p:cNvPr>
          <p:cNvCxnSpPr>
            <a:cxnSpLocks/>
          </p:cNvCxnSpPr>
          <p:nvPr/>
        </p:nvCxnSpPr>
        <p:spPr>
          <a:xfrm>
            <a:off x="8706018" y="6845471"/>
            <a:ext cx="861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FFA29D4F-FEB6-0643-9727-56DE026B2FD0}"/>
              </a:ext>
            </a:extLst>
          </p:cNvPr>
          <p:cNvSpPr txBox="1"/>
          <p:nvPr/>
        </p:nvSpPr>
        <p:spPr>
          <a:xfrm>
            <a:off x="9575800" y="6657201"/>
            <a:ext cx="647700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end</a:t>
            </a:r>
            <a:endParaRPr kumimoji="1" lang="zh-CN" altLang="en-US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2B9E7317-C9DF-4749-8694-AA3F3D56A332}"/>
              </a:ext>
            </a:extLst>
          </p:cNvPr>
          <p:cNvSpPr txBox="1"/>
          <p:nvPr/>
        </p:nvSpPr>
        <p:spPr>
          <a:xfrm>
            <a:off x="5472109" y="5759799"/>
            <a:ext cx="647700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125" name="直线箭头连接符 124">
            <a:extLst>
              <a:ext uri="{FF2B5EF4-FFF2-40B4-BE49-F238E27FC236}">
                <a16:creationId xmlns:a16="http://schemas.microsoft.com/office/drawing/2014/main" id="{A13BF301-B270-CA46-B38E-81A3D330A9D4}"/>
              </a:ext>
            </a:extLst>
          </p:cNvPr>
          <p:cNvCxnSpPr>
            <a:cxnSpLocks/>
          </p:cNvCxnSpPr>
          <p:nvPr/>
        </p:nvCxnSpPr>
        <p:spPr>
          <a:xfrm>
            <a:off x="5853190" y="5943783"/>
            <a:ext cx="391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DFC9A6E0-F599-A949-9D60-BF45F09F8BB4}"/>
              </a:ext>
            </a:extLst>
          </p:cNvPr>
          <p:cNvSpPr txBox="1"/>
          <p:nvPr/>
        </p:nvSpPr>
        <p:spPr>
          <a:xfrm>
            <a:off x="6234165" y="5759799"/>
            <a:ext cx="647700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127" name="直线箭头连接符 126">
            <a:extLst>
              <a:ext uri="{FF2B5EF4-FFF2-40B4-BE49-F238E27FC236}">
                <a16:creationId xmlns:a16="http://schemas.microsoft.com/office/drawing/2014/main" id="{179C4FAE-F2CD-764B-A278-C61EDBEF9DCA}"/>
              </a:ext>
            </a:extLst>
          </p:cNvPr>
          <p:cNvCxnSpPr>
            <a:cxnSpLocks/>
          </p:cNvCxnSpPr>
          <p:nvPr/>
        </p:nvCxnSpPr>
        <p:spPr>
          <a:xfrm>
            <a:off x="6693086" y="5902583"/>
            <a:ext cx="18962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左中括号 127">
            <a:extLst>
              <a:ext uri="{FF2B5EF4-FFF2-40B4-BE49-F238E27FC236}">
                <a16:creationId xmlns:a16="http://schemas.microsoft.com/office/drawing/2014/main" id="{5E2667D9-1AC5-C84E-A9C5-B8B27759BF65}"/>
              </a:ext>
            </a:extLst>
          </p:cNvPr>
          <p:cNvSpPr/>
          <p:nvPr/>
        </p:nvSpPr>
        <p:spPr>
          <a:xfrm>
            <a:off x="3980411" y="5223469"/>
            <a:ext cx="159887" cy="33401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/>
          </a:p>
        </p:txBody>
      </p:sp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96DF0786-881D-8D4A-A651-ECA4F7F0665B}"/>
              </a:ext>
            </a:extLst>
          </p:cNvPr>
          <p:cNvCxnSpPr>
            <a:cxnSpLocks/>
          </p:cNvCxnSpPr>
          <p:nvPr/>
        </p:nvCxnSpPr>
        <p:spPr>
          <a:xfrm>
            <a:off x="4962754" y="6847531"/>
            <a:ext cx="385230" cy="6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左中括号 129">
            <a:extLst>
              <a:ext uri="{FF2B5EF4-FFF2-40B4-BE49-F238E27FC236}">
                <a16:creationId xmlns:a16="http://schemas.microsoft.com/office/drawing/2014/main" id="{BB909F7E-85A0-2546-B7B8-08CE48C334B5}"/>
              </a:ext>
            </a:extLst>
          </p:cNvPr>
          <p:cNvSpPr/>
          <p:nvPr/>
        </p:nvSpPr>
        <p:spPr>
          <a:xfrm>
            <a:off x="5364765" y="5918592"/>
            <a:ext cx="102183" cy="181228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6021570-3EF6-C944-9E31-948CBBB62E03}"/>
              </a:ext>
            </a:extLst>
          </p:cNvPr>
          <p:cNvSpPr txBox="1"/>
          <p:nvPr/>
        </p:nvSpPr>
        <p:spPr>
          <a:xfrm>
            <a:off x="2615650" y="4194227"/>
            <a:ext cx="3916457" cy="4564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j</a:t>
            </a:r>
            <a:r>
              <a:rPr kumimoji="1" lang="zh-CN" altLang="en-US" dirty="0"/>
              <a:t>          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          </a:t>
            </a:r>
            <a:r>
              <a:rPr kumimoji="1" lang="en-US" altLang="zh-CN" dirty="0"/>
              <a:t>x</a:t>
            </a:r>
            <a:r>
              <a:rPr kumimoji="1" lang="zh-CN" altLang="en-US" dirty="0"/>
              <a:t>          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          </a:t>
            </a:r>
            <a:r>
              <a:rPr kumimoji="1" lang="en-US" altLang="zh-CN" dirty="0"/>
              <a:t>a</a:t>
            </a:r>
            <a:r>
              <a:rPr kumimoji="1" lang="zh-CN" altLang="en-US" dirty="0"/>
              <a:t>          </a:t>
            </a:r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CE850DEA-1189-0C43-AE9A-566263D61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9919" y="3301379"/>
            <a:ext cx="9315450" cy="51324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E63E211-F14B-6547-ACCD-81B1A8A175F3}"/>
              </a:ext>
            </a:extLst>
          </p:cNvPr>
          <p:cNvSpPr txBox="1"/>
          <p:nvPr/>
        </p:nvSpPr>
        <p:spPr>
          <a:xfrm>
            <a:off x="1276822" y="4194227"/>
            <a:ext cx="1338828" cy="458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原始输入：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0E6EAD-13CF-BA4B-A05A-FAD8AFE1AD11}"/>
              </a:ext>
            </a:extLst>
          </p:cNvPr>
          <p:cNvSpPr txBox="1"/>
          <p:nvPr/>
        </p:nvSpPr>
        <p:spPr>
          <a:xfrm>
            <a:off x="12725823" y="8774560"/>
            <a:ext cx="10445488" cy="1704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第一个节点，在系统词库</a:t>
            </a:r>
            <a:r>
              <a:rPr kumimoji="1" lang="en-US" altLang="zh-CN" dirty="0"/>
              <a:t>sys</a:t>
            </a:r>
            <a:r>
              <a:rPr kumimoji="1" lang="zh-CN" altLang="en-US" dirty="0"/>
              <a:t>中查找；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后续节点按照词典优先级查找：</a:t>
            </a:r>
            <a:endParaRPr kumimoji="1" lang="en-US" altLang="zh-CN" dirty="0"/>
          </a:p>
          <a:p>
            <a:pPr algn="r">
              <a:lnSpc>
                <a:spcPct val="150000"/>
              </a:lnSpc>
            </a:pPr>
            <a:r>
              <a:rPr kumimoji="1" lang="zh-CN" altLang="en-US" dirty="0"/>
              <a:t>       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hot</a:t>
            </a:r>
            <a:r>
              <a:rPr kumimoji="1" lang="zh-CN" altLang="en-US" dirty="0"/>
              <a:t> 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misread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city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cell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cloud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intelligent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fuzzy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mix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每遍历一个节点，都可能得到一组切分方案，每个切分方案会设置对应词典优先级。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772A34-E454-BB4A-B4E3-928E7ED135C2}"/>
              </a:ext>
            </a:extLst>
          </p:cNvPr>
          <p:cNvSpPr txBox="1"/>
          <p:nvPr/>
        </p:nvSpPr>
        <p:spPr>
          <a:xfrm>
            <a:off x="2387600" y="9290586"/>
            <a:ext cx="2586990" cy="4195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ji:</a:t>
            </a:r>
            <a:r>
              <a:rPr kumimoji="1" lang="zh-CN" altLang="en-US" dirty="0"/>
              <a:t>              单字切分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ji’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xian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 </a:t>
            </a:r>
            <a:r>
              <a:rPr kumimoji="1" lang="en-US" altLang="zh-CN" dirty="0"/>
              <a:t>	</a:t>
            </a:r>
            <a:r>
              <a:rPr kumimoji="1" lang="zh-CN" altLang="en-US" dirty="0"/>
              <a:t>  完整词切分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ji’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xi</a:t>
            </a:r>
            <a:r>
              <a:rPr kumimoji="1" lang="zh-CN" altLang="en-US" dirty="0"/>
              <a:t>：       部分词切分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ji’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xi’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    </a:t>
            </a:r>
            <a:r>
              <a:rPr kumimoji="1" lang="zh-CN" altLang="en-US" dirty="0">
                <a:solidFill>
                  <a:srgbClr val="FF0000"/>
                </a:solidFill>
              </a:rPr>
              <a:t>找不到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/>
              <a:t>ji’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xi’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a’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n:</a:t>
            </a:r>
            <a:r>
              <a:rPr kumimoji="1" lang="zh-CN" altLang="en-US" dirty="0"/>
              <a:t> </a:t>
            </a:r>
            <a:r>
              <a:rPr kumimoji="1" lang="zh-CN" altLang="en-US" dirty="0">
                <a:solidFill>
                  <a:srgbClr val="FF0000"/>
                </a:solidFill>
              </a:rPr>
              <a:t>找不到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/>
              <a:t>ji‘</a:t>
            </a:r>
            <a:r>
              <a:rPr kumimoji="1" lang="zh-CN" altLang="en-US" dirty="0"/>
              <a:t> </a:t>
            </a:r>
            <a:r>
              <a:rPr kumimoji="1" lang="en-US" altLang="zh-CN" dirty="0"/>
              <a:t>xi’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an(</a:t>
            </a:r>
            <a:r>
              <a:rPr kumimoji="1" lang="zh-CN" altLang="en-US" dirty="0"/>
              <a:t>混输）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zh-CN" altLang="en-US" dirty="0">
                <a:solidFill>
                  <a:srgbClr val="FF0000"/>
                </a:solidFill>
              </a:rPr>
              <a:t>找不到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/>
              <a:t>ji‘</a:t>
            </a:r>
            <a:r>
              <a:rPr kumimoji="1" lang="zh-CN" altLang="en-US" dirty="0"/>
              <a:t> </a:t>
            </a:r>
            <a:r>
              <a:rPr kumimoji="1" lang="en-US" altLang="zh-CN" dirty="0"/>
              <a:t>xi’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 完整词切分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/>
              <a:t>Ji‘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xia</a:t>
            </a:r>
            <a:r>
              <a:rPr kumimoji="1" lang="en-US" altLang="zh-CN" dirty="0"/>
              <a:t>:</a:t>
            </a:r>
            <a:r>
              <a:rPr kumimoji="1" lang="zh-CN" altLang="en-US" dirty="0"/>
              <a:t>     部分词切分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ji’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xia</a:t>
            </a:r>
            <a:r>
              <a:rPr kumimoji="1" lang="en-US" altLang="zh-CN" dirty="0"/>
              <a:t>‘</a:t>
            </a:r>
            <a:r>
              <a:rPr kumimoji="1" lang="zh-CN" altLang="en-US" dirty="0"/>
              <a:t> </a:t>
            </a:r>
            <a:r>
              <a:rPr kumimoji="1" lang="en-US" altLang="zh-CN" dirty="0"/>
              <a:t>n:</a:t>
            </a:r>
            <a:r>
              <a:rPr kumimoji="1" lang="zh-CN" altLang="en-US" dirty="0"/>
              <a:t>  完整词切分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endParaRPr kumimoji="1" lang="en-US" altLang="zh-CN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F4D2789-22FA-2549-9CC8-2622864EE97C}"/>
              </a:ext>
            </a:extLst>
          </p:cNvPr>
          <p:cNvSpPr txBox="1"/>
          <p:nvPr/>
        </p:nvSpPr>
        <p:spPr>
          <a:xfrm>
            <a:off x="6231977" y="8821924"/>
            <a:ext cx="2300630" cy="3782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ji’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xian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  完整词切分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ji‘</a:t>
            </a:r>
            <a:r>
              <a:rPr kumimoji="1" lang="zh-CN" altLang="en-US" dirty="0"/>
              <a:t> </a:t>
            </a:r>
            <a:r>
              <a:rPr kumimoji="1" lang="en-US" altLang="zh-CN" dirty="0"/>
              <a:t>xi’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完整词切分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/>
              <a:t>ji’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xia</a:t>
            </a:r>
            <a:r>
              <a:rPr kumimoji="1" lang="en-US" altLang="zh-CN" dirty="0"/>
              <a:t>‘</a:t>
            </a:r>
            <a:r>
              <a:rPr kumimoji="1" lang="zh-CN" altLang="en-US" dirty="0"/>
              <a:t> </a:t>
            </a:r>
            <a:r>
              <a:rPr kumimoji="1" lang="en-US" altLang="zh-CN" dirty="0"/>
              <a:t>n:</a:t>
            </a:r>
            <a:r>
              <a:rPr kumimoji="1" lang="zh-CN" altLang="en-US" dirty="0"/>
              <a:t>  完整词切分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Ji‘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xia</a:t>
            </a:r>
            <a:r>
              <a:rPr kumimoji="1" lang="en-US" altLang="zh-CN" dirty="0"/>
              <a:t>:</a:t>
            </a:r>
            <a:r>
              <a:rPr kumimoji="1" lang="zh-CN" altLang="en-US" dirty="0"/>
              <a:t>     部分词切分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ji’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xi</a:t>
            </a:r>
            <a:r>
              <a:rPr kumimoji="1" lang="zh-CN" altLang="en-US" dirty="0"/>
              <a:t>：     部分词切分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ji:</a:t>
            </a:r>
            <a:r>
              <a:rPr kumimoji="1" lang="zh-CN" altLang="en-US" dirty="0"/>
              <a:t>            单字切分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得到</a:t>
            </a:r>
            <a:r>
              <a:rPr kumimoji="1" lang="en-US" altLang="zh-CN" dirty="0"/>
              <a:t>5</a:t>
            </a:r>
            <a:r>
              <a:rPr kumimoji="1" lang="zh-CN" altLang="en-US" dirty="0"/>
              <a:t>中切分方案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097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ṧḷ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šļïḑé">
            <a:extLst>
              <a:ext uri="{FF2B5EF4-FFF2-40B4-BE49-F238E27FC236}">
                <a16:creationId xmlns:a16="http://schemas.microsoft.com/office/drawing/2014/main" id="{BF1BEC36-D7A1-471B-B6EE-30A7C3BD1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2697" y="889024"/>
            <a:ext cx="20269566" cy="1200329"/>
          </a:xfrm>
        </p:spPr>
        <p:txBody>
          <a:bodyPr/>
          <a:lstStyle/>
          <a:p>
            <a:r>
              <a:rPr lang="zh-CN" altLang="en-US" dirty="0"/>
              <a:t>候选词生成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611E2E9C-A6FA-704D-AB35-23BE73F71CAF}"/>
              </a:ext>
            </a:extLst>
          </p:cNvPr>
          <p:cNvSpPr txBox="1"/>
          <p:nvPr/>
        </p:nvSpPr>
        <p:spPr>
          <a:xfrm>
            <a:off x="2407576" y="10440939"/>
            <a:ext cx="8288557" cy="2626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/>
              <a:t>3.</a:t>
            </a:r>
            <a:r>
              <a:rPr kumimoji="1" lang="zh-CN" altLang="en-US" sz="4000" dirty="0"/>
              <a:t>候选词生成参数</a:t>
            </a:r>
            <a:endParaRPr kumimoji="1" lang="en-US" altLang="zh-CN" sz="4000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输入：切分方案集合、词典（</a:t>
            </a:r>
            <a:r>
              <a:rPr kumimoji="1" lang="en-US" altLang="zh-CN" dirty="0"/>
              <a:t> user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contact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sys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hot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misread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city</a:t>
            </a:r>
            <a:r>
              <a:rPr kumimoji="1" lang="zh-CN" altLang="en-US" dirty="0"/>
              <a:t>、</a:t>
            </a:r>
            <a:r>
              <a:rPr kumimoji="1" lang="en-US" altLang="zh-CN" dirty="0"/>
              <a:t>	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cell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cloud</a:t>
            </a:r>
            <a:r>
              <a:rPr kumimoji="1" lang="zh-CN" altLang="en-US" dirty="0"/>
              <a:t>、 </a:t>
            </a:r>
            <a:r>
              <a:rPr kumimoji="1" lang="en-US" altLang="zh-CN" dirty="0"/>
              <a:t>intelligent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fuzzy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mix</a:t>
            </a:r>
            <a:r>
              <a:rPr kumimoji="1" lang="zh-CN" altLang="en-US" dirty="0"/>
              <a:t>、</a:t>
            </a:r>
            <a:r>
              <a:rPr kumimoji="1" lang="en-US" altLang="zh-CN" dirty="0"/>
              <a:t>name</a:t>
            </a:r>
            <a:r>
              <a:rPr kumimoji="1" lang="zh-CN" altLang="en-US" dirty="0"/>
              <a:t>）    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输出：候选集合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8F9804D-F84F-F248-95D4-7429CCB2C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2940" y="4556898"/>
            <a:ext cx="9315450" cy="513248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5E87424-1615-0A44-BC74-E4029D009475}"/>
              </a:ext>
            </a:extLst>
          </p:cNvPr>
          <p:cNvSpPr txBox="1"/>
          <p:nvPr/>
        </p:nvSpPr>
        <p:spPr>
          <a:xfrm>
            <a:off x="2109398" y="3083698"/>
            <a:ext cx="9315371" cy="2626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/>
              <a:t>1.</a:t>
            </a:r>
            <a:r>
              <a:rPr kumimoji="1" lang="zh-CN" altLang="en-US" sz="4000" dirty="0"/>
              <a:t>词典筛选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      在音节切分方案中指定对应的词典优先级，过滤低优先级词典。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      假定某个切分对应的词典是</a:t>
            </a:r>
            <a:r>
              <a:rPr kumimoji="1" lang="en-US" altLang="zh-CN" dirty="0"/>
              <a:t>sys</a:t>
            </a:r>
            <a:r>
              <a:rPr kumimoji="1" lang="zh-CN" altLang="en-US" dirty="0"/>
              <a:t>，则候选在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contact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sys</a:t>
            </a:r>
            <a:r>
              <a:rPr kumimoji="1" lang="zh-CN" altLang="en-US" dirty="0"/>
              <a:t>中生成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hot</a:t>
            </a:r>
            <a:r>
              <a:rPr kumimoji="1" lang="zh-CN" altLang="en-US" dirty="0"/>
              <a:t> 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misread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city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cell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cloud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intelligent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fuzzy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mix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</a:p>
          <a:p>
            <a:pPr>
              <a:lnSpc>
                <a:spcPct val="150000"/>
              </a:lnSpc>
            </a:pPr>
            <a:endParaRPr kumimoji="1"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3807DE-9F76-B945-8FC8-360C4B5840E8}"/>
              </a:ext>
            </a:extLst>
          </p:cNvPr>
          <p:cNvSpPr txBox="1"/>
          <p:nvPr/>
        </p:nvSpPr>
        <p:spPr>
          <a:xfrm>
            <a:off x="2109398" y="5936259"/>
            <a:ext cx="8288558" cy="4288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/>
              <a:t>2.</a:t>
            </a:r>
            <a:r>
              <a:rPr kumimoji="1" lang="zh-CN" altLang="en-US" sz="4000" dirty="0"/>
              <a:t>候选生成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      按照切分方案，在词典树中找到对应结点的所有</a:t>
            </a:r>
            <a:r>
              <a:rPr kumimoji="1" lang="en-US" altLang="zh-CN" dirty="0"/>
              <a:t>values</a:t>
            </a:r>
          </a:p>
          <a:p>
            <a:pPr lvl="2">
              <a:lnSpc>
                <a:spcPct val="150000"/>
              </a:lnSpc>
            </a:pPr>
            <a:r>
              <a:rPr kumimoji="1" lang="en-US" altLang="zh-CN" dirty="0"/>
              <a:t>ji’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xian</a:t>
            </a:r>
            <a:r>
              <a:rPr kumimoji="1" lang="zh-CN" altLang="en-US" dirty="0"/>
              <a:t>：</a:t>
            </a:r>
            <a:r>
              <a:rPr kumimoji="1" lang="en-US" altLang="zh-CN" dirty="0"/>
              <a:t>	/</a:t>
            </a:r>
            <a:r>
              <a:rPr kumimoji="1" lang="zh-CN" altLang="en-US" dirty="0"/>
              <a:t> 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 </a:t>
            </a:r>
            <a:r>
              <a:rPr kumimoji="1" lang="en-US" altLang="zh-CN" dirty="0"/>
              <a:t>ji</a:t>
            </a:r>
            <a:r>
              <a:rPr kumimoji="1" lang="zh-CN" altLang="en-US" dirty="0"/>
              <a:t> 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 </a:t>
            </a:r>
            <a:r>
              <a:rPr kumimoji="1" lang="en-US" altLang="zh-CN" dirty="0" err="1"/>
              <a:t>xian</a:t>
            </a:r>
            <a:r>
              <a:rPr kumimoji="1" lang="en-US" altLang="zh-CN" dirty="0"/>
              <a:t>		</a:t>
            </a:r>
            <a:r>
              <a:rPr kumimoji="1" lang="zh-CN" altLang="en-US" dirty="0"/>
              <a:t>基线</a:t>
            </a:r>
            <a:r>
              <a:rPr kumimoji="1" lang="en-US" altLang="zh-CN" dirty="0"/>
              <a:t>…</a:t>
            </a:r>
          </a:p>
          <a:p>
            <a:pPr lvl="2">
              <a:lnSpc>
                <a:spcPct val="150000"/>
              </a:lnSpc>
            </a:pPr>
            <a:r>
              <a:rPr kumimoji="1" lang="en-US" altLang="zh-CN" dirty="0"/>
              <a:t>ji‘</a:t>
            </a:r>
            <a:r>
              <a:rPr kumimoji="1" lang="zh-CN" altLang="en-US" dirty="0"/>
              <a:t> </a:t>
            </a:r>
            <a:r>
              <a:rPr kumimoji="1" lang="en-US" altLang="zh-CN" dirty="0"/>
              <a:t>xi’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an:</a:t>
            </a:r>
            <a:r>
              <a:rPr kumimoji="1" lang="zh-CN" altLang="en-US" dirty="0"/>
              <a:t> </a:t>
            </a:r>
            <a:r>
              <a:rPr kumimoji="1" lang="en-US" altLang="zh-CN" dirty="0"/>
              <a:t>	/</a:t>
            </a:r>
            <a:r>
              <a:rPr kumimoji="1" lang="zh-CN" altLang="en-US" dirty="0"/>
              <a:t> 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 </a:t>
            </a:r>
            <a:r>
              <a:rPr kumimoji="1" lang="en-US" altLang="zh-CN" dirty="0"/>
              <a:t>ji</a:t>
            </a:r>
            <a:r>
              <a:rPr kumimoji="1" lang="zh-CN" altLang="en-US" dirty="0"/>
              <a:t> 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xi</a:t>
            </a:r>
            <a:r>
              <a:rPr kumimoji="1" lang="zh-CN" altLang="en-US" dirty="0"/>
              <a:t> 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 </a:t>
            </a:r>
            <a:r>
              <a:rPr kumimoji="1" lang="en-US" altLang="zh-CN" dirty="0"/>
              <a:t>an	</a:t>
            </a:r>
            <a:r>
              <a:rPr kumimoji="1" lang="zh-CN" altLang="en-US" dirty="0"/>
              <a:t>及西安</a:t>
            </a:r>
            <a:r>
              <a:rPr kumimoji="1" lang="en-US" altLang="zh-CN" dirty="0"/>
              <a:t>…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en-US" altLang="zh-CN" dirty="0"/>
              <a:t>ji’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xia</a:t>
            </a:r>
            <a:r>
              <a:rPr kumimoji="1" lang="en-US" altLang="zh-CN" dirty="0"/>
              <a:t>‘</a:t>
            </a:r>
            <a:r>
              <a:rPr kumimoji="1" lang="zh-CN" altLang="en-US" dirty="0"/>
              <a:t> </a:t>
            </a:r>
            <a:r>
              <a:rPr kumimoji="1" lang="en-US" altLang="zh-CN" dirty="0"/>
              <a:t>n</a:t>
            </a:r>
            <a:r>
              <a:rPr kumimoji="1" lang="zh-CN" altLang="en-US" dirty="0"/>
              <a:t>：</a:t>
            </a:r>
            <a:r>
              <a:rPr kumimoji="1" lang="en-US" altLang="zh-CN" dirty="0"/>
              <a:t>	/</a:t>
            </a:r>
            <a:r>
              <a:rPr kumimoji="1" lang="zh-CN" altLang="en-US" dirty="0"/>
              <a:t> 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 </a:t>
            </a:r>
            <a:r>
              <a:rPr kumimoji="1" lang="en-US" altLang="zh-CN" dirty="0"/>
              <a:t>ji</a:t>
            </a:r>
            <a:r>
              <a:rPr kumimoji="1" lang="zh-CN" altLang="en-US" dirty="0"/>
              <a:t> 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xia</a:t>
            </a:r>
            <a:r>
              <a:rPr kumimoji="1" lang="zh-CN" altLang="en-US" dirty="0"/>
              <a:t> 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 </a:t>
            </a:r>
            <a:r>
              <a:rPr kumimoji="1" lang="en-US" altLang="zh-CN" dirty="0"/>
              <a:t>n	</a:t>
            </a:r>
            <a:r>
              <a:rPr kumimoji="1" lang="zh-CN" altLang="en-US" dirty="0"/>
              <a:t>记下你</a:t>
            </a:r>
            <a:r>
              <a:rPr kumimoji="1" lang="en-US" altLang="zh-CN" dirty="0"/>
              <a:t>…</a:t>
            </a:r>
          </a:p>
          <a:p>
            <a:pPr lvl="2">
              <a:lnSpc>
                <a:spcPct val="150000"/>
              </a:lnSpc>
            </a:pPr>
            <a:r>
              <a:rPr kumimoji="1" lang="en-US" altLang="zh-CN" dirty="0"/>
              <a:t>Ji‘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xia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	/</a:t>
            </a:r>
            <a:r>
              <a:rPr kumimoji="1" lang="zh-CN" altLang="en-US" dirty="0"/>
              <a:t> 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 </a:t>
            </a:r>
            <a:r>
              <a:rPr kumimoji="1" lang="en-US" altLang="zh-CN" dirty="0"/>
              <a:t>ji</a:t>
            </a:r>
            <a:r>
              <a:rPr kumimoji="1" lang="zh-CN" altLang="en-US" dirty="0"/>
              <a:t> 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 </a:t>
            </a:r>
            <a:r>
              <a:rPr kumimoji="1" lang="en-US" altLang="zh-CN" dirty="0" err="1"/>
              <a:t>xia</a:t>
            </a:r>
            <a:r>
              <a:rPr kumimoji="1" lang="en-US" altLang="zh-CN" dirty="0"/>
              <a:t>		</a:t>
            </a:r>
            <a:r>
              <a:rPr kumimoji="1" lang="zh-CN" altLang="en-US" dirty="0"/>
              <a:t>几下</a:t>
            </a:r>
            <a:r>
              <a:rPr kumimoji="1" lang="en-US" altLang="zh-CN" dirty="0"/>
              <a:t>…</a:t>
            </a:r>
          </a:p>
          <a:p>
            <a:pPr lvl="2">
              <a:lnSpc>
                <a:spcPct val="150000"/>
              </a:lnSpc>
            </a:pPr>
            <a:r>
              <a:rPr kumimoji="1" lang="en-US" altLang="zh-CN" dirty="0"/>
              <a:t>ji’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xi</a:t>
            </a:r>
            <a:r>
              <a:rPr kumimoji="1" lang="zh-CN" altLang="en-US" dirty="0"/>
              <a:t> ： </a:t>
            </a:r>
            <a:r>
              <a:rPr kumimoji="1" lang="en-US" altLang="zh-CN" dirty="0"/>
              <a:t>	/</a:t>
            </a:r>
            <a:r>
              <a:rPr kumimoji="1" lang="zh-CN" altLang="en-US" dirty="0"/>
              <a:t> 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 </a:t>
            </a:r>
            <a:r>
              <a:rPr kumimoji="1" lang="en-US" altLang="zh-CN" dirty="0"/>
              <a:t>ji</a:t>
            </a:r>
            <a:r>
              <a:rPr kumimoji="1" lang="zh-CN" altLang="en-US" dirty="0"/>
              <a:t> 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 </a:t>
            </a:r>
            <a:r>
              <a:rPr kumimoji="1" lang="en-US" altLang="zh-CN" dirty="0"/>
              <a:t>xi		</a:t>
            </a:r>
            <a:r>
              <a:rPr kumimoji="1" lang="zh-CN" altLang="en-US" dirty="0"/>
              <a:t>鸡西</a:t>
            </a:r>
            <a:r>
              <a:rPr kumimoji="1" lang="en-US" altLang="zh-CN" dirty="0"/>
              <a:t>…</a:t>
            </a:r>
          </a:p>
          <a:p>
            <a:pPr lvl="2">
              <a:lnSpc>
                <a:spcPct val="150000"/>
              </a:lnSpc>
            </a:pPr>
            <a:r>
              <a:rPr kumimoji="1" lang="en-US" altLang="zh-CN" dirty="0"/>
              <a:t>ji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 </a:t>
            </a:r>
            <a:r>
              <a:rPr kumimoji="1" lang="en-US" altLang="zh-CN" dirty="0"/>
              <a:t>		/</a:t>
            </a:r>
            <a:r>
              <a:rPr kumimoji="1" lang="zh-CN" altLang="en-US" dirty="0"/>
              <a:t> 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 </a:t>
            </a:r>
            <a:r>
              <a:rPr kumimoji="1" lang="en-US" altLang="zh-CN" dirty="0"/>
              <a:t>ji			</a:t>
            </a:r>
            <a:r>
              <a:rPr kumimoji="1" lang="zh-CN" altLang="en-US" dirty="0"/>
              <a:t> 基、几 、 鸡</a:t>
            </a:r>
            <a:r>
              <a:rPr kumimoji="1" lang="en-US" altLang="zh-CN" dirty="0"/>
              <a:t>…</a:t>
            </a:r>
          </a:p>
          <a:p>
            <a:pPr>
              <a:lnSpc>
                <a:spcPct val="150000"/>
              </a:lnSpc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36116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48e7140e-8fd2-483e-b93e-aac90eded52d"/>
</p:tagLst>
</file>

<file path=ppt/theme/theme1.xml><?xml version="1.0" encoding="utf-8"?>
<a:theme xmlns:a="http://schemas.openxmlformats.org/drawingml/2006/main" name="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3449A"/>
      </a:accent1>
      <a:accent2>
        <a:srgbClr val="FFBB58"/>
      </a:accent2>
      <a:accent3>
        <a:srgbClr val="CF8B29"/>
      </a:accent3>
      <a:accent4>
        <a:srgbClr val="F7F3E9"/>
      </a:accent4>
      <a:accent5>
        <a:srgbClr val="F3EDE1"/>
      </a:accent5>
      <a:accent6>
        <a:srgbClr val="5959A3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8e7140e-8fd2-483e-b93e-aac90eded52d.source.default.zh-Hans" id="{BFE01072-4010-5C41-9D0B-0E14D0813742}" vid="{98F5B602-7B40-5E43-9B20-157EFB1DB59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3449A"/>
    </a:accent1>
    <a:accent2>
      <a:srgbClr val="FFBB58"/>
    </a:accent2>
    <a:accent3>
      <a:srgbClr val="CF8B29"/>
    </a:accent3>
    <a:accent4>
      <a:srgbClr val="F7F3E9"/>
    </a:accent4>
    <a:accent5>
      <a:srgbClr val="F3EDE1"/>
    </a:accent5>
    <a:accent6>
      <a:srgbClr val="5959A3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3449A"/>
    </a:accent1>
    <a:accent2>
      <a:srgbClr val="FFBB58"/>
    </a:accent2>
    <a:accent3>
      <a:srgbClr val="CF8B29"/>
    </a:accent3>
    <a:accent4>
      <a:srgbClr val="F7F3E9"/>
    </a:accent4>
    <a:accent5>
      <a:srgbClr val="F3EDE1"/>
    </a:accent5>
    <a:accent6>
      <a:srgbClr val="5959A3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13945</TotalTime>
  <Words>1692</Words>
  <Application>Microsoft Macintosh PowerPoint</Application>
  <PresentationFormat>自定义</PresentationFormat>
  <Paragraphs>214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SimSun</vt:lpstr>
      <vt:lpstr>微软雅黑</vt:lpstr>
      <vt:lpstr>Arial</vt:lpstr>
      <vt:lpstr>Calibri</vt:lpstr>
      <vt:lpstr>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www.gaoding.com</dc:subject>
  <dc:creator>1002501400@qq.com</dc:creator>
  <cp:lastModifiedBy>1002501400@qq.com</cp:lastModifiedBy>
  <cp:revision>100</cp:revision>
  <cp:lastPrinted>2021-05-17T16:00:00Z</cp:lastPrinted>
  <dcterms:created xsi:type="dcterms:W3CDTF">2021-06-03T08:54:05Z</dcterms:created>
  <dcterms:modified xsi:type="dcterms:W3CDTF">2021-06-24T08:14:47Z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EMPLATE">
    <vt:lpwstr>48e7140e-8fd2-483e-b93e-aac90eded52d</vt:lpwstr>
  </property>
</Properties>
</file>