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30239970" cy="4247959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" d="100"/>
          <a:sy n="12" d="100"/>
        </p:scale>
        <p:origin x="2746" y="178"/>
      </p:cViewPr>
      <p:guideLst/>
    </p:cSldViewPr>
  </p:slideViewPr>
  <p:notesTextViewPr>
    <p:cViewPr>
      <p:scale>
        <a:sx n="1" d="1"/>
        <a:sy n="1" d="1"/>
      </p:scale>
      <p:origin x="0" y="-4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1EFC-F07A-4A54-B7FB-BBF2237B5CE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143000"/>
            <a:ext cx="2197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0FBFB-5439-46B1-95D6-F5552DE0A4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490595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1pPr>
    <a:lvl2pPr marL="1744980" algn="l" defTabSz="3490595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2pPr>
    <a:lvl3pPr marL="3490595" algn="l" defTabSz="3490595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3pPr>
    <a:lvl4pPr marL="5235575" algn="l" defTabSz="3490595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4pPr>
    <a:lvl5pPr marL="6981190" algn="l" defTabSz="3490595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5pPr>
    <a:lvl6pPr marL="8726170" algn="l" defTabSz="3490595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6pPr>
    <a:lvl7pPr marL="10471785" algn="l" defTabSz="3490595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7pPr>
    <a:lvl8pPr marL="12216765" algn="l" defTabSz="3490595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8pPr>
    <a:lvl9pPr marL="13962380" algn="l" defTabSz="3490595" rtl="0" eaLnBrk="1" latinLnBrk="0" hangingPunct="1">
      <a:defRPr sz="45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GB" sz="1400" b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Speaker Notes</a:t>
            </a:r>
            <a:endParaRPr lang="en-US" sz="1400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1400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INTRODUCTION : </a:t>
            </a:r>
            <a:r>
              <a:rPr lang="en-US" sz="1400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These visualizations are created in Tableau with help of survey which was conducted by Ben </a:t>
            </a:r>
            <a:r>
              <a:rPr lang="en-US" sz="1400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Silverstone.I</a:t>
            </a:r>
            <a:r>
              <a:rPr lang="en-US" sz="1400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 have created 9 charts of visualizations mainly graphs consist of different components like </a:t>
            </a:r>
            <a:r>
              <a:rPr lang="en-US" sz="1400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gender,age,departments</a:t>
            </a:r>
            <a:r>
              <a:rPr lang="en-US" sz="1400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, with the help of these graphs I found a problem and suggested a solution which was given by feedback of departments peoples.</a:t>
            </a:r>
            <a:br>
              <a:rPr lang="en-US" sz="1400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0FBFB-5439-46B1-95D6-F5552DE0A4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 1 : College and Profession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 first bar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graph,I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have used two survey questions Colleges and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Professions,with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the help of these I have visualize that How many colleges have each profession employees like in graph we can see that there are nineteen colleges and four Professions.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Overall from first graph visualization we see that highest majority profession is Academic in most of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colleges,and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the least one profession is Senior Management in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colleges.Business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Support Employees are  slightly  more than Middle Management.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 2 : Department wise Gender &amp; Age Survey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 second stacked bar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graph,I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have used three survey questions which represents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Age,Gender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and Departments with the help of these I have visualize and get more detailed insights.</a:t>
            </a:r>
            <a:b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b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From this graph I can visualize that the number of Employees overall in each department are starting from 21-30 age below 20 there are very less departments which have hired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employees.In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this graph I have visualize that (Over 60) there are very less employees in each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department.Lastly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I have concluded that for Senior Management  positions the mainly age bracket is 40 to 60  below this there are only one or two people that have been hired.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 3 : Receive Email Increase Recent Years </a:t>
            </a:r>
            <a:b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b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 third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graph,I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have used three questions which represents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Departments,No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of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Emails,and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Volume with the help of these I have visualize and get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insights.By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visualizing this graph I concluded that the most email receiving department are Academic and Business Support which have increased recent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years,Middle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Management also slightly increased but not much in comparison of Academic and Business Support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Departments.In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last I analyzed that only there is one Senior Management Department which is not increased in recent years like other departments. </a:t>
            </a:r>
            <a:b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b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 4 : Sent Email Increase Recent Years </a:t>
            </a:r>
            <a:b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 fourth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graph,I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have used  three questions which represents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Departments,No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of Sent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Emails,and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Volume with the help of these I have visualize and get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insights.By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visualizing this graph I concluded that the most email sent department are Academic and Business Support which have increased recent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years,Middle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Management also slightly increased but not much in comparison of Academic and Business Support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Departments.In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last I analyzed that only there is one Senior Management Department which is not increased in recent years like other departments. 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(In poster I have merged these graphs)</a:t>
            </a:r>
            <a:b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b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After visualization of Graph 3 and Graph 4,I analyzed a problem that there are only two Departments Middle Management and Senior Management which are not sending and receiving emails in comparison to other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departments.Now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I have to solve this problem by doing more visualization in other graphs.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 5 : Feedback about features of email systems from different  departments that feels are barriers to using them effectively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As in previous Graphs 3 and 4 I have found a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problem,now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I have to find a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solution,So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for fourth graph  I have used two questions Departments  and Feedback that are barriers with the help of these I have visualize different feedback from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departments.But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now I will focus on only Senior and Middle Management Departments there  sending and receiving email usage is very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low.So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by visualizing fifth graph  I concluded that most of Department Employees stated that Technical Issues  , Ease of abuse Security  Storage and attachment size and handling  and lack of training including user competence are barriers of email system which reduce them it using effectively.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 6 : Time Wasted Survey from Departments Employees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 sixth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graph,I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have used two different questions of Departments and Feedback of Employees regarding Time wastage  with the help of these I have done visualization.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 this graph I will only discuss on Senior and Middle Management because as I have earlier said that their email usage is very low.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 sixth graph I have concluded that majority of Employees from Senior and Middle Management responded that work emails that are not relevant or duplicated ,Spam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emails,incorrect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method or content and Personal Management issues including private use are the causes of time wastage in emails.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 7 : Which Departments attended the training on the use of email ?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 seventh graph I have used tree-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maps,it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consists of two questions related to Departments and Are Employees attended the training “YES” or “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NO”,with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the help of these I have done visualizations and concluded that Middle and Senior Management are the department which have not attended training on the use of email.</a:t>
            </a:r>
            <a:b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 8 : How do you think that user </a:t>
            </a:r>
            <a:r>
              <a:rPr lang="en-US" sz="4575" b="1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behaviour</a:t>
            </a:r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could be changed to make email more efficient ?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 eighth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graph,I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have used two questions related to Department and Feedback from employees that how user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behaviour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could be changed to make email more efficient.</a:t>
            </a:r>
            <a:b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From this graph I analyzed that from four different department employees gives a feedback that how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behaviour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can be change in order to make email more well-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organized.As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Senior and Middle Management responded that Consideration of others and relevance of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messages,Time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Management ,Appropriate use -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SPAM,personal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messages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etc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and Training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GRAPH 9 : How do you think that user </a:t>
            </a:r>
            <a:r>
              <a:rPr lang="en-US" sz="4575" b="1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behaviour</a:t>
            </a:r>
            <a:r>
              <a:rPr lang="en-US" sz="4575" b="1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could be changed to make email more efficient ?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 </a:t>
            </a:r>
            <a:endParaRPr lang="en-US" sz="457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 ninth graph I have used Pie Chart and Doughnut 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chart,it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consists of two questions Departments and a question are Departments Employees are will to change their email usage “YES” or “</a:t>
            </a:r>
            <a:r>
              <a:rPr lang="en-US" sz="457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NO”.From</a:t>
            </a:r>
            <a:r>
              <a:rPr lang="en-US" sz="457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this graph I visualize that 36.28% Employees are willing to change their email usage and 63.72% 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52156"/>
            <a:ext cx="25704245" cy="14789303"/>
          </a:xfrm>
        </p:spPr>
        <p:txBody>
          <a:bodyPr anchor="b"/>
          <a:lstStyle>
            <a:lvl1pPr algn="ctr">
              <a:defRPr sz="198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311791"/>
            <a:ext cx="22680216" cy="10256143"/>
          </a:xfrm>
        </p:spPr>
        <p:txBody>
          <a:bodyPr/>
          <a:lstStyle>
            <a:lvl1pPr marL="0" indent="0" algn="ctr">
              <a:buNone/>
              <a:defRPr sz="7935"/>
            </a:lvl1pPr>
            <a:lvl2pPr marL="1511935" indent="0" algn="ctr">
              <a:buNone/>
              <a:defRPr sz="6615"/>
            </a:lvl2pPr>
            <a:lvl3pPr marL="3023870" indent="0" algn="ctr">
              <a:buNone/>
              <a:defRPr sz="5955"/>
            </a:lvl3pPr>
            <a:lvl4pPr marL="4535805" indent="0" algn="ctr">
              <a:buNone/>
              <a:defRPr sz="5290"/>
            </a:lvl4pPr>
            <a:lvl5pPr marL="6047740" indent="0" algn="ctr">
              <a:buNone/>
              <a:defRPr sz="5290"/>
            </a:lvl5pPr>
            <a:lvl6pPr marL="7560310" indent="0" algn="ctr">
              <a:buNone/>
              <a:defRPr sz="5290"/>
            </a:lvl6pPr>
            <a:lvl7pPr marL="9072245" indent="0" algn="ctr">
              <a:buNone/>
              <a:defRPr sz="5290"/>
            </a:lvl7pPr>
            <a:lvl8pPr marL="10584180" indent="0" algn="ctr">
              <a:buNone/>
              <a:defRPr sz="5290"/>
            </a:lvl8pPr>
            <a:lvl9pPr marL="12096115" indent="0" algn="ctr">
              <a:buNone/>
              <a:defRPr sz="52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61662"/>
            <a:ext cx="6520562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61662"/>
            <a:ext cx="19183683" cy="3599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590491"/>
            <a:ext cx="26082248" cy="17670461"/>
          </a:xfrm>
        </p:spPr>
        <p:txBody>
          <a:bodyPr anchor="b"/>
          <a:lstStyle>
            <a:lvl1pPr>
              <a:defRPr sz="198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428121"/>
            <a:ext cx="26082248" cy="9292478"/>
          </a:xfrm>
        </p:spPr>
        <p:txBody>
          <a:bodyPr/>
          <a:lstStyle>
            <a:lvl1pPr marL="0" indent="0">
              <a:buNone/>
              <a:defRPr sz="7935">
                <a:solidFill>
                  <a:schemeClr val="tx1"/>
                </a:solidFill>
              </a:defRPr>
            </a:lvl1pPr>
            <a:lvl2pPr marL="1511935" indent="0">
              <a:buNone/>
              <a:defRPr sz="6615">
                <a:solidFill>
                  <a:schemeClr val="tx1">
                    <a:tint val="75000"/>
                  </a:schemeClr>
                </a:solidFill>
              </a:defRPr>
            </a:lvl2pPr>
            <a:lvl3pPr marL="3023870" indent="0">
              <a:buNone/>
              <a:defRPr sz="5955">
                <a:solidFill>
                  <a:schemeClr val="tx1">
                    <a:tint val="75000"/>
                  </a:schemeClr>
                </a:solidFill>
              </a:defRPr>
            </a:lvl3pPr>
            <a:lvl4pPr marL="4535805" indent="0">
              <a:buNone/>
              <a:defRPr sz="5290">
                <a:solidFill>
                  <a:schemeClr val="tx1">
                    <a:tint val="75000"/>
                  </a:schemeClr>
                </a:solidFill>
              </a:defRPr>
            </a:lvl4pPr>
            <a:lvl5pPr marL="6047740" indent="0">
              <a:buNone/>
              <a:defRPr sz="5290">
                <a:solidFill>
                  <a:schemeClr val="tx1">
                    <a:tint val="75000"/>
                  </a:schemeClr>
                </a:solidFill>
              </a:defRPr>
            </a:lvl5pPr>
            <a:lvl6pPr marL="7560310" indent="0">
              <a:buNone/>
              <a:defRPr sz="5290">
                <a:solidFill>
                  <a:schemeClr val="tx1">
                    <a:tint val="75000"/>
                  </a:schemeClr>
                </a:solidFill>
              </a:defRPr>
            </a:lvl6pPr>
            <a:lvl7pPr marL="9072245" indent="0">
              <a:buNone/>
              <a:defRPr sz="5290">
                <a:solidFill>
                  <a:schemeClr val="tx1">
                    <a:tint val="75000"/>
                  </a:schemeClr>
                </a:solidFill>
              </a:defRPr>
            </a:lvl7pPr>
            <a:lvl8pPr marL="10584180" indent="0">
              <a:buNone/>
              <a:defRPr sz="5290">
                <a:solidFill>
                  <a:schemeClr val="tx1">
                    <a:tint val="75000"/>
                  </a:schemeClr>
                </a:solidFill>
              </a:defRPr>
            </a:lvl8pPr>
            <a:lvl9pPr marL="12096115" indent="0">
              <a:buNone/>
              <a:defRPr sz="5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08310"/>
            <a:ext cx="12852122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08310"/>
            <a:ext cx="12852122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61671"/>
            <a:ext cx="26082248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13482"/>
            <a:ext cx="12793057" cy="5103486"/>
          </a:xfrm>
        </p:spPr>
        <p:txBody>
          <a:bodyPr anchor="b"/>
          <a:lstStyle>
            <a:lvl1pPr marL="0" indent="0">
              <a:buNone/>
              <a:defRPr sz="7935" b="1"/>
            </a:lvl1pPr>
            <a:lvl2pPr marL="1511935" indent="0">
              <a:buNone/>
              <a:defRPr sz="6615" b="1"/>
            </a:lvl2pPr>
            <a:lvl3pPr marL="3023870" indent="0">
              <a:buNone/>
              <a:defRPr sz="5955" b="1"/>
            </a:lvl3pPr>
            <a:lvl4pPr marL="4535805" indent="0">
              <a:buNone/>
              <a:defRPr sz="5290" b="1"/>
            </a:lvl4pPr>
            <a:lvl5pPr marL="6047740" indent="0">
              <a:buNone/>
              <a:defRPr sz="5290" b="1"/>
            </a:lvl5pPr>
            <a:lvl6pPr marL="7560310" indent="0">
              <a:buNone/>
              <a:defRPr sz="5290" b="1"/>
            </a:lvl6pPr>
            <a:lvl7pPr marL="9072245" indent="0">
              <a:buNone/>
              <a:defRPr sz="5290" b="1"/>
            </a:lvl7pPr>
            <a:lvl8pPr marL="10584180" indent="0">
              <a:buNone/>
              <a:defRPr sz="5290" b="1"/>
            </a:lvl8pPr>
            <a:lvl9pPr marL="12096115" indent="0">
              <a:buNone/>
              <a:defRPr sz="529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516968"/>
            <a:ext cx="12793057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13482"/>
            <a:ext cx="12856061" cy="5103486"/>
          </a:xfrm>
        </p:spPr>
        <p:txBody>
          <a:bodyPr anchor="b"/>
          <a:lstStyle>
            <a:lvl1pPr marL="0" indent="0">
              <a:buNone/>
              <a:defRPr sz="7935" b="1"/>
            </a:lvl1pPr>
            <a:lvl2pPr marL="1511935" indent="0">
              <a:buNone/>
              <a:defRPr sz="6615" b="1"/>
            </a:lvl2pPr>
            <a:lvl3pPr marL="3023870" indent="0">
              <a:buNone/>
              <a:defRPr sz="5955" b="1"/>
            </a:lvl3pPr>
            <a:lvl4pPr marL="4535805" indent="0">
              <a:buNone/>
              <a:defRPr sz="5290" b="1"/>
            </a:lvl4pPr>
            <a:lvl5pPr marL="6047740" indent="0">
              <a:buNone/>
              <a:defRPr sz="5290" b="1"/>
            </a:lvl5pPr>
            <a:lvl6pPr marL="7560310" indent="0">
              <a:buNone/>
              <a:defRPr sz="5290" b="1"/>
            </a:lvl6pPr>
            <a:lvl7pPr marL="9072245" indent="0">
              <a:buNone/>
              <a:defRPr sz="5290" b="1"/>
            </a:lvl7pPr>
            <a:lvl8pPr marL="10584180" indent="0">
              <a:buNone/>
              <a:defRPr sz="5290" b="1"/>
            </a:lvl8pPr>
            <a:lvl9pPr marL="12096115" indent="0">
              <a:buNone/>
              <a:defRPr sz="529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516968"/>
            <a:ext cx="12856061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16330"/>
            <a:ext cx="15309146" cy="30188272"/>
          </a:xfrm>
        </p:spPr>
        <p:txBody>
          <a:bodyPr/>
          <a:lstStyle>
            <a:lvl1pPr>
              <a:defRPr sz="10585"/>
            </a:lvl1pPr>
            <a:lvl2pPr>
              <a:defRPr sz="9260"/>
            </a:lvl2pPr>
            <a:lvl3pPr>
              <a:defRPr sz="7935"/>
            </a:lvl3pPr>
            <a:lvl4pPr>
              <a:defRPr sz="6615"/>
            </a:lvl4pPr>
            <a:lvl5pPr>
              <a:defRPr sz="6615"/>
            </a:lvl5pPr>
            <a:lvl6pPr>
              <a:defRPr sz="6615"/>
            </a:lvl6pPr>
            <a:lvl7pPr>
              <a:defRPr sz="6615"/>
            </a:lvl7pPr>
            <a:lvl8pPr>
              <a:defRPr sz="6615"/>
            </a:lvl8pPr>
            <a:lvl9pPr>
              <a:defRPr sz="66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0"/>
            </a:lvl1pPr>
            <a:lvl2pPr marL="1511935" indent="0">
              <a:buNone/>
              <a:defRPr sz="4630"/>
            </a:lvl2pPr>
            <a:lvl3pPr marL="3023870" indent="0">
              <a:buNone/>
              <a:defRPr sz="3970"/>
            </a:lvl3pPr>
            <a:lvl4pPr marL="4535805" indent="0">
              <a:buNone/>
              <a:defRPr sz="3305"/>
            </a:lvl4pPr>
            <a:lvl5pPr marL="6047740" indent="0">
              <a:buNone/>
              <a:defRPr sz="3305"/>
            </a:lvl5pPr>
            <a:lvl6pPr marL="7560310" indent="0">
              <a:buNone/>
              <a:defRPr sz="3305"/>
            </a:lvl6pPr>
            <a:lvl7pPr marL="9072245" indent="0">
              <a:buNone/>
              <a:defRPr sz="3305"/>
            </a:lvl7pPr>
            <a:lvl8pPr marL="10584180" indent="0">
              <a:buNone/>
              <a:defRPr sz="3305"/>
            </a:lvl8pPr>
            <a:lvl9pPr marL="12096115" indent="0">
              <a:buNone/>
              <a:defRPr sz="33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16330"/>
            <a:ext cx="15309146" cy="30188272"/>
          </a:xfrm>
        </p:spPr>
        <p:txBody>
          <a:bodyPr anchor="t"/>
          <a:lstStyle>
            <a:lvl1pPr marL="0" indent="0">
              <a:buNone/>
              <a:defRPr sz="10585"/>
            </a:lvl1pPr>
            <a:lvl2pPr marL="1511935" indent="0">
              <a:buNone/>
              <a:defRPr sz="9260"/>
            </a:lvl2pPr>
            <a:lvl3pPr marL="3023870" indent="0">
              <a:buNone/>
              <a:defRPr sz="7935"/>
            </a:lvl3pPr>
            <a:lvl4pPr marL="4535805" indent="0">
              <a:buNone/>
              <a:defRPr sz="6615"/>
            </a:lvl4pPr>
            <a:lvl5pPr marL="6047740" indent="0">
              <a:buNone/>
              <a:defRPr sz="6615"/>
            </a:lvl5pPr>
            <a:lvl6pPr marL="7560310" indent="0">
              <a:buNone/>
              <a:defRPr sz="6615"/>
            </a:lvl6pPr>
            <a:lvl7pPr marL="9072245" indent="0">
              <a:buNone/>
              <a:defRPr sz="6615"/>
            </a:lvl7pPr>
            <a:lvl8pPr marL="10584180" indent="0">
              <a:buNone/>
              <a:defRPr sz="6615"/>
            </a:lvl8pPr>
            <a:lvl9pPr marL="12096115" indent="0">
              <a:buNone/>
              <a:defRPr sz="66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0"/>
            </a:lvl1pPr>
            <a:lvl2pPr marL="1511935" indent="0">
              <a:buNone/>
              <a:defRPr sz="4630"/>
            </a:lvl2pPr>
            <a:lvl3pPr marL="3023870" indent="0">
              <a:buNone/>
              <a:defRPr sz="3970"/>
            </a:lvl3pPr>
            <a:lvl4pPr marL="4535805" indent="0">
              <a:buNone/>
              <a:defRPr sz="3305"/>
            </a:lvl4pPr>
            <a:lvl5pPr marL="6047740" indent="0">
              <a:buNone/>
              <a:defRPr sz="3305"/>
            </a:lvl5pPr>
            <a:lvl6pPr marL="7560310" indent="0">
              <a:buNone/>
              <a:defRPr sz="3305"/>
            </a:lvl6pPr>
            <a:lvl7pPr marL="9072245" indent="0">
              <a:buNone/>
              <a:defRPr sz="3305"/>
            </a:lvl7pPr>
            <a:lvl8pPr marL="10584180" indent="0">
              <a:buNone/>
              <a:defRPr sz="3305"/>
            </a:lvl8pPr>
            <a:lvl9pPr marL="12096115" indent="0">
              <a:buNone/>
              <a:defRPr sz="33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61671"/>
            <a:ext cx="26082248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08310"/>
            <a:ext cx="26082248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4FEB-A987-40EC-BD89-BAA9BD3F67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1F6E-B903-47A7-8D56-7D04574998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023870" rtl="0" eaLnBrk="1" latinLnBrk="0" hangingPunct="1">
        <a:lnSpc>
          <a:spcPct val="90000"/>
        </a:lnSpc>
        <a:spcBef>
          <a:spcPct val="0"/>
        </a:spcBef>
        <a:buNone/>
        <a:defRPr sz="14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285" indent="-756285" algn="l" defTabSz="3023870" rtl="0" eaLnBrk="1" latinLnBrk="0" hangingPunct="1">
        <a:lnSpc>
          <a:spcPct val="90000"/>
        </a:lnSpc>
        <a:spcBef>
          <a:spcPts val="3305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220" indent="-756285" algn="l" defTabSz="302387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35" kern="1200">
          <a:solidFill>
            <a:schemeClr val="tx1"/>
          </a:solidFill>
          <a:latin typeface="+mn-lt"/>
          <a:ea typeface="+mn-ea"/>
          <a:cs typeface="+mn-cs"/>
        </a:defRPr>
      </a:lvl2pPr>
      <a:lvl3pPr marL="3780155" indent="-756285" algn="l" defTabSz="302387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15" kern="1200">
          <a:solidFill>
            <a:schemeClr val="tx1"/>
          </a:solidFill>
          <a:latin typeface="+mn-lt"/>
          <a:ea typeface="+mn-ea"/>
          <a:cs typeface="+mn-cs"/>
        </a:defRPr>
      </a:lvl3pPr>
      <a:lvl4pPr marL="5292090" indent="-756285" algn="l" defTabSz="302387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5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5" indent="-756285" algn="l" defTabSz="302387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5" kern="1200">
          <a:solidFill>
            <a:schemeClr val="tx1"/>
          </a:solidFill>
          <a:latin typeface="+mn-lt"/>
          <a:ea typeface="+mn-ea"/>
          <a:cs typeface="+mn-cs"/>
        </a:defRPr>
      </a:lvl5pPr>
      <a:lvl6pPr marL="8315960" indent="-756285" algn="l" defTabSz="302387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5" kern="1200">
          <a:solidFill>
            <a:schemeClr val="tx1"/>
          </a:solidFill>
          <a:latin typeface="+mn-lt"/>
          <a:ea typeface="+mn-ea"/>
          <a:cs typeface="+mn-cs"/>
        </a:defRPr>
      </a:lvl6pPr>
      <a:lvl7pPr marL="9827895" indent="-756285" algn="l" defTabSz="302387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5" kern="1200">
          <a:solidFill>
            <a:schemeClr val="tx1"/>
          </a:solidFill>
          <a:latin typeface="+mn-lt"/>
          <a:ea typeface="+mn-ea"/>
          <a:cs typeface="+mn-cs"/>
        </a:defRPr>
      </a:lvl7pPr>
      <a:lvl8pPr marL="11339830" indent="-756285" algn="l" defTabSz="302387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5" kern="1200">
          <a:solidFill>
            <a:schemeClr val="tx1"/>
          </a:solidFill>
          <a:latin typeface="+mn-lt"/>
          <a:ea typeface="+mn-ea"/>
          <a:cs typeface="+mn-cs"/>
        </a:defRPr>
      </a:lvl8pPr>
      <a:lvl9pPr marL="12851765" indent="-756285" algn="l" defTabSz="302387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870" rtl="0" eaLnBrk="1" latinLnBrk="0" hangingPunct="1">
        <a:defRPr sz="595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35" algn="l" defTabSz="3023870" rtl="0" eaLnBrk="1" latinLnBrk="0" hangingPunct="1">
        <a:defRPr sz="5955" kern="1200">
          <a:solidFill>
            <a:schemeClr val="tx1"/>
          </a:solidFill>
          <a:latin typeface="+mn-lt"/>
          <a:ea typeface="+mn-ea"/>
          <a:cs typeface="+mn-cs"/>
        </a:defRPr>
      </a:lvl2pPr>
      <a:lvl3pPr marL="3023870" algn="l" defTabSz="3023870" rtl="0" eaLnBrk="1" latinLnBrk="0" hangingPunct="1">
        <a:defRPr sz="5955" kern="1200">
          <a:solidFill>
            <a:schemeClr val="tx1"/>
          </a:solidFill>
          <a:latin typeface="+mn-lt"/>
          <a:ea typeface="+mn-ea"/>
          <a:cs typeface="+mn-cs"/>
        </a:defRPr>
      </a:lvl3pPr>
      <a:lvl4pPr marL="4535805" algn="l" defTabSz="3023870" rtl="0" eaLnBrk="1" latinLnBrk="0" hangingPunct="1">
        <a:defRPr sz="5955" kern="1200">
          <a:solidFill>
            <a:schemeClr val="tx1"/>
          </a:solidFill>
          <a:latin typeface="+mn-lt"/>
          <a:ea typeface="+mn-ea"/>
          <a:cs typeface="+mn-cs"/>
        </a:defRPr>
      </a:lvl4pPr>
      <a:lvl5pPr marL="6047740" algn="l" defTabSz="3023870" rtl="0" eaLnBrk="1" latinLnBrk="0" hangingPunct="1">
        <a:defRPr sz="5955" kern="1200">
          <a:solidFill>
            <a:schemeClr val="tx1"/>
          </a:solidFill>
          <a:latin typeface="+mn-lt"/>
          <a:ea typeface="+mn-ea"/>
          <a:cs typeface="+mn-cs"/>
        </a:defRPr>
      </a:lvl5pPr>
      <a:lvl6pPr marL="7560310" algn="l" defTabSz="3023870" rtl="0" eaLnBrk="1" latinLnBrk="0" hangingPunct="1">
        <a:defRPr sz="5955" kern="1200">
          <a:solidFill>
            <a:schemeClr val="tx1"/>
          </a:solidFill>
          <a:latin typeface="+mn-lt"/>
          <a:ea typeface="+mn-ea"/>
          <a:cs typeface="+mn-cs"/>
        </a:defRPr>
      </a:lvl6pPr>
      <a:lvl7pPr marL="9072245" algn="l" defTabSz="3023870" rtl="0" eaLnBrk="1" latinLnBrk="0" hangingPunct="1">
        <a:defRPr sz="5955" kern="1200">
          <a:solidFill>
            <a:schemeClr val="tx1"/>
          </a:solidFill>
          <a:latin typeface="+mn-lt"/>
          <a:ea typeface="+mn-ea"/>
          <a:cs typeface="+mn-cs"/>
        </a:defRPr>
      </a:lvl7pPr>
      <a:lvl8pPr marL="10584180" algn="l" defTabSz="3023870" rtl="0" eaLnBrk="1" latinLnBrk="0" hangingPunct="1">
        <a:defRPr sz="5955" kern="1200">
          <a:solidFill>
            <a:schemeClr val="tx1"/>
          </a:solidFill>
          <a:latin typeface="+mn-lt"/>
          <a:ea typeface="+mn-ea"/>
          <a:cs typeface="+mn-cs"/>
        </a:defRPr>
      </a:lvl8pPr>
      <a:lvl9pPr marL="12096115" algn="l" defTabSz="3023870" rtl="0" eaLnBrk="1" latinLnBrk="0" hangingPunct="1">
        <a:defRPr sz="5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680" y="1101969"/>
            <a:ext cx="16155746" cy="9931791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0462"/>
            <a:ext cx="14203680" cy="12521691"/>
          </a:xfrm>
          <a:prstGeom prst="rect">
            <a:avLst/>
          </a:prstGeom>
        </p:spPr>
      </p:pic>
      <p:pic>
        <p:nvPicPr>
          <p:cNvPr id="9" name="Picture 8" descr="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680" y="11033760"/>
            <a:ext cx="8515643" cy="11268392"/>
          </a:xfrm>
          <a:prstGeom prst="rect">
            <a:avLst/>
          </a:prstGeom>
        </p:spPr>
      </p:pic>
      <p:pic>
        <p:nvPicPr>
          <p:cNvPr id="11" name="Picture 10" descr="Graphical user interface, char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323" y="11033760"/>
            <a:ext cx="7640103" cy="11268392"/>
          </a:xfrm>
          <a:prstGeom prst="rect">
            <a:avLst/>
          </a:prstGeom>
        </p:spPr>
      </p:pic>
      <p:pic>
        <p:nvPicPr>
          <p:cNvPr id="13" name="Picture 12" descr="Text, timeline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463" y="22301847"/>
            <a:ext cx="10771082" cy="10608139"/>
          </a:xfrm>
          <a:prstGeom prst="rect">
            <a:avLst/>
          </a:prstGeom>
        </p:spPr>
      </p:pic>
      <p:pic>
        <p:nvPicPr>
          <p:cNvPr id="15" name="Picture 14" descr="Timeline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22301835"/>
            <a:ext cx="13223240" cy="10645775"/>
          </a:xfrm>
          <a:prstGeom prst="rect">
            <a:avLst/>
          </a:prstGeom>
        </p:spPr>
      </p:pic>
      <p:pic>
        <p:nvPicPr>
          <p:cNvPr id="17" name="Picture 16" descr="Chart, treemap chart&#10;&#10;Description automatically generate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545" y="22302152"/>
            <a:ext cx="6649881" cy="10571004"/>
          </a:xfrm>
          <a:prstGeom prst="rect">
            <a:avLst/>
          </a:prstGeom>
        </p:spPr>
      </p:pic>
      <p:pic>
        <p:nvPicPr>
          <p:cNvPr id="19" name="Picture 18" descr="Chart, pie chart&#10;&#10;Description automatically generate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144" y="32796480"/>
            <a:ext cx="15239283" cy="9683433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10291"/>
            <a:ext cx="15120144" cy="956962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0" y="1101725"/>
            <a:ext cx="14203680" cy="85858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4400" dirty="0">
                <a:solidFill>
                  <a:schemeClr val="bg1"/>
                </a:solidFill>
              </a:rPr>
              <a:t>INTRODUCTION – </a:t>
            </a:r>
            <a:r>
              <a:rPr lang="en-GB" sz="3600" dirty="0">
                <a:solidFill>
                  <a:schemeClr val="bg1"/>
                </a:solidFill>
              </a:rPr>
              <a:t>These visualizations are created in Tableau </a:t>
            </a:r>
            <a:endParaRPr lang="en-GB" sz="3600" dirty="0">
              <a:solidFill>
                <a:schemeClr val="bg1"/>
              </a:solidFill>
            </a:endParaRPr>
          </a:p>
          <a:p>
            <a:pPr algn="just"/>
            <a:endParaRPr lang="en-GB" sz="3600" dirty="0">
              <a:solidFill>
                <a:schemeClr val="bg1"/>
              </a:solidFill>
            </a:endParaRPr>
          </a:p>
          <a:p>
            <a:pPr algn="just"/>
            <a:r>
              <a:rPr lang="en-GB" sz="3600" dirty="0">
                <a:solidFill>
                  <a:schemeClr val="bg1"/>
                </a:solidFill>
              </a:rPr>
              <a:t>with the help of a survey which was conducted by Ben </a:t>
            </a:r>
            <a:r>
              <a:rPr lang="en-GB" sz="3600" dirty="0" err="1">
                <a:solidFill>
                  <a:schemeClr val="bg1"/>
                </a:solidFill>
              </a:rPr>
              <a:t>Silverstone.I</a:t>
            </a:r>
            <a:endParaRPr lang="en-GB" sz="3600" dirty="0">
              <a:solidFill>
                <a:schemeClr val="bg1"/>
              </a:solidFill>
            </a:endParaRPr>
          </a:p>
          <a:p>
            <a:pPr algn="just"/>
            <a:endParaRPr lang="en-GB" sz="3600" dirty="0">
              <a:solidFill>
                <a:schemeClr val="bg1"/>
              </a:solidFill>
            </a:endParaRPr>
          </a:p>
          <a:p>
            <a:pPr algn="just"/>
            <a:r>
              <a:rPr lang="en-GB" sz="3600" dirty="0">
                <a:solidFill>
                  <a:schemeClr val="bg1"/>
                </a:solidFill>
              </a:rPr>
              <a:t>have reviewed created 9 charts of visualizations mainly graphs </a:t>
            </a:r>
            <a:endParaRPr lang="en-GB" sz="3600" dirty="0">
              <a:solidFill>
                <a:schemeClr val="bg1"/>
              </a:solidFill>
            </a:endParaRPr>
          </a:p>
          <a:p>
            <a:pPr algn="just"/>
            <a:endParaRPr lang="en-GB" sz="3600" dirty="0">
              <a:solidFill>
                <a:schemeClr val="bg1"/>
              </a:solidFill>
            </a:endParaRPr>
          </a:p>
          <a:p>
            <a:pPr algn="just"/>
            <a:r>
              <a:rPr lang="en-GB" sz="3600" dirty="0">
                <a:solidFill>
                  <a:schemeClr val="bg1"/>
                </a:solidFill>
              </a:rPr>
              <a:t>consists of different components like </a:t>
            </a:r>
            <a:r>
              <a:rPr lang="en-GB" sz="3600" dirty="0" err="1">
                <a:solidFill>
                  <a:schemeClr val="bg1"/>
                </a:solidFill>
              </a:rPr>
              <a:t>gender,age</a:t>
            </a:r>
            <a:r>
              <a:rPr lang="en-GB" sz="3600" dirty="0">
                <a:solidFill>
                  <a:schemeClr val="bg1"/>
                </a:solidFill>
              </a:rPr>
              <a:t>, departments and</a:t>
            </a:r>
            <a:endParaRPr lang="en-GB" sz="3600" dirty="0">
              <a:solidFill>
                <a:schemeClr val="bg1"/>
              </a:solidFill>
            </a:endParaRPr>
          </a:p>
          <a:p>
            <a:pPr algn="just"/>
            <a:endParaRPr lang="en-GB" sz="3600" dirty="0">
              <a:solidFill>
                <a:schemeClr val="bg1"/>
              </a:solidFill>
            </a:endParaRPr>
          </a:p>
          <a:p>
            <a:pPr algn="just"/>
            <a:r>
              <a:rPr lang="en-GB" sz="3600" dirty="0">
                <a:solidFill>
                  <a:schemeClr val="bg1"/>
                </a:solidFill>
              </a:rPr>
              <a:t>feedback of different employees with the help of these graphs I </a:t>
            </a:r>
            <a:endParaRPr lang="en-GB" sz="3600" dirty="0">
              <a:solidFill>
                <a:schemeClr val="bg1"/>
              </a:solidFill>
            </a:endParaRPr>
          </a:p>
          <a:p>
            <a:pPr algn="just"/>
            <a:endParaRPr lang="en-GB" sz="3600" dirty="0">
              <a:solidFill>
                <a:schemeClr val="bg1"/>
              </a:solidFill>
            </a:endParaRPr>
          </a:p>
          <a:p>
            <a:pPr algn="just"/>
            <a:r>
              <a:rPr lang="en-GB" sz="3600" dirty="0">
                <a:solidFill>
                  <a:schemeClr val="bg1"/>
                </a:solidFill>
              </a:rPr>
              <a:t>found a problem with the insights of Graph 3 and Graph 4 and then </a:t>
            </a:r>
            <a:endParaRPr lang="en-GB" sz="3600" dirty="0">
              <a:solidFill>
                <a:schemeClr val="bg1"/>
              </a:solidFill>
            </a:endParaRPr>
          </a:p>
          <a:p>
            <a:pPr algn="just"/>
            <a:endParaRPr lang="en-GB" sz="3600" dirty="0">
              <a:solidFill>
                <a:schemeClr val="bg1"/>
              </a:solidFill>
            </a:endParaRPr>
          </a:p>
          <a:p>
            <a:pPr algn="just"/>
            <a:r>
              <a:rPr lang="en-GB" sz="3600" dirty="0">
                <a:solidFill>
                  <a:schemeClr val="bg1"/>
                </a:solidFill>
              </a:rPr>
              <a:t>I concluded a solution by the feedback of different employees that how </a:t>
            </a:r>
            <a:endParaRPr lang="en-GB" sz="3600" dirty="0">
              <a:solidFill>
                <a:schemeClr val="bg1"/>
              </a:solidFill>
            </a:endParaRPr>
          </a:p>
          <a:p>
            <a:pPr algn="just"/>
            <a:r>
              <a:rPr lang="en-GB" sz="3600" dirty="0">
                <a:solidFill>
                  <a:schemeClr val="bg1"/>
                </a:solidFill>
              </a:rPr>
              <a:t>this problem can be solved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8815" y="179705"/>
            <a:ext cx="25222200" cy="92202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highlight>
                  <a:srgbClr val="C0C0C0"/>
                </a:highlight>
              </a:rPr>
              <a:t>EMAIL </a:t>
            </a:r>
            <a:r>
              <a:rPr lang="en-US" altLang="en-GB" sz="5400" b="1" dirty="0">
                <a:highlight>
                  <a:srgbClr val="C0C0C0"/>
                </a:highlight>
              </a:rPr>
              <a:t> </a:t>
            </a:r>
            <a:r>
              <a:rPr lang="en-GB" sz="5400" b="1" dirty="0">
                <a:highlight>
                  <a:srgbClr val="C0C0C0"/>
                </a:highlight>
              </a:rPr>
              <a:t>SURVEY</a:t>
            </a:r>
            <a:r>
              <a:rPr lang="en-US" altLang="en-GB" sz="5400" b="1" dirty="0">
                <a:highlight>
                  <a:srgbClr val="C0C0C0"/>
                </a:highlight>
              </a:rPr>
              <a:t>		   </a:t>
            </a:r>
            <a:endParaRPr lang="en-US" altLang="en-GB" sz="5400" b="1" dirty="0">
              <a:highlight>
                <a:srgbClr val="C0C0C0"/>
              </a:highlight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0"/>
          <a:stretch>
            <a:fillRect/>
          </a:stretch>
        </p:blipFill>
        <p:spPr>
          <a:xfrm>
            <a:off x="2078990" y="11252835"/>
            <a:ext cx="1813560" cy="1399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4470" y="12903835"/>
            <a:ext cx="1511935" cy="1035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863800" y="12903835"/>
            <a:ext cx="1511935" cy="1035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57180" y="23016845"/>
            <a:ext cx="1691640" cy="118110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13"/>
          <a:stretch>
            <a:fillRect/>
          </a:stretch>
        </p:blipFill>
        <p:spPr>
          <a:xfrm>
            <a:off x="21400135" y="23016845"/>
            <a:ext cx="1762125" cy="11817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954990" y="24197310"/>
            <a:ext cx="1475740" cy="7537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63800" y="33717230"/>
            <a:ext cx="1771650" cy="1905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15055" y="34918650"/>
            <a:ext cx="1495425" cy="2209800"/>
          </a:xfrm>
          <a:prstGeom prst="rect">
            <a:avLst/>
          </a:prstGeom>
        </p:spPr>
      </p:pic>
      <p:pic>
        <p:nvPicPr>
          <p:cNvPr id="3" name="Content Placeholder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62175" y="1931035"/>
            <a:ext cx="2072640" cy="1599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  <a:cs typeface="+mn-lt"/>
                <a:sym typeface="+mn-ea"/>
              </a:rPr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990" y="11308080"/>
            <a:ext cx="30239970" cy="26953210"/>
          </a:xfrm>
        </p:spPr>
        <p:txBody>
          <a:bodyPr>
            <a:normAutofit lnSpcReduction="10000"/>
          </a:bodyPr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Overall I concluded that as I found a problem in graph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(3,4) where Senior and Middle Management are not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sending or receiving </a:t>
            </a:r>
            <a:r>
              <a:rPr lang="en-US" sz="925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emails,So</a:t>
            </a: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we have used different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questions and visualize the feedback of employees of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from Senior and Middle Management  as some of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employees from these departments think that email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waste </a:t>
            </a:r>
            <a:r>
              <a:rPr lang="en-US" sz="925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time,some</a:t>
            </a: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of employees feels that few features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of email systems are barrier to using them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effectively,and</a:t>
            </a: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the main thing I analyzed that most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employees from these two departments have not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been participating in a training in comparison to other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departments,Due</a:t>
            </a: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to this they are not sending or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receiving </a:t>
            </a:r>
            <a:r>
              <a:rPr lang="en-US" sz="925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email.And</a:t>
            </a: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 in last question the employees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from Senior and Middle Management are willing to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change their email </a:t>
            </a:r>
            <a:r>
              <a:rPr lang="en-US" sz="9255" dirty="0" err="1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usage,So</a:t>
            </a: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I analyzed if they will get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proper training where attendance is mandatory then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9255" dirty="0">
                <a:effectLst/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this problem can be solved easily. </a:t>
            </a:r>
            <a:endParaRPr lang="en-US" sz="9255" dirty="0">
              <a:effectLst/>
              <a:latin typeface="Calibri" panose="020F050202020403020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12270" y="395406"/>
            <a:ext cx="26082248" cy="8210820"/>
          </a:xfrm>
        </p:spPr>
        <p:txBody>
          <a:bodyPr/>
          <a:p>
            <a:pPr algn="ctr"/>
            <a:r>
              <a:rPr lang="en-US" sz="15000" b="1">
                <a:latin typeface="+mn-lt"/>
                <a:cs typeface="+mn-lt"/>
              </a:rPr>
              <a:t>COLLEGES AND PROFESSIONS</a:t>
            </a:r>
            <a:endParaRPr lang="en-US" sz="15000" b="1">
              <a:latin typeface="+mn-lt"/>
              <a:cs typeface="+mn-lt"/>
            </a:endParaRPr>
          </a:p>
        </p:txBody>
      </p:sp>
      <p:pic>
        <p:nvPicPr>
          <p:cNvPr id="5" name="Content Placeholder 4" descr="Chart&#10;&#10;Description automatically generated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3655"/>
            <a:ext cx="30505400" cy="25466040"/>
          </a:xfrm>
          <a:prstGeom prst="rect">
            <a:avLst/>
          </a:prstGeom>
        </p:spPr>
      </p:pic>
      <p:pic>
        <p:nvPicPr>
          <p:cNvPr id="7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35364420"/>
            <a:ext cx="10173970" cy="7115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79020" y="-199"/>
            <a:ext cx="26082248" cy="8210820"/>
          </a:xfrm>
        </p:spPr>
        <p:txBody>
          <a:bodyPr/>
          <a:p>
            <a:r>
              <a:rPr lang="en-US" sz="15000" b="1">
                <a:latin typeface="Calibri" panose="020F0502020204030204" charset="0"/>
                <a:cs typeface="Calibri" panose="020F0502020204030204" charset="0"/>
                <a:sym typeface="+mn-ea"/>
              </a:rPr>
              <a:t>DEPARTMENTS WISE GENDER &amp; AGE SURVEY</a:t>
            </a:r>
            <a:endParaRPr lang="en-US" sz="15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Content Placeholder 6" descr="Graphical user interface&#10;&#10;Description automatically generated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1935"/>
            <a:ext cx="30239970" cy="26002615"/>
          </a:xfrm>
          <a:prstGeom prst="rect">
            <a:avLst/>
          </a:prstGeom>
        </p:spPr>
      </p:pic>
      <p:pic>
        <p:nvPicPr>
          <p:cNvPr id="6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35733355"/>
            <a:ext cx="7543800" cy="5276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15000" b="1">
                <a:latin typeface="Calibri" panose="020F0502020204030204" charset="0"/>
                <a:cs typeface="Calibri" panose="020F0502020204030204" charset="0"/>
                <a:sym typeface="+mn-ea"/>
              </a:rPr>
              <a:t>RECIEVE AND SENT MAIL INCREASE RECENT YEARS ?</a:t>
            </a:r>
            <a:endParaRPr lang="en-US" sz="15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" name="Content Placeholder 8" descr="Chart&#10;&#10;Description automatically generated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4170"/>
            <a:ext cx="14719935" cy="26953845"/>
          </a:xfrm>
          <a:prstGeom prst="rect">
            <a:avLst/>
          </a:prstGeom>
        </p:spPr>
      </p:pic>
      <p:pic>
        <p:nvPicPr>
          <p:cNvPr id="11" name="Content Placeholder 10" descr="Graphical user interface, chart&#10;&#10;Description automatically generated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300" y="9234170"/>
            <a:ext cx="15520670" cy="26953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87380"/>
            <a:ext cx="7355205" cy="6292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4765" y="36188015"/>
            <a:ext cx="7355205" cy="6292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SURVEY HOW USER BEHAVIOUR COULD BE CHANGED TO MAKE EMAIL MORE EFFICENT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5" name="Content Placeholder 14" descr="Timeline&#10;&#10;Description automatically generated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8830"/>
            <a:ext cx="30240605" cy="254063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35759390"/>
            <a:ext cx="9627235" cy="6720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79020" y="1391086"/>
            <a:ext cx="26082248" cy="8210820"/>
          </a:xfrm>
        </p:spPr>
        <p:txBody>
          <a:bodyPr/>
          <a:p>
            <a:pPr algn="ctr"/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TIME WASTED SURVEY FROM DEPARTMENTS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3" name="Content Placeholder 12" descr="Text, timeline&#10;&#10;Description automatically generated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9835"/>
            <a:ext cx="30239335" cy="2658935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635" y="37212270"/>
            <a:ext cx="746569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16165" b="1">
                <a:latin typeface="Calibri" panose="020F0502020204030204" charset="0"/>
                <a:cs typeface="Calibri" panose="020F0502020204030204" charset="0"/>
                <a:sym typeface="+mn-ea"/>
              </a:rPr>
              <a:t>WHICH DEPARTMENTS ATTENDED THE TRAINING ON THE USE OF EMAIL</a:t>
            </a:r>
            <a:br>
              <a:rPr lang="en-US" sz="16165">
                <a:latin typeface="Calibri" panose="020F0502020204030204" charset="0"/>
                <a:cs typeface="Calibri" panose="020F0502020204030204" charset="0"/>
              </a:rPr>
            </a:br>
            <a:endParaRPr lang="en-US" sz="16165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7" name="Content Placeholder 16" descr="Chart, treemap chart&#10;&#10;Description automatically generated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7910"/>
            <a:ext cx="30240605" cy="28402280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38245415"/>
            <a:ext cx="8295640" cy="4234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16165" b="1">
                <a:latin typeface="Calibri" panose="020F0502020204030204" charset="0"/>
                <a:cs typeface="Calibri" panose="020F0502020204030204" charset="0"/>
                <a:sym typeface="+mn-ea"/>
              </a:rPr>
              <a:t>FEEDBACK ABOUT FEATURES OF EMAIL SYSTEMS FROM DIFFERENT DEPARTMENTS </a:t>
            </a:r>
            <a:br>
              <a:rPr lang="en-US" sz="16165" b="1">
                <a:latin typeface="Calibri" panose="020F0502020204030204" charset="0"/>
                <a:cs typeface="Calibri" panose="020F0502020204030204" charset="0"/>
                <a:sym typeface="+mn-ea"/>
              </a:rPr>
            </a:br>
            <a:br>
              <a:rPr lang="en-US" sz="16165" b="1">
                <a:latin typeface="Calibri" panose="020F0502020204030204" charset="0"/>
                <a:cs typeface="Calibri" panose="020F0502020204030204" charset="0"/>
              </a:rPr>
            </a:br>
            <a:endParaRPr lang="en-US" sz="16165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1" name="Content Placeholder 20" descr="A picture containing text&#10;&#10;Description automatically generated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8715375"/>
            <a:ext cx="30238700" cy="25088215"/>
          </a:xfrm>
          <a:prstGeom prst="rect">
            <a:avLst/>
          </a:prstGeom>
        </p:spPr>
      </p:pic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0" y="33803590"/>
            <a:ext cx="5508625" cy="8675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Content Placeholder 18" descr="Chart, pie chart&#10;&#10;Description automatically generated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6310"/>
            <a:ext cx="30366970" cy="242582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SURVEY TO ASSESS ARE DEPARTMENTS WILLING TO CHANGE THIER EMAIL USAGE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05215"/>
            <a:ext cx="7391400" cy="8374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1765</Words>
  <Application>WPS Presentation</Application>
  <PresentationFormat>Custom</PresentationFormat>
  <Paragraphs>55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 Light</vt:lpstr>
      <vt:lpstr>Office Theme</vt:lpstr>
      <vt:lpstr>PowerPoint 演示文稿</vt:lpstr>
      <vt:lpstr>COLLEGES AND PROFESSIONS</vt:lpstr>
      <vt:lpstr>DEPARTMENTS WISE GENDER &amp; AGE SURVEY</vt:lpstr>
      <vt:lpstr>RECIEVE AND SENT MAIL INCREASE RECENT YEARS ?</vt:lpstr>
      <vt:lpstr>SURVEY HOW USER BEHAVIOUR COULD BE CHANGED TO MAKE EMAIL MORE EFFICENT</vt:lpstr>
      <vt:lpstr>TIME WASTED SURVEY FROM DEPARTMENTS</vt:lpstr>
      <vt:lpstr>WHICH DEPARTMENTS ATTENDED THE TRAINING ON THE USE OF EMAIL </vt:lpstr>
      <vt:lpstr>FEEDBACK ABOUT FEATURES OF EMAIL SYSTEMS FROM DIFFERENT DEPARTMENTS   </vt:lpstr>
      <vt:lpstr>SURVEY TO ASSESS ARE DEPARTMENTS WILLING TO CHANGE THIER EMAIL USAGE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gurinderpalsingh.imp@gmail.com</dc:creator>
  <cp:lastModifiedBy>ZAFAR U LLAH</cp:lastModifiedBy>
  <cp:revision>14</cp:revision>
  <dcterms:created xsi:type="dcterms:W3CDTF">2023-02-09T18:58:00Z</dcterms:created>
  <dcterms:modified xsi:type="dcterms:W3CDTF">2023-06-05T18:54:33Z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885556C0D85E4E64A7031C72F6D86C7D</vt:lpwstr>
  </property>
  <property fmtid="{D5CDD505-2E9C-101B-9397-08002B2CF9AE}" pid="3" name="KSOProductBuildVer">
    <vt:lpwstr>1033-11.2.0.11537</vt:lpwstr>
  </property>
</Properties>
</file>