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2" r:id="rId6"/>
    <p:sldId id="301" r:id="rId7"/>
    <p:sldId id="304" r:id="rId8"/>
    <p:sldId id="305" r:id="rId9"/>
    <p:sldId id="303" r:id="rId10"/>
    <p:sldId id="30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63267C-F6F6-4A72-8D80-2498E5A029D3}">
          <p14:sldIdLst>
            <p14:sldId id="256"/>
            <p14:sldId id="300"/>
            <p14:sldId id="302"/>
            <p14:sldId id="301"/>
            <p14:sldId id="304"/>
            <p14:sldId id="305"/>
          </p14:sldIdLst>
        </p14:section>
        <p14:section name="Untitled Section" id="{96B33A61-2FCB-4B83-AC8C-2F3878FAEDCE}">
          <p14:sldIdLst>
            <p14:sldId id="303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3" d="100"/>
          <a:sy n="93" d="100"/>
        </p:scale>
        <p:origin x="792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776" y="1275606"/>
            <a:ext cx="6444208" cy="2340983"/>
          </a:xfrm>
        </p:spPr>
        <p:txBody>
          <a:bodyPr/>
          <a:lstStyle/>
          <a:p>
            <a:pPr algn="ctr"/>
            <a:r>
              <a:rPr lang="en-US" altLang="ko-KR" sz="3600" dirty="0" smtClean="0">
                <a:ea typeface="맑은 고딕" pitchFamily="50" charset="-127"/>
              </a:rPr>
              <a:t>MECHANISM OF COUGH </a:t>
            </a:r>
          </a:p>
          <a:p>
            <a:pPr algn="ctr"/>
            <a:r>
              <a:rPr lang="en-US" altLang="ko-KR" sz="3600" dirty="0" smtClean="0">
                <a:ea typeface="맑은 고딕" pitchFamily="50" charset="-127"/>
              </a:rPr>
              <a:t>&amp; </a:t>
            </a:r>
          </a:p>
          <a:p>
            <a:pPr algn="ctr"/>
            <a:r>
              <a:rPr lang="en-US" altLang="ko-KR" sz="3600" dirty="0" smtClean="0">
                <a:ea typeface="맑은 고딕" pitchFamily="50" charset="-127"/>
              </a:rPr>
              <a:t>COUGH SOUNDS WITH DIFFERENT DISEASES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r="11672" b="19959"/>
          <a:stretch/>
        </p:blipFill>
        <p:spPr>
          <a:xfrm>
            <a:off x="971600" y="1275607"/>
            <a:ext cx="3096344" cy="244827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Lung </a:t>
            </a:r>
            <a:r>
              <a:rPr lang="en-US" dirty="0"/>
              <a:t>A</a:t>
            </a:r>
            <a:r>
              <a:rPr lang="en-US" dirty="0" smtClean="0"/>
              <a:t>natomy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0722" r="14046" b="24948"/>
          <a:stretch/>
        </p:blipFill>
        <p:spPr>
          <a:xfrm>
            <a:off x="5724128" y="1779662"/>
            <a:ext cx="2088232" cy="17281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491880" y="2211710"/>
            <a:ext cx="2448272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8224" y="13743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 sac</a:t>
            </a:r>
            <a:endParaRPr lang="vi-VN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12756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Airway</a:t>
            </a:r>
            <a:endParaRPr lang="vi-VN" dirty="0"/>
          </a:p>
        </p:txBody>
      </p:sp>
      <p:cxnSp>
        <p:nvCxnSpPr>
          <p:cNvPr id="28" name="Straight Arrow Connector 27"/>
          <p:cNvCxnSpPr>
            <a:stCxn id="13" idx="3"/>
          </p:cNvCxnSpPr>
          <p:nvPr/>
        </p:nvCxnSpPr>
        <p:spPr>
          <a:xfrm>
            <a:off x="1488723" y="1460273"/>
            <a:ext cx="1116318" cy="48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r="11672" b="19959"/>
          <a:stretch/>
        </p:blipFill>
        <p:spPr>
          <a:xfrm>
            <a:off x="971600" y="1275607"/>
            <a:ext cx="3096344" cy="244827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Lung </a:t>
            </a:r>
            <a:r>
              <a:rPr lang="en-US" dirty="0"/>
              <a:t>A</a:t>
            </a:r>
            <a:r>
              <a:rPr lang="en-US" dirty="0" smtClean="0"/>
              <a:t>natomy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0722" r="14046" b="24948"/>
          <a:stretch/>
        </p:blipFill>
        <p:spPr>
          <a:xfrm>
            <a:off x="5724128" y="1779662"/>
            <a:ext cx="2088232" cy="17281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491880" y="2211710"/>
            <a:ext cx="2448272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8224" y="13743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Alveoli</a:t>
            </a:r>
            <a:endParaRPr lang="vi-VN" dirty="0"/>
          </a:p>
        </p:txBody>
      </p:sp>
      <p:sp>
        <p:nvSpPr>
          <p:cNvPr id="12" name="TextBox 11"/>
          <p:cNvSpPr txBox="1"/>
          <p:nvPr/>
        </p:nvSpPr>
        <p:spPr>
          <a:xfrm>
            <a:off x="6768244" y="362318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lood </a:t>
            </a:r>
            <a:r>
              <a:rPr lang="en-US" dirty="0"/>
              <a:t>capillaries</a:t>
            </a:r>
            <a:endParaRPr lang="vi-VN" dirty="0"/>
          </a:p>
        </p:txBody>
      </p:sp>
      <p:sp>
        <p:nvSpPr>
          <p:cNvPr id="13" name="TextBox 12"/>
          <p:cNvSpPr txBox="1"/>
          <p:nvPr/>
        </p:nvSpPr>
        <p:spPr>
          <a:xfrm>
            <a:off x="552078" y="1235134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Trachea</a:t>
            </a:r>
            <a:endParaRPr lang="vi-VN" dirty="0"/>
          </a:p>
        </p:txBody>
      </p:sp>
      <p:sp>
        <p:nvSpPr>
          <p:cNvPr id="14" name="TextBox 13"/>
          <p:cNvSpPr txBox="1"/>
          <p:nvPr/>
        </p:nvSpPr>
        <p:spPr>
          <a:xfrm>
            <a:off x="3681323" y="102630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Bronchi</a:t>
            </a:r>
            <a:endParaRPr lang="vi-VN" dirty="0"/>
          </a:p>
        </p:txBody>
      </p:sp>
      <p:sp>
        <p:nvSpPr>
          <p:cNvPr id="15" name="TextBox 14"/>
          <p:cNvSpPr txBox="1"/>
          <p:nvPr/>
        </p:nvSpPr>
        <p:spPr>
          <a:xfrm>
            <a:off x="2087602" y="36557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Bronchioles</a:t>
            </a:r>
            <a:endParaRPr lang="vi-VN" dirty="0"/>
          </a:p>
        </p:txBody>
      </p:sp>
      <p:cxnSp>
        <p:nvCxnSpPr>
          <p:cNvPr id="17" name="Straight Arrow Connector 16"/>
          <p:cNvCxnSpPr>
            <a:endCxn id="12" idx="0"/>
          </p:cNvCxnSpPr>
          <p:nvPr/>
        </p:nvCxnSpPr>
        <p:spPr>
          <a:xfrm>
            <a:off x="7092280" y="3104480"/>
            <a:ext cx="608271" cy="518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7396415" y="2418442"/>
            <a:ext cx="304136" cy="1204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0"/>
          </p:cNvCxnSpPr>
          <p:nvPr/>
        </p:nvCxnSpPr>
        <p:spPr>
          <a:xfrm flipH="1" flipV="1">
            <a:off x="2025140" y="2744446"/>
            <a:ext cx="757524" cy="911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</p:cNvCxnSpPr>
          <p:nvPr/>
        </p:nvCxnSpPr>
        <p:spPr>
          <a:xfrm flipV="1">
            <a:off x="2782664" y="2744446"/>
            <a:ext cx="417270" cy="911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</p:cNvCxnSpPr>
          <p:nvPr/>
        </p:nvCxnSpPr>
        <p:spPr>
          <a:xfrm>
            <a:off x="1574537" y="1419800"/>
            <a:ext cx="971022" cy="48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</p:cNvCxnSpPr>
          <p:nvPr/>
        </p:nvCxnSpPr>
        <p:spPr>
          <a:xfrm flipH="1">
            <a:off x="2819524" y="1395635"/>
            <a:ext cx="1345265" cy="1133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</p:cNvCxnSpPr>
          <p:nvPr/>
        </p:nvCxnSpPr>
        <p:spPr>
          <a:xfrm flipH="1">
            <a:off x="2322886" y="1395635"/>
            <a:ext cx="1841903" cy="1047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02091" y="864689"/>
            <a:ext cx="971022" cy="48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2094" y="6506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Epiglottis</a:t>
            </a:r>
            <a:endParaRPr lang="vi-V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63547" y="2294744"/>
            <a:ext cx="481390" cy="911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24" y="31385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Ribs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380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8"/>
          <a:stretch/>
        </p:blipFill>
        <p:spPr>
          <a:xfrm>
            <a:off x="1043608" y="1426969"/>
            <a:ext cx="7020905" cy="345574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Cough Mechanism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86583" y="1857766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Trachea</a:t>
            </a:r>
            <a:endParaRPr lang="vi-V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09464" y="2253568"/>
            <a:ext cx="276245" cy="64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06161" y="152940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Muscular cells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4137085" y="3839735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Vagus</a:t>
            </a:r>
            <a:r>
              <a:rPr lang="en-US" dirty="0" smtClean="0"/>
              <a:t> nerve</a:t>
            </a:r>
            <a:endParaRPr lang="vi-VN" dirty="0"/>
          </a:p>
        </p:txBody>
      </p:sp>
      <p:sp>
        <p:nvSpPr>
          <p:cNvPr id="11" name="TextBox 10"/>
          <p:cNvSpPr txBox="1"/>
          <p:nvPr/>
        </p:nvSpPr>
        <p:spPr>
          <a:xfrm>
            <a:off x="7333126" y="12039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Brain</a:t>
            </a:r>
            <a:endParaRPr lang="vi-VN" dirty="0"/>
          </a:p>
        </p:txBody>
      </p:sp>
      <p:sp>
        <p:nvSpPr>
          <p:cNvPr id="12" name="Rectangle 11"/>
          <p:cNvSpPr/>
          <p:nvPr/>
        </p:nvSpPr>
        <p:spPr>
          <a:xfrm>
            <a:off x="7807972" y="39697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edulla</a:t>
            </a:r>
            <a:endParaRPr lang="vi-VN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4229464" y="1898733"/>
            <a:ext cx="727157" cy="60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27787" y="1937122"/>
            <a:ext cx="197448" cy="569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</p:cNvCxnSpPr>
          <p:nvPr/>
        </p:nvCxnSpPr>
        <p:spPr>
          <a:xfrm flipV="1">
            <a:off x="4868472" y="3329582"/>
            <a:ext cx="405669" cy="510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 flipH="1">
            <a:off x="7473550" y="1573246"/>
            <a:ext cx="221214" cy="569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33126" y="4154408"/>
            <a:ext cx="533303" cy="184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879" y="699542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Receptorial</a:t>
            </a:r>
            <a:r>
              <a:rPr lang="en-US" sz="2400" dirty="0" smtClean="0"/>
              <a:t> phase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7500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75606"/>
            <a:ext cx="7306695" cy="249589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Cough Mechanism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44619" y="1395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Breath in</a:t>
            </a:r>
            <a:endParaRPr lang="vi-V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687870" y="1336157"/>
            <a:ext cx="685559" cy="785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4166" y="3658530"/>
            <a:ext cx="220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Inspiratory </a:t>
            </a:r>
          </a:p>
          <a:p>
            <a:pPr algn="ctr"/>
            <a:r>
              <a:rPr lang="en-US" dirty="0" smtClean="0"/>
              <a:t>phase </a:t>
            </a:r>
            <a:endParaRPr lang="vi-VN" dirty="0"/>
          </a:p>
        </p:txBody>
      </p:sp>
      <p:sp>
        <p:nvSpPr>
          <p:cNvPr id="20" name="TextBox 19"/>
          <p:cNvSpPr txBox="1"/>
          <p:nvPr/>
        </p:nvSpPr>
        <p:spPr>
          <a:xfrm>
            <a:off x="6513980" y="96682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Epiglottis Open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3297719" y="3658530"/>
            <a:ext cx="220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 Compressive </a:t>
            </a:r>
          </a:p>
          <a:p>
            <a:pPr algn="ctr"/>
            <a:r>
              <a:rPr lang="en-US" dirty="0" smtClean="0"/>
              <a:t>phase </a:t>
            </a:r>
            <a:endParaRPr lang="vi-VN" dirty="0"/>
          </a:p>
        </p:txBody>
      </p:sp>
      <p:sp>
        <p:nvSpPr>
          <p:cNvPr id="23" name="TextBox 22"/>
          <p:cNvSpPr txBox="1"/>
          <p:nvPr/>
        </p:nvSpPr>
        <p:spPr>
          <a:xfrm>
            <a:off x="6449478" y="3658530"/>
            <a:ext cx="220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4. Expiratory </a:t>
            </a:r>
          </a:p>
          <a:p>
            <a:pPr algn="ctr"/>
            <a:r>
              <a:rPr lang="en-US" dirty="0" smtClean="0"/>
              <a:t>phase </a:t>
            </a:r>
            <a:endParaRPr lang="vi-VN" dirty="0"/>
          </a:p>
        </p:txBody>
      </p:sp>
      <p:cxnSp>
        <p:nvCxnSpPr>
          <p:cNvPr id="25" name="Straight Arrow Connector 24"/>
          <p:cNvCxnSpPr>
            <a:stCxn id="26" idx="2"/>
          </p:cNvCxnSpPr>
          <p:nvPr/>
        </p:nvCxnSpPr>
        <p:spPr>
          <a:xfrm flipH="1">
            <a:off x="3539355" y="1160767"/>
            <a:ext cx="861775" cy="612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39355" y="79143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Epiglottis close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07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r="11672" b="19959"/>
          <a:stretch/>
        </p:blipFill>
        <p:spPr>
          <a:xfrm>
            <a:off x="971600" y="1275607"/>
            <a:ext cx="3096344" cy="244827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Cough sounds in different diseases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0722" r="14046" b="24948"/>
          <a:stretch/>
        </p:blipFill>
        <p:spPr>
          <a:xfrm>
            <a:off x="5724128" y="1779662"/>
            <a:ext cx="2088232" cy="17281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491880" y="2211710"/>
            <a:ext cx="2448272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8224" y="13743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 sac</a:t>
            </a:r>
            <a:endParaRPr lang="vi-VN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12756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Airway</a:t>
            </a:r>
            <a:endParaRPr lang="vi-VN" dirty="0"/>
          </a:p>
        </p:txBody>
      </p:sp>
      <p:cxnSp>
        <p:nvCxnSpPr>
          <p:cNvPr id="28" name="Straight Arrow Connector 27"/>
          <p:cNvCxnSpPr>
            <a:stCxn id="13" idx="3"/>
          </p:cNvCxnSpPr>
          <p:nvPr/>
        </p:nvCxnSpPr>
        <p:spPr>
          <a:xfrm>
            <a:off x="1488723" y="1460273"/>
            <a:ext cx="1116318" cy="48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16"/>
          <a:stretch/>
        </p:blipFill>
        <p:spPr>
          <a:xfrm>
            <a:off x="4499992" y="96420"/>
            <a:ext cx="5078850" cy="1582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9" b="4542"/>
          <a:stretch/>
        </p:blipFill>
        <p:spPr>
          <a:xfrm>
            <a:off x="5558677" y="1851670"/>
            <a:ext cx="3649785" cy="29309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" t="35917" r="9608" b="6943"/>
          <a:stretch/>
        </p:blipFill>
        <p:spPr>
          <a:xfrm>
            <a:off x="179512" y="2283717"/>
            <a:ext cx="3960440" cy="2520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4828" y="140568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airway</a:t>
            </a:r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1243347" y="33011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Narrowed airways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4990107" y="140568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Widened airways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5558677" y="2490450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Stiff lungs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4682078" y="386789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Fluid filled lungs</a:t>
            </a:r>
            <a:endParaRPr lang="vi-V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" t="4897" r="9608" b="67034"/>
          <a:stretch/>
        </p:blipFill>
        <p:spPr>
          <a:xfrm>
            <a:off x="199971" y="188729"/>
            <a:ext cx="3960440" cy="12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1" y="3723878"/>
            <a:ext cx="9144000" cy="576064"/>
          </a:xfrm>
        </p:spPr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Covid</a:t>
            </a:r>
            <a:r>
              <a:rPr lang="en-US" dirty="0" smtClean="0"/>
              <a:t> – 19 cough sound?</a:t>
            </a: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64" y="843558"/>
            <a:ext cx="4404671" cy="26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84</Words>
  <Application>Microsoft Office PowerPoint</Application>
  <PresentationFormat>On-screen Show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97</cp:revision>
  <dcterms:created xsi:type="dcterms:W3CDTF">2016-12-05T23:26:54Z</dcterms:created>
  <dcterms:modified xsi:type="dcterms:W3CDTF">2021-11-16T05:38:39Z</dcterms:modified>
</cp:coreProperties>
</file>