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47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8" r:id="rId10"/>
    <p:sldId id="355" r:id="rId11"/>
    <p:sldId id="356" r:id="rId12"/>
    <p:sldId id="357" r:id="rId13"/>
    <p:sldId id="364" r:id="rId14"/>
    <p:sldId id="365" r:id="rId15"/>
    <p:sldId id="359" r:id="rId16"/>
    <p:sldId id="360" r:id="rId17"/>
    <p:sldId id="361" r:id="rId18"/>
    <p:sldId id="363" r:id="rId19"/>
    <p:sldId id="362" r:id="rId20"/>
    <p:sldId id="368" r:id="rId21"/>
    <p:sldId id="372" r:id="rId22"/>
    <p:sldId id="369" r:id="rId23"/>
    <p:sldId id="370" r:id="rId24"/>
    <p:sldId id="371" r:id="rId25"/>
    <p:sldId id="366" r:id="rId26"/>
    <p:sldId id="373" r:id="rId27"/>
    <p:sldId id="367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3333CC"/>
    <a:srgbClr val="009900"/>
    <a:srgbClr val="FFFFCC"/>
    <a:srgbClr val="3333FF"/>
    <a:srgbClr val="6600FF"/>
    <a:srgbClr val="0066FF"/>
    <a:srgbClr val="00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9093" autoAdjust="0"/>
  </p:normalViewPr>
  <p:slideViewPr>
    <p:cSldViewPr>
      <p:cViewPr>
        <p:scale>
          <a:sx n="80" d="100"/>
          <a:sy n="80" d="100"/>
        </p:scale>
        <p:origin x="-10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C6E6A1-9F8A-45B3-BD06-D5A2F97AD8B5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2D9FAB7-0EFB-4F87-948F-F09A524C1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099-C036-4B34-BB9B-9F14C2B9124B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EF3-1D2E-4DB4-929E-FEE3D061B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099-C036-4B34-BB9B-9F14C2B9124B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EF3-1D2E-4DB4-929E-FEE3D061B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099-C036-4B34-BB9B-9F14C2B9124B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EF3-1D2E-4DB4-929E-FEE3D061B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099-C036-4B34-BB9B-9F14C2B9124B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EF3-1D2E-4DB4-929E-FEE3D061B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099-C036-4B34-BB9B-9F14C2B9124B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EF3-1D2E-4DB4-929E-FEE3D061B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099-C036-4B34-BB9B-9F14C2B9124B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EF3-1D2E-4DB4-929E-FEE3D061B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099-C036-4B34-BB9B-9F14C2B9124B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EF3-1D2E-4DB4-929E-FEE3D061B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099-C036-4B34-BB9B-9F14C2B9124B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EF3-1D2E-4DB4-929E-FEE3D061B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099-C036-4B34-BB9B-9F14C2B9124B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EF3-1D2E-4DB4-929E-FEE3D061B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099-C036-4B34-BB9B-9F14C2B9124B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EF3-1D2E-4DB4-929E-FEE3D061B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099-C036-4B34-BB9B-9F14C2B9124B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EF3-1D2E-4DB4-929E-FEE3D061B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DF099-C036-4B34-BB9B-9F14C2B9124B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F7EF3-1D2E-4DB4-929E-FEE3D061B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8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3090498"/>
            <a:ext cx="59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2000" y="1828800"/>
            <a:ext cx="777044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 dirty="0" err="1" smtClean="0"/>
              <a:t>Nilai</a:t>
            </a:r>
            <a:r>
              <a:rPr lang="en-US" b="0" dirty="0" smtClean="0"/>
              <a:t> Eigen </a:t>
            </a:r>
            <a:r>
              <a:rPr lang="en-US" b="0" dirty="0" err="1" smtClean="0"/>
              <a:t>dari</a:t>
            </a:r>
            <a:r>
              <a:rPr lang="en-US" b="0" dirty="0" smtClean="0"/>
              <a:t> </a:t>
            </a:r>
            <a:r>
              <a:rPr lang="en-US" b="0" dirty="0" err="1" smtClean="0"/>
              <a:t>matriks</a:t>
            </a:r>
            <a:r>
              <a:rPr lang="en-US" b="0" dirty="0" smtClean="0"/>
              <a:t> 3x3 </a:t>
            </a:r>
            <a:r>
              <a:rPr lang="en-US" b="0" dirty="0" err="1" smtClean="0"/>
              <a:t>adalah</a:t>
            </a:r>
            <a:r>
              <a:rPr lang="en-US" b="0" dirty="0" smtClean="0"/>
              <a:t> 3 </a:t>
            </a:r>
            <a:r>
              <a:rPr lang="en-US" b="0" dirty="0" err="1" smtClean="0"/>
              <a:t>buah</a:t>
            </a:r>
            <a:r>
              <a:rPr lang="en-US" b="0" dirty="0" smtClean="0"/>
              <a:t>, </a:t>
            </a:r>
            <a:r>
              <a:rPr lang="en-US" b="0" dirty="0" err="1" smtClean="0"/>
              <a:t>sedangkan</a:t>
            </a:r>
            <a:r>
              <a:rPr lang="en-US" b="0" dirty="0"/>
              <a:t> </a:t>
            </a:r>
            <a:r>
              <a:rPr lang="en-US" b="0" dirty="0" err="1" smtClean="0"/>
              <a:t>dengan</a:t>
            </a:r>
            <a:r>
              <a:rPr lang="en-US" b="0" dirty="0" smtClean="0"/>
              <a:t> </a:t>
            </a:r>
            <a:r>
              <a:rPr lang="en-US" b="0" dirty="0" err="1" smtClean="0"/>
              <a:t>metode</a:t>
            </a:r>
            <a:r>
              <a:rPr lang="en-US" b="0" dirty="0" smtClean="0"/>
              <a:t> </a:t>
            </a:r>
            <a:r>
              <a:rPr lang="en-US" b="0" dirty="0" err="1" smtClean="0"/>
              <a:t>pangkat</a:t>
            </a:r>
            <a:r>
              <a:rPr lang="en-US" b="0" dirty="0" smtClean="0"/>
              <a:t> </a:t>
            </a:r>
            <a:r>
              <a:rPr lang="en-US" b="0" dirty="0" err="1" smtClean="0"/>
              <a:t>diperoleh</a:t>
            </a:r>
            <a:r>
              <a:rPr lang="en-US" b="0" dirty="0" smtClean="0"/>
              <a:t> 1 </a:t>
            </a:r>
            <a:r>
              <a:rPr lang="en-US" b="0" dirty="0" err="1" smtClean="0"/>
              <a:t>nilai</a:t>
            </a:r>
            <a:r>
              <a:rPr lang="en-US" b="0" dirty="0" smtClean="0"/>
              <a:t> </a:t>
            </a:r>
            <a:r>
              <a:rPr lang="en-US" b="0" dirty="0" err="1" smtClean="0"/>
              <a:t>eigen</a:t>
            </a:r>
            <a:r>
              <a:rPr lang="en-US" b="0" dirty="0" smtClean="0"/>
              <a:t>. </a:t>
            </a:r>
            <a:r>
              <a:rPr lang="en-US" b="0" dirty="0" err="1" smtClean="0"/>
              <a:t>Untuk</a:t>
            </a:r>
            <a:r>
              <a:rPr lang="en-US" b="0" dirty="0"/>
              <a:t> </a:t>
            </a:r>
            <a:r>
              <a:rPr lang="en-US" b="0" dirty="0" err="1" smtClean="0"/>
              <a:t>mendapatkan</a:t>
            </a:r>
            <a:r>
              <a:rPr lang="en-US" b="0" dirty="0" smtClean="0"/>
              <a:t> </a:t>
            </a:r>
            <a:r>
              <a:rPr lang="en-US" b="0" dirty="0" err="1" smtClean="0"/>
              <a:t>nilai</a:t>
            </a:r>
            <a:r>
              <a:rPr lang="en-US" b="0" dirty="0" smtClean="0"/>
              <a:t> </a:t>
            </a:r>
            <a:r>
              <a:rPr lang="en-US" b="0" dirty="0" err="1" smtClean="0"/>
              <a:t>eigen</a:t>
            </a:r>
            <a:r>
              <a:rPr lang="en-US" b="0" dirty="0" smtClean="0"/>
              <a:t> yang lain </a:t>
            </a:r>
            <a:r>
              <a:rPr lang="en-US" b="0" dirty="0" err="1" smtClean="0"/>
              <a:t>dapat</a:t>
            </a:r>
            <a:r>
              <a:rPr lang="en-US" b="0" dirty="0" smtClean="0"/>
              <a:t> </a:t>
            </a:r>
            <a:r>
              <a:rPr lang="en-US" b="0" dirty="0" err="1" smtClean="0"/>
              <a:t>menggunakan</a:t>
            </a:r>
            <a:r>
              <a:rPr lang="en-US" b="0" dirty="0"/>
              <a:t> </a:t>
            </a:r>
            <a:r>
              <a:rPr lang="en-US" b="0" dirty="0" err="1" smtClean="0"/>
              <a:t>metode</a:t>
            </a:r>
            <a:r>
              <a:rPr lang="en-US" b="0" dirty="0" smtClean="0"/>
              <a:t> </a:t>
            </a:r>
            <a:r>
              <a:rPr lang="en-US" b="0" dirty="0" err="1" smtClean="0"/>
              <a:t>pergeseran</a:t>
            </a:r>
            <a:r>
              <a:rPr lang="en-US" b="0" dirty="0" smtClean="0"/>
              <a:t> </a:t>
            </a:r>
            <a:r>
              <a:rPr lang="en-US" b="0" dirty="0" err="1" smtClean="0"/>
              <a:t>nilai</a:t>
            </a:r>
            <a:r>
              <a:rPr lang="en-US" b="0" dirty="0" smtClean="0"/>
              <a:t> </a:t>
            </a:r>
            <a:r>
              <a:rPr lang="en-US" b="0" dirty="0" err="1" smtClean="0"/>
              <a:t>eigen</a:t>
            </a:r>
            <a:r>
              <a:rPr lang="en-US" b="0" dirty="0" smtClean="0"/>
              <a:t> </a:t>
            </a:r>
            <a:r>
              <a:rPr lang="en-US" b="0" dirty="0" err="1" smtClean="0"/>
              <a:t>maksimum</a:t>
            </a:r>
            <a:r>
              <a:rPr lang="en-US" b="0" dirty="0" smtClean="0"/>
              <a:t>.</a:t>
            </a:r>
            <a:endParaRPr lang="en-US" b="0" dirty="0"/>
          </a:p>
        </p:txBody>
      </p:sp>
      <p:graphicFrame>
        <p:nvGraphicFramePr>
          <p:cNvPr id="5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534059"/>
              </p:ext>
            </p:extLst>
          </p:nvPr>
        </p:nvGraphicFramePr>
        <p:xfrm>
          <a:off x="2832815" y="3573016"/>
          <a:ext cx="1739185" cy="459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3" imgW="812447" imgH="215806" progId="Equation.3">
                  <p:embed/>
                </p:oleObj>
              </mc:Choice>
              <mc:Fallback>
                <p:oleObj name="Equation" r:id="rId3" imgW="81244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815" y="3573016"/>
                        <a:ext cx="1739185" cy="459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119675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Penggeseran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Maksimum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95110"/>
              </p:ext>
            </p:extLst>
          </p:nvPr>
        </p:nvGraphicFramePr>
        <p:xfrm>
          <a:off x="2791392" y="5930243"/>
          <a:ext cx="2212656" cy="462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5" imgW="1091726" imgH="228501" progId="Equation.3">
                  <p:embed/>
                </p:oleObj>
              </mc:Choice>
              <mc:Fallback>
                <p:oleObj name="Equation" r:id="rId5" imgW="109172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392" y="5930243"/>
                        <a:ext cx="2212656" cy="462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4163596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Operator </a:t>
            </a:r>
            <a:r>
              <a:rPr lang="en-US" sz="2400" dirty="0" err="1" smtClean="0"/>
              <a:t>matrik</a:t>
            </a:r>
            <a:r>
              <a:rPr lang="en-US" sz="2400" dirty="0" smtClean="0"/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dikurangi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eigen</a:t>
            </a:r>
            <a:r>
              <a:rPr lang="en-US" sz="2400" dirty="0" smtClean="0"/>
              <a:t> </a:t>
            </a:r>
            <a:r>
              <a:rPr lang="en-US" sz="2400" dirty="0" err="1" smtClean="0"/>
              <a:t>maksimum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dihitung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. Operator </a:t>
            </a:r>
            <a:r>
              <a:rPr lang="en-US" sz="2400" dirty="0" err="1" smtClean="0"/>
              <a:t>matrik</a:t>
            </a:r>
            <a:r>
              <a:rPr lang="en-US" sz="2400" dirty="0" smtClean="0"/>
              <a:t> </a:t>
            </a:r>
            <a:r>
              <a:rPr lang="en-US" sz="2400" dirty="0" err="1" smtClean="0"/>
              <a:t>berubah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eigen</a:t>
            </a:r>
            <a:r>
              <a:rPr lang="en-US" sz="2400" dirty="0" smtClean="0"/>
              <a:t> </a:t>
            </a:r>
            <a:r>
              <a:rPr lang="en-US" sz="2400" dirty="0" err="1" smtClean="0"/>
              <a:t>maksimum</a:t>
            </a:r>
            <a:r>
              <a:rPr lang="en-US" sz="2400" dirty="0" smtClean="0"/>
              <a:t> </a:t>
            </a:r>
            <a:r>
              <a:rPr lang="en-US" sz="2400" dirty="0" err="1" smtClean="0"/>
              <a:t>bergeser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operator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43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7232"/>
              </p:ext>
            </p:extLst>
          </p:nvPr>
        </p:nvGraphicFramePr>
        <p:xfrm>
          <a:off x="1239986" y="2436614"/>
          <a:ext cx="63563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3" imgW="2882900" imgH="711200" progId="Equation.3">
                  <p:embed/>
                </p:oleObj>
              </mc:Choice>
              <mc:Fallback>
                <p:oleObj name="Equation" r:id="rId3" imgW="2882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986" y="2436614"/>
                        <a:ext cx="635635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7680" y="5229200"/>
            <a:ext cx="76927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 dirty="0" err="1" smtClean="0"/>
              <a:t>Asumsikan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vektor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sembarang</a:t>
            </a:r>
            <a:r>
              <a:rPr lang="en-US" sz="2800" b="0" dirty="0" smtClean="0"/>
              <a:t>: </a:t>
            </a:r>
            <a:r>
              <a:rPr lang="en-US" sz="2800" b="0" dirty="0"/>
              <a:t>x</a:t>
            </a:r>
            <a:r>
              <a:rPr lang="en-US" sz="2800" b="0" baseline="-25000" dirty="0"/>
              <a:t>0</a:t>
            </a:r>
            <a:r>
              <a:rPr lang="en-US" sz="2800" b="0" dirty="0"/>
              <a:t> = { 1 1 1}</a:t>
            </a:r>
            <a:r>
              <a:rPr lang="en-US" sz="2800" b="0" baseline="30000" dirty="0"/>
              <a:t>T</a:t>
            </a:r>
            <a:endParaRPr lang="en-US" sz="28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250757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Misalnya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telah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diketahui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maksimum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matrik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adalah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 =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422108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Gunakan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pangkat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menghitung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matrik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14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60232" y="4709418"/>
            <a:ext cx="432048" cy="252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641261"/>
              </p:ext>
            </p:extLst>
          </p:nvPr>
        </p:nvGraphicFramePr>
        <p:xfrm>
          <a:off x="683568" y="1788542"/>
          <a:ext cx="34988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Equation" r:id="rId3" imgW="1587500" imgH="711200" progId="Equation.3">
                  <p:embed/>
                </p:oleObj>
              </mc:Choice>
              <mc:Fallback>
                <p:oleObj name="Equation" r:id="rId3" imgW="1587500" imgH="711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88542"/>
                        <a:ext cx="349885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344639"/>
              </p:ext>
            </p:extLst>
          </p:nvPr>
        </p:nvGraphicFramePr>
        <p:xfrm>
          <a:off x="5022229" y="1788542"/>
          <a:ext cx="3078163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" name="Equation" r:id="rId5" imgW="1396800" imgH="711000" progId="Equation.3">
                  <p:embed/>
                </p:oleObj>
              </mc:Choice>
              <mc:Fallback>
                <p:oleObj name="Equation" r:id="rId5" imgW="1396800" imgH="7110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229" y="1788542"/>
                        <a:ext cx="3078163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5656" y="126876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A*X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268760"/>
            <a:ext cx="284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Y’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/max abs(Y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931184"/>
              </p:ext>
            </p:extLst>
          </p:nvPr>
        </p:nvGraphicFramePr>
        <p:xfrm>
          <a:off x="5030861" y="4077072"/>
          <a:ext cx="3357563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" name="Equation" r:id="rId7" imgW="1524000" imgH="711200" progId="Equation.3">
                  <p:embed/>
                </p:oleObj>
              </mc:Choice>
              <mc:Fallback>
                <p:oleObj name="Equation" r:id="rId7" imgW="1524000" imgH="711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861" y="4077072"/>
                        <a:ext cx="3357563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01336"/>
              </p:ext>
            </p:extLst>
          </p:nvPr>
        </p:nvGraphicFramePr>
        <p:xfrm>
          <a:off x="611261" y="4077072"/>
          <a:ext cx="383698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" name="Equation" r:id="rId9" imgW="1739900" imgH="711200" progId="Equation.3">
                  <p:embed/>
                </p:oleObj>
              </mc:Choice>
              <mc:Fallback>
                <p:oleObj name="Equation" r:id="rId9" imgW="1739900" imgH="7112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261" y="4077072"/>
                        <a:ext cx="3836988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03648" y="350100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A*Y’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8104" y="3518492"/>
            <a:ext cx="27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Y’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/max abs(Y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5733256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Jika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iterasi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diteruskan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diperoleh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’=-5,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dan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nilai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eigen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=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’+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</a:t>
            </a:r>
            <a:r>
              <a:rPr lang="en-US" sz="28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mak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= -5+4 = 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-1</a:t>
            </a:r>
            <a:endParaRPr lang="en-US" sz="2800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63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9672" y="2408689"/>
            <a:ext cx="63367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1" dirty="0" smtClean="0"/>
              <a:t>A=</a:t>
            </a:r>
            <a:r>
              <a:rPr lang="fi-FI" sz="2800" b="1" dirty="0" smtClean="0">
                <a:solidFill>
                  <a:srgbClr val="0000FF"/>
                </a:solidFill>
              </a:rPr>
              <a:t>input</a:t>
            </a:r>
            <a:r>
              <a:rPr lang="fi-FI" sz="2800" b="1" dirty="0"/>
              <a:t>('Tuliskan matrik A </a:t>
            </a:r>
            <a:r>
              <a:rPr lang="fi-FI" sz="2800" b="1" dirty="0" smtClean="0"/>
              <a:t>(nxn):');</a:t>
            </a:r>
            <a:endParaRPr lang="fi-FI" sz="2800" b="1" dirty="0"/>
          </a:p>
          <a:p>
            <a:r>
              <a:rPr lang="en-US" sz="2800" b="1" dirty="0" smtClean="0"/>
              <a:t>X=</a:t>
            </a:r>
            <a:r>
              <a:rPr lang="fi-FI" sz="2800" b="1" dirty="0" smtClean="0">
                <a:solidFill>
                  <a:srgbClr val="0000FF"/>
                </a:solidFill>
              </a:rPr>
              <a:t>input</a:t>
            </a:r>
            <a:r>
              <a:rPr lang="fi-FI" sz="2800" b="1" dirty="0"/>
              <a:t>('Tuliskan matrik </a:t>
            </a:r>
            <a:r>
              <a:rPr lang="fi-FI" sz="2800" b="1" dirty="0" smtClean="0"/>
              <a:t>X (nx1):')</a:t>
            </a:r>
            <a:r>
              <a:rPr lang="en-US" sz="2800" b="1" dirty="0" smtClean="0"/>
              <a:t>;</a:t>
            </a:r>
            <a:endParaRPr lang="en-US" sz="2800" b="1" dirty="0"/>
          </a:p>
          <a:p>
            <a:r>
              <a:rPr lang="en-US" sz="2800" b="1" dirty="0">
                <a:solidFill>
                  <a:srgbClr val="0000FF"/>
                </a:solidFill>
              </a:rPr>
              <a:t>for</a:t>
            </a:r>
            <a:r>
              <a:rPr lang="en-US" sz="2800" b="1" dirty="0"/>
              <a:t> i=1:10</a:t>
            </a:r>
          </a:p>
          <a:p>
            <a:r>
              <a:rPr lang="en-US" sz="2800" b="1" dirty="0"/>
              <a:t>  </a:t>
            </a:r>
            <a:r>
              <a:rPr lang="en-US" sz="2800" b="1" dirty="0" smtClean="0"/>
              <a:t>Y </a:t>
            </a:r>
            <a:r>
              <a:rPr lang="en-US" sz="2800" b="1" dirty="0"/>
              <a:t>= </a:t>
            </a:r>
            <a:r>
              <a:rPr lang="en-US" sz="2800" b="1" dirty="0" smtClean="0"/>
              <a:t>A*X;</a:t>
            </a:r>
            <a:endParaRPr lang="en-US" sz="2800" b="1" dirty="0"/>
          </a:p>
          <a:p>
            <a:r>
              <a:rPr lang="en-US" sz="2800" b="1" dirty="0"/>
              <a:t>  </a:t>
            </a:r>
            <a:r>
              <a:rPr lang="en-US" sz="2800" b="1" dirty="0" smtClean="0"/>
              <a:t>X </a:t>
            </a:r>
            <a:r>
              <a:rPr lang="en-US" sz="2800" b="1" dirty="0"/>
              <a:t>= </a:t>
            </a:r>
            <a:r>
              <a:rPr lang="en-US" sz="2800" b="1" dirty="0" smtClean="0"/>
              <a:t>Y/</a:t>
            </a:r>
            <a:r>
              <a:rPr lang="en-US" sz="2800" b="1" dirty="0" smtClean="0">
                <a:solidFill>
                  <a:srgbClr val="0000FF"/>
                </a:solidFill>
              </a:rPr>
              <a:t>max</a:t>
            </a:r>
            <a:r>
              <a:rPr lang="en-US" sz="2800" b="1" dirty="0" smtClean="0"/>
              <a:t>(abs(Y))</a:t>
            </a:r>
            <a:endParaRPr lang="en-US" sz="2800" b="1" dirty="0"/>
          </a:p>
          <a:p>
            <a:r>
              <a:rPr lang="en-US" sz="2800" b="1" dirty="0"/>
              <a:t>  </a:t>
            </a:r>
            <a:r>
              <a:rPr lang="en-US" sz="2800" b="1" dirty="0" err="1"/>
              <a:t>lamda</a:t>
            </a:r>
            <a:r>
              <a:rPr lang="en-US" sz="2800" b="1" dirty="0"/>
              <a:t>= </a:t>
            </a:r>
            <a:r>
              <a:rPr lang="en-US" sz="2800" b="1" dirty="0" smtClean="0">
                <a:solidFill>
                  <a:srgbClr val="0000FF"/>
                </a:solidFill>
              </a:rPr>
              <a:t>norm</a:t>
            </a:r>
            <a:r>
              <a:rPr lang="en-US" sz="2800" b="1" dirty="0" smtClean="0"/>
              <a:t>(Y)/</a:t>
            </a:r>
            <a:r>
              <a:rPr lang="en-US" sz="2800" b="1" dirty="0" smtClean="0">
                <a:solidFill>
                  <a:srgbClr val="0000FF"/>
                </a:solidFill>
              </a:rPr>
              <a:t>norm</a:t>
            </a:r>
            <a:r>
              <a:rPr lang="en-US" sz="2800" b="1" dirty="0" smtClean="0"/>
              <a:t>(X)</a:t>
            </a:r>
            <a:endParaRPr lang="en-US" sz="2800" b="1" dirty="0"/>
          </a:p>
          <a:p>
            <a:r>
              <a:rPr lang="en-US" sz="2800" b="1" dirty="0" smtClean="0">
                <a:solidFill>
                  <a:srgbClr val="0000FF"/>
                </a:solidFill>
              </a:rPr>
              <a:t>end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93612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54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26876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772816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ungkapan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suatu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matrik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Norm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beberapa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macam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2417" y="2708920"/>
                <a:ext cx="2842701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17" y="2708920"/>
                <a:ext cx="2842701" cy="1100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1227" y="3933056"/>
                <a:ext cx="3607590" cy="1188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227" y="3933056"/>
                <a:ext cx="3607590" cy="11884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81227" y="5661248"/>
                <a:ext cx="3275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𝑀𝑎𝑥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227" y="5661248"/>
                <a:ext cx="327576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8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1988840"/>
            <a:ext cx="7543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 dirty="0" err="1" smtClean="0"/>
              <a:t>Metode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pangkat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inversi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sama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dengan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metode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pangkat</a:t>
            </a:r>
            <a:r>
              <a:rPr lang="en-US" sz="2800" b="0" dirty="0" smtClean="0"/>
              <a:t>, </a:t>
            </a:r>
            <a:r>
              <a:rPr lang="en-US" sz="2800" b="0" dirty="0" err="1" smtClean="0"/>
              <a:t>tetapi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digunakan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untuk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mencari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nilai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eigen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terkecil</a:t>
            </a:r>
            <a:r>
              <a:rPr lang="en-US" sz="2800" b="0" dirty="0" smtClean="0"/>
              <a:t>. </a:t>
            </a:r>
            <a:r>
              <a:rPr lang="en-US" sz="2800" b="0" dirty="0" err="1" smtClean="0"/>
              <a:t>Matriks</a:t>
            </a:r>
            <a:r>
              <a:rPr lang="en-US" sz="2800" b="0" dirty="0" smtClean="0"/>
              <a:t> A di </a:t>
            </a:r>
            <a:r>
              <a:rPr lang="en-US" sz="2800" b="0" dirty="0" err="1" smtClean="0"/>
              <a:t>inversikan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gunakan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metode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pangkat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untuk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mendapatkan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nilai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eigennya</a:t>
            </a:r>
            <a:r>
              <a:rPr lang="en-US" sz="2800" b="0" dirty="0" smtClean="0"/>
              <a:t>.</a:t>
            </a:r>
            <a:endParaRPr lang="en-US" sz="2800" b="0" dirty="0"/>
          </a:p>
        </p:txBody>
      </p:sp>
      <p:graphicFrame>
        <p:nvGraphicFramePr>
          <p:cNvPr id="5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538531"/>
              </p:ext>
            </p:extLst>
          </p:nvPr>
        </p:nvGraphicFramePr>
        <p:xfrm>
          <a:off x="1185664" y="4114800"/>
          <a:ext cx="1802160" cy="47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" name="Equation" r:id="rId3" imgW="812447" imgH="215806" progId="Equation.3">
                  <p:embed/>
                </p:oleObj>
              </mc:Choice>
              <mc:Fallback>
                <p:oleObj name="Equation" r:id="rId3" imgW="81244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664" y="4114800"/>
                        <a:ext cx="1802160" cy="476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009132"/>
              </p:ext>
            </p:extLst>
          </p:nvPr>
        </p:nvGraphicFramePr>
        <p:xfrm>
          <a:off x="3873624" y="4038601"/>
          <a:ext cx="3506688" cy="53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" name="Equation" r:id="rId5" imgW="1574800" imgH="241300" progId="Equation.3">
                  <p:embed/>
                </p:oleObj>
              </mc:Choice>
              <mc:Fallback>
                <p:oleObj name="Equation" r:id="rId5" imgW="1574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624" y="4038601"/>
                        <a:ext cx="3506688" cy="534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966822"/>
              </p:ext>
            </p:extLst>
          </p:nvPr>
        </p:nvGraphicFramePr>
        <p:xfrm>
          <a:off x="1194048" y="4725144"/>
          <a:ext cx="2081808" cy="84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" name="Equation" r:id="rId7" imgW="965200" imgH="393700" progId="Equation.3">
                  <p:embed/>
                </p:oleObj>
              </mc:Choice>
              <mc:Fallback>
                <p:oleObj name="Equation" r:id="rId7" imgW="965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048" y="4725144"/>
                        <a:ext cx="2081808" cy="84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434593"/>
              </p:ext>
            </p:extLst>
          </p:nvPr>
        </p:nvGraphicFramePr>
        <p:xfrm>
          <a:off x="3851920" y="4869160"/>
          <a:ext cx="2448272" cy="524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" name="Equation" r:id="rId9" imgW="1002865" imgH="215806" progId="Equation.3">
                  <p:embed/>
                </p:oleObj>
              </mc:Choice>
              <mc:Fallback>
                <p:oleObj name="Equation" r:id="rId9" imgW="100286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869160"/>
                        <a:ext cx="2448272" cy="524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134076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Pangkat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(inverse power method)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580624"/>
              </p:ext>
            </p:extLst>
          </p:nvPr>
        </p:nvGraphicFramePr>
        <p:xfrm>
          <a:off x="2583511" y="5661248"/>
          <a:ext cx="285258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7" name="Equation" r:id="rId11" imgW="1384300" imgH="419100" progId="Equation.3">
                  <p:embed/>
                </p:oleObj>
              </mc:Choice>
              <mc:Fallback>
                <p:oleObj name="Equation" r:id="rId11" imgW="1384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511" y="5661248"/>
                        <a:ext cx="2852585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5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matrik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33116" y="5733256"/>
            <a:ext cx="73448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 dirty="0" err="1" smtClean="0"/>
              <a:t>Asumsikan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nilai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vektor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sembarang</a:t>
            </a:r>
            <a:r>
              <a:rPr lang="en-US" sz="2800" b="0" dirty="0" smtClean="0"/>
              <a:t> x</a:t>
            </a:r>
            <a:r>
              <a:rPr lang="en-US" sz="2800" b="0" baseline="-25000" dirty="0" smtClean="0"/>
              <a:t>0 </a:t>
            </a:r>
            <a:r>
              <a:rPr lang="en-US" sz="2800" b="0" dirty="0" smtClean="0"/>
              <a:t>= </a:t>
            </a:r>
            <a:r>
              <a:rPr lang="en-US" sz="2800" b="0" dirty="0"/>
              <a:t>{ 1 1 1}</a:t>
            </a:r>
            <a:r>
              <a:rPr lang="en-US" sz="2800" b="0" baseline="30000" dirty="0"/>
              <a:t>T</a:t>
            </a:r>
            <a:endParaRPr lang="en-US" sz="2800" b="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878077"/>
              </p:ext>
            </p:extLst>
          </p:nvPr>
        </p:nvGraphicFramePr>
        <p:xfrm>
          <a:off x="2699792" y="1730425"/>
          <a:ext cx="283527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3" imgW="1117440" imgH="711000" progId="Equation.3">
                  <p:embed/>
                </p:oleObj>
              </mc:Choice>
              <mc:Fallback>
                <p:oleObj name="Equation" r:id="rId3" imgW="1117440" imgH="71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730425"/>
                        <a:ext cx="2835275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766468"/>
              </p:ext>
            </p:extLst>
          </p:nvPr>
        </p:nvGraphicFramePr>
        <p:xfrm>
          <a:off x="719732" y="3717032"/>
          <a:ext cx="6732588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5" imgW="2654280" imgH="711000" progId="Equation.3">
                  <p:embed/>
                </p:oleObj>
              </mc:Choice>
              <mc:Fallback>
                <p:oleObj name="Equation" r:id="rId5" imgW="265428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32" y="3717032"/>
                        <a:ext cx="6732588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138296"/>
              </p:ext>
            </p:extLst>
          </p:nvPr>
        </p:nvGraphicFramePr>
        <p:xfrm>
          <a:off x="467544" y="1268760"/>
          <a:ext cx="7924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Equation" r:id="rId3" imgW="3124080" imgH="711000" progId="Equation.3">
                  <p:embed/>
                </p:oleObj>
              </mc:Choice>
              <mc:Fallback>
                <p:oleObj name="Equation" r:id="rId3" imgW="3124080" imgH="71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268760"/>
                        <a:ext cx="79248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>
          <a:xfrm>
            <a:off x="4139952" y="3695416"/>
            <a:ext cx="1008112" cy="4324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216633"/>
              </p:ext>
            </p:extLst>
          </p:nvPr>
        </p:nvGraphicFramePr>
        <p:xfrm>
          <a:off x="1835696" y="3162219"/>
          <a:ext cx="495458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Equation" r:id="rId5" imgW="2247840" imgH="711000" progId="Equation.3">
                  <p:embed/>
                </p:oleObj>
              </mc:Choice>
              <mc:Fallback>
                <p:oleObj name="Equation" r:id="rId5" imgW="22478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162219"/>
                        <a:ext cx="4954587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194992"/>
              </p:ext>
            </p:extLst>
          </p:nvPr>
        </p:nvGraphicFramePr>
        <p:xfrm>
          <a:off x="2574925" y="4941888"/>
          <a:ext cx="350043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Equation" r:id="rId7" imgW="1587240" imgH="711000" progId="Equation.3">
                  <p:embed/>
                </p:oleObj>
              </mc:Choice>
              <mc:Fallback>
                <p:oleObj name="Equation" r:id="rId7" imgW="15872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4941888"/>
                        <a:ext cx="3500438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16216" y="545625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Dst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95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3170490" y="1556792"/>
            <a:ext cx="1041470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815259"/>
              </p:ext>
            </p:extLst>
          </p:nvPr>
        </p:nvGraphicFramePr>
        <p:xfrm>
          <a:off x="827584" y="1556792"/>
          <a:ext cx="3668713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3" imgW="1663560" imgH="711000" progId="Equation.3">
                  <p:embed/>
                </p:oleObj>
              </mc:Choice>
              <mc:Fallback>
                <p:oleObj name="Equation" r:id="rId3" imgW="1663560" imgH="711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556792"/>
                        <a:ext cx="3668713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283968" y="1775453"/>
            <a:ext cx="1584176" cy="72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2160" y="162880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maksimumnya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4724237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Eigen:  </a:t>
            </a:r>
          </a:p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1/max(Y)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1/0.5946</a:t>
            </a: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1.6818</a:t>
            </a: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432" y="3745407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7704" y="2996952"/>
            <a:ext cx="3168352" cy="979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7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657521"/>
              </p:ext>
            </p:extLst>
          </p:nvPr>
        </p:nvGraphicFramePr>
        <p:xfrm>
          <a:off x="683568" y="2060848"/>
          <a:ext cx="2448272" cy="180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Equation" r:id="rId3" imgW="965160" imgH="711000" progId="Equation.3">
                  <p:embed/>
                </p:oleObj>
              </mc:Choice>
              <mc:Fallback>
                <p:oleObj name="Equation" r:id="rId3" imgW="965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060848"/>
                        <a:ext cx="2448272" cy="1803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135401"/>
              </p:ext>
            </p:extLst>
          </p:nvPr>
        </p:nvGraphicFramePr>
        <p:xfrm>
          <a:off x="717252" y="4221163"/>
          <a:ext cx="2414588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" name="Equation" r:id="rId5" imgW="952200" imgH="711000" progId="Equation.3">
                  <p:embed/>
                </p:oleObj>
              </mc:Choice>
              <mc:Fallback>
                <p:oleObj name="Equation" r:id="rId5" imgW="952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52" y="4221163"/>
                        <a:ext cx="2414588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1250757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Latihan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Tugas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37575"/>
              </p:ext>
            </p:extLst>
          </p:nvPr>
        </p:nvGraphicFramePr>
        <p:xfrm>
          <a:off x="3683769" y="2060575"/>
          <a:ext cx="4992687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" name="Equation" r:id="rId7" imgW="1968480" imgH="711000" progId="Equation.3">
                  <p:embed/>
                </p:oleObj>
              </mc:Choice>
              <mc:Fallback>
                <p:oleObj name="Equation" r:id="rId7" imgW="1968480" imgH="71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769" y="2060575"/>
                        <a:ext cx="4992687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040808"/>
              </p:ext>
            </p:extLst>
          </p:nvPr>
        </p:nvGraphicFramePr>
        <p:xfrm>
          <a:off x="3766765" y="4221163"/>
          <a:ext cx="476567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" name="Equation" r:id="rId9" imgW="1879560" imgH="711000" progId="Equation.3">
                  <p:embed/>
                </p:oleObj>
              </mc:Choice>
              <mc:Fallback>
                <p:oleObj name="Equation" r:id="rId9" imgW="187956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765" y="4221163"/>
                        <a:ext cx="4765675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35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8160" y="2194986"/>
            <a:ext cx="757227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 dirty="0" err="1" smtClean="0"/>
              <a:t>Metode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Pangkat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memiliki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keunggulan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untuk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mendapatkan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nilai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eigen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vektor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eigen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dominan</a:t>
            </a:r>
            <a:r>
              <a:rPr lang="en-US" sz="2800" b="0" dirty="0" smtClean="0"/>
              <a:t> (</a:t>
            </a:r>
            <a:r>
              <a:rPr lang="en-US" sz="2800" b="0" dirty="0" err="1" smtClean="0"/>
              <a:t>terbesar</a:t>
            </a:r>
            <a:r>
              <a:rPr lang="en-US" sz="2800" b="0" dirty="0" smtClean="0"/>
              <a:t>) </a:t>
            </a:r>
            <a:r>
              <a:rPr lang="en-US" sz="2800" b="0" dirty="0" err="1" smtClean="0"/>
              <a:t>secara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serentak</a:t>
            </a:r>
            <a:r>
              <a:rPr lang="en-US" sz="2800" b="0" dirty="0" smtClean="0"/>
              <a:t>. </a:t>
            </a:r>
            <a:r>
              <a:rPr lang="en-US" sz="2800" b="0" dirty="0" err="1" smtClean="0"/>
              <a:t>Metode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kebalikannya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adalah</a:t>
            </a:r>
            <a:r>
              <a:rPr lang="en-US" sz="2800" b="0" dirty="0" smtClean="0"/>
              <a:t> inverse power method. </a:t>
            </a:r>
            <a:r>
              <a:rPr lang="en-US" sz="2800" b="0" dirty="0" err="1" smtClean="0"/>
              <a:t>Metode</a:t>
            </a:r>
            <a:r>
              <a:rPr lang="en-US" sz="2800" b="0" dirty="0" smtClean="0"/>
              <a:t> inverse </a:t>
            </a:r>
            <a:r>
              <a:rPr lang="en-US" sz="2800" b="0" dirty="0" err="1" smtClean="0"/>
              <a:t>menghasilkan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nilai</a:t>
            </a:r>
            <a:r>
              <a:rPr lang="en-US" sz="2800" b="0" dirty="0"/>
              <a:t> </a:t>
            </a:r>
            <a:r>
              <a:rPr lang="en-US" sz="2800" b="0" dirty="0" err="1" smtClean="0"/>
              <a:t>dan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vektor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eigen</a:t>
            </a:r>
            <a:r>
              <a:rPr lang="en-US" sz="2800" b="0" dirty="0" smtClean="0"/>
              <a:t> minimum.</a:t>
            </a:r>
          </a:p>
          <a:p>
            <a:pPr>
              <a:spcBef>
                <a:spcPct val="50000"/>
              </a:spcBef>
            </a:pPr>
            <a:endParaRPr lang="en-US" sz="2800" b="0" dirty="0" smtClean="0"/>
          </a:p>
          <a:p>
            <a:pPr>
              <a:spcBef>
                <a:spcPct val="50000"/>
              </a:spcBef>
            </a:pPr>
            <a:r>
              <a:rPr lang="en-US" sz="2800" b="0" dirty="0" err="1" smtClean="0"/>
              <a:t>Kelemahan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dari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metode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tersebut</a:t>
            </a:r>
            <a:r>
              <a:rPr lang="en-US" sz="2800" b="0" dirty="0" smtClean="0"/>
              <a:t>: </a:t>
            </a:r>
            <a:r>
              <a:rPr lang="en-US" sz="2800" b="0" dirty="0" err="1" smtClean="0"/>
              <a:t>hanya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menghasilkan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satu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nilai</a:t>
            </a:r>
            <a:r>
              <a:rPr lang="en-US" sz="2800" b="0" dirty="0" smtClean="0"/>
              <a:t>/</a:t>
            </a:r>
            <a:r>
              <a:rPr lang="en-US" sz="2800" b="0" dirty="0" err="1" smtClean="0"/>
              <a:t>vektor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eigen</a:t>
            </a:r>
            <a:endParaRPr lang="en-US" sz="28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Pangkat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(power method)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53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776" y="2319263"/>
            <a:ext cx="151216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A</a:t>
            </a:r>
            <a:r>
              <a:rPr lang="en-US" sz="2400" b="1" i="1" dirty="0"/>
              <a:t>x</a:t>
            </a:r>
            <a:r>
              <a:rPr lang="en-US" sz="2400" i="1" dirty="0" smtClean="0"/>
              <a:t>=</a:t>
            </a:r>
            <a:r>
              <a:rPr lang="en-US" sz="2400" i="1" dirty="0" smtClean="0">
                <a:sym typeface="Symbol"/>
              </a:rPr>
              <a:t></a:t>
            </a:r>
            <a:r>
              <a:rPr lang="en-US" sz="2400" b="1" i="1" dirty="0" err="1" smtClean="0">
                <a:sym typeface="Symbol"/>
              </a:rPr>
              <a:t>B</a:t>
            </a:r>
            <a:r>
              <a:rPr lang="en-US" sz="2400" b="1" i="1" dirty="0" err="1">
                <a:sym typeface="Symbol"/>
              </a:rPr>
              <a:t>x</a:t>
            </a: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340768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Seringkali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eigen</a:t>
            </a:r>
            <a:r>
              <a:rPr lang="en-US" sz="2400" dirty="0" smtClean="0"/>
              <a:t> </a:t>
            </a:r>
            <a:r>
              <a:rPr lang="en-US" sz="2400" dirty="0" err="1" smtClean="0"/>
              <a:t>ditemukan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958043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diubah</a:t>
            </a:r>
            <a:r>
              <a:rPr lang="en-US" sz="2400" dirty="0" smtClean="0"/>
              <a:t> </a:t>
            </a:r>
            <a:r>
              <a:rPr lang="en-US" sz="2400" dirty="0" err="1" smtClean="0"/>
              <a:t>dulu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151216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H</a:t>
            </a:r>
            <a:r>
              <a:rPr lang="en-US" sz="2400" b="1" i="1" dirty="0"/>
              <a:t>z</a:t>
            </a:r>
            <a:r>
              <a:rPr lang="en-US" sz="2400" i="1" dirty="0" smtClean="0"/>
              <a:t>=</a:t>
            </a:r>
            <a:r>
              <a:rPr lang="en-US" sz="2400" i="1" dirty="0" smtClean="0">
                <a:sym typeface="Symbol"/>
              </a:rPr>
              <a:t></a:t>
            </a:r>
            <a:r>
              <a:rPr lang="en-US" sz="2400" b="1" i="1" dirty="0">
                <a:sym typeface="Symbol"/>
              </a:rPr>
              <a:t>z</a:t>
            </a:r>
            <a:endParaRPr lang="en-US" sz="2400" i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49" y="4653136"/>
            <a:ext cx="144589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7544" y="414908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Transformasi</a:t>
            </a:r>
            <a:r>
              <a:rPr lang="en-US" sz="2400" dirty="0" smtClean="0"/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53136"/>
            <a:ext cx="995363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88024" y="465313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Dimana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02" y="5733256"/>
            <a:ext cx="2640330" cy="50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7544" y="5127575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Substitusikan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eigen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04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80449" y="3933056"/>
            <a:ext cx="1327455" cy="5600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51720" y="4775190"/>
            <a:ext cx="2016224" cy="6904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34076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Kalikan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24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65580"/>
            <a:ext cx="3457575" cy="55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2463279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teori</a:t>
            </a:r>
            <a:r>
              <a:rPr lang="en-US" sz="2400" dirty="0" smtClean="0"/>
              <a:t> </a:t>
            </a:r>
            <a:r>
              <a:rPr lang="en-US" sz="2400" dirty="0" err="1" smtClean="0"/>
              <a:t>identitas</a:t>
            </a:r>
            <a:r>
              <a:rPr lang="en-US" sz="2400" dirty="0" smtClean="0"/>
              <a:t> </a:t>
            </a:r>
            <a:r>
              <a:rPr lang="en-US" sz="2400" dirty="0" err="1" smtClean="0"/>
              <a:t>matrik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233" y="3041332"/>
            <a:ext cx="2252663" cy="387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15" y="4005063"/>
            <a:ext cx="1037273" cy="42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342900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eigen</a:t>
            </a:r>
            <a:r>
              <a:rPr lang="en-US" sz="2400" dirty="0" smtClean="0"/>
              <a:t> </a:t>
            </a:r>
            <a:r>
              <a:rPr lang="en-US" sz="2400" dirty="0" err="1" smtClean="0"/>
              <a:t>sbb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407495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b="1" dirty="0" smtClean="0"/>
              <a:t>H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41" y="4891251"/>
            <a:ext cx="1864995" cy="48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844" y="6109062"/>
            <a:ext cx="995363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8" y="5487615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Matriks</a:t>
            </a:r>
            <a:r>
              <a:rPr lang="en-US" sz="2400" dirty="0" smtClean="0"/>
              <a:t> </a:t>
            </a:r>
            <a:r>
              <a:rPr lang="en-US" sz="2400" b="1" dirty="0" smtClean="0"/>
              <a:t>L</a:t>
            </a:r>
            <a:r>
              <a:rPr lang="en-US" sz="2400" dirty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matriks</a:t>
            </a:r>
            <a:r>
              <a:rPr lang="en-US" sz="2400" dirty="0" smtClean="0"/>
              <a:t> </a:t>
            </a:r>
            <a:r>
              <a:rPr lang="en-US" sz="2400" b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dekomposisi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3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9675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Dekomposisi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Choleski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37" y="2276872"/>
            <a:ext cx="1246367" cy="55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772816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dirty="0" err="1" smtClean="0"/>
              <a:t>matrik</a:t>
            </a:r>
            <a:r>
              <a:rPr lang="en-US" sz="2400" dirty="0" smtClean="0"/>
              <a:t> </a:t>
            </a:r>
            <a:r>
              <a:rPr lang="en-US" sz="2400" b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matrik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didekomposisi</a:t>
            </a:r>
            <a:endParaRPr lang="en-US" sz="24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56992"/>
            <a:ext cx="658128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2823319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Misal</a:t>
            </a:r>
            <a:r>
              <a:rPr lang="en-US" sz="2400" dirty="0" smtClean="0"/>
              <a:t>, </a:t>
            </a:r>
            <a:r>
              <a:rPr lang="en-US" sz="2400" dirty="0" err="1" smtClean="0"/>
              <a:t>matrik</a:t>
            </a:r>
            <a:r>
              <a:rPr lang="en-US" sz="2400" dirty="0" smtClean="0"/>
              <a:t> A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matriks</a:t>
            </a:r>
            <a:r>
              <a:rPr lang="en-US" sz="2400" dirty="0" smtClean="0"/>
              <a:t> 3 x 3, </a:t>
            </a:r>
            <a:r>
              <a:rPr lang="en-US" sz="2400" dirty="0" err="1" smtClean="0"/>
              <a:t>sbb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20480" y="2276872"/>
            <a:ext cx="486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L </a:t>
            </a:r>
            <a:r>
              <a:rPr lang="en-US" sz="2400" b="1" dirty="0" err="1" smtClean="0">
                <a:solidFill>
                  <a:srgbClr val="0000FF"/>
                </a:solidFill>
              </a:rPr>
              <a:t>adalah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matrik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segitiga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bawah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01" y="5229200"/>
            <a:ext cx="6943629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4653136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Dikalikan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matriks</a:t>
            </a:r>
            <a:r>
              <a:rPr lang="en-US" sz="2400" dirty="0" smtClean="0"/>
              <a:t> </a:t>
            </a:r>
            <a:r>
              <a:rPr lang="en-US" sz="2400" dirty="0" err="1" smtClean="0"/>
              <a:t>sbb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4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33" y="1788857"/>
            <a:ext cx="3486142" cy="138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32" y="3242759"/>
            <a:ext cx="5717969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110" y="4538903"/>
            <a:ext cx="5125113" cy="54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699792" y="2018623"/>
            <a:ext cx="56327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15816" y="2479804"/>
            <a:ext cx="434039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000610" y="2954726"/>
            <a:ext cx="34725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29238" y="3602799"/>
            <a:ext cx="56327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010877" y="4106855"/>
            <a:ext cx="34725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07904" y="4812041"/>
            <a:ext cx="34725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1167135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matriks</a:t>
            </a:r>
            <a:r>
              <a:rPr lang="en-US" sz="2400" dirty="0" smtClean="0"/>
              <a:t> </a:t>
            </a:r>
            <a:r>
              <a:rPr lang="en-US" sz="2400" dirty="0" err="1" smtClean="0"/>
              <a:t>segitiga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L, SBB:</a:t>
            </a:r>
            <a:endParaRPr lang="en-US" sz="24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5" r="32219"/>
          <a:stretch/>
        </p:blipFill>
        <p:spPr bwMode="auto">
          <a:xfrm>
            <a:off x="3176604" y="5229200"/>
            <a:ext cx="228604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35796" y="5631631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59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5856" y="1340768"/>
            <a:ext cx="151216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A</a:t>
            </a:r>
            <a:r>
              <a:rPr lang="en-US" sz="2400" b="1" i="1" dirty="0"/>
              <a:t>x</a:t>
            </a:r>
            <a:r>
              <a:rPr lang="en-US" sz="2400" i="1" dirty="0" smtClean="0"/>
              <a:t>=</a:t>
            </a:r>
            <a:r>
              <a:rPr lang="en-US" sz="2400" i="1" dirty="0" smtClean="0">
                <a:sym typeface="Symbol"/>
              </a:rPr>
              <a:t></a:t>
            </a:r>
            <a:r>
              <a:rPr lang="en-US" sz="2400" b="1" i="1" dirty="0" err="1" smtClean="0">
                <a:sym typeface="Symbol"/>
              </a:rPr>
              <a:t>B</a:t>
            </a:r>
            <a:r>
              <a:rPr lang="en-US" sz="2400" b="1" i="1" dirty="0" err="1">
                <a:sym typeface="Symbol"/>
              </a:rPr>
              <a:t>x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98884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matriks</a:t>
            </a:r>
            <a:r>
              <a:rPr lang="en-US" sz="2400" dirty="0" smtClean="0"/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eigen</a:t>
            </a:r>
            <a:r>
              <a:rPr lang="en-US" sz="2400" dirty="0" smtClean="0"/>
              <a:t> di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matriks</a:t>
            </a:r>
            <a:r>
              <a:rPr lang="en-US" sz="2400" dirty="0" smtClean="0"/>
              <a:t> diagonal, </a:t>
            </a:r>
            <a:r>
              <a:rPr lang="en-US" sz="2400" dirty="0" err="1" smtClean="0"/>
              <a:t>maka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80928"/>
            <a:ext cx="2787015" cy="166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81128"/>
            <a:ext cx="7166610" cy="174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35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74" y="1556792"/>
            <a:ext cx="37528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710" y="1556792"/>
            <a:ext cx="28003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25336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13" y="3969467"/>
            <a:ext cx="1924034" cy="48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463" y="5445224"/>
            <a:ext cx="5781857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08846" y="4767535"/>
            <a:ext cx="151216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A</a:t>
            </a:r>
            <a:r>
              <a:rPr lang="en-US" sz="2400" i="1" dirty="0" smtClean="0"/>
              <a:t>u=</a:t>
            </a:r>
            <a:r>
              <a:rPr lang="en-US" sz="2400" i="1" dirty="0" smtClean="0">
                <a:sym typeface="Symbol"/>
              </a:rPr>
              <a:t></a:t>
            </a:r>
            <a:r>
              <a:rPr lang="en-US" sz="2400" b="1" i="1" dirty="0" smtClean="0">
                <a:sym typeface="Symbol"/>
              </a:rPr>
              <a:t>B</a:t>
            </a:r>
            <a:r>
              <a:rPr lang="en-US" sz="2400" i="1" dirty="0" smtClean="0">
                <a:sym typeface="Symbol"/>
              </a:rPr>
              <a:t>u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50911" y="1124744"/>
            <a:ext cx="455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Aplikasi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357301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Solusi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mungkin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PD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tersebut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adalah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9952" y="435581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Substitusikan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PD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menghasilkan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526055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Dimana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8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552" y="4664181"/>
            <a:ext cx="2108736" cy="6480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9552" y="126876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eigen</a:t>
            </a:r>
            <a:r>
              <a:rPr lang="en-US" sz="2400" dirty="0" smtClean="0"/>
              <a:t> </a:t>
            </a:r>
            <a:r>
              <a:rPr lang="en-US" sz="2400" dirty="0" err="1" smtClean="0"/>
              <a:t>ditemukan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820634"/>
            <a:ext cx="151216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Au</a:t>
            </a:r>
            <a:r>
              <a:rPr lang="en-US" sz="2400" i="1" dirty="0" smtClean="0"/>
              <a:t>=</a:t>
            </a:r>
            <a:r>
              <a:rPr lang="en-US" sz="2400" i="1" dirty="0" smtClean="0">
                <a:sym typeface="Symbol"/>
              </a:rPr>
              <a:t></a:t>
            </a:r>
            <a:r>
              <a:rPr lang="en-US" sz="2400" b="1" i="1" dirty="0" smtClean="0">
                <a:sym typeface="Symbol"/>
              </a:rPr>
              <a:t>Bu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276872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dekomposisi</a:t>
            </a:r>
            <a:r>
              <a:rPr lang="en-US" sz="2400" dirty="0" smtClean="0"/>
              <a:t> 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matrik</a:t>
            </a:r>
            <a:r>
              <a:rPr lang="en-US" sz="2400" dirty="0" smtClean="0"/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matriks</a:t>
            </a:r>
            <a:r>
              <a:rPr lang="en-US" sz="2400" dirty="0" smtClean="0"/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400" dirty="0" smtClean="0"/>
              <a:t>, </a:t>
            </a:r>
            <a:r>
              <a:rPr lang="en-US" sz="2400" dirty="0" err="1" smtClean="0"/>
              <a:t>sbb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909" y="3212976"/>
            <a:ext cx="22764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3256" y="3314625"/>
                <a:ext cx="2032800" cy="950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256" y="3314625"/>
                <a:ext cx="2032800" cy="9508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81" y="4747235"/>
            <a:ext cx="1864995" cy="48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46" y="5085183"/>
            <a:ext cx="3760470" cy="133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5" r="24948"/>
          <a:stretch/>
        </p:blipFill>
        <p:spPr bwMode="auto">
          <a:xfrm>
            <a:off x="755576" y="3032187"/>
            <a:ext cx="1656184" cy="133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555776" y="3698645"/>
            <a:ext cx="487480" cy="2344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076056" y="3698644"/>
            <a:ext cx="487480" cy="2344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5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5588858" cy="545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13" y="2996952"/>
            <a:ext cx="6641847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308" y="5301208"/>
            <a:ext cx="509816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4581128"/>
            <a:ext cx="515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Frekuensi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Osilasi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325959"/>
            <a:ext cx="515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eigen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matriks</a:t>
            </a:r>
            <a:r>
              <a:rPr lang="en-US" sz="2400" dirty="0" smtClean="0"/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400" dirty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2463279"/>
            <a:ext cx="515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11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340768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Pangkat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(power method)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060848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Asumsikan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matriks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x n,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memiliki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buah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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1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, 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2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,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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3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,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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4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………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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. 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Nilai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eigen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menurun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dari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mulai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:  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1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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,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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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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,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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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3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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,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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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4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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………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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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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1720" y="3645024"/>
                <a:ext cx="1567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645024"/>
                <a:ext cx="1567352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38482" y="4308690"/>
                <a:ext cx="2317494" cy="848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482" y="4308690"/>
                <a:ext cx="2317494" cy="8485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5487615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Dimana</a:t>
            </a:r>
            <a:r>
              <a:rPr lang="en-US" sz="2400" b="1" dirty="0" smtClean="0"/>
              <a:t>: </a:t>
            </a:r>
            <a:r>
              <a:rPr lang="en-US" sz="2400" b="1" i="1" dirty="0" smtClean="0"/>
              <a:t>c</a:t>
            </a:r>
            <a:r>
              <a:rPr lang="en-US" sz="2400" b="1" i="1" baseline="-25000" dirty="0" smtClean="0"/>
              <a:t>k+1</a:t>
            </a:r>
            <a:r>
              <a:rPr lang="en-US" sz="2400" b="1" i="1" dirty="0" smtClean="0"/>
              <a:t> = </a:t>
            </a:r>
            <a:r>
              <a:rPr lang="en-US" sz="2400" b="1" i="1" dirty="0" err="1" smtClean="0"/>
              <a:t>x</a:t>
            </a:r>
            <a:r>
              <a:rPr lang="en-US" sz="2400" b="1" i="1" baseline="-25000" dirty="0" err="1" smtClean="0"/>
              <a:t>j</a:t>
            </a:r>
            <a:r>
              <a:rPr lang="en-US" sz="2400" b="1" i="1" baseline="30000" dirty="0" smtClean="0"/>
              <a:t>(k)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x</a:t>
            </a:r>
            <a:r>
              <a:rPr lang="en-US" sz="2400" b="1" i="1" baseline="-25000" dirty="0" err="1" smtClean="0"/>
              <a:t>j</a:t>
            </a:r>
            <a:r>
              <a:rPr lang="en-US" sz="2400" b="1" i="1" baseline="30000" dirty="0" smtClean="0"/>
              <a:t>(k)</a:t>
            </a:r>
            <a:r>
              <a:rPr lang="en-US" sz="2400" b="1" i="1" dirty="0" smtClean="0"/>
              <a:t> = max [x</a:t>
            </a:r>
            <a:r>
              <a:rPr lang="en-US" sz="2400" b="1" i="1" baseline="-25000" dirty="0" smtClean="0"/>
              <a:t>i</a:t>
            </a:r>
            <a:r>
              <a:rPr lang="en-US" sz="2400" b="1" i="1" baseline="30000" dirty="0" smtClean="0"/>
              <a:t>(k)</a:t>
            </a:r>
            <a:r>
              <a:rPr lang="en-US" sz="2400" b="1" i="1" dirty="0" smtClean="0"/>
              <a:t>]</a:t>
            </a:r>
            <a:endParaRPr lang="en-US" sz="2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3657218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000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adalah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sembarang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sebagai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awal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581128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Normalisasi</a:t>
            </a: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5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5766" y="1196752"/>
            <a:ext cx="7620000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b="0" dirty="0" err="1" smtClean="0"/>
              <a:t>Masukkan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nilai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awal</a:t>
            </a:r>
            <a:r>
              <a:rPr lang="en-US" sz="2200" b="0" dirty="0" smtClean="0"/>
              <a:t>: </a:t>
            </a:r>
            <a:r>
              <a:rPr lang="en-US" sz="2200" b="0" dirty="0" err="1" smtClean="0"/>
              <a:t>matrik</a:t>
            </a:r>
            <a:r>
              <a:rPr lang="en-US" sz="2200" b="0" dirty="0" smtClean="0"/>
              <a:t> X</a:t>
            </a:r>
          </a:p>
          <a:p>
            <a:pPr>
              <a:spcBef>
                <a:spcPct val="50000"/>
              </a:spcBef>
            </a:pPr>
            <a:r>
              <a:rPr lang="en-US" sz="2200" b="0" dirty="0" err="1" smtClean="0"/>
              <a:t>Masukkan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matrik</a:t>
            </a:r>
            <a:r>
              <a:rPr lang="en-US" sz="2200" b="0" dirty="0" smtClean="0"/>
              <a:t> A</a:t>
            </a:r>
          </a:p>
          <a:p>
            <a:pPr>
              <a:spcBef>
                <a:spcPct val="50000"/>
              </a:spcBef>
            </a:pPr>
            <a:r>
              <a:rPr lang="en-US" sz="2200" b="0" dirty="0" err="1"/>
              <a:t>Hitung</a:t>
            </a:r>
            <a:r>
              <a:rPr lang="en-US" sz="2200" b="0" dirty="0"/>
              <a:t> : </a:t>
            </a:r>
            <a:r>
              <a:rPr lang="en-US" sz="2200" b="0" dirty="0" smtClean="0"/>
              <a:t>Y</a:t>
            </a:r>
            <a:r>
              <a:rPr lang="en-US" sz="2200" b="0" baseline="-25000" dirty="0" smtClean="0"/>
              <a:t>0</a:t>
            </a:r>
            <a:r>
              <a:rPr lang="en-US" sz="2200" b="0" dirty="0" smtClean="0"/>
              <a:t> </a:t>
            </a:r>
            <a:r>
              <a:rPr lang="en-US" sz="2200" b="0" dirty="0"/>
              <a:t>= </a:t>
            </a:r>
            <a:r>
              <a:rPr lang="en-US" sz="2200" b="0" dirty="0" smtClean="0"/>
              <a:t>A*X</a:t>
            </a:r>
          </a:p>
          <a:p>
            <a:pPr>
              <a:spcBef>
                <a:spcPct val="50000"/>
              </a:spcBef>
            </a:pPr>
            <a:r>
              <a:rPr lang="en-US" sz="2200" b="0" dirty="0" err="1" smtClean="0"/>
              <a:t>Ulangi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untuk</a:t>
            </a:r>
            <a:r>
              <a:rPr lang="en-US" sz="2200" b="0" dirty="0" smtClean="0"/>
              <a:t> k = 1,2,3..n</a:t>
            </a:r>
          </a:p>
          <a:p>
            <a:pPr>
              <a:spcBef>
                <a:spcPct val="50000"/>
              </a:spcBef>
            </a:pPr>
            <a:r>
              <a:rPr lang="en-US" sz="2200" b="0" dirty="0" smtClean="0"/>
              <a:t>	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Y’</a:t>
            </a:r>
            <a:r>
              <a:rPr lang="en-US" sz="2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</a:t>
            </a:r>
            <a:r>
              <a:rPr lang="en-US" sz="2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/max(Y</a:t>
            </a:r>
            <a:r>
              <a:rPr lang="en-US" sz="2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		;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normalisasi</a:t>
            </a:r>
            <a:endParaRPr lang="en-US" sz="2200" b="0" dirty="0" smtClean="0"/>
          </a:p>
          <a:p>
            <a:pPr>
              <a:spcBef>
                <a:spcPct val="50000"/>
              </a:spcBef>
            </a:pPr>
            <a:r>
              <a:rPr lang="en-US" sz="2200" b="0" dirty="0" smtClean="0"/>
              <a:t>	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A*Y’</a:t>
            </a:r>
            <a:r>
              <a:rPr lang="en-US" sz="22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</a:t>
            </a:r>
            <a:r>
              <a:rPr lang="en-US" sz="22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200" b="0" dirty="0" smtClean="0"/>
              <a:t>		</a:t>
            </a:r>
          </a:p>
          <a:p>
            <a:pPr>
              <a:spcBef>
                <a:spcPct val="50000"/>
              </a:spcBef>
            </a:pPr>
            <a:r>
              <a:rPr lang="en-US" sz="2200" b="0" dirty="0"/>
              <a:t>	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Y’</a:t>
            </a:r>
            <a:r>
              <a:rPr lang="en-US" sz="22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k-1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</a:t>
            </a:r>
            <a:r>
              <a:rPr lang="en-US" sz="22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k-1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/max(Y</a:t>
            </a:r>
            <a:r>
              <a:rPr lang="en-US" sz="22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k-1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;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normalisasi</a:t>
            </a: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en-US" sz="2200" b="0" dirty="0"/>
              <a:t>	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A*Y’</a:t>
            </a:r>
            <a:r>
              <a:rPr lang="en-US" sz="22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k-1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2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en-US" sz="2200" b="0" dirty="0" smtClean="0"/>
              <a:t>	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Y’</a:t>
            </a:r>
            <a:r>
              <a:rPr lang="en-US" sz="22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2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/max(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2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;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normalisasi</a:t>
            </a:r>
            <a:endParaRPr lang="en-US" sz="2200" b="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696416" y="6207695"/>
            <a:ext cx="7898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Hampiran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 =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max(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400" b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Y’</a:t>
            </a:r>
            <a:r>
              <a:rPr lang="en-US" sz="2400" b="1" baseline="-25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3848" y="5589240"/>
            <a:ext cx="108012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51720" y="5690290"/>
            <a:ext cx="5832648" cy="61903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814735"/>
              </p:ext>
            </p:extLst>
          </p:nvPr>
        </p:nvGraphicFramePr>
        <p:xfrm>
          <a:off x="1907704" y="1988840"/>
          <a:ext cx="226853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3" imgW="1028254" imgH="710891" progId="Equation.3">
                  <p:embed/>
                </p:oleObj>
              </mc:Choice>
              <mc:Fallback>
                <p:oleObj name="Equation" r:id="rId3" imgW="1028254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988840"/>
                        <a:ext cx="2268538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55576" y="3789040"/>
            <a:ext cx="73448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 dirty="0" err="1" smtClean="0"/>
              <a:t>Asumsikan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nilai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vektor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sembarang</a:t>
            </a:r>
            <a:r>
              <a:rPr lang="en-US" sz="2800" b="0" dirty="0" smtClean="0"/>
              <a:t> x</a:t>
            </a:r>
            <a:r>
              <a:rPr lang="en-US" sz="2800" b="0" baseline="-25000" dirty="0" smtClean="0"/>
              <a:t>0 </a:t>
            </a:r>
            <a:r>
              <a:rPr lang="en-US" sz="2800" b="0" dirty="0" smtClean="0"/>
              <a:t>= </a:t>
            </a:r>
            <a:r>
              <a:rPr lang="en-US" sz="2800" b="0" dirty="0"/>
              <a:t>{ 1 1 1}</a:t>
            </a:r>
            <a:r>
              <a:rPr lang="en-US" sz="2800" b="0" baseline="30000" dirty="0"/>
              <a:t>T</a:t>
            </a:r>
            <a:endParaRPr lang="en-US" sz="2800" b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601742"/>
              </p:ext>
            </p:extLst>
          </p:nvPr>
        </p:nvGraphicFramePr>
        <p:xfrm>
          <a:off x="3375025" y="4724400"/>
          <a:ext cx="316388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5" imgW="1434960" imgH="711000" progId="Equation.3">
                  <p:embed/>
                </p:oleObj>
              </mc:Choice>
              <mc:Fallback>
                <p:oleObj name="Equation" r:id="rId5" imgW="1434960" imgH="711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4724400"/>
                        <a:ext cx="3163888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515719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A*X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268760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matrik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75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411760" y="5399668"/>
            <a:ext cx="504056" cy="4055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752" y="1871276"/>
            <a:ext cx="324036" cy="4055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51905"/>
              </p:ext>
            </p:extLst>
          </p:nvPr>
        </p:nvGraphicFramePr>
        <p:xfrm>
          <a:off x="899592" y="1327192"/>
          <a:ext cx="28829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Equation" r:id="rId3" imgW="1307880" imgH="711000" progId="Equation.3">
                  <p:embed/>
                </p:oleObj>
              </mc:Choice>
              <mc:Fallback>
                <p:oleObj name="Equation" r:id="rId3" imgW="1307880" imgH="7110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27192"/>
                        <a:ext cx="288290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16016" y="142840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Normalisasi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hasil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perkalian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886339"/>
              </p:ext>
            </p:extLst>
          </p:nvPr>
        </p:nvGraphicFramePr>
        <p:xfrm>
          <a:off x="827584" y="3068960"/>
          <a:ext cx="3808413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5" imgW="1726920" imgH="711000" progId="Equation.3">
                  <p:embed/>
                </p:oleObj>
              </mc:Choice>
              <mc:Fallback>
                <p:oleObj name="Equation" r:id="rId5" imgW="1726920" imgH="7110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068960"/>
                        <a:ext cx="3808413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28084" y="188345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Y’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/max(Y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160" y="400506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A*Y’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242183"/>
              </p:ext>
            </p:extLst>
          </p:nvPr>
        </p:nvGraphicFramePr>
        <p:xfrm>
          <a:off x="827584" y="4869160"/>
          <a:ext cx="34702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7" imgW="1574800" imgH="711200" progId="Equation.3">
                  <p:embed/>
                </p:oleObj>
              </mc:Choice>
              <mc:Fallback>
                <p:oleObj name="Equation" r:id="rId7" imgW="1574800" imgH="7112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869160"/>
                        <a:ext cx="347027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20072" y="3212976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Mendapatkan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hampiran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072" y="493800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Y’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/max(Y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0072" y="5995721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Galat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E= (5-4.6) = </a:t>
            </a:r>
            <a:r>
              <a:rPr 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0.4</a:t>
            </a:r>
            <a:endParaRPr lang="en-US" sz="2400" b="1" u="sng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2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915816" y="3789040"/>
            <a:ext cx="1080120" cy="4055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687793"/>
              </p:ext>
            </p:extLst>
          </p:nvPr>
        </p:nvGraphicFramePr>
        <p:xfrm>
          <a:off x="611560" y="1484784"/>
          <a:ext cx="47879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Equation" r:id="rId3" imgW="2171700" imgH="711200" progId="Equation.3">
                  <p:embed/>
                </p:oleObj>
              </mc:Choice>
              <mc:Fallback>
                <p:oleObj name="Equation" r:id="rId3" imgW="2171700" imgH="711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484784"/>
                        <a:ext cx="478790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16216" y="242088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A*Y’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128" y="1628800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Mendapatkan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hampiran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terbaru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71444"/>
              </p:ext>
            </p:extLst>
          </p:nvPr>
        </p:nvGraphicFramePr>
        <p:xfrm>
          <a:off x="611560" y="3228702"/>
          <a:ext cx="495458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5" imgW="2247900" imgH="711200" progId="Equation.3">
                  <p:embed/>
                </p:oleObj>
              </mc:Choice>
              <mc:Fallback>
                <p:oleObj name="Equation" r:id="rId5" imgW="2247900" imgH="711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28702"/>
                        <a:ext cx="4954588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2160" y="321297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Y’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/max(Y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578466"/>
              </p:ext>
            </p:extLst>
          </p:nvPr>
        </p:nvGraphicFramePr>
        <p:xfrm>
          <a:off x="648072" y="5013176"/>
          <a:ext cx="45720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Equation" r:id="rId7" imgW="2171700" imgH="711200" progId="Equation.3">
                  <p:embed/>
                </p:oleObj>
              </mc:Choice>
              <mc:Fallback>
                <p:oleObj name="Equation" r:id="rId7" imgW="2171700" imgH="711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72" y="5013176"/>
                        <a:ext cx="45720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44208" y="602128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A*Y’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52120" y="5229200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Mendapatkan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hampiran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terbaru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2160" y="4005064"/>
            <a:ext cx="27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Galat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E= (4.6-4.2) = </a:t>
            </a:r>
            <a:r>
              <a:rPr 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0.3826</a:t>
            </a:r>
            <a:endParaRPr lang="en-US" sz="2400" b="1" u="sng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51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699792" y="2060848"/>
            <a:ext cx="952506" cy="4055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210465"/>
              </p:ext>
            </p:extLst>
          </p:nvPr>
        </p:nvGraphicFramePr>
        <p:xfrm>
          <a:off x="787078" y="1557338"/>
          <a:ext cx="4144962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3" imgW="1968480" imgH="711000" progId="Equation.3">
                  <p:embed/>
                </p:oleObj>
              </mc:Choice>
              <mc:Fallback>
                <p:oleObj name="Equation" r:id="rId3" imgW="1968480" imgH="7110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78" y="1557338"/>
                        <a:ext cx="4144962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2078" y="1455167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Y’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/max(Y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3399383"/>
            <a:ext cx="5793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Hampiran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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1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=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max(Y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4.1134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55576" y="4047455"/>
            <a:ext cx="7002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Hampiran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v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Y’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[1, 0.0526 , 0.0025]</a:t>
            </a:r>
            <a:r>
              <a:rPr lang="en-US" sz="24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en-US" sz="2400" baseline="300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96416" y="5301208"/>
            <a:ext cx="76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Jika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iterasinya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dilanjutkan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akan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menghasilkan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l</a:t>
            </a:r>
            <a:r>
              <a:rPr lang="en-US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4 </a:t>
            </a:r>
            <a:r>
              <a:rPr lang="en-US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v=[1 </a:t>
            </a:r>
            <a:r>
              <a:rPr lang="en-US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en-US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0]</a:t>
            </a:r>
            <a:r>
              <a:rPr lang="en-US" u="sng" baseline="30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en-US" u="sng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6116" y="2132856"/>
            <a:ext cx="27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Galat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E= (4.2-4.1) = </a:t>
            </a:r>
            <a:r>
              <a:rPr 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0.104</a:t>
            </a:r>
            <a:endParaRPr lang="en-US" sz="2400" b="1" u="sng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91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11663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Numerik</a:t>
            </a:r>
            <a:endParaRPr lang="id-ID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Eigen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212628"/>
              </p:ext>
            </p:extLst>
          </p:nvPr>
        </p:nvGraphicFramePr>
        <p:xfrm>
          <a:off x="1331640" y="2060848"/>
          <a:ext cx="2448272" cy="180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Equation" r:id="rId3" imgW="965160" imgH="711000" progId="Equation.3">
                  <p:embed/>
                </p:oleObj>
              </mc:Choice>
              <mc:Fallback>
                <p:oleObj name="Equation" r:id="rId3" imgW="96516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060848"/>
                        <a:ext cx="2448272" cy="1803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091762"/>
              </p:ext>
            </p:extLst>
          </p:nvPr>
        </p:nvGraphicFramePr>
        <p:xfrm>
          <a:off x="2987824" y="4365104"/>
          <a:ext cx="2833688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Equation" r:id="rId5" imgW="1117440" imgH="711000" progId="Equation.3">
                  <p:embed/>
                </p:oleObj>
              </mc:Choice>
              <mc:Fallback>
                <p:oleObj name="Equation" r:id="rId5" imgW="111744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365104"/>
                        <a:ext cx="2833688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357095"/>
              </p:ext>
            </p:extLst>
          </p:nvPr>
        </p:nvGraphicFramePr>
        <p:xfrm>
          <a:off x="5148064" y="2057648"/>
          <a:ext cx="244792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Equation" r:id="rId7" imgW="965160" imgH="711000" progId="Equation.3">
                  <p:embed/>
                </p:oleObj>
              </mc:Choice>
              <mc:Fallback>
                <p:oleObj name="Equation" r:id="rId7" imgW="96516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057648"/>
                        <a:ext cx="2447925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1250757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Latihan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Tugas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87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10446</TotalTime>
  <Words>1009</Words>
  <Application>Microsoft Office PowerPoint</Application>
  <PresentationFormat>On-screen Show (4:3)</PresentationFormat>
  <Paragraphs>162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MIPA UNPAD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Sahrul Hidayat</dc:creator>
  <cp:lastModifiedBy>Sahrul Hidayat</cp:lastModifiedBy>
  <cp:revision>858</cp:revision>
  <dcterms:created xsi:type="dcterms:W3CDTF">2011-08-10T03:28:20Z</dcterms:created>
  <dcterms:modified xsi:type="dcterms:W3CDTF">2015-12-01T21:48:17Z</dcterms:modified>
</cp:coreProperties>
</file>