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8" r:id="rId5"/>
    <p:sldId id="271" r:id="rId6"/>
    <p:sldId id="270" r:id="rId7"/>
    <p:sldId id="261" r:id="rId8"/>
    <p:sldId id="262" r:id="rId9"/>
    <p:sldId id="263" r:id="rId10"/>
    <p:sldId id="259" r:id="rId11"/>
    <p:sldId id="267" r:id="rId12"/>
    <p:sldId id="266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D96F7839-3EC8-4E05-87AB-8E35F07EBF92}">
          <p14:sldIdLst>
            <p14:sldId id="256"/>
          </p14:sldIdLst>
        </p14:section>
        <p14:section name="Michał" id="{A2902A61-51AE-4CC9-9019-D119520FE78F}">
          <p14:sldIdLst>
            <p14:sldId id="268"/>
            <p14:sldId id="269"/>
          </p14:sldIdLst>
        </p14:section>
        <p14:section name="Mateusz" id="{98B21B8B-2B80-48DF-8111-74E14636A865}">
          <p14:sldIdLst>
            <p14:sldId id="258"/>
            <p14:sldId id="271"/>
            <p14:sldId id="270"/>
            <p14:sldId id="261"/>
            <p14:sldId id="262"/>
            <p14:sldId id="263"/>
          </p14:sldIdLst>
        </p14:section>
        <p14:section name="Rafał" id="{AB0426CE-580E-418D-A406-4B6EEFE232EC}">
          <p14:sldIdLst>
            <p14:sldId id="259"/>
            <p14:sldId id="267"/>
            <p14:sldId id="266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5E068-58BD-EDBC-033B-E2E8DE62FCAA}" v="771" dt="2021-01-30T17:12:20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123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37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200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98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86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095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393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302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997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721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114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AD3DD-5FDE-4EFF-B73E-9AAEAF3FD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Pandronka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C1086EC-1AB5-43A0-85BB-ABE0883B9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l-PL" dirty="0"/>
              <a:t>Projekt i implementacja systemu wspomagania zarządzaniem firmą wykonującą zakupy „</a:t>
            </a:r>
            <a:r>
              <a:rPr lang="pl-PL" dirty="0" err="1"/>
              <a:t>Pandronka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9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80579C-84DE-48BB-A341-1DEB5039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użytkownika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B40BD8-B84F-4FCC-BC21-BC1F26B6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Razor Pages </a:t>
            </a:r>
            <a:endParaRPr lang="pl-PL" dirty="0"/>
          </a:p>
          <a:p>
            <a:r>
              <a:rPr lang="pl-PL"/>
              <a:t>Bootstrap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079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80579C-84DE-48BB-A341-1DEB5039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użytkownika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B40BD8-B84F-4FCC-BC21-BC1F26B6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Struktura Areas oraz Shared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4782A249-DCEB-406B-8B94-60F25E6C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16" y="2394857"/>
            <a:ext cx="3575826" cy="3635829"/>
          </a:xfrm>
          <a:prstGeom prst="rect">
            <a:avLst/>
          </a:prstGeom>
        </p:spPr>
      </p:pic>
      <p:pic>
        <p:nvPicPr>
          <p:cNvPr id="5" name="Obraz 5" descr="Obraz zawierający stół&#10;&#10;Opis wygenerowany automatycznie">
            <a:extLst>
              <a:ext uri="{FF2B5EF4-FFF2-40B4-BE49-F238E27FC236}">
                <a16:creationId xmlns:a16="http://schemas.microsoft.com/office/drawing/2014/main" id="{4FE5F266-E2C3-4CA1-8EEB-250776E6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07" y="2287360"/>
            <a:ext cx="3565071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80579C-84DE-48BB-A341-1DEB5039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użytkownika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B40BD8-B84F-4FCC-BC21-BC1F26B6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Partial views - przykład TableButtonPartial </a:t>
            </a:r>
          </a:p>
          <a:p>
            <a:endParaRPr lang="pl-PL" dirty="0"/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566C36B5-CDA8-4FB3-ACD9-E73BA69B6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86" y="2342698"/>
            <a:ext cx="4659085" cy="186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6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54C2B8-898B-451F-850B-1B4366F2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E400F7-9ABA-469E-84E9-C949B65AE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Wyświetlanie statusu zamówienia w postaci graficznej </a:t>
            </a:r>
          </a:p>
          <a:p>
            <a:pPr marL="0" indent="0">
              <a:buNone/>
            </a:pPr>
            <a:r>
              <a:rPr lang="pl-PL"/>
              <a:t>zwracany jest </a:t>
            </a:r>
            <a:r>
              <a:rPr lang="pl-PL">
                <a:ea typeface="+mn-lt"/>
                <a:cs typeface="+mn-lt"/>
              </a:rPr>
              <a:t>PartialView _OrderStatus na podstawie przekazywanego wybranego zamowienia.</a:t>
            </a:r>
            <a:endParaRPr lang="pl-PL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3254AC9D-DBE9-48E0-9175-64A63350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1" y="2715490"/>
            <a:ext cx="5072742" cy="32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64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0B8649-6BA0-4B1D-ACA4-07515950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56A90E-2B3E-491B-A72E-081749D6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Access management</a:t>
            </a:r>
          </a:p>
          <a:p>
            <a:pPr marL="0" indent="0">
              <a:buNone/>
            </a:pPr>
            <a:r>
              <a:rPr lang="pl-PL" dirty="0"/>
              <a:t>To w jaki sposób widoki sa prezentowane dla konkretnego użytkownika jest definiowane przez Klasę </a:t>
            </a:r>
            <a:r>
              <a:rPr lang="pl-PL" dirty="0">
                <a:ea typeface="+mn-lt"/>
                <a:cs typeface="+mn-lt"/>
              </a:rPr>
              <a:t>ClaimsPrincipal i metodę IsInRole dla której argumentem jest string z nazwą roli uzytkownika przypisaną na etapie </a:t>
            </a:r>
            <a:r>
              <a:rPr lang="pl-PL">
                <a:ea typeface="+mn-lt"/>
                <a:cs typeface="+mn-lt"/>
              </a:rPr>
              <a:t>rejestracji.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E78D7088-12C7-4889-B67A-A20A59217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57" y="3875685"/>
            <a:ext cx="8101230" cy="134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5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E69F03-C880-46CF-9017-F222DB5E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 - wymagane funkcje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C4FBCC57-7065-4F3E-964A-C77235CD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Sortowanie po kategorii</a:t>
            </a:r>
          </a:p>
          <a:p>
            <a:r>
              <a:rPr lang="pl-PL" dirty="0"/>
              <a:t>Przejrzysty i przyjazny dla klienta wygląd</a:t>
            </a:r>
          </a:p>
          <a:p>
            <a:r>
              <a:rPr lang="pl-PL" dirty="0"/>
              <a:t>Dostęp do aplikacji dla kuriera</a:t>
            </a:r>
          </a:p>
          <a:p>
            <a:r>
              <a:rPr lang="pl-PL" dirty="0"/>
              <a:t>Funkcjonalność koszyka</a:t>
            </a:r>
          </a:p>
        </p:txBody>
      </p:sp>
    </p:spTree>
    <p:extLst>
      <p:ext uri="{BB962C8B-B14F-4D97-AF65-F5344CB8AC3E}">
        <p14:creationId xmlns:p14="http://schemas.microsoft.com/office/powerpoint/2010/main" val="273787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A740B2-7477-4146-9A6A-23344A3B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– specyfikacja funkcjonalna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DC70369-E0DE-4B2A-818E-999A7FB5F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200" y="2442369"/>
            <a:ext cx="5124450" cy="3124200"/>
          </a:xfrm>
        </p:spPr>
      </p:pic>
    </p:spTree>
    <p:extLst>
      <p:ext uri="{BB962C8B-B14F-4D97-AF65-F5344CB8AC3E}">
        <p14:creationId xmlns:p14="http://schemas.microsoft.com/office/powerpoint/2010/main" val="412048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95F813-BE46-4B51-964A-C892A479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Wzorzec MVC</a:t>
            </a:r>
          </a:p>
        </p:txBody>
      </p:sp>
      <p:pic>
        <p:nvPicPr>
          <p:cNvPr id="1028" name="Picture 4" descr="ASP: Aplikacje wielowarstwowe i wzorzec MVC">
            <a:extLst>
              <a:ext uri="{FF2B5EF4-FFF2-40B4-BE49-F238E27FC236}">
                <a16:creationId xmlns:a16="http://schemas.microsoft.com/office/drawing/2014/main" id="{9FD22477-4C9B-4FB9-AD84-0F7EEA0D53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0" y="2561431"/>
            <a:ext cx="44386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68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CC289D-72CD-4F32-9E73-F0AFEE3D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Wstrzykiwanie zależności (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injection</a:t>
            </a:r>
            <a:r>
              <a:rPr lang="pl-PL" dirty="0"/>
              <a:t>)</a:t>
            </a:r>
          </a:p>
        </p:txBody>
      </p:sp>
      <p:pic>
        <p:nvPicPr>
          <p:cNvPr id="1026" name="Picture 2" descr="Dependency Injection">
            <a:extLst>
              <a:ext uri="{FF2B5EF4-FFF2-40B4-BE49-F238E27FC236}">
                <a16:creationId xmlns:a16="http://schemas.microsoft.com/office/drawing/2014/main" id="{4338835A-B58D-42FE-AFBF-66E6D6BDD9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063" y="3061494"/>
            <a:ext cx="35147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99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2FB97F-7AA6-44D8-AA4B-4728336C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ASP.NET IDENTITY</a:t>
            </a:r>
          </a:p>
        </p:txBody>
      </p:sp>
      <p:pic>
        <p:nvPicPr>
          <p:cNvPr id="2050" name="Picture 2" descr="Niestandardowi dostawcy magazynu dla programu ASP.NET Core Identity |  Microsoft Docs">
            <a:extLst>
              <a:ext uri="{FF2B5EF4-FFF2-40B4-BE49-F238E27FC236}">
                <a16:creationId xmlns:a16="http://schemas.microsoft.com/office/drawing/2014/main" id="{90798F18-0FA2-40E5-A890-AC02EC0E70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475" y="1828800"/>
            <a:ext cx="57939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62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521247-F99E-4288-BA43-27EA4239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Entity</a:t>
            </a:r>
            <a:r>
              <a:rPr lang="pl-PL" dirty="0"/>
              <a:t> Framework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196FE014-16BF-40B2-B0F7-5B74DAEFB519}"/>
              </a:ext>
            </a:extLst>
          </p:cNvPr>
          <p:cNvSpPr/>
          <p:nvPr/>
        </p:nvSpPr>
        <p:spPr>
          <a:xfrm>
            <a:off x="779418" y="2566851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Aplikacja </a:t>
            </a:r>
            <a:r>
              <a:rPr lang="pl-PL" dirty="0" err="1"/>
              <a:t>ASP.Net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4FD5509A-8ADD-452C-AF54-410055B42998}"/>
              </a:ext>
            </a:extLst>
          </p:cNvPr>
          <p:cNvSpPr/>
          <p:nvPr/>
        </p:nvSpPr>
        <p:spPr>
          <a:xfrm>
            <a:off x="4019005" y="2566849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Model i </a:t>
            </a:r>
            <a:r>
              <a:rPr lang="pl-PL" dirty="0" err="1"/>
              <a:t>DbContext</a:t>
            </a:r>
            <a:endParaRPr lang="pl-PL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061925D0-E45C-4BBA-A1F0-F8DCFD55675D}"/>
              </a:ext>
            </a:extLst>
          </p:cNvPr>
          <p:cNvSpPr/>
          <p:nvPr/>
        </p:nvSpPr>
        <p:spPr>
          <a:xfrm>
            <a:off x="6100356" y="3901440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Migracje</a:t>
            </a: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9FDDE0A7-A396-47E6-8EF6-1FECAD1A60D5}"/>
              </a:ext>
            </a:extLst>
          </p:cNvPr>
          <p:cNvSpPr/>
          <p:nvPr/>
        </p:nvSpPr>
        <p:spPr>
          <a:xfrm>
            <a:off x="4341222" y="5188450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Skrypt SQL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25FB8CDF-6F5A-44E7-A119-8FB7C6C00624}"/>
              </a:ext>
            </a:extLst>
          </p:cNvPr>
          <p:cNvSpPr/>
          <p:nvPr/>
        </p:nvSpPr>
        <p:spPr>
          <a:xfrm>
            <a:off x="7876905" y="5188450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Baza danych</a:t>
            </a:r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BCD1F377-1D7B-4E8B-9ADA-69655A861E54}"/>
              </a:ext>
            </a:extLst>
          </p:cNvPr>
          <p:cNvSpPr/>
          <p:nvPr/>
        </p:nvSpPr>
        <p:spPr>
          <a:xfrm>
            <a:off x="2708366" y="2835887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6DE99AB-5AA9-4592-A22E-A12F892B1B2A}"/>
              </a:ext>
            </a:extLst>
          </p:cNvPr>
          <p:cNvSpPr txBox="1"/>
          <p:nvPr/>
        </p:nvSpPr>
        <p:spPr>
          <a:xfrm>
            <a:off x="2708366" y="246655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korzysta</a:t>
            </a:r>
          </a:p>
        </p:txBody>
      </p:sp>
      <p:sp>
        <p:nvSpPr>
          <p:cNvPr id="16" name="Strzałka: w prawo 15">
            <a:extLst>
              <a:ext uri="{FF2B5EF4-FFF2-40B4-BE49-F238E27FC236}">
                <a16:creationId xmlns:a16="http://schemas.microsoft.com/office/drawing/2014/main" id="{E6839D4B-FFA6-46CD-BBBE-F4DBA8DBE385}"/>
              </a:ext>
            </a:extLst>
          </p:cNvPr>
          <p:cNvSpPr/>
          <p:nvPr/>
        </p:nvSpPr>
        <p:spPr>
          <a:xfrm rot="2573836">
            <a:off x="5750981" y="3226499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07615AC-DD3B-4B8A-AAEA-9D022C63BEF7}"/>
              </a:ext>
            </a:extLst>
          </p:cNvPr>
          <p:cNvSpPr txBox="1"/>
          <p:nvPr/>
        </p:nvSpPr>
        <p:spPr>
          <a:xfrm>
            <a:off x="6310649" y="2939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generuje</a:t>
            </a:r>
          </a:p>
        </p:txBody>
      </p:sp>
      <p:sp>
        <p:nvSpPr>
          <p:cNvPr id="18" name="Strzałka: w prawo 17">
            <a:extLst>
              <a:ext uri="{FF2B5EF4-FFF2-40B4-BE49-F238E27FC236}">
                <a16:creationId xmlns:a16="http://schemas.microsoft.com/office/drawing/2014/main" id="{80F10ADF-FDE6-4DF7-94C5-7F3FA399ED01}"/>
              </a:ext>
            </a:extLst>
          </p:cNvPr>
          <p:cNvSpPr/>
          <p:nvPr/>
        </p:nvSpPr>
        <p:spPr>
          <a:xfrm rot="7973592">
            <a:off x="4999644" y="4491847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3390D1A1-B34A-4443-A97B-C88D00349D84}"/>
              </a:ext>
            </a:extLst>
          </p:cNvPr>
          <p:cNvSpPr txBox="1"/>
          <p:nvPr/>
        </p:nvSpPr>
        <p:spPr>
          <a:xfrm>
            <a:off x="4470768" y="43045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generuje</a:t>
            </a:r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3F8B85F8-F2C5-470A-8B8B-AEE52E052CCC}"/>
              </a:ext>
            </a:extLst>
          </p:cNvPr>
          <p:cNvSpPr/>
          <p:nvPr/>
        </p:nvSpPr>
        <p:spPr>
          <a:xfrm rot="2573836">
            <a:off x="7871517" y="4506980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5D14E219-10B8-4F97-8728-E121B3373D70}"/>
              </a:ext>
            </a:extLst>
          </p:cNvPr>
          <p:cNvSpPr txBox="1"/>
          <p:nvPr/>
        </p:nvSpPr>
        <p:spPr>
          <a:xfrm>
            <a:off x="8431185" y="422043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aktualizuje</a:t>
            </a:r>
          </a:p>
        </p:txBody>
      </p:sp>
      <p:sp>
        <p:nvSpPr>
          <p:cNvPr id="22" name="Strzałka: w prawo 21">
            <a:extLst>
              <a:ext uri="{FF2B5EF4-FFF2-40B4-BE49-F238E27FC236}">
                <a16:creationId xmlns:a16="http://schemas.microsoft.com/office/drawing/2014/main" id="{851C729A-CA0A-4A4E-8078-307DEBAFA466}"/>
              </a:ext>
            </a:extLst>
          </p:cNvPr>
          <p:cNvSpPr/>
          <p:nvPr/>
        </p:nvSpPr>
        <p:spPr>
          <a:xfrm>
            <a:off x="6405155" y="5525931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C837667-31BB-4660-9E3E-15FEF5E90769}"/>
              </a:ext>
            </a:extLst>
          </p:cNvPr>
          <p:cNvSpPr txBox="1"/>
          <p:nvPr/>
        </p:nvSpPr>
        <p:spPr>
          <a:xfrm>
            <a:off x="6290014" y="518845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aktualizuje</a:t>
            </a:r>
          </a:p>
        </p:txBody>
      </p:sp>
    </p:spTree>
    <p:extLst>
      <p:ext uri="{BB962C8B-B14F-4D97-AF65-F5344CB8AC3E}">
        <p14:creationId xmlns:p14="http://schemas.microsoft.com/office/powerpoint/2010/main" val="127770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60C57A-54BB-463B-B11D-EDA92B04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Stripe</a:t>
            </a:r>
            <a:r>
              <a:rPr lang="pl-PL" dirty="0"/>
              <a:t> – płatności online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2856FFAD-AF17-4BC7-8AFD-5E17A224F5EB}"/>
              </a:ext>
            </a:extLst>
          </p:cNvPr>
          <p:cNvSpPr/>
          <p:nvPr/>
        </p:nvSpPr>
        <p:spPr>
          <a:xfrm>
            <a:off x="1681766" y="2895533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Aplikacja </a:t>
            </a:r>
            <a:r>
              <a:rPr lang="pl-PL" dirty="0" err="1"/>
              <a:t>ASP.Net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A5BB7905-DE24-434F-8803-BF58C4B9F39D}"/>
              </a:ext>
            </a:extLst>
          </p:cNvPr>
          <p:cNvSpPr/>
          <p:nvPr/>
        </p:nvSpPr>
        <p:spPr>
          <a:xfrm>
            <a:off x="1681766" y="4717885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Klucz </a:t>
            </a:r>
            <a:r>
              <a:rPr lang="pl-PL" dirty="0" err="1"/>
              <a:t>Auth</a:t>
            </a:r>
            <a:r>
              <a:rPr lang="pl-PL" dirty="0"/>
              <a:t> i Model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E682170E-E940-42D9-9AAD-A6D27E69C478}"/>
              </a:ext>
            </a:extLst>
          </p:cNvPr>
          <p:cNvSpPr/>
          <p:nvPr/>
        </p:nvSpPr>
        <p:spPr>
          <a:xfrm>
            <a:off x="4921353" y="4717885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Stripe</a:t>
            </a:r>
            <a:r>
              <a:rPr lang="pl-PL" dirty="0"/>
              <a:t> API</a:t>
            </a:r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15F3DC0D-0D2F-44FF-B991-ACD528E3CD99}"/>
              </a:ext>
            </a:extLst>
          </p:cNvPr>
          <p:cNvSpPr/>
          <p:nvPr/>
        </p:nvSpPr>
        <p:spPr>
          <a:xfrm rot="5400000">
            <a:off x="2229353" y="4097508"/>
            <a:ext cx="681372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B75A087-849C-44DF-AB45-3EA4C535434A}"/>
              </a:ext>
            </a:extLst>
          </p:cNvPr>
          <p:cNvSpPr txBox="1"/>
          <p:nvPr/>
        </p:nvSpPr>
        <p:spPr>
          <a:xfrm>
            <a:off x="2661480" y="396564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korzysta</a:t>
            </a:r>
          </a:p>
        </p:txBody>
      </p:sp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964D6393-C5B8-4D19-864B-4732FFBA0BFD}"/>
              </a:ext>
            </a:extLst>
          </p:cNvPr>
          <p:cNvSpPr/>
          <p:nvPr/>
        </p:nvSpPr>
        <p:spPr>
          <a:xfrm>
            <a:off x="3610714" y="4717885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950CA78-9CC2-46BC-8DA9-2B4844928BF0}"/>
              </a:ext>
            </a:extLst>
          </p:cNvPr>
          <p:cNvSpPr txBox="1"/>
          <p:nvPr/>
        </p:nvSpPr>
        <p:spPr>
          <a:xfrm>
            <a:off x="3539888" y="441556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wywołuje</a:t>
            </a:r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780722DB-6D36-45B5-8871-0186277B07ED}"/>
              </a:ext>
            </a:extLst>
          </p:cNvPr>
          <p:cNvSpPr/>
          <p:nvPr/>
        </p:nvSpPr>
        <p:spPr>
          <a:xfrm rot="10800000">
            <a:off x="3550834" y="5255959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F1D55B-58DA-4327-9695-B098EBE39EB3}"/>
              </a:ext>
            </a:extLst>
          </p:cNvPr>
          <p:cNvSpPr txBox="1"/>
          <p:nvPr/>
        </p:nvSpPr>
        <p:spPr>
          <a:xfrm>
            <a:off x="3539888" y="551302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odpowiada</a:t>
            </a:r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9FD9DAB2-CCE2-4BA1-8330-4F93B049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968" y="1729217"/>
            <a:ext cx="2723245" cy="44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1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655891-0751-43CE-968B-868010D3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Sendgrid</a:t>
            </a:r>
            <a:r>
              <a:rPr lang="pl-PL" dirty="0"/>
              <a:t> – e-mail API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AF8F79-0520-4A2A-87B3-55CC710E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EA86AB15-EF01-471B-A4CE-445339B1B72A}"/>
              </a:ext>
            </a:extLst>
          </p:cNvPr>
          <p:cNvSpPr/>
          <p:nvPr/>
        </p:nvSpPr>
        <p:spPr>
          <a:xfrm>
            <a:off x="1159252" y="2965201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Aplikacja </a:t>
            </a:r>
            <a:r>
              <a:rPr lang="pl-PL" dirty="0" err="1"/>
              <a:t>ASP.Net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2246912C-58E9-4B5F-B2A1-6CC9918CA29A}"/>
              </a:ext>
            </a:extLst>
          </p:cNvPr>
          <p:cNvSpPr/>
          <p:nvPr/>
        </p:nvSpPr>
        <p:spPr>
          <a:xfrm>
            <a:off x="992778" y="4737397"/>
            <a:ext cx="2117195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EmailOptions</a:t>
            </a:r>
            <a:r>
              <a:rPr lang="pl-PL" dirty="0"/>
              <a:t> i </a:t>
            </a:r>
            <a:r>
              <a:rPr lang="pl-PL" dirty="0" err="1"/>
              <a:t>SendGridClient</a:t>
            </a:r>
            <a:endParaRPr lang="pl-PL" dirty="0"/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BBDCCE45-A743-4D23-B85E-E79E9AEC9BA3}"/>
              </a:ext>
            </a:extLst>
          </p:cNvPr>
          <p:cNvSpPr/>
          <p:nvPr/>
        </p:nvSpPr>
        <p:spPr>
          <a:xfrm>
            <a:off x="4573011" y="4737397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Sendgrid</a:t>
            </a:r>
            <a:r>
              <a:rPr lang="pl-PL" dirty="0"/>
              <a:t> API</a:t>
            </a:r>
          </a:p>
        </p:txBody>
      </p:sp>
      <p:sp>
        <p:nvSpPr>
          <p:cNvPr id="21" name="Strzałka: w prawo 20">
            <a:extLst>
              <a:ext uri="{FF2B5EF4-FFF2-40B4-BE49-F238E27FC236}">
                <a16:creationId xmlns:a16="http://schemas.microsoft.com/office/drawing/2014/main" id="{2FD987A4-2A1C-4D8F-81B4-5461D7BB13D6}"/>
              </a:ext>
            </a:extLst>
          </p:cNvPr>
          <p:cNvSpPr/>
          <p:nvPr/>
        </p:nvSpPr>
        <p:spPr>
          <a:xfrm rot="5400000">
            <a:off x="1706839" y="4167176"/>
            <a:ext cx="681372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D8313037-F6A8-4AA0-9C67-F14B8C019E94}"/>
              </a:ext>
            </a:extLst>
          </p:cNvPr>
          <p:cNvSpPr txBox="1"/>
          <p:nvPr/>
        </p:nvSpPr>
        <p:spPr>
          <a:xfrm>
            <a:off x="2138966" y="403531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korzysta</a:t>
            </a:r>
          </a:p>
        </p:txBody>
      </p:sp>
      <p:sp>
        <p:nvSpPr>
          <p:cNvPr id="23" name="Strzałka: w prawo 22">
            <a:extLst>
              <a:ext uri="{FF2B5EF4-FFF2-40B4-BE49-F238E27FC236}">
                <a16:creationId xmlns:a16="http://schemas.microsoft.com/office/drawing/2014/main" id="{35893DB5-D33E-411D-8DEC-3300C1D3939B}"/>
              </a:ext>
            </a:extLst>
          </p:cNvPr>
          <p:cNvSpPr/>
          <p:nvPr/>
        </p:nvSpPr>
        <p:spPr>
          <a:xfrm>
            <a:off x="3262372" y="4737397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339606C3-A802-4E75-8122-C981DB4F320A}"/>
              </a:ext>
            </a:extLst>
          </p:cNvPr>
          <p:cNvSpPr txBox="1"/>
          <p:nvPr/>
        </p:nvSpPr>
        <p:spPr>
          <a:xfrm>
            <a:off x="3191546" y="443507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wywołuje</a:t>
            </a:r>
          </a:p>
        </p:txBody>
      </p:sp>
      <p:sp>
        <p:nvSpPr>
          <p:cNvPr id="25" name="Strzałka: w prawo 24">
            <a:extLst>
              <a:ext uri="{FF2B5EF4-FFF2-40B4-BE49-F238E27FC236}">
                <a16:creationId xmlns:a16="http://schemas.microsoft.com/office/drawing/2014/main" id="{69227147-1B23-4C79-AB39-AADABF45E6BF}"/>
              </a:ext>
            </a:extLst>
          </p:cNvPr>
          <p:cNvSpPr/>
          <p:nvPr/>
        </p:nvSpPr>
        <p:spPr>
          <a:xfrm rot="10800000">
            <a:off x="3202492" y="5275471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AC9D4ED4-CC2D-41A0-AE13-D31D53B6C26E}"/>
              </a:ext>
            </a:extLst>
          </p:cNvPr>
          <p:cNvSpPr txBox="1"/>
          <p:nvPr/>
        </p:nvSpPr>
        <p:spPr>
          <a:xfrm>
            <a:off x="3191546" y="5532534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odpowiada</a:t>
            </a:r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374D52F0-9196-44C9-B821-78242C54D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270" y="2069138"/>
            <a:ext cx="3929805" cy="233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40325"/>
      </p:ext>
    </p:extLst>
  </p:cSld>
  <p:clrMapOvr>
    <a:masterClrMapping/>
  </p:clrMapOvr>
</p:sld>
</file>

<file path=ppt/theme/theme1.xml><?xml version="1.0" encoding="utf-8"?>
<a:theme xmlns:a="http://schemas.openxmlformats.org/drawingml/2006/main" name="Widok">
  <a:themeElements>
    <a:clrScheme name="Widok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TM03457515[[fn=Widok]]</Template>
  <TotalTime>107</TotalTime>
  <Words>174</Words>
  <Application>Microsoft Office PowerPoint</Application>
  <PresentationFormat>Panoramiczny</PresentationFormat>
  <Paragraphs>50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Widok</vt:lpstr>
      <vt:lpstr>Pandronka</vt:lpstr>
      <vt:lpstr>Analiza  - wymagane funkcje</vt:lpstr>
      <vt:lpstr>Analiza – specyfikacja funkcjonalna</vt:lpstr>
      <vt:lpstr>Wzorzec MVC</vt:lpstr>
      <vt:lpstr>Wstrzykiwanie zależności (Dependency injection)</vt:lpstr>
      <vt:lpstr>ASP.NET IDENTITY</vt:lpstr>
      <vt:lpstr>Entity Framework Core</vt:lpstr>
      <vt:lpstr>Stripe – płatności online</vt:lpstr>
      <vt:lpstr>Sendgrid – e-mail API</vt:lpstr>
      <vt:lpstr>Interfejs użytkownika</vt:lpstr>
      <vt:lpstr>Interfejs użytkownika</vt:lpstr>
      <vt:lpstr>Interfejs użytkownika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Pandronka</dc:title>
  <dc:creator>Mateusz Rzewnicki</dc:creator>
  <cp:lastModifiedBy>Mateusz Rzewnicki</cp:lastModifiedBy>
  <cp:revision>110</cp:revision>
  <dcterms:created xsi:type="dcterms:W3CDTF">2021-01-30T10:32:22Z</dcterms:created>
  <dcterms:modified xsi:type="dcterms:W3CDTF">2021-01-31T10:11:46Z</dcterms:modified>
</cp:coreProperties>
</file>