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70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88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0207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8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2947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46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002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97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6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5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34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78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53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05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2CFF-A88D-4E52-85D6-96D03CDBF678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2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42CFF-A88D-4E52-85D6-96D03CDBF678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F954CB-C995-4DBD-B447-A8F7BEC29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56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Python</a:t>
            </a:r>
            <a:r>
              <a:rPr lang="zh-CN" altLang="en-US" dirty="0" smtClean="0"/>
              <a:t>入门学习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75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可变类型；</a:t>
            </a:r>
            <a:endParaRPr lang="en-US" altLang="zh-CN" dirty="0" smtClean="0"/>
          </a:p>
          <a:p>
            <a:r>
              <a:rPr lang="zh-CN" altLang="en-US" dirty="0" smtClean="0"/>
              <a:t>以‘</a:t>
            </a:r>
            <a:r>
              <a:rPr lang="en-US" altLang="zh-CN" dirty="0" err="1" smtClean="0"/>
              <a:t>key:value</a:t>
            </a:r>
            <a:r>
              <a:rPr lang="zh-CN" altLang="en-US" dirty="0" smtClean="0"/>
              <a:t>’进行存储，</a:t>
            </a:r>
            <a:r>
              <a:rPr lang="en-US" altLang="zh-CN" dirty="0" smtClean="0"/>
              <a:t>d={‘name’:’</a:t>
            </a:r>
            <a:r>
              <a:rPr lang="en-US" altLang="zh-CN" dirty="0" err="1" smtClean="0"/>
              <a:t>zhang</a:t>
            </a:r>
            <a:r>
              <a:rPr lang="en-US" altLang="zh-CN" dirty="0" smtClean="0"/>
              <a:t> san’,’age’:20};</a:t>
            </a:r>
          </a:p>
          <a:p>
            <a:r>
              <a:rPr lang="zh-CN" altLang="en-US" dirty="0" smtClean="0"/>
              <a:t>获取数据 </a:t>
            </a:r>
            <a:r>
              <a:rPr lang="en-US" altLang="zh-CN" dirty="0" smtClean="0"/>
              <a:t>d[‘</a:t>
            </a:r>
            <a:r>
              <a:rPr lang="zh-CN" altLang="en-US" dirty="0" smtClean="0"/>
              <a:t>键名</a:t>
            </a:r>
            <a:r>
              <a:rPr lang="en-US" altLang="zh-CN" dirty="0" smtClean="0"/>
              <a:t>’]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d[‘name’]-&gt;</a:t>
            </a:r>
            <a:r>
              <a:rPr lang="en-US" altLang="zh-CN" dirty="0" err="1" smtClean="0"/>
              <a:t>zhang</a:t>
            </a:r>
            <a:r>
              <a:rPr lang="en-US" altLang="zh-CN" dirty="0" smtClean="0"/>
              <a:t> san;</a:t>
            </a:r>
          </a:p>
          <a:p>
            <a:r>
              <a:rPr lang="zh-CN" altLang="en-US" dirty="0" smtClean="0"/>
              <a:t>获取所有键 </a:t>
            </a:r>
            <a:r>
              <a:rPr lang="en-US" altLang="zh-CN" dirty="0" err="1" smtClean="0"/>
              <a:t>d.keys</a:t>
            </a:r>
            <a:r>
              <a:rPr lang="en-US" altLang="zh-CN" dirty="0" smtClean="0"/>
              <a:t>() </a:t>
            </a:r>
            <a:r>
              <a:rPr lang="zh-CN" altLang="en-US" dirty="0" smtClean="0"/>
              <a:t>获取所有值 </a:t>
            </a:r>
            <a:r>
              <a:rPr lang="en-US" altLang="zh-CN" dirty="0" err="1" smtClean="0"/>
              <a:t>d.values</a:t>
            </a:r>
            <a:r>
              <a:rPr lang="en-US" altLang="zh-CN" dirty="0" smtClean="0"/>
              <a:t>();</a:t>
            </a:r>
          </a:p>
          <a:p>
            <a:r>
              <a:rPr lang="zh-CN" altLang="en-US" dirty="0" smtClean="0"/>
              <a:t>新增 </a:t>
            </a:r>
            <a:r>
              <a:rPr lang="en-US" altLang="zh-CN" dirty="0" smtClean="0"/>
              <a:t>d[‘sex’]=‘nan’; </a:t>
            </a:r>
            <a:r>
              <a:rPr lang="zh-CN" altLang="en-US" dirty="0" smtClean="0"/>
              <a:t>修改 </a:t>
            </a:r>
            <a:r>
              <a:rPr lang="en-US" altLang="zh-CN" dirty="0" smtClean="0"/>
              <a:t>d[‘name’]=‘li </a:t>
            </a:r>
            <a:r>
              <a:rPr lang="en-US" altLang="zh-CN" dirty="0" err="1" smtClean="0"/>
              <a:t>si</a:t>
            </a:r>
            <a:r>
              <a:rPr lang="en-US" altLang="zh-CN" dirty="0" smtClean="0"/>
              <a:t>’; </a:t>
            </a:r>
            <a:r>
              <a:rPr lang="zh-CN" altLang="en-US" dirty="0" smtClean="0"/>
              <a:t>删除 </a:t>
            </a:r>
            <a:r>
              <a:rPr lang="en-US" altLang="zh-CN" dirty="0" smtClean="0"/>
              <a:t>del d[‘name’] </a:t>
            </a:r>
            <a:r>
              <a:rPr lang="en-US" altLang="zh-CN" dirty="0" err="1" smtClean="0"/>
              <a:t>d.pop</a:t>
            </a:r>
            <a:r>
              <a:rPr lang="en-US" altLang="zh-CN" dirty="0" smtClean="0"/>
              <a:t>(‘name’);</a:t>
            </a:r>
          </a:p>
          <a:p>
            <a:r>
              <a:rPr lang="zh-CN" altLang="en-US" dirty="0" smtClean="0"/>
              <a:t>常用方法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d.get</a:t>
            </a:r>
            <a:r>
              <a:rPr lang="en-US" altLang="zh-CN" dirty="0" smtClean="0"/>
              <a:t>(‘age’,25) </a:t>
            </a:r>
            <a:r>
              <a:rPr lang="zh-CN" altLang="en-US" dirty="0" smtClean="0"/>
              <a:t>获取数据；</a:t>
            </a:r>
            <a:endParaRPr lang="en-US" altLang="zh-CN" dirty="0"/>
          </a:p>
          <a:p>
            <a:r>
              <a:rPr lang="zh-CN" altLang="en-US" dirty="0" smtClean="0"/>
              <a:t>循环：</a:t>
            </a:r>
            <a:r>
              <a:rPr lang="en-US" altLang="zh-CN" dirty="0" smtClean="0"/>
              <a:t>for key in </a:t>
            </a:r>
            <a:r>
              <a:rPr lang="en-US" altLang="zh-CN" dirty="0" err="1" smtClean="0"/>
              <a:t>d.keys</a:t>
            </a:r>
            <a:r>
              <a:rPr lang="en-US" altLang="zh-CN" dirty="0" smtClean="0"/>
              <a:t>():print(d[key])</a:t>
            </a:r>
          </a:p>
          <a:p>
            <a:r>
              <a:rPr lang="zh-CN" altLang="en-US" dirty="0" smtClean="0"/>
              <a:t>生成字典：</a:t>
            </a:r>
            <a:r>
              <a:rPr lang="en-US" altLang="zh-CN" dirty="0" err="1" smtClean="0"/>
              <a:t>dict.fromkeys</a:t>
            </a:r>
            <a:r>
              <a:rPr lang="en-US" altLang="zh-CN" dirty="0" smtClean="0"/>
              <a:t>([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],1);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(name=‘</a:t>
            </a:r>
            <a:r>
              <a:rPr lang="en-US" altLang="zh-CN" dirty="0" err="1" smtClean="0"/>
              <a:t>zs</a:t>
            </a:r>
            <a:r>
              <a:rPr lang="en-US" altLang="zh-CN" dirty="0" smtClean="0"/>
              <a:t>’,age=20,sex=‘nan’);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759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</a:t>
            </a:r>
            <a:r>
              <a:rPr lang="zh-CN" altLang="en-US" dirty="0"/>
              <a:t>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不可变</a:t>
            </a:r>
            <a:r>
              <a:rPr lang="zh-CN" altLang="en-US" dirty="0"/>
              <a:t>类型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任意对象的有序集合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</a:t>
            </a:r>
            <a:r>
              <a:rPr lang="en-US" altLang="zh-CN" dirty="0" smtClean="0"/>
              <a:t>y=(1,2,’hello’,[],{})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索引</a:t>
            </a:r>
            <a:r>
              <a:rPr lang="en-US" altLang="zh-CN" dirty="0" smtClean="0"/>
              <a:t>:y[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</a:t>
            </a:r>
            <a:r>
              <a:rPr lang="zh-CN" altLang="en-US" dirty="0" smtClean="0"/>
              <a:t>获取值</a:t>
            </a:r>
            <a:r>
              <a:rPr lang="en-US" altLang="zh-CN" dirty="0" smtClean="0"/>
              <a:t>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40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动态类型介绍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变量、对象、引用</a:t>
            </a:r>
            <a:r>
              <a:rPr lang="en-US" altLang="zh-CN" dirty="0" smtClean="0"/>
              <a:t>:a=3;</a:t>
            </a:r>
          </a:p>
          <a:p>
            <a:r>
              <a:rPr lang="zh-CN" altLang="en-US" dirty="0" smtClean="0"/>
              <a:t>类型属于对象，不是变量 </a:t>
            </a:r>
            <a:r>
              <a:rPr lang="en-US" altLang="zh-CN" dirty="0" smtClean="0"/>
              <a:t>a=3 a=‘hello’ a=1.34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共享引用：</a:t>
            </a:r>
            <a:r>
              <a:rPr lang="en-US" altLang="zh-CN" dirty="0" smtClean="0"/>
              <a:t>a=10 b=a  a=20   -&gt; a=20 b=10;</a:t>
            </a:r>
          </a:p>
          <a:p>
            <a:r>
              <a:rPr lang="zh-CN" altLang="en-US" dirty="0" smtClean="0"/>
              <a:t>相等</a:t>
            </a:r>
            <a:r>
              <a:rPr lang="en-US" altLang="zh-CN" dirty="0" smtClean="0"/>
              <a:t>:M=[1,2,3] L=M   L==M true  L is M true; L=[1,2,3] L==M true L is M false;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165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拷贝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深拷贝、浅拷贝；</a:t>
            </a:r>
            <a:endParaRPr lang="en-US" altLang="zh-CN" dirty="0" smtClean="0"/>
          </a:p>
          <a:p>
            <a:r>
              <a:rPr lang="en-US" altLang="zh-CN" dirty="0" smtClean="0"/>
              <a:t>Import copy 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 smtClean="0"/>
              <a:t>浅拷贝</a:t>
            </a:r>
            <a:r>
              <a:rPr lang="en-US" altLang="zh-CN" dirty="0" smtClean="0"/>
              <a:t>:L[:],</a:t>
            </a:r>
            <a:r>
              <a:rPr lang="en-US" altLang="zh-CN" dirty="0" err="1" smtClean="0"/>
              <a:t>copy.copy</a:t>
            </a:r>
            <a:r>
              <a:rPr lang="en-US" altLang="zh-CN" dirty="0" smtClean="0"/>
              <a:t>(L);</a:t>
            </a:r>
          </a:p>
          <a:p>
            <a:r>
              <a:rPr lang="zh-CN" altLang="en-US" dirty="0"/>
              <a:t>深</a:t>
            </a:r>
            <a:r>
              <a:rPr lang="zh-CN" altLang="en-US" dirty="0" smtClean="0"/>
              <a:t>拷贝：</a:t>
            </a:r>
            <a:r>
              <a:rPr lang="en-US" altLang="zh-CN" dirty="0" err="1" smtClean="0"/>
              <a:t>copy.deepcopy</a:t>
            </a:r>
            <a:r>
              <a:rPr lang="en-US" altLang="zh-CN" dirty="0" smtClean="0"/>
              <a:t>(L);</a:t>
            </a:r>
          </a:p>
          <a:p>
            <a:r>
              <a:rPr lang="zh-CN" altLang="en-US" dirty="0" smtClean="0"/>
              <a:t>如</a:t>
            </a:r>
            <a:r>
              <a:rPr lang="en-US" altLang="zh-CN" dirty="0" smtClean="0"/>
              <a:t>:L=[1,2,3] P=[1,L,5] s1=</a:t>
            </a:r>
            <a:r>
              <a:rPr lang="en-US" altLang="zh-CN" dirty="0" err="1" smtClean="0"/>
              <a:t>copy.copy</a:t>
            </a:r>
            <a:r>
              <a:rPr lang="en-US" altLang="zh-CN" dirty="0" smtClean="0"/>
              <a:t>(P) s2=</a:t>
            </a:r>
            <a:r>
              <a:rPr lang="en-US" altLang="zh-CN" dirty="0" err="1" smtClean="0"/>
              <a:t>copy.deepcopy</a:t>
            </a:r>
            <a:r>
              <a:rPr lang="en-US" altLang="zh-CN" dirty="0" smtClean="0"/>
              <a:t>(P)</a:t>
            </a:r>
          </a:p>
          <a:p>
            <a:r>
              <a:rPr lang="en-US" altLang="zh-CN" dirty="0" smtClean="0"/>
              <a:t>L[1]=6   </a:t>
            </a:r>
            <a:r>
              <a:rPr lang="zh-CN" altLang="en-US" dirty="0" smtClean="0"/>
              <a:t>浅拷贝</a:t>
            </a:r>
            <a:r>
              <a:rPr lang="en-US" altLang="zh-CN" dirty="0" smtClean="0"/>
              <a:t>:s1=[1,[1,6,3],5] </a:t>
            </a:r>
            <a:r>
              <a:rPr lang="zh-CN" altLang="en-US" dirty="0" smtClean="0"/>
              <a:t>深拷贝：</a:t>
            </a:r>
            <a:r>
              <a:rPr lang="en-US" altLang="zh-CN" dirty="0" smtClean="0"/>
              <a:t>[1,[1,2,3],5]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630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10789"/>
            <a:ext cx="8596668" cy="4630573"/>
          </a:xfrm>
        </p:spPr>
        <p:txBody>
          <a:bodyPr/>
          <a:lstStyle/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os,os.path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模块  获取文件路径路径的常用模块</a:t>
            </a:r>
            <a:endParaRPr lang="en-US" altLang="zh-CN" dirty="0" smtClean="0"/>
          </a:p>
          <a:p>
            <a:r>
              <a:rPr lang="zh-CN" altLang="en-US" dirty="0" smtClean="0"/>
              <a:t>如：</a:t>
            </a:r>
            <a:r>
              <a:rPr lang="en-US" altLang="zh-CN" dirty="0" err="1" smtClean="0"/>
              <a:t>Os.getcwd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文件所在的当前目录 </a:t>
            </a:r>
            <a:r>
              <a:rPr lang="en-US" altLang="zh-CN" dirty="0" smtClean="0"/>
              <a:t>;</a:t>
            </a:r>
            <a:r>
              <a:rPr lang="en-US" altLang="zh-CN" dirty="0" err="1" smtClean="0"/>
              <a:t>os.listdir</a:t>
            </a:r>
            <a:r>
              <a:rPr lang="en-US" altLang="zh-CN" dirty="0" smtClean="0"/>
              <a:t>(path)</a:t>
            </a:r>
            <a:r>
              <a:rPr lang="zh-CN" altLang="en-US" dirty="0" smtClean="0"/>
              <a:t>列出目录下所有文件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Os.path.join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path,name</a:t>
            </a:r>
            <a:r>
              <a:rPr lang="en-US" altLang="zh-CN" dirty="0" smtClean="0"/>
              <a:t>) </a:t>
            </a:r>
            <a:r>
              <a:rPr lang="zh-CN" altLang="en-US" dirty="0" smtClean="0"/>
              <a:t>组合路径和文件名</a:t>
            </a:r>
            <a:r>
              <a:rPr lang="en-US" altLang="zh-CN" dirty="0" smtClean="0"/>
              <a:t>;</a:t>
            </a:r>
            <a:r>
              <a:rPr lang="en-US" altLang="zh-CN" dirty="0" err="1" smtClean="0"/>
              <a:t>os.path.isfile</a:t>
            </a:r>
            <a:r>
              <a:rPr lang="en-US" altLang="zh-CN" dirty="0" smtClean="0"/>
              <a:t>(path) </a:t>
            </a:r>
            <a:r>
              <a:rPr lang="zh-CN" altLang="en-US" dirty="0" smtClean="0"/>
              <a:t>是否是文件 </a:t>
            </a:r>
            <a:r>
              <a:rPr lang="en-US" altLang="zh-CN" dirty="0" err="1" smtClean="0"/>
              <a:t>os.path.isdir</a:t>
            </a:r>
            <a:r>
              <a:rPr lang="en-US" altLang="zh-CN" dirty="0" smtClean="0"/>
              <a:t>(path) </a:t>
            </a:r>
            <a:r>
              <a:rPr lang="zh-CN" altLang="en-US" dirty="0" smtClean="0"/>
              <a:t>是否是目录 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打开文件</a:t>
            </a:r>
            <a:r>
              <a:rPr lang="en-US" altLang="zh-CN" dirty="0" smtClean="0"/>
              <a:t>:f=open(path,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 ‘w’ </a:t>
            </a:r>
            <a:r>
              <a:rPr lang="zh-CN" altLang="en-US" dirty="0" smtClean="0"/>
              <a:t>写模式 </a:t>
            </a:r>
            <a:r>
              <a:rPr lang="en-US" altLang="zh-CN" dirty="0" smtClean="0"/>
              <a:t>‘r’ </a:t>
            </a:r>
            <a:r>
              <a:rPr lang="zh-CN" altLang="en-US" dirty="0" smtClean="0"/>
              <a:t>读模式 </a:t>
            </a:r>
            <a:r>
              <a:rPr lang="en-US" altLang="zh-CN" dirty="0" smtClean="0"/>
              <a:t>‘a’ </a:t>
            </a:r>
            <a:r>
              <a:rPr lang="zh-CN" altLang="en-US" dirty="0" smtClean="0"/>
              <a:t>追加写模式  </a:t>
            </a:r>
            <a:r>
              <a:rPr lang="en-US" altLang="zh-CN" dirty="0" err="1" smtClean="0"/>
              <a:t>f.close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关闭；</a:t>
            </a:r>
            <a:endParaRPr lang="en-US" altLang="zh-CN" dirty="0" smtClean="0"/>
          </a:p>
          <a:p>
            <a:r>
              <a:rPr lang="zh-CN" altLang="en-US" dirty="0" smtClean="0"/>
              <a:t>读取数据：</a:t>
            </a:r>
            <a:r>
              <a:rPr lang="en-US" altLang="zh-CN" dirty="0" err="1" smtClean="0"/>
              <a:t>f.read</a:t>
            </a:r>
            <a:r>
              <a:rPr lang="en-US" altLang="zh-CN" dirty="0" smtClean="0"/>
              <a:t>() </a:t>
            </a:r>
            <a:r>
              <a:rPr lang="en-US" altLang="zh-CN" dirty="0" err="1" smtClean="0"/>
              <a:t>f.readline</a:t>
            </a:r>
            <a:r>
              <a:rPr lang="en-US" altLang="zh-CN" dirty="0" smtClean="0"/>
              <a:t>() </a:t>
            </a:r>
            <a:r>
              <a:rPr lang="en-US" altLang="zh-CN" dirty="0" err="1" smtClean="0"/>
              <a:t>f.readlines</a:t>
            </a:r>
            <a:r>
              <a:rPr lang="en-US" altLang="zh-CN" dirty="0" smtClean="0"/>
              <a:t>();</a:t>
            </a:r>
          </a:p>
          <a:p>
            <a:r>
              <a:rPr lang="zh-CN" altLang="en-US" dirty="0"/>
              <a:t>写</a:t>
            </a:r>
            <a:r>
              <a:rPr lang="zh-CN" altLang="en-US" dirty="0" smtClean="0"/>
              <a:t>数据：</a:t>
            </a:r>
            <a:r>
              <a:rPr lang="en-US" altLang="zh-CN" dirty="0" err="1" smtClean="0"/>
              <a:t>f.write</a:t>
            </a:r>
            <a:r>
              <a:rPr lang="en-US" altLang="zh-CN" dirty="0" smtClean="0"/>
              <a:t>(‘hello’) </a:t>
            </a:r>
            <a:r>
              <a:rPr lang="en-US" altLang="zh-CN" dirty="0" err="1" smtClean="0"/>
              <a:t>f.writelines</a:t>
            </a:r>
            <a:r>
              <a:rPr lang="en-US" altLang="zh-CN" dirty="0" smtClean="0"/>
              <a:t>([‘hello \</a:t>
            </a:r>
            <a:r>
              <a:rPr lang="en-US" altLang="zh-CN" dirty="0" err="1" smtClean="0"/>
              <a:t>n’,’world</a:t>
            </a:r>
            <a:r>
              <a:rPr lang="en-US" altLang="zh-CN" dirty="0" smtClean="0"/>
              <a:t> \n’]);</a:t>
            </a:r>
          </a:p>
          <a:p>
            <a:r>
              <a:rPr lang="zh-CN" altLang="en-US" dirty="0" smtClean="0"/>
              <a:t>二进制读写：</a:t>
            </a:r>
            <a:r>
              <a:rPr lang="en-US" altLang="zh-CN" dirty="0" smtClean="0"/>
              <a:t>f=open(path,’</a:t>
            </a:r>
            <a:r>
              <a:rPr lang="en-US" altLang="zh-CN" dirty="0" err="1" smtClean="0"/>
              <a:t>wb</a:t>
            </a:r>
            <a:r>
              <a:rPr lang="en-US" altLang="zh-CN" dirty="0" smtClean="0"/>
              <a:t>’\’</a:t>
            </a:r>
            <a:r>
              <a:rPr lang="en-US" altLang="zh-CN" dirty="0" err="1" smtClean="0"/>
              <a:t>rb</a:t>
            </a:r>
            <a:r>
              <a:rPr lang="en-US" altLang="zh-CN" dirty="0" smtClean="0"/>
              <a:t>’);</a:t>
            </a:r>
          </a:p>
          <a:p>
            <a:r>
              <a:rPr lang="zh-CN" altLang="en-US" dirty="0" smtClean="0"/>
              <a:t>读写模式</a:t>
            </a:r>
            <a:r>
              <a:rPr lang="en-US" altLang="zh-CN" dirty="0" smtClean="0"/>
              <a:t>:f=open(</a:t>
            </a:r>
            <a:r>
              <a:rPr lang="en-US" altLang="zh-CN" dirty="0" err="1" smtClean="0"/>
              <a:t>path,’w</a:t>
            </a:r>
            <a:r>
              <a:rPr lang="en-US" altLang="zh-CN" dirty="0" smtClean="0"/>
              <a:t>+’) ‘+’</a:t>
            </a:r>
            <a:r>
              <a:rPr lang="zh-CN" altLang="en-US" dirty="0" smtClean="0"/>
              <a:t>字符表示读写模式也可以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r+’,’a</a:t>
            </a:r>
            <a:r>
              <a:rPr lang="en-US" altLang="zh-CN" dirty="0" smtClean="0"/>
              <a:t>+’;</a:t>
            </a:r>
          </a:p>
          <a:p>
            <a:r>
              <a:rPr lang="zh-CN" altLang="en-US" dirty="0"/>
              <a:t>常用</a:t>
            </a:r>
            <a:r>
              <a:rPr lang="zh-CN" altLang="en-US" dirty="0" smtClean="0"/>
              <a:t>写法：</a:t>
            </a:r>
            <a:r>
              <a:rPr lang="en-US" altLang="zh-CN" dirty="0" smtClean="0"/>
              <a:t>with open(</a:t>
            </a:r>
            <a:r>
              <a:rPr lang="en-US" altLang="zh-CN" dirty="0" err="1" smtClean="0"/>
              <a:t>path,’r</a:t>
            </a:r>
            <a:r>
              <a:rPr lang="en-US" altLang="zh-CN" dirty="0" smtClean="0"/>
              <a:t>’) as f: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print(</a:t>
            </a:r>
            <a:r>
              <a:rPr lang="en-US" altLang="zh-CN" dirty="0" err="1" smtClean="0"/>
              <a:t>f.readlines</a:t>
            </a:r>
            <a:r>
              <a:rPr lang="en-US" altLang="zh-CN" smtClean="0"/>
              <a:t>())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885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复合语句后面必须有‘</a:t>
            </a:r>
            <a:r>
              <a:rPr lang="en-US" altLang="zh-CN" dirty="0" smtClean="0"/>
              <a:t>:</a:t>
            </a:r>
            <a:r>
              <a:rPr lang="zh-CN" altLang="en-US" dirty="0" smtClean="0"/>
              <a:t>’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语句尾部删除‘；’，如</a:t>
            </a:r>
            <a:r>
              <a:rPr lang="en-US" altLang="zh-CN" dirty="0" smtClean="0"/>
              <a:t>a=1</a:t>
            </a:r>
          </a:p>
          <a:p>
            <a:r>
              <a:rPr lang="zh-CN" altLang="en-US" dirty="0" smtClean="0"/>
              <a:t>缩进语法：同一缩进的代码行代表同一代码段；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39" y="3430904"/>
            <a:ext cx="4562884" cy="246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9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赋值与命名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基本形式：</a:t>
            </a:r>
            <a:r>
              <a:rPr lang="en-US" altLang="zh-CN" dirty="0" smtClean="0"/>
              <a:t>a=1</a:t>
            </a:r>
          </a:p>
          <a:p>
            <a:r>
              <a:rPr lang="zh-CN" altLang="en-US" dirty="0" smtClean="0"/>
              <a:t>元组赋值形式：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=1,2</a:t>
            </a:r>
          </a:p>
          <a:p>
            <a:r>
              <a:rPr lang="zh-CN" altLang="en-US" dirty="0" smtClean="0"/>
              <a:t>序列赋值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a,b,c,d,e</a:t>
            </a:r>
            <a:r>
              <a:rPr lang="en-US" altLang="zh-CN" dirty="0" smtClean="0"/>
              <a:t>=‘hello’</a:t>
            </a:r>
          </a:p>
          <a:p>
            <a:r>
              <a:rPr lang="zh-CN" altLang="en-US" dirty="0" smtClean="0"/>
              <a:t>多目标赋值：</a:t>
            </a:r>
            <a:r>
              <a:rPr lang="en-US" altLang="zh-CN" dirty="0" smtClean="0"/>
              <a:t>a=b=1</a:t>
            </a:r>
          </a:p>
          <a:p>
            <a:r>
              <a:rPr lang="zh-CN" altLang="en-US" dirty="0" smtClean="0"/>
              <a:t>下划线或字母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数字、字母、下划线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保留字不能用做变量名；‘</a:t>
            </a:r>
            <a:r>
              <a:rPr lang="en-US" altLang="zh-CN" dirty="0" smtClean="0"/>
              <a:t>__name__</a:t>
            </a:r>
            <a:r>
              <a:rPr lang="zh-CN" altLang="en-US" dirty="0" smtClean="0"/>
              <a:t>’类似这类名称有特殊含义，不用做变量名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304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表达形式：</a:t>
            </a:r>
            <a:endParaRPr lang="en-US" altLang="zh-CN" dirty="0" smtClean="0"/>
          </a:p>
          <a:p>
            <a:r>
              <a:rPr lang="en-US" altLang="zh-CN" dirty="0" smtClean="0"/>
              <a:t>if </a:t>
            </a:r>
            <a:r>
              <a:rPr lang="zh-CN" altLang="en-US" dirty="0" smtClean="0"/>
              <a:t>条件判断</a:t>
            </a:r>
            <a:r>
              <a:rPr lang="en-US" altLang="zh-CN" dirty="0" smtClean="0"/>
              <a:t>1: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en-US" altLang="zh-CN" dirty="0" err="1"/>
              <a:t>e</a:t>
            </a:r>
            <a:r>
              <a:rPr lang="en-US" altLang="zh-CN" dirty="0" err="1" smtClean="0"/>
              <a:t>lif</a:t>
            </a:r>
            <a:r>
              <a:rPr lang="en-US" altLang="zh-CN" dirty="0" smtClean="0"/>
              <a:t> </a:t>
            </a:r>
            <a:r>
              <a:rPr lang="zh-CN" altLang="en-US" dirty="0" smtClean="0"/>
              <a:t>条件判断</a:t>
            </a:r>
            <a:r>
              <a:rPr lang="en-US" altLang="zh-CN" dirty="0" smtClean="0"/>
              <a:t>2: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en-US" altLang="zh-CN" dirty="0"/>
              <a:t>e</a:t>
            </a:r>
            <a:r>
              <a:rPr lang="en-US" altLang="zh-CN" dirty="0" smtClean="0"/>
              <a:t>lse: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zh-CN" altLang="en-US" dirty="0"/>
              <a:t>三</a:t>
            </a:r>
            <a:r>
              <a:rPr lang="zh-CN" altLang="en-US" dirty="0" smtClean="0"/>
              <a:t>元表达式：</a:t>
            </a:r>
            <a:r>
              <a:rPr lang="en-US" altLang="zh-CN" dirty="0" smtClean="0"/>
              <a:t>A= ‘a’ if </a:t>
            </a:r>
            <a:r>
              <a:rPr lang="zh-CN" altLang="en-US" dirty="0" smtClean="0"/>
              <a:t>表达式 </a:t>
            </a:r>
            <a:r>
              <a:rPr lang="en-US" altLang="zh-CN" dirty="0" smtClean="0"/>
              <a:t>else ‘b’</a:t>
            </a:r>
          </a:p>
        </p:txBody>
      </p:sp>
    </p:spTree>
    <p:extLst>
      <p:ext uri="{BB962C8B-B14F-4D97-AF65-F5344CB8AC3E}">
        <p14:creationId xmlns:p14="http://schemas.microsoft.com/office/powerpoint/2010/main" val="232433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是一个高层次的结合了解释性、编译性、互动性和面向对象的脚本</a:t>
            </a:r>
            <a:r>
              <a:rPr lang="zh-CN" altLang="en-US" dirty="0" smtClean="0"/>
              <a:t>语言。</a:t>
            </a:r>
            <a:endParaRPr lang="en-US" altLang="zh-CN" dirty="0" smtClean="0"/>
          </a:p>
          <a:p>
            <a:r>
              <a:rPr lang="en-US" altLang="zh-CN" b="1" dirty="0"/>
              <a:t>Python </a:t>
            </a:r>
            <a:r>
              <a:rPr lang="zh-CN" altLang="en-US" b="1" dirty="0"/>
              <a:t>是一种解释型语言：</a:t>
            </a:r>
            <a:r>
              <a:rPr lang="zh-CN" altLang="en-US" dirty="0"/>
              <a:t> 这意味着开发过程中没有了编译这个</a:t>
            </a:r>
            <a:r>
              <a:rPr lang="zh-CN" altLang="en-US" dirty="0" smtClean="0"/>
              <a:t>环节；</a:t>
            </a:r>
            <a:endParaRPr lang="en-US" altLang="zh-CN" dirty="0" smtClean="0"/>
          </a:p>
          <a:p>
            <a:r>
              <a:rPr lang="en-US" altLang="zh-CN" b="1" dirty="0"/>
              <a:t>Python </a:t>
            </a:r>
            <a:r>
              <a:rPr lang="zh-CN" altLang="en-US" b="1" dirty="0"/>
              <a:t>是交互式语言：</a:t>
            </a:r>
            <a:r>
              <a:rPr lang="zh-CN" altLang="en-US" dirty="0"/>
              <a:t> 这意味着，您可以在一个</a:t>
            </a:r>
            <a:r>
              <a:rPr lang="en-US" altLang="zh-CN" dirty="0"/>
              <a:t>Python</a:t>
            </a:r>
            <a:r>
              <a:rPr lang="zh-CN" altLang="en-US" dirty="0"/>
              <a:t>提示符，直接互动执行写你的</a:t>
            </a:r>
            <a:r>
              <a:rPr lang="zh-CN" altLang="en-US" dirty="0" smtClean="0"/>
              <a:t>程序；</a:t>
            </a:r>
            <a:endParaRPr lang="en-US" altLang="zh-CN" dirty="0" smtClean="0"/>
          </a:p>
          <a:p>
            <a:r>
              <a:rPr lang="en-US" altLang="zh-CN" b="1" dirty="0"/>
              <a:t>Python </a:t>
            </a:r>
            <a:r>
              <a:rPr lang="zh-CN" altLang="en-US" b="1" dirty="0"/>
              <a:t>是面向对象语言</a:t>
            </a:r>
            <a:r>
              <a:rPr lang="en-US" altLang="zh-CN" b="1" dirty="0"/>
              <a:t>:</a:t>
            </a:r>
            <a:r>
              <a:rPr lang="zh-CN" altLang="en-US" dirty="0"/>
              <a:t> 这意味着</a:t>
            </a:r>
            <a:r>
              <a:rPr lang="en-US" altLang="zh-CN" dirty="0"/>
              <a:t>Python</a:t>
            </a:r>
            <a:r>
              <a:rPr lang="zh-CN" altLang="en-US" dirty="0"/>
              <a:t>支持面向对象的风格或代码封装在对象的编程技术</a:t>
            </a:r>
          </a:p>
        </p:txBody>
      </p:sp>
    </p:spTree>
    <p:extLst>
      <p:ext uri="{BB962C8B-B14F-4D97-AF65-F5344CB8AC3E}">
        <p14:creationId xmlns:p14="http://schemas.microsoft.com/office/powerpoint/2010/main" val="30584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易于学习：</a:t>
            </a:r>
            <a:r>
              <a:rPr lang="en-US" altLang="zh-CN" dirty="0"/>
              <a:t>Python</a:t>
            </a:r>
            <a:r>
              <a:rPr lang="zh-CN" altLang="en-US" dirty="0"/>
              <a:t>有相对较少的关键字，结构简单，和一个明确定义的语法，学习起来更加</a:t>
            </a:r>
            <a:r>
              <a:rPr lang="zh-CN" altLang="en-US" dirty="0" smtClean="0"/>
              <a:t>简单；</a:t>
            </a:r>
            <a:endParaRPr lang="en-US" altLang="zh-CN" dirty="0" smtClean="0"/>
          </a:p>
          <a:p>
            <a:r>
              <a:rPr lang="zh-CN" altLang="en-US" b="1" dirty="0"/>
              <a:t>易于阅读：</a:t>
            </a:r>
            <a:r>
              <a:rPr lang="en-US" altLang="zh-CN" dirty="0"/>
              <a:t>Python</a:t>
            </a:r>
            <a:r>
              <a:rPr lang="zh-CN" altLang="en-US" dirty="0"/>
              <a:t>代码定义的更</a:t>
            </a:r>
            <a:r>
              <a:rPr lang="zh-CN" altLang="en-US" dirty="0" smtClean="0"/>
              <a:t>清晰；</a:t>
            </a:r>
            <a:endParaRPr lang="en-US" altLang="zh-CN" dirty="0" smtClean="0"/>
          </a:p>
          <a:p>
            <a:r>
              <a:rPr lang="zh-CN" altLang="en-US" b="1" dirty="0"/>
              <a:t>互动模式：</a:t>
            </a:r>
            <a:r>
              <a:rPr lang="zh-CN" altLang="en-US" dirty="0"/>
              <a:t>互动模式的支持，您可以从终端输入执行代码并获得结果的语言，互动的测试和调试代码</a:t>
            </a:r>
            <a:r>
              <a:rPr lang="zh-CN" altLang="en-US" dirty="0" smtClean="0"/>
              <a:t>片断；</a:t>
            </a:r>
            <a:endParaRPr lang="en-US" altLang="zh-CN" dirty="0" smtClean="0"/>
          </a:p>
          <a:p>
            <a:r>
              <a:rPr lang="zh-CN" altLang="en-US" b="1" dirty="0"/>
              <a:t>可移植：</a:t>
            </a:r>
            <a:r>
              <a:rPr lang="zh-CN" altLang="en-US" dirty="0"/>
              <a:t>基于其开放源代码的特性，</a:t>
            </a:r>
            <a:r>
              <a:rPr lang="en-US" altLang="zh-CN" dirty="0"/>
              <a:t>Python</a:t>
            </a:r>
            <a:r>
              <a:rPr lang="zh-CN" altLang="en-US" dirty="0"/>
              <a:t>已经被移植（也就是使其工作）到许多</a:t>
            </a:r>
            <a:r>
              <a:rPr lang="zh-CN" altLang="en-US" dirty="0" smtClean="0"/>
              <a:t>平台；</a:t>
            </a:r>
            <a:endParaRPr lang="en-US" altLang="zh-CN" dirty="0" smtClean="0"/>
          </a:p>
          <a:p>
            <a:r>
              <a:rPr lang="zh-CN" altLang="en-US" b="1" dirty="0"/>
              <a:t>一个广泛的标准库：</a:t>
            </a:r>
            <a:r>
              <a:rPr lang="en-US" altLang="zh-CN" dirty="0"/>
              <a:t>Python</a:t>
            </a:r>
            <a:r>
              <a:rPr lang="zh-CN" altLang="en-US" dirty="0"/>
              <a:t>的最大的优势之一是丰富的库，跨平台的，在</a:t>
            </a:r>
            <a:r>
              <a:rPr lang="en-US" altLang="zh-CN" dirty="0"/>
              <a:t>UNIX</a:t>
            </a:r>
            <a:r>
              <a:rPr lang="zh-CN" altLang="en-US" dirty="0"/>
              <a:t>，</a:t>
            </a:r>
            <a:r>
              <a:rPr lang="en-US" altLang="zh-CN" dirty="0"/>
              <a:t>Windows</a:t>
            </a:r>
            <a:r>
              <a:rPr lang="zh-CN" altLang="en-US" dirty="0"/>
              <a:t>和</a:t>
            </a:r>
            <a:r>
              <a:rPr lang="en-US" altLang="zh-CN" dirty="0"/>
              <a:t>Macintosh</a:t>
            </a:r>
            <a:r>
              <a:rPr lang="zh-CN" altLang="en-US" dirty="0"/>
              <a:t>兼容</a:t>
            </a:r>
            <a:r>
              <a:rPr lang="zh-CN" altLang="en-US" dirty="0" smtClean="0"/>
              <a:t>很好。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49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使用场景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常规</a:t>
            </a:r>
            <a:r>
              <a:rPr lang="zh-CN" altLang="en-US" dirty="0" smtClean="0"/>
              <a:t>软件开发</a:t>
            </a:r>
            <a:r>
              <a:rPr lang="en-US" altLang="zh-CN" dirty="0" smtClean="0"/>
              <a:t>:</a:t>
            </a:r>
            <a:r>
              <a:rPr lang="en-US" altLang="zh-CN" dirty="0"/>
              <a:t>Python</a:t>
            </a:r>
            <a:r>
              <a:rPr lang="zh-CN" altLang="en-US" dirty="0"/>
              <a:t>支持函数式编程和</a:t>
            </a:r>
            <a:r>
              <a:rPr lang="en-US" altLang="zh-CN" dirty="0"/>
              <a:t>OOP</a:t>
            </a:r>
            <a:r>
              <a:rPr lang="zh-CN" altLang="en-US" dirty="0"/>
              <a:t>面向对象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,</a:t>
            </a:r>
            <a:r>
              <a:rPr lang="zh-CN" altLang="en-US" dirty="0" smtClean="0"/>
              <a:t>常规</a:t>
            </a:r>
            <a:r>
              <a:rPr lang="zh-CN" altLang="en-US" dirty="0"/>
              <a:t>的软件开发、脚本编写、网络编程等</a:t>
            </a:r>
            <a:r>
              <a:rPr lang="zh-CN" altLang="en-US" dirty="0" smtClean="0"/>
              <a:t>都可以胜任</a:t>
            </a:r>
            <a:r>
              <a:rPr lang="en-US" altLang="zh-CN" dirty="0" smtClean="0"/>
              <a:t>;</a:t>
            </a:r>
          </a:p>
          <a:p>
            <a:r>
              <a:rPr lang="zh-CN" altLang="en-US" dirty="0"/>
              <a:t>科学</a:t>
            </a:r>
            <a:r>
              <a:rPr lang="zh-CN" altLang="en-US" dirty="0" smtClean="0"/>
              <a:t>计算：</a:t>
            </a:r>
            <a:r>
              <a:rPr lang="zh-CN" altLang="en-US" dirty="0"/>
              <a:t>随着</a:t>
            </a:r>
            <a:r>
              <a:rPr lang="en-US" altLang="zh-CN" dirty="0" err="1"/>
              <a:t>NumPy</a:t>
            </a:r>
            <a:r>
              <a:rPr lang="zh-CN" altLang="en-US" dirty="0"/>
              <a:t>，</a:t>
            </a:r>
            <a:r>
              <a:rPr lang="en-US" altLang="zh-CN" dirty="0" err="1"/>
              <a:t>SciPy</a:t>
            </a:r>
            <a:r>
              <a:rPr lang="zh-CN" altLang="en-US" dirty="0"/>
              <a:t>，</a:t>
            </a:r>
            <a:r>
              <a:rPr lang="en-US" altLang="zh-CN" dirty="0" err="1" smtClean="0"/>
              <a:t>Matplotlib</a:t>
            </a:r>
            <a:r>
              <a:rPr lang="zh-CN" altLang="en-US" dirty="0" smtClean="0"/>
              <a:t>等</a:t>
            </a:r>
            <a:r>
              <a:rPr lang="zh-CN" altLang="en-US" dirty="0"/>
              <a:t>众多程序库的开发，</a:t>
            </a:r>
            <a:r>
              <a:rPr lang="en-US" altLang="zh-CN" dirty="0"/>
              <a:t>Python</a:t>
            </a:r>
            <a:r>
              <a:rPr lang="zh-CN" altLang="en-US" dirty="0"/>
              <a:t>越来越适合于做科学计算、绘制高质量的</a:t>
            </a:r>
            <a:r>
              <a:rPr lang="en-US" altLang="zh-CN" dirty="0"/>
              <a:t>2D</a:t>
            </a:r>
            <a:r>
              <a:rPr lang="zh-CN" altLang="en-US" dirty="0"/>
              <a:t>和</a:t>
            </a:r>
            <a:r>
              <a:rPr lang="en-US" altLang="zh-CN" dirty="0"/>
              <a:t>3D</a:t>
            </a:r>
            <a:r>
              <a:rPr lang="zh-CN" altLang="en-US" dirty="0" smtClean="0"/>
              <a:t>图像；</a:t>
            </a:r>
            <a:endParaRPr lang="en-US" altLang="zh-CN" dirty="0" smtClean="0"/>
          </a:p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  <a:r>
              <a:rPr lang="zh-CN" altLang="en-US" dirty="0" smtClean="0"/>
              <a:t>：</a:t>
            </a:r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主流开发框架包括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Tornado</a:t>
            </a:r>
            <a:r>
              <a:rPr lang="zh-CN" altLang="en-US" dirty="0"/>
              <a:t>，</a:t>
            </a:r>
            <a:r>
              <a:rPr lang="en-US" altLang="zh-CN" dirty="0" smtClean="0"/>
              <a:t>Flask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网络</a:t>
            </a:r>
            <a:r>
              <a:rPr lang="zh-CN" altLang="en-US" dirty="0" smtClean="0"/>
              <a:t>爬虫：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是编写网络爬虫主流语言之一，</a:t>
            </a:r>
            <a:r>
              <a:rPr lang="en-US" altLang="zh-CN" dirty="0" err="1" smtClean="0"/>
              <a:t>Scripy</a:t>
            </a:r>
            <a:r>
              <a:rPr lang="zh-CN" altLang="en-US" dirty="0" smtClean="0"/>
              <a:t>爬虫框架应用很广；</a:t>
            </a:r>
            <a:endParaRPr lang="en-US" altLang="zh-CN" dirty="0" smtClean="0"/>
          </a:p>
          <a:p>
            <a:r>
              <a:rPr lang="zh-CN" altLang="en-US" dirty="0" smtClean="0"/>
              <a:t>数据分析：</a:t>
            </a:r>
            <a:r>
              <a:rPr lang="zh-CN" altLang="en-US" dirty="0"/>
              <a:t>在大量数据的基础上，结合科学计算、机器学习等技术，对数据进行清洗、去重、规格化和针对性的分析是大数据行业的</a:t>
            </a:r>
            <a:r>
              <a:rPr lang="zh-CN" altLang="en-US" dirty="0" smtClean="0"/>
              <a:t>基石；核心库</a:t>
            </a:r>
            <a:r>
              <a:rPr lang="en-US" altLang="zh-CN" dirty="0" smtClean="0"/>
              <a:t>pandas</a:t>
            </a:r>
          </a:p>
          <a:p>
            <a:r>
              <a:rPr lang="zh-CN" altLang="en-US" dirty="0" smtClean="0"/>
              <a:t>人工智能：</a:t>
            </a:r>
            <a:r>
              <a:rPr lang="en-US" altLang="zh-CN" dirty="0"/>
              <a:t>Python</a:t>
            </a:r>
            <a:r>
              <a:rPr lang="zh-CN" altLang="en-US" dirty="0"/>
              <a:t>在人工智能大范畴领域内的机器学习、神经网络、深度学习等方面都是主流的</a:t>
            </a:r>
            <a:r>
              <a:rPr lang="zh-CN" altLang="en-US" dirty="0" smtClean="0"/>
              <a:t>编程语言；机器学习核心库</a:t>
            </a:r>
            <a:r>
              <a:rPr lang="en-US" altLang="zh-CN" dirty="0" err="1" smtClean="0"/>
              <a:t>sklearn</a:t>
            </a:r>
            <a:r>
              <a:rPr lang="en-US" altLang="zh-CN" dirty="0" smtClean="0"/>
              <a:t>,</a:t>
            </a:r>
            <a:r>
              <a:rPr lang="zh-CN" altLang="en-US" dirty="0" smtClean="0"/>
              <a:t>深度学习框架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73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官网下载地址</a:t>
            </a:r>
            <a:r>
              <a:rPr lang="en-US" altLang="zh-CN" dirty="0"/>
              <a:t>:https://www.python.org/downloads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安装：直接运行安装包完成安装；检查环境变量是否已配置；命令行模式下输入</a:t>
            </a:r>
            <a:r>
              <a:rPr lang="en-US" altLang="zh-CN" dirty="0" err="1" smtClean="0"/>
              <a:t>ptyhon</a:t>
            </a:r>
            <a:r>
              <a:rPr lang="zh-CN" altLang="en-US" dirty="0" smtClean="0"/>
              <a:t>，检查是否安装成功。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268001"/>
            <a:ext cx="64389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9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第三方库安装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联网状态</a:t>
            </a:r>
            <a:r>
              <a:rPr lang="en-US" altLang="zh-CN" dirty="0" smtClean="0"/>
              <a:t>:</a:t>
            </a:r>
            <a:r>
              <a:rPr lang="zh-CN" altLang="en-US" dirty="0" smtClean="0"/>
              <a:t>命令行模式下输入 </a:t>
            </a:r>
            <a:r>
              <a:rPr lang="en-US" altLang="zh-CN" dirty="0" smtClean="0"/>
              <a:t>pip install + </a:t>
            </a:r>
            <a:r>
              <a:rPr lang="zh-CN" altLang="en-US" dirty="0" smtClean="0"/>
              <a:t>库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</a:t>
            </a:r>
            <a:r>
              <a:rPr lang="en-US" altLang="zh-CN" dirty="0" smtClean="0"/>
              <a:t>pip install </a:t>
            </a:r>
            <a:r>
              <a:rPr lang="en-US" altLang="zh-CN" dirty="0" err="1" smtClean="0"/>
              <a:t>pymysql;pip</a:t>
            </a:r>
            <a:r>
              <a:rPr lang="en-US" altLang="zh-CN" dirty="0" smtClean="0"/>
              <a:t> list </a:t>
            </a:r>
            <a:r>
              <a:rPr lang="zh-CN" altLang="en-US" dirty="0" smtClean="0"/>
              <a:t>查看已安装库；卸载</a:t>
            </a:r>
            <a:r>
              <a:rPr lang="en-US" altLang="zh-CN" dirty="0" smtClean="0"/>
              <a:t>:pip uninstall + </a:t>
            </a:r>
            <a:r>
              <a:rPr lang="zh-CN" altLang="en-US" dirty="0" smtClean="0"/>
              <a:t>库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无网状态</a:t>
            </a:r>
            <a:r>
              <a:rPr lang="en-US" altLang="zh-CN" dirty="0" smtClean="0"/>
              <a:t>:</a:t>
            </a:r>
            <a:r>
              <a:rPr lang="zh-CN" altLang="en-US" dirty="0" smtClean="0"/>
              <a:t>下载库源文件，如</a:t>
            </a:r>
            <a:r>
              <a:rPr lang="en-US" altLang="zh-CN" dirty="0" smtClean="0"/>
              <a:t>beautifulsoup4-4.7.1.tar.gz</a:t>
            </a:r>
            <a:r>
              <a:rPr lang="zh-CN" altLang="en-US" dirty="0" smtClean="0"/>
              <a:t>，解压文件，命令行进入到</a:t>
            </a:r>
            <a:r>
              <a:rPr lang="en-US" altLang="zh-CN" dirty="0" smtClean="0"/>
              <a:t>setup.py</a:t>
            </a:r>
            <a:r>
              <a:rPr lang="zh-CN" altLang="en-US" dirty="0" smtClean="0"/>
              <a:t>所在目录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文件根目录下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，输入</a:t>
            </a:r>
            <a:r>
              <a:rPr lang="en-US" altLang="zh-CN" dirty="0" smtClean="0"/>
              <a:t>python setup.py install</a:t>
            </a:r>
            <a:r>
              <a:rPr lang="zh-CN" altLang="en-US" dirty="0" smtClean="0"/>
              <a:t>完成安装；如果下载的是</a:t>
            </a:r>
            <a:r>
              <a:rPr lang="en-US" altLang="zh-CN" dirty="0" smtClean="0"/>
              <a:t>*.</a:t>
            </a:r>
            <a:r>
              <a:rPr lang="en-US" altLang="zh-CN" dirty="0" err="1" smtClean="0"/>
              <a:t>whl</a:t>
            </a:r>
            <a:r>
              <a:rPr lang="zh-CN" altLang="en-US" dirty="0" smtClean="0"/>
              <a:t>文件，命令行模式进入到</a:t>
            </a:r>
            <a:r>
              <a:rPr lang="en-US" altLang="zh-CN" dirty="0" err="1" smtClean="0"/>
              <a:t>whl</a:t>
            </a:r>
            <a:r>
              <a:rPr lang="zh-CN" altLang="en-US" dirty="0" smtClean="0"/>
              <a:t>文件所在目录，输入 </a:t>
            </a:r>
            <a:r>
              <a:rPr lang="en-US" altLang="zh-CN" dirty="0" smtClean="0"/>
              <a:t>pip install + </a:t>
            </a:r>
            <a:r>
              <a:rPr lang="en-US" altLang="zh-CN" dirty="0" err="1" smtClean="0"/>
              <a:t>whl</a:t>
            </a:r>
            <a:r>
              <a:rPr lang="zh-CN" altLang="en-US" dirty="0" smtClean="0"/>
              <a:t>文件 完成安装。</a:t>
            </a:r>
            <a:endParaRPr lang="en-US" altLang="zh-CN" dirty="0" smtClean="0"/>
          </a:p>
          <a:p>
            <a:r>
              <a:rPr lang="zh-CN" altLang="en-US" dirty="0"/>
              <a:t>第三</a:t>
            </a:r>
            <a:r>
              <a:rPr lang="zh-CN" altLang="en-US" dirty="0" smtClean="0"/>
              <a:t>方库下载网址</a:t>
            </a:r>
            <a:r>
              <a:rPr lang="en-US" altLang="zh-CN" dirty="0"/>
              <a:t>:https://pypi.org/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890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内置数据类型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数字：</a:t>
            </a:r>
            <a:r>
              <a:rPr lang="en-US" altLang="zh-CN" dirty="0" smtClean="0"/>
              <a:t>1234,3.14,999L,1+2j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字符串：‘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’；</a:t>
            </a:r>
            <a:endParaRPr lang="en-US" altLang="zh-CN" dirty="0" smtClean="0"/>
          </a:p>
          <a:p>
            <a:r>
              <a:rPr lang="zh-CN" altLang="en-US" dirty="0" smtClean="0"/>
              <a:t>列表：</a:t>
            </a:r>
            <a:r>
              <a:rPr lang="en-US" altLang="zh-CN" dirty="0" smtClean="0"/>
              <a:t>[1,2,3,[4,5],</a:t>
            </a:r>
            <a:r>
              <a:rPr lang="zh-CN" altLang="en-US" dirty="0" smtClean="0"/>
              <a:t>‘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’</a:t>
            </a:r>
            <a:r>
              <a:rPr lang="en-US" altLang="zh-CN" dirty="0" smtClean="0"/>
              <a:t>]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字典：</a:t>
            </a:r>
            <a:r>
              <a:rPr lang="en-US" altLang="zh-CN" dirty="0" smtClean="0"/>
              <a:t>{</a:t>
            </a:r>
            <a:r>
              <a:rPr lang="zh-CN" altLang="en-US" dirty="0" smtClean="0"/>
              <a:t>‘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’</a:t>
            </a:r>
            <a:r>
              <a:rPr lang="en-US" altLang="zh-CN" dirty="0" smtClean="0"/>
              <a:t>:</a:t>
            </a:r>
            <a:r>
              <a:rPr lang="zh-CN" altLang="en-US" dirty="0" smtClean="0"/>
              <a:t>‘张三’</a:t>
            </a:r>
            <a:r>
              <a:rPr lang="en-US" altLang="zh-CN" dirty="0" smtClean="0"/>
              <a:t>,</a:t>
            </a:r>
            <a:r>
              <a:rPr lang="zh-CN" altLang="en-US" dirty="0" smtClean="0"/>
              <a:t>‘</a:t>
            </a:r>
            <a:r>
              <a:rPr lang="en-US" altLang="zh-CN" dirty="0" smtClean="0"/>
              <a:t>age</a:t>
            </a:r>
            <a:r>
              <a:rPr lang="zh-CN" altLang="en-US" dirty="0" smtClean="0"/>
              <a:t>’</a:t>
            </a:r>
            <a:r>
              <a:rPr lang="en-US" altLang="zh-CN" dirty="0" smtClean="0"/>
              <a:t>:20}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元组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sym typeface="Wingdings" panose="05000000000000000000" pitchFamily="2" charset="2"/>
              </a:rPr>
              <a:t>(1,2,3</a:t>
            </a:r>
            <a:r>
              <a:rPr lang="zh-CN" altLang="en-US" dirty="0" smtClean="0">
                <a:sym typeface="Wingdings" panose="05000000000000000000" pitchFamily="2" charset="2"/>
              </a:rPr>
              <a:t>，‘李四’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  <a:r>
              <a:rPr lang="zh-CN" altLang="en-US" dirty="0" smtClean="0">
                <a:sym typeface="Wingdings" panose="05000000000000000000" pitchFamily="2" charset="2"/>
              </a:rPr>
              <a:t>；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其他类型：集合，</a:t>
            </a:r>
            <a:r>
              <a:rPr lang="en-US" altLang="zh-CN" dirty="0" smtClean="0">
                <a:sym typeface="Wingdings" panose="05000000000000000000" pitchFamily="2" charset="2"/>
              </a:rPr>
              <a:t>None</a:t>
            </a:r>
            <a:r>
              <a:rPr lang="zh-CN" altLang="en-US" dirty="0" smtClean="0">
                <a:sym typeface="Wingdings" panose="05000000000000000000" pitchFamily="2" charset="2"/>
              </a:rPr>
              <a:t>，布尔型。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29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不可变类型；</a:t>
            </a:r>
            <a:endParaRPr lang="en-US" altLang="zh-CN" dirty="0" smtClean="0"/>
          </a:p>
          <a:p>
            <a:r>
              <a:rPr lang="zh-CN" altLang="en-US" dirty="0" smtClean="0"/>
              <a:t>表示方式：单引号</a:t>
            </a:r>
            <a:r>
              <a:rPr lang="en-US" altLang="zh-CN" dirty="0" smtClean="0"/>
              <a:t>’hello’,</a:t>
            </a:r>
            <a:r>
              <a:rPr lang="zh-CN" altLang="en-US" dirty="0" smtClean="0"/>
              <a:t>双引号</a:t>
            </a:r>
            <a:r>
              <a:rPr lang="en-US" altLang="zh-CN" dirty="0" smtClean="0"/>
              <a:t>”hello”,</a:t>
            </a:r>
            <a:r>
              <a:rPr lang="zh-CN" altLang="en-US" dirty="0" smtClean="0"/>
              <a:t>三重引号块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=’’’hello world ‘’’</a:t>
            </a:r>
            <a:r>
              <a:rPr lang="zh-CN" altLang="en-US" dirty="0" smtClean="0"/>
              <a:t>；三重引号也可以用做长段落注释；</a:t>
            </a:r>
            <a:endParaRPr lang="en-US" altLang="zh-CN" dirty="0" smtClean="0"/>
          </a:p>
          <a:p>
            <a:r>
              <a:rPr lang="zh-CN" altLang="en-US" dirty="0" smtClean="0"/>
              <a:t>索引：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=‘hello world’  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[0]-&gt;h;</a:t>
            </a:r>
          </a:p>
          <a:p>
            <a:r>
              <a:rPr lang="zh-CN" altLang="en-US" dirty="0" smtClean="0"/>
              <a:t>分片：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[1:5]-&gt;</a:t>
            </a:r>
            <a:r>
              <a:rPr lang="en-US" altLang="zh-CN" dirty="0" err="1" smtClean="0"/>
              <a:t>ello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常用方法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 </a:t>
            </a:r>
            <a:r>
              <a:rPr lang="zh-CN" altLang="en-US" dirty="0" smtClean="0"/>
              <a:t>字符串长度；</a:t>
            </a:r>
            <a:r>
              <a:rPr lang="en-US" altLang="zh-CN" dirty="0" err="1" smtClean="0"/>
              <a:t>str.split</a:t>
            </a:r>
            <a:r>
              <a:rPr lang="en-US" altLang="zh-CN" dirty="0" smtClean="0"/>
              <a:t>(‘,’) </a:t>
            </a:r>
            <a:r>
              <a:rPr lang="zh-CN" altLang="en-US" dirty="0" smtClean="0"/>
              <a:t>字符串分隔；</a:t>
            </a:r>
            <a:r>
              <a:rPr lang="en-US" altLang="zh-CN" dirty="0" err="1" smtClean="0"/>
              <a:t>str.replace</a:t>
            </a:r>
            <a:r>
              <a:rPr lang="en-US" altLang="zh-CN" dirty="0" smtClean="0"/>
              <a:t>(‘he’,’we’,1) </a:t>
            </a:r>
            <a:r>
              <a:rPr lang="zh-CN" altLang="en-US" dirty="0" smtClean="0"/>
              <a:t>替换</a:t>
            </a:r>
            <a:r>
              <a:rPr lang="en-US" altLang="zh-CN" dirty="0" smtClean="0"/>
              <a:t>;’my name is {}’.format(‘</a:t>
            </a:r>
            <a:r>
              <a:rPr lang="zh-CN" altLang="en-US" dirty="0" smtClean="0"/>
              <a:t>张三</a:t>
            </a:r>
            <a:r>
              <a:rPr lang="en-US" altLang="zh-CN" dirty="0" smtClean="0"/>
              <a:t>’)</a:t>
            </a:r>
            <a:r>
              <a:rPr lang="zh-CN" altLang="en-US" dirty="0" smtClean="0"/>
              <a:t>格式化等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迭代</a:t>
            </a:r>
            <a:r>
              <a:rPr lang="en-US" altLang="zh-CN" dirty="0" smtClean="0"/>
              <a:t>: for s in </a:t>
            </a:r>
            <a:r>
              <a:rPr lang="en-US" altLang="zh-CN" dirty="0" err="1" smtClean="0"/>
              <a:t>str:print</a:t>
            </a:r>
            <a:r>
              <a:rPr lang="en-US" altLang="zh-CN" dirty="0" smtClean="0"/>
              <a:t>(s);</a:t>
            </a:r>
          </a:p>
          <a:p>
            <a:r>
              <a:rPr lang="zh-CN" altLang="en-US" dirty="0" smtClean="0"/>
              <a:t>转义：使用‘</a:t>
            </a:r>
            <a:r>
              <a:rPr lang="en-US" altLang="zh-CN" dirty="0" smtClean="0"/>
              <a:t>\</a:t>
            </a:r>
            <a:r>
              <a:rPr lang="zh-CN" altLang="en-US" dirty="0" smtClean="0"/>
              <a:t>’字符；</a:t>
            </a:r>
            <a:r>
              <a:rPr lang="en-US" altLang="zh-CN" dirty="0" err="1" smtClean="0"/>
              <a:t>r’c</a:t>
            </a:r>
            <a:r>
              <a:rPr lang="en-US" altLang="zh-CN" dirty="0" smtClean="0"/>
              <a:t>:\test’ </a:t>
            </a:r>
            <a:r>
              <a:rPr lang="zh-CN" altLang="en-US" dirty="0" smtClean="0"/>
              <a:t>禁用转义；</a:t>
            </a:r>
            <a:endParaRPr lang="en-US" altLang="zh-CN" dirty="0" smtClean="0"/>
          </a:p>
          <a:p>
            <a:r>
              <a:rPr lang="zh-CN" altLang="en-US" dirty="0" smtClean="0"/>
              <a:t>字符串格式化：</a:t>
            </a:r>
            <a:r>
              <a:rPr lang="en-US" altLang="zh-CN" dirty="0" smtClean="0"/>
              <a:t>’my name is %</a:t>
            </a:r>
            <a:r>
              <a:rPr lang="en-US" altLang="zh-CN" dirty="0" err="1" smtClean="0"/>
              <a:t>s,age</a:t>
            </a:r>
            <a:r>
              <a:rPr lang="en-US" altLang="zh-CN" dirty="0" smtClean="0"/>
              <a:t> is %d’ %(‘</a:t>
            </a:r>
            <a:r>
              <a:rPr lang="zh-CN" altLang="en-US" dirty="0" smtClean="0"/>
              <a:t>张三</a:t>
            </a:r>
            <a:r>
              <a:rPr lang="en-US" altLang="zh-CN" dirty="0" smtClean="0"/>
              <a:t>’,20);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48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可变类型；</a:t>
            </a:r>
            <a:endParaRPr lang="en-US" altLang="zh-CN" dirty="0" smtClean="0"/>
          </a:p>
          <a:p>
            <a:r>
              <a:rPr lang="zh-CN" altLang="en-US" dirty="0" smtClean="0"/>
              <a:t>任意对象的有序集合</a:t>
            </a:r>
            <a:r>
              <a:rPr lang="en-US" altLang="zh-CN" dirty="0" smtClean="0"/>
              <a:t>:[1,’str’,[],{}]</a:t>
            </a:r>
          </a:p>
          <a:p>
            <a:r>
              <a:rPr lang="zh-CN" altLang="en-US" dirty="0" smtClean="0"/>
              <a:t>索引：</a:t>
            </a:r>
            <a:r>
              <a:rPr lang="en-US" altLang="zh-CN" dirty="0" smtClean="0"/>
              <a:t>L=[1,2,3,4] L[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获取值；</a:t>
            </a:r>
            <a:endParaRPr lang="en-US" altLang="zh-CN" dirty="0" smtClean="0"/>
          </a:p>
          <a:p>
            <a:r>
              <a:rPr lang="zh-CN" altLang="en-US" dirty="0" smtClean="0"/>
              <a:t>分片：</a:t>
            </a:r>
            <a:r>
              <a:rPr lang="en-US" altLang="zh-CN" dirty="0" smtClean="0"/>
              <a:t>L[1:]-&gt;[2,3,4]</a:t>
            </a:r>
            <a:r>
              <a:rPr lang="zh-CN" altLang="en-US" dirty="0" smtClean="0"/>
              <a:t>；</a:t>
            </a:r>
            <a:r>
              <a:rPr lang="en-US" altLang="zh-CN" dirty="0" smtClean="0"/>
              <a:t>S=L[:] 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L</a:t>
            </a:r>
            <a:r>
              <a:rPr lang="zh-CN" altLang="en-US" dirty="0" smtClean="0"/>
              <a:t>的浅拷贝</a:t>
            </a:r>
            <a:endParaRPr lang="en-US" altLang="zh-CN" dirty="0" smtClean="0"/>
          </a:p>
          <a:p>
            <a:r>
              <a:rPr lang="zh-CN" altLang="en-US" dirty="0" smtClean="0"/>
              <a:t>常用方法：</a:t>
            </a:r>
            <a:r>
              <a:rPr lang="en-US" altLang="zh-CN" dirty="0" err="1" smtClean="0"/>
              <a:t>L.append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’) </a:t>
            </a:r>
            <a:r>
              <a:rPr lang="zh-CN" altLang="en-US" dirty="0" smtClean="0"/>
              <a:t>尾部添加</a:t>
            </a:r>
            <a:r>
              <a:rPr lang="en-US" altLang="zh-CN" dirty="0" smtClean="0"/>
              <a:t>;</a:t>
            </a:r>
            <a:r>
              <a:rPr lang="en-US" altLang="zh-CN" dirty="0" err="1" smtClean="0"/>
              <a:t>L.extend</a:t>
            </a:r>
            <a:r>
              <a:rPr lang="en-US" altLang="zh-CN" dirty="0" smtClean="0"/>
              <a:t>([1,2,3])</a:t>
            </a:r>
            <a:r>
              <a:rPr lang="zh-CN" altLang="en-US" dirty="0" smtClean="0"/>
              <a:t>尾部添加多个元素</a:t>
            </a:r>
            <a:r>
              <a:rPr lang="en-US" altLang="zh-CN" dirty="0" smtClean="0"/>
              <a:t> 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L.sort</a:t>
            </a:r>
            <a:r>
              <a:rPr lang="en-US" altLang="zh-CN" dirty="0" smtClean="0"/>
              <a:t>(reverse=false) </a:t>
            </a:r>
            <a:r>
              <a:rPr lang="zh-CN" altLang="en-US" dirty="0" smtClean="0"/>
              <a:t>排序 默认正序排序；</a:t>
            </a:r>
            <a:r>
              <a:rPr lang="en-US" altLang="zh-CN" dirty="0" err="1" smtClean="0"/>
              <a:t>L.pop</a:t>
            </a:r>
            <a:r>
              <a:rPr lang="en-US" altLang="zh-CN" dirty="0" smtClean="0"/>
              <a:t>(index) </a:t>
            </a:r>
            <a:r>
              <a:rPr lang="zh-CN" altLang="en-US" dirty="0" smtClean="0"/>
              <a:t>移除元素 默认尾部移除；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07734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497</TotalTime>
  <Words>1263</Words>
  <Application>Microsoft Office PowerPoint</Application>
  <PresentationFormat>宽屏</PresentationFormat>
  <Paragraphs>104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方正姚体</vt:lpstr>
      <vt:lpstr>华文新魏</vt:lpstr>
      <vt:lpstr>Arial</vt:lpstr>
      <vt:lpstr>Trebuchet MS</vt:lpstr>
      <vt:lpstr>Wingdings</vt:lpstr>
      <vt:lpstr>Wingdings 3</vt:lpstr>
      <vt:lpstr>平面</vt:lpstr>
      <vt:lpstr>Python入门学习</vt:lpstr>
      <vt:lpstr>Python是什么？</vt:lpstr>
      <vt:lpstr>Python特点</vt:lpstr>
      <vt:lpstr>Python使用场景</vt:lpstr>
      <vt:lpstr>Python环境搭建</vt:lpstr>
      <vt:lpstr>Python第三方库安装</vt:lpstr>
      <vt:lpstr>Python内置数据类型</vt:lpstr>
      <vt:lpstr>字符串</vt:lpstr>
      <vt:lpstr>列表</vt:lpstr>
      <vt:lpstr>字典</vt:lpstr>
      <vt:lpstr>元组</vt:lpstr>
      <vt:lpstr>动态类型介绍</vt:lpstr>
      <vt:lpstr>拷贝</vt:lpstr>
      <vt:lpstr>文件操作</vt:lpstr>
      <vt:lpstr>基本语法</vt:lpstr>
      <vt:lpstr>赋值与命名</vt:lpstr>
      <vt:lpstr>If语句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Administrator</dc:creator>
  <cp:lastModifiedBy>Administrator</cp:lastModifiedBy>
  <cp:revision>44</cp:revision>
  <dcterms:created xsi:type="dcterms:W3CDTF">2019-02-12T06:27:07Z</dcterms:created>
  <dcterms:modified xsi:type="dcterms:W3CDTF">2019-02-14T09:21:58Z</dcterms:modified>
</cp:coreProperties>
</file>