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87" d="100"/>
          <a:sy n="87" d="100"/>
        </p:scale>
        <p:origin x="3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98070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207188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020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422118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2947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806846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1438002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06897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64886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14311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218583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241734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71378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37653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5540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042CFF-A88D-4E52-85D6-96D03CDBF678}" type="datetimeFigureOut">
              <a:rPr lang="zh-CN" altLang="en-US" smtClean="0"/>
              <a:t>2019-02-20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110632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042CFF-A88D-4E52-85D6-96D03CDBF678}" type="datetimeFigureOut">
              <a:rPr lang="zh-CN" altLang="en-US" smtClean="0"/>
              <a:t>2019-02-20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41735671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t>Python</a:t>
            </a:r>
            <a:r>
              <a:rPr lang="zh-CN" altLang="en-US" dirty="0"/>
              <a:t>入门学习</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6375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字典</a:t>
            </a:r>
          </a:p>
        </p:txBody>
      </p:sp>
      <p:sp>
        <p:nvSpPr>
          <p:cNvPr id="3" name="内容占位符 2"/>
          <p:cNvSpPr>
            <a:spLocks noGrp="1"/>
          </p:cNvSpPr>
          <p:nvPr>
            <p:ph idx="1"/>
          </p:nvPr>
        </p:nvSpPr>
        <p:spPr/>
        <p:txBody>
          <a:bodyPr/>
          <a:lstStyle/>
          <a:p>
            <a:r>
              <a:rPr lang="zh-CN" altLang="en-US" dirty="0"/>
              <a:t>可变类型；</a:t>
            </a:r>
            <a:endParaRPr lang="en-US" altLang="zh-CN" dirty="0"/>
          </a:p>
          <a:p>
            <a:r>
              <a:rPr lang="zh-CN" altLang="en-US" dirty="0"/>
              <a:t>以‘</a:t>
            </a:r>
            <a:r>
              <a:rPr lang="en-US" altLang="zh-CN" dirty="0" err="1"/>
              <a:t>key:value</a:t>
            </a:r>
            <a:r>
              <a:rPr lang="zh-CN" altLang="en-US" dirty="0"/>
              <a:t>’进行存储，</a:t>
            </a:r>
            <a:r>
              <a:rPr lang="en-US" altLang="zh-CN" dirty="0"/>
              <a:t>d={‘name’:’</a:t>
            </a:r>
            <a:r>
              <a:rPr lang="en-US" altLang="zh-CN" dirty="0" err="1"/>
              <a:t>zhang</a:t>
            </a:r>
            <a:r>
              <a:rPr lang="en-US" altLang="zh-CN" dirty="0"/>
              <a:t> san’,’age’:20};</a:t>
            </a:r>
          </a:p>
          <a:p>
            <a:r>
              <a:rPr lang="zh-CN" altLang="en-US" dirty="0"/>
              <a:t>获取数据 </a:t>
            </a:r>
            <a:r>
              <a:rPr lang="en-US" altLang="zh-CN" dirty="0"/>
              <a:t>d[‘</a:t>
            </a:r>
            <a:r>
              <a:rPr lang="zh-CN" altLang="en-US" dirty="0"/>
              <a:t>键名</a:t>
            </a:r>
            <a:r>
              <a:rPr lang="en-US" altLang="zh-CN" dirty="0"/>
              <a:t>’]</a:t>
            </a:r>
            <a:r>
              <a:rPr lang="zh-CN" altLang="en-US" dirty="0"/>
              <a:t>，如</a:t>
            </a:r>
            <a:r>
              <a:rPr lang="en-US" altLang="zh-CN" dirty="0"/>
              <a:t>d[‘name’]-&gt;</a:t>
            </a:r>
            <a:r>
              <a:rPr lang="en-US" altLang="zh-CN" dirty="0" err="1"/>
              <a:t>zhang</a:t>
            </a:r>
            <a:r>
              <a:rPr lang="en-US" altLang="zh-CN" dirty="0"/>
              <a:t> san;</a:t>
            </a:r>
          </a:p>
          <a:p>
            <a:r>
              <a:rPr lang="zh-CN" altLang="en-US" dirty="0"/>
              <a:t>获取所有键 </a:t>
            </a:r>
            <a:r>
              <a:rPr lang="en-US" altLang="zh-CN" dirty="0" err="1"/>
              <a:t>d.keys</a:t>
            </a:r>
            <a:r>
              <a:rPr lang="en-US" altLang="zh-CN" dirty="0"/>
              <a:t>() </a:t>
            </a:r>
            <a:r>
              <a:rPr lang="zh-CN" altLang="en-US" dirty="0"/>
              <a:t>获取所有值 </a:t>
            </a:r>
            <a:r>
              <a:rPr lang="en-US" altLang="zh-CN" dirty="0" err="1"/>
              <a:t>d.values</a:t>
            </a:r>
            <a:r>
              <a:rPr lang="en-US" altLang="zh-CN" dirty="0"/>
              <a:t>();</a:t>
            </a:r>
          </a:p>
          <a:p>
            <a:r>
              <a:rPr lang="zh-CN" altLang="en-US" dirty="0"/>
              <a:t>新增 </a:t>
            </a:r>
            <a:r>
              <a:rPr lang="en-US" altLang="zh-CN" dirty="0"/>
              <a:t>d[‘sex’]=‘nan’; </a:t>
            </a:r>
            <a:r>
              <a:rPr lang="zh-CN" altLang="en-US" dirty="0"/>
              <a:t>修改 </a:t>
            </a:r>
            <a:r>
              <a:rPr lang="en-US" altLang="zh-CN" dirty="0"/>
              <a:t>d[‘name’]=‘li </a:t>
            </a:r>
            <a:r>
              <a:rPr lang="en-US" altLang="zh-CN" dirty="0" err="1"/>
              <a:t>si</a:t>
            </a:r>
            <a:r>
              <a:rPr lang="en-US" altLang="zh-CN" dirty="0"/>
              <a:t>’; </a:t>
            </a:r>
            <a:r>
              <a:rPr lang="zh-CN" altLang="en-US" dirty="0"/>
              <a:t>删除 </a:t>
            </a:r>
            <a:r>
              <a:rPr lang="en-US" altLang="zh-CN" dirty="0"/>
              <a:t>del d[‘name’] </a:t>
            </a:r>
            <a:r>
              <a:rPr lang="en-US" altLang="zh-CN" dirty="0" err="1"/>
              <a:t>d.pop</a:t>
            </a:r>
            <a:r>
              <a:rPr lang="en-US" altLang="zh-CN" dirty="0"/>
              <a:t>(‘name’);</a:t>
            </a:r>
          </a:p>
          <a:p>
            <a:r>
              <a:rPr lang="zh-CN" altLang="en-US" dirty="0"/>
              <a:t>常用方法</a:t>
            </a:r>
            <a:r>
              <a:rPr lang="en-US" altLang="zh-CN" dirty="0"/>
              <a:t>:</a:t>
            </a:r>
            <a:r>
              <a:rPr lang="en-US" altLang="zh-CN" dirty="0" err="1"/>
              <a:t>d.get</a:t>
            </a:r>
            <a:r>
              <a:rPr lang="en-US" altLang="zh-CN" dirty="0"/>
              <a:t>(‘age’,25) </a:t>
            </a:r>
            <a:r>
              <a:rPr lang="zh-CN" altLang="en-US" dirty="0"/>
              <a:t>获取数据；</a:t>
            </a:r>
            <a:endParaRPr lang="en-US" altLang="zh-CN" dirty="0"/>
          </a:p>
          <a:p>
            <a:r>
              <a:rPr lang="zh-CN" altLang="en-US" dirty="0"/>
              <a:t>循环：</a:t>
            </a:r>
            <a:r>
              <a:rPr lang="en-US" altLang="zh-CN" dirty="0"/>
              <a:t>for key in </a:t>
            </a:r>
            <a:r>
              <a:rPr lang="en-US" altLang="zh-CN" dirty="0" err="1"/>
              <a:t>d.keys</a:t>
            </a:r>
            <a:r>
              <a:rPr lang="en-US" altLang="zh-CN" dirty="0"/>
              <a:t>():print(d[key])</a:t>
            </a:r>
          </a:p>
          <a:p>
            <a:r>
              <a:rPr lang="zh-CN" altLang="en-US" dirty="0"/>
              <a:t>生成字典：</a:t>
            </a:r>
            <a:r>
              <a:rPr lang="en-US" altLang="zh-CN" dirty="0" err="1"/>
              <a:t>dict.fromkeys</a:t>
            </a:r>
            <a:r>
              <a:rPr lang="en-US" altLang="zh-CN" dirty="0"/>
              <a:t>([</a:t>
            </a:r>
            <a:r>
              <a:rPr lang="en-US" altLang="zh-CN" dirty="0" err="1"/>
              <a:t>a,b,c</a:t>
            </a:r>
            <a:r>
              <a:rPr lang="en-US" altLang="zh-CN" dirty="0"/>
              <a:t>],1);</a:t>
            </a:r>
            <a:r>
              <a:rPr lang="en-US" altLang="zh-CN" dirty="0" err="1"/>
              <a:t>dict</a:t>
            </a:r>
            <a:r>
              <a:rPr lang="en-US" altLang="zh-CN" dirty="0"/>
              <a:t>(name=‘</a:t>
            </a:r>
            <a:r>
              <a:rPr lang="en-US" altLang="zh-CN" dirty="0" err="1"/>
              <a:t>zs</a:t>
            </a:r>
            <a:r>
              <a:rPr lang="en-US" altLang="zh-CN" dirty="0"/>
              <a:t>’,age=20,sex=‘nan’);</a:t>
            </a:r>
          </a:p>
          <a:p>
            <a:endParaRPr lang="zh-CN" altLang="en-US" dirty="0"/>
          </a:p>
        </p:txBody>
      </p:sp>
    </p:spTree>
    <p:extLst>
      <p:ext uri="{BB962C8B-B14F-4D97-AF65-F5344CB8AC3E}">
        <p14:creationId xmlns:p14="http://schemas.microsoft.com/office/powerpoint/2010/main" val="76375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a:t>
            </a:r>
          </a:p>
        </p:txBody>
      </p:sp>
      <p:sp>
        <p:nvSpPr>
          <p:cNvPr id="3" name="内容占位符 2"/>
          <p:cNvSpPr>
            <a:spLocks noGrp="1"/>
          </p:cNvSpPr>
          <p:nvPr>
            <p:ph idx="1"/>
          </p:nvPr>
        </p:nvSpPr>
        <p:spPr/>
        <p:txBody>
          <a:bodyPr/>
          <a:lstStyle/>
          <a:p>
            <a:r>
              <a:rPr lang="zh-CN" altLang="en-US" dirty="0"/>
              <a:t>不可变类型；</a:t>
            </a:r>
            <a:endParaRPr lang="en-US" altLang="zh-CN" dirty="0"/>
          </a:p>
          <a:p>
            <a:r>
              <a:rPr lang="zh-CN" altLang="en-US" dirty="0"/>
              <a:t>任意对象的有序集合</a:t>
            </a:r>
            <a:r>
              <a:rPr lang="en-US" altLang="zh-CN" dirty="0"/>
              <a:t>,</a:t>
            </a:r>
            <a:r>
              <a:rPr lang="zh-CN" altLang="en-US" dirty="0"/>
              <a:t>如</a:t>
            </a:r>
            <a:r>
              <a:rPr lang="en-US" altLang="zh-CN" dirty="0"/>
              <a:t>y=(1,2,’hello’,[],{})</a:t>
            </a:r>
            <a:r>
              <a:rPr lang="zh-CN" altLang="en-US" dirty="0"/>
              <a:t>；</a:t>
            </a:r>
            <a:endParaRPr lang="en-US" altLang="zh-CN" dirty="0"/>
          </a:p>
          <a:p>
            <a:r>
              <a:rPr lang="zh-CN" altLang="en-US" dirty="0"/>
              <a:t>索引</a:t>
            </a:r>
            <a:r>
              <a:rPr lang="en-US" altLang="zh-CN" dirty="0"/>
              <a:t>:y[</a:t>
            </a:r>
            <a:r>
              <a:rPr lang="en-US" altLang="zh-CN" dirty="0" err="1"/>
              <a:t>i</a:t>
            </a:r>
            <a:r>
              <a:rPr lang="en-US" altLang="zh-CN" dirty="0"/>
              <a:t>] </a:t>
            </a:r>
            <a:r>
              <a:rPr lang="zh-CN" altLang="en-US" dirty="0"/>
              <a:t>获取值</a:t>
            </a:r>
            <a:r>
              <a:rPr lang="en-US" altLang="zh-CN" dirty="0"/>
              <a:t>;</a:t>
            </a:r>
          </a:p>
          <a:p>
            <a:endParaRPr lang="zh-CN" altLang="en-US" dirty="0"/>
          </a:p>
        </p:txBody>
      </p:sp>
    </p:spTree>
    <p:extLst>
      <p:ext uri="{BB962C8B-B14F-4D97-AF65-F5344CB8AC3E}">
        <p14:creationId xmlns:p14="http://schemas.microsoft.com/office/powerpoint/2010/main" val="393240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动态类型介绍</a:t>
            </a:r>
          </a:p>
        </p:txBody>
      </p:sp>
      <p:sp>
        <p:nvSpPr>
          <p:cNvPr id="3" name="内容占位符 2"/>
          <p:cNvSpPr>
            <a:spLocks noGrp="1"/>
          </p:cNvSpPr>
          <p:nvPr>
            <p:ph idx="1"/>
          </p:nvPr>
        </p:nvSpPr>
        <p:spPr/>
        <p:txBody>
          <a:bodyPr/>
          <a:lstStyle/>
          <a:p>
            <a:r>
              <a:rPr lang="zh-CN" altLang="en-US" dirty="0"/>
              <a:t>变量、对象、引用</a:t>
            </a:r>
            <a:r>
              <a:rPr lang="en-US" altLang="zh-CN" dirty="0"/>
              <a:t>:a=3;</a:t>
            </a:r>
          </a:p>
          <a:p>
            <a:r>
              <a:rPr lang="zh-CN" altLang="en-US" dirty="0"/>
              <a:t>类型属于对象，不是变量 </a:t>
            </a:r>
            <a:r>
              <a:rPr lang="en-US" altLang="zh-CN" dirty="0"/>
              <a:t>a=3 a=‘hello’ a=1.34</a:t>
            </a:r>
            <a:r>
              <a:rPr lang="zh-CN" altLang="en-US" dirty="0"/>
              <a:t>；</a:t>
            </a:r>
            <a:endParaRPr lang="en-US" altLang="zh-CN" dirty="0"/>
          </a:p>
          <a:p>
            <a:r>
              <a:rPr lang="en-US" altLang="zh-CN" dirty="0"/>
              <a:t> </a:t>
            </a:r>
            <a:r>
              <a:rPr lang="zh-CN" altLang="en-US" dirty="0"/>
              <a:t>共享引用：</a:t>
            </a:r>
            <a:r>
              <a:rPr lang="en-US" altLang="zh-CN" dirty="0"/>
              <a:t>a=10 b=a  a=20   -&gt; a=20 b=10;</a:t>
            </a:r>
          </a:p>
          <a:p>
            <a:r>
              <a:rPr lang="zh-CN" altLang="en-US" dirty="0"/>
              <a:t>相等</a:t>
            </a:r>
            <a:r>
              <a:rPr lang="en-US" altLang="zh-CN" dirty="0"/>
              <a:t>:M=[1,2,3] L=M   L==M true  L is M true; L=[1,2,3] L==M true L is M false;</a:t>
            </a:r>
          </a:p>
          <a:p>
            <a:endParaRPr lang="zh-CN" altLang="en-US" dirty="0"/>
          </a:p>
        </p:txBody>
      </p:sp>
    </p:spTree>
    <p:extLst>
      <p:ext uri="{BB962C8B-B14F-4D97-AF65-F5344CB8AC3E}">
        <p14:creationId xmlns:p14="http://schemas.microsoft.com/office/powerpoint/2010/main" val="65516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a:t>
            </a:r>
          </a:p>
        </p:txBody>
      </p:sp>
      <p:sp>
        <p:nvSpPr>
          <p:cNvPr id="3" name="内容占位符 2"/>
          <p:cNvSpPr>
            <a:spLocks noGrp="1"/>
          </p:cNvSpPr>
          <p:nvPr>
            <p:ph idx="1"/>
          </p:nvPr>
        </p:nvSpPr>
        <p:spPr/>
        <p:txBody>
          <a:bodyPr/>
          <a:lstStyle/>
          <a:p>
            <a:r>
              <a:rPr lang="zh-CN" altLang="en-US" dirty="0"/>
              <a:t>深拷贝、浅拷贝；</a:t>
            </a:r>
            <a:endParaRPr lang="en-US" altLang="zh-CN" dirty="0"/>
          </a:p>
          <a:p>
            <a:r>
              <a:rPr lang="en-US" altLang="zh-CN" dirty="0"/>
              <a:t>Import copy </a:t>
            </a:r>
            <a:r>
              <a:rPr lang="zh-CN" altLang="en-US" dirty="0"/>
              <a:t>模块</a:t>
            </a:r>
            <a:endParaRPr lang="en-US" altLang="zh-CN" dirty="0"/>
          </a:p>
          <a:p>
            <a:r>
              <a:rPr lang="zh-CN" altLang="en-US" dirty="0"/>
              <a:t>浅拷贝</a:t>
            </a:r>
            <a:r>
              <a:rPr lang="en-US" altLang="zh-CN" dirty="0"/>
              <a:t>:L[:],</a:t>
            </a:r>
            <a:r>
              <a:rPr lang="en-US" altLang="zh-CN" dirty="0" err="1"/>
              <a:t>copy.copy</a:t>
            </a:r>
            <a:r>
              <a:rPr lang="en-US" altLang="zh-CN" dirty="0"/>
              <a:t>(L);</a:t>
            </a:r>
          </a:p>
          <a:p>
            <a:r>
              <a:rPr lang="zh-CN" altLang="en-US" dirty="0"/>
              <a:t>深拷贝：</a:t>
            </a:r>
            <a:r>
              <a:rPr lang="en-US" altLang="zh-CN" dirty="0" err="1"/>
              <a:t>copy.deepcopy</a:t>
            </a:r>
            <a:r>
              <a:rPr lang="en-US" altLang="zh-CN" dirty="0"/>
              <a:t>(L);</a:t>
            </a:r>
          </a:p>
          <a:p>
            <a:r>
              <a:rPr lang="zh-CN" altLang="en-US" dirty="0"/>
              <a:t>如</a:t>
            </a:r>
            <a:r>
              <a:rPr lang="en-US" altLang="zh-CN" dirty="0"/>
              <a:t>:L=[1,2,3] P=[1,L,5] s1=</a:t>
            </a:r>
            <a:r>
              <a:rPr lang="en-US" altLang="zh-CN" dirty="0" err="1"/>
              <a:t>copy.copy</a:t>
            </a:r>
            <a:r>
              <a:rPr lang="en-US" altLang="zh-CN" dirty="0"/>
              <a:t>(P) s2=</a:t>
            </a:r>
            <a:r>
              <a:rPr lang="en-US" altLang="zh-CN" dirty="0" err="1"/>
              <a:t>copy.deepcopy</a:t>
            </a:r>
            <a:r>
              <a:rPr lang="en-US" altLang="zh-CN" dirty="0"/>
              <a:t>(P)</a:t>
            </a:r>
          </a:p>
          <a:p>
            <a:r>
              <a:rPr lang="en-US" altLang="zh-CN" dirty="0"/>
              <a:t>L[1]=6   </a:t>
            </a:r>
            <a:r>
              <a:rPr lang="zh-CN" altLang="en-US" dirty="0"/>
              <a:t>浅拷贝</a:t>
            </a:r>
            <a:r>
              <a:rPr lang="en-US" altLang="zh-CN" dirty="0"/>
              <a:t>:s1=[1,[1,6,3],5] </a:t>
            </a:r>
            <a:r>
              <a:rPr lang="zh-CN" altLang="en-US" dirty="0"/>
              <a:t>深拷贝：</a:t>
            </a:r>
            <a:r>
              <a:rPr lang="en-US" altLang="zh-CN" dirty="0"/>
              <a:t>[1,[1,2,3],5]</a:t>
            </a:r>
            <a:endParaRPr lang="zh-CN" altLang="en-US" dirty="0"/>
          </a:p>
        </p:txBody>
      </p:sp>
    </p:spTree>
    <p:extLst>
      <p:ext uri="{BB962C8B-B14F-4D97-AF65-F5344CB8AC3E}">
        <p14:creationId xmlns:p14="http://schemas.microsoft.com/office/powerpoint/2010/main" val="407163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文件操作</a:t>
            </a:r>
          </a:p>
        </p:txBody>
      </p:sp>
      <p:sp>
        <p:nvSpPr>
          <p:cNvPr id="3" name="内容占位符 2"/>
          <p:cNvSpPr>
            <a:spLocks noGrp="1"/>
          </p:cNvSpPr>
          <p:nvPr>
            <p:ph idx="1"/>
          </p:nvPr>
        </p:nvSpPr>
        <p:spPr>
          <a:xfrm>
            <a:off x="677334" y="1410789"/>
            <a:ext cx="8596668" cy="4630573"/>
          </a:xfrm>
        </p:spPr>
        <p:txBody>
          <a:bodyPr/>
          <a:lstStyle/>
          <a:p>
            <a:r>
              <a:rPr lang="en-US" altLang="zh-CN" dirty="0"/>
              <a:t>Import </a:t>
            </a:r>
            <a:r>
              <a:rPr lang="en-US" altLang="zh-CN" dirty="0" err="1"/>
              <a:t>os,os.path</a:t>
            </a:r>
            <a:r>
              <a:rPr lang="en-US" altLang="zh-CN" dirty="0"/>
              <a:t> </a:t>
            </a:r>
            <a:r>
              <a:rPr lang="zh-CN" altLang="en-US" dirty="0"/>
              <a:t>模块  获取文件路径路径的常用模块</a:t>
            </a:r>
            <a:endParaRPr lang="en-US" altLang="zh-CN" dirty="0"/>
          </a:p>
          <a:p>
            <a:r>
              <a:rPr lang="zh-CN" altLang="en-US" dirty="0"/>
              <a:t>如：</a:t>
            </a:r>
            <a:r>
              <a:rPr lang="en-US" altLang="zh-CN" dirty="0" err="1"/>
              <a:t>Os.getcwd</a:t>
            </a:r>
            <a:r>
              <a:rPr lang="en-US" altLang="zh-CN" dirty="0"/>
              <a:t>()</a:t>
            </a:r>
            <a:r>
              <a:rPr lang="zh-CN" altLang="en-US" dirty="0"/>
              <a:t>文件所在的当前目录 </a:t>
            </a:r>
            <a:r>
              <a:rPr lang="en-US" altLang="zh-CN" dirty="0"/>
              <a:t>;</a:t>
            </a:r>
            <a:r>
              <a:rPr lang="en-US" altLang="zh-CN" dirty="0" err="1"/>
              <a:t>os.listdir</a:t>
            </a:r>
            <a:r>
              <a:rPr lang="en-US" altLang="zh-CN" dirty="0"/>
              <a:t>(path)</a:t>
            </a:r>
            <a:r>
              <a:rPr lang="zh-CN" altLang="en-US" dirty="0"/>
              <a:t>列出目录下所有文件</a:t>
            </a:r>
            <a:r>
              <a:rPr lang="en-US" altLang="zh-CN" dirty="0"/>
              <a:t>;</a:t>
            </a:r>
          </a:p>
          <a:p>
            <a:r>
              <a:rPr lang="en-US" altLang="zh-CN" dirty="0" err="1"/>
              <a:t>Os.path.join</a:t>
            </a:r>
            <a:r>
              <a:rPr lang="en-US" altLang="zh-CN" dirty="0"/>
              <a:t>(</a:t>
            </a:r>
            <a:r>
              <a:rPr lang="en-US" altLang="zh-CN" dirty="0" err="1"/>
              <a:t>path,name</a:t>
            </a:r>
            <a:r>
              <a:rPr lang="en-US" altLang="zh-CN" dirty="0"/>
              <a:t>) </a:t>
            </a:r>
            <a:r>
              <a:rPr lang="zh-CN" altLang="en-US" dirty="0"/>
              <a:t>组合路径和文件名</a:t>
            </a:r>
            <a:r>
              <a:rPr lang="en-US" altLang="zh-CN" dirty="0"/>
              <a:t>;</a:t>
            </a:r>
            <a:r>
              <a:rPr lang="en-US" altLang="zh-CN" dirty="0" err="1"/>
              <a:t>os.path.isfile</a:t>
            </a:r>
            <a:r>
              <a:rPr lang="en-US" altLang="zh-CN" dirty="0"/>
              <a:t>(path) </a:t>
            </a:r>
            <a:r>
              <a:rPr lang="zh-CN" altLang="en-US" dirty="0"/>
              <a:t>是否是文件 </a:t>
            </a:r>
            <a:r>
              <a:rPr lang="en-US" altLang="zh-CN" dirty="0" err="1"/>
              <a:t>os.path.isdir</a:t>
            </a:r>
            <a:r>
              <a:rPr lang="en-US" altLang="zh-CN" dirty="0"/>
              <a:t>(path) </a:t>
            </a:r>
            <a:r>
              <a:rPr lang="zh-CN" altLang="en-US" dirty="0"/>
              <a:t>是否是目录 </a:t>
            </a:r>
            <a:r>
              <a:rPr lang="en-US" altLang="zh-CN" dirty="0"/>
              <a:t>;</a:t>
            </a:r>
          </a:p>
          <a:p>
            <a:r>
              <a:rPr lang="zh-CN" altLang="en-US" dirty="0"/>
              <a:t>打开文件</a:t>
            </a:r>
            <a:r>
              <a:rPr lang="en-US" altLang="zh-CN" dirty="0"/>
              <a:t>:f=open(path,</a:t>
            </a:r>
            <a:r>
              <a:rPr lang="zh-CN" altLang="en-US" dirty="0"/>
              <a:t>类型</a:t>
            </a:r>
            <a:r>
              <a:rPr lang="en-US" altLang="zh-CN" dirty="0"/>
              <a:t>) ‘w’ </a:t>
            </a:r>
            <a:r>
              <a:rPr lang="zh-CN" altLang="en-US" dirty="0"/>
              <a:t>写模式 </a:t>
            </a:r>
            <a:r>
              <a:rPr lang="en-US" altLang="zh-CN" dirty="0"/>
              <a:t>‘r’ </a:t>
            </a:r>
            <a:r>
              <a:rPr lang="zh-CN" altLang="en-US" dirty="0"/>
              <a:t>读模式 </a:t>
            </a:r>
            <a:r>
              <a:rPr lang="en-US" altLang="zh-CN" dirty="0"/>
              <a:t>‘a’ </a:t>
            </a:r>
            <a:r>
              <a:rPr lang="zh-CN" altLang="en-US" dirty="0"/>
              <a:t>追加写模式  </a:t>
            </a:r>
            <a:r>
              <a:rPr lang="en-US" altLang="zh-CN" dirty="0" err="1"/>
              <a:t>f.close</a:t>
            </a:r>
            <a:r>
              <a:rPr lang="en-US" altLang="zh-CN" dirty="0"/>
              <a:t>()</a:t>
            </a:r>
            <a:r>
              <a:rPr lang="zh-CN" altLang="en-US" dirty="0"/>
              <a:t>关闭；</a:t>
            </a:r>
            <a:endParaRPr lang="en-US" altLang="zh-CN" dirty="0"/>
          </a:p>
          <a:p>
            <a:r>
              <a:rPr lang="zh-CN" altLang="en-US" dirty="0"/>
              <a:t>读取数据：</a:t>
            </a:r>
            <a:r>
              <a:rPr lang="en-US" altLang="zh-CN" dirty="0" err="1"/>
              <a:t>f.read</a:t>
            </a:r>
            <a:r>
              <a:rPr lang="en-US" altLang="zh-CN" dirty="0"/>
              <a:t>() </a:t>
            </a:r>
            <a:r>
              <a:rPr lang="en-US" altLang="zh-CN" dirty="0" err="1"/>
              <a:t>f.readline</a:t>
            </a:r>
            <a:r>
              <a:rPr lang="en-US" altLang="zh-CN" dirty="0"/>
              <a:t>() </a:t>
            </a:r>
            <a:r>
              <a:rPr lang="en-US" altLang="zh-CN" dirty="0" err="1"/>
              <a:t>f.readlines</a:t>
            </a:r>
            <a:r>
              <a:rPr lang="en-US" altLang="zh-CN" dirty="0"/>
              <a:t>();</a:t>
            </a:r>
          </a:p>
          <a:p>
            <a:r>
              <a:rPr lang="zh-CN" altLang="en-US" dirty="0"/>
              <a:t>写数据：</a:t>
            </a:r>
            <a:r>
              <a:rPr lang="en-US" altLang="zh-CN" dirty="0" err="1"/>
              <a:t>f.write</a:t>
            </a:r>
            <a:r>
              <a:rPr lang="en-US" altLang="zh-CN" dirty="0"/>
              <a:t>(‘hello’) </a:t>
            </a:r>
            <a:r>
              <a:rPr lang="en-US" altLang="zh-CN" dirty="0" err="1"/>
              <a:t>f.writelines</a:t>
            </a:r>
            <a:r>
              <a:rPr lang="en-US" altLang="zh-CN" dirty="0"/>
              <a:t>([‘hello \</a:t>
            </a:r>
            <a:r>
              <a:rPr lang="en-US" altLang="zh-CN" dirty="0" err="1"/>
              <a:t>n’,’world</a:t>
            </a:r>
            <a:r>
              <a:rPr lang="en-US" altLang="zh-CN" dirty="0"/>
              <a:t> \n’]);</a:t>
            </a:r>
          </a:p>
          <a:p>
            <a:r>
              <a:rPr lang="zh-CN" altLang="en-US" dirty="0"/>
              <a:t>二进制读写：</a:t>
            </a:r>
            <a:r>
              <a:rPr lang="en-US" altLang="zh-CN" dirty="0"/>
              <a:t>f=open(path,’</a:t>
            </a:r>
            <a:r>
              <a:rPr lang="en-US" altLang="zh-CN" dirty="0" err="1"/>
              <a:t>wb</a:t>
            </a:r>
            <a:r>
              <a:rPr lang="en-US" altLang="zh-CN" dirty="0"/>
              <a:t>’\’</a:t>
            </a:r>
            <a:r>
              <a:rPr lang="en-US" altLang="zh-CN" dirty="0" err="1"/>
              <a:t>rb</a:t>
            </a:r>
            <a:r>
              <a:rPr lang="en-US" altLang="zh-CN" dirty="0"/>
              <a:t>’);</a:t>
            </a:r>
          </a:p>
          <a:p>
            <a:r>
              <a:rPr lang="zh-CN" altLang="en-US" dirty="0"/>
              <a:t>读写模式</a:t>
            </a:r>
            <a:r>
              <a:rPr lang="en-US" altLang="zh-CN" dirty="0"/>
              <a:t>:f=open(</a:t>
            </a:r>
            <a:r>
              <a:rPr lang="en-US" altLang="zh-CN" dirty="0" err="1"/>
              <a:t>path,’w</a:t>
            </a:r>
            <a:r>
              <a:rPr lang="en-US" altLang="zh-CN" dirty="0"/>
              <a:t>+’) ‘+’</a:t>
            </a:r>
            <a:r>
              <a:rPr lang="zh-CN" altLang="en-US" dirty="0"/>
              <a:t>字符表示读写模式也可以</a:t>
            </a:r>
            <a:r>
              <a:rPr lang="en-US" altLang="zh-CN" dirty="0"/>
              <a:t>’</a:t>
            </a:r>
            <a:r>
              <a:rPr lang="en-US" altLang="zh-CN" dirty="0" err="1"/>
              <a:t>r+’,’a</a:t>
            </a:r>
            <a:r>
              <a:rPr lang="en-US" altLang="zh-CN" dirty="0"/>
              <a:t>+’;</a:t>
            </a:r>
          </a:p>
          <a:p>
            <a:r>
              <a:rPr lang="zh-CN" altLang="en-US" dirty="0"/>
              <a:t>常用写法：</a:t>
            </a:r>
            <a:r>
              <a:rPr lang="en-US" altLang="zh-CN" dirty="0"/>
              <a:t>with open(</a:t>
            </a:r>
            <a:r>
              <a:rPr lang="en-US" altLang="zh-CN" dirty="0" err="1"/>
              <a:t>path,’r</a:t>
            </a:r>
            <a:r>
              <a:rPr lang="en-US" altLang="zh-CN" dirty="0"/>
              <a:t>’) as f: </a:t>
            </a:r>
          </a:p>
          <a:p>
            <a:r>
              <a:rPr lang="en-US" altLang="zh-CN" dirty="0"/>
              <a:t>                     print(</a:t>
            </a:r>
            <a:r>
              <a:rPr lang="en-US" altLang="zh-CN" dirty="0" err="1"/>
              <a:t>f.readlines</a:t>
            </a:r>
            <a:r>
              <a:rPr lang="en-US" altLang="zh-CN"/>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098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基本语法</a:t>
            </a:r>
          </a:p>
        </p:txBody>
      </p:sp>
      <p:sp>
        <p:nvSpPr>
          <p:cNvPr id="3" name="内容占位符 2"/>
          <p:cNvSpPr>
            <a:spLocks noGrp="1"/>
          </p:cNvSpPr>
          <p:nvPr>
            <p:ph idx="1"/>
          </p:nvPr>
        </p:nvSpPr>
        <p:spPr/>
        <p:txBody>
          <a:bodyPr/>
          <a:lstStyle/>
          <a:p>
            <a:r>
              <a:rPr lang="zh-CN" altLang="en-US" dirty="0"/>
              <a:t>复合语句后面必须有‘</a:t>
            </a:r>
            <a:r>
              <a:rPr lang="en-US" altLang="zh-CN" dirty="0"/>
              <a:t>:</a:t>
            </a:r>
            <a:r>
              <a:rPr lang="zh-CN" altLang="en-US" dirty="0"/>
              <a:t>’</a:t>
            </a:r>
            <a:r>
              <a:rPr lang="en-US" altLang="zh-CN" dirty="0"/>
              <a:t>;</a:t>
            </a:r>
          </a:p>
          <a:p>
            <a:r>
              <a:rPr lang="zh-CN" altLang="en-US" dirty="0"/>
              <a:t>语句尾部删除‘；’，如</a:t>
            </a:r>
            <a:r>
              <a:rPr lang="en-US" altLang="zh-CN" dirty="0"/>
              <a:t>a=1</a:t>
            </a:r>
          </a:p>
          <a:p>
            <a:r>
              <a:rPr lang="zh-CN" altLang="en-US" dirty="0"/>
              <a:t>缩进语法：同一缩进的代码行代表同一代码段；</a:t>
            </a:r>
          </a:p>
        </p:txBody>
      </p:sp>
      <p:pic>
        <p:nvPicPr>
          <p:cNvPr id="4" name="图片 3"/>
          <p:cNvPicPr>
            <a:picLocks noChangeAspect="1"/>
          </p:cNvPicPr>
          <p:nvPr/>
        </p:nvPicPr>
        <p:blipFill>
          <a:blip r:embed="rId2"/>
          <a:stretch>
            <a:fillRect/>
          </a:stretch>
        </p:blipFill>
        <p:spPr>
          <a:xfrm>
            <a:off x="1149939" y="3430904"/>
            <a:ext cx="4562884" cy="2464799"/>
          </a:xfrm>
          <a:prstGeom prst="rect">
            <a:avLst/>
          </a:prstGeom>
        </p:spPr>
      </p:pic>
    </p:spTree>
    <p:extLst>
      <p:ext uri="{BB962C8B-B14F-4D97-AF65-F5344CB8AC3E}">
        <p14:creationId xmlns:p14="http://schemas.microsoft.com/office/powerpoint/2010/main" val="285269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赋值与命名</a:t>
            </a:r>
          </a:p>
        </p:txBody>
      </p:sp>
      <p:sp>
        <p:nvSpPr>
          <p:cNvPr id="3" name="内容占位符 2"/>
          <p:cNvSpPr>
            <a:spLocks noGrp="1"/>
          </p:cNvSpPr>
          <p:nvPr>
            <p:ph idx="1"/>
          </p:nvPr>
        </p:nvSpPr>
        <p:spPr/>
        <p:txBody>
          <a:bodyPr/>
          <a:lstStyle/>
          <a:p>
            <a:r>
              <a:rPr lang="zh-CN" altLang="en-US" dirty="0"/>
              <a:t>基本形式：</a:t>
            </a:r>
            <a:r>
              <a:rPr lang="en-US" altLang="zh-CN" dirty="0"/>
              <a:t>a=1</a:t>
            </a:r>
          </a:p>
          <a:p>
            <a:r>
              <a:rPr lang="zh-CN" altLang="en-US" dirty="0"/>
              <a:t>元组赋值形式：</a:t>
            </a:r>
            <a:r>
              <a:rPr lang="en-US" altLang="zh-CN" dirty="0" err="1"/>
              <a:t>a,b</a:t>
            </a:r>
            <a:r>
              <a:rPr lang="en-US" altLang="zh-CN" dirty="0"/>
              <a:t>=1,2</a:t>
            </a:r>
          </a:p>
          <a:p>
            <a:r>
              <a:rPr lang="zh-CN" altLang="en-US" dirty="0"/>
              <a:t>序列赋值</a:t>
            </a:r>
            <a:r>
              <a:rPr lang="en-US" altLang="zh-CN" dirty="0"/>
              <a:t>:</a:t>
            </a:r>
            <a:r>
              <a:rPr lang="en-US" altLang="zh-CN" dirty="0" err="1"/>
              <a:t>a,b,c,d,e</a:t>
            </a:r>
            <a:r>
              <a:rPr lang="en-US" altLang="zh-CN" dirty="0"/>
              <a:t>=‘hello’</a:t>
            </a:r>
          </a:p>
          <a:p>
            <a:r>
              <a:rPr lang="zh-CN" altLang="en-US" dirty="0"/>
              <a:t>多目标赋值：</a:t>
            </a:r>
            <a:r>
              <a:rPr lang="en-US" altLang="zh-CN" dirty="0"/>
              <a:t>a=b=1</a:t>
            </a:r>
          </a:p>
          <a:p>
            <a:r>
              <a:rPr lang="zh-CN" altLang="en-US" dirty="0"/>
              <a:t>下划线或字母</a:t>
            </a:r>
            <a:r>
              <a:rPr lang="en-US" altLang="zh-CN" dirty="0"/>
              <a:t>+</a:t>
            </a:r>
            <a:r>
              <a:rPr lang="zh-CN" altLang="en-US" dirty="0"/>
              <a:t>数字、字母、下划线</a:t>
            </a:r>
            <a:r>
              <a:rPr lang="en-US" altLang="zh-CN" dirty="0"/>
              <a:t>;</a:t>
            </a:r>
          </a:p>
          <a:p>
            <a:r>
              <a:rPr lang="zh-CN" altLang="en-US" dirty="0"/>
              <a:t>保留字不能用做变量名；‘</a:t>
            </a:r>
            <a:r>
              <a:rPr lang="en-US" altLang="zh-CN" dirty="0"/>
              <a:t>__name__</a:t>
            </a:r>
            <a:r>
              <a:rPr lang="zh-CN" altLang="en-US" dirty="0"/>
              <a:t>’类似这类名称有特殊含义，不用做变量名</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207530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a:t>
            </a:r>
            <a:r>
              <a:rPr lang="zh-CN" altLang="en-US" dirty="0"/>
              <a:t>语句</a:t>
            </a:r>
          </a:p>
        </p:txBody>
      </p:sp>
      <p:sp>
        <p:nvSpPr>
          <p:cNvPr id="3" name="内容占位符 2"/>
          <p:cNvSpPr>
            <a:spLocks noGrp="1"/>
          </p:cNvSpPr>
          <p:nvPr>
            <p:ph idx="1"/>
          </p:nvPr>
        </p:nvSpPr>
        <p:spPr/>
        <p:txBody>
          <a:bodyPr/>
          <a:lstStyle/>
          <a:p>
            <a:r>
              <a:rPr lang="zh-CN" altLang="en-US" dirty="0"/>
              <a:t>表达形式：</a:t>
            </a:r>
            <a:endParaRPr lang="en-US" altLang="zh-CN" dirty="0"/>
          </a:p>
          <a:p>
            <a:r>
              <a:rPr lang="en-US" altLang="zh-CN" dirty="0"/>
              <a:t>if </a:t>
            </a:r>
            <a:r>
              <a:rPr lang="zh-CN" altLang="en-US" dirty="0"/>
              <a:t>条件判断</a:t>
            </a:r>
            <a:r>
              <a:rPr lang="en-US" altLang="zh-CN" dirty="0"/>
              <a:t>1:</a:t>
            </a:r>
          </a:p>
          <a:p>
            <a:r>
              <a:rPr lang="en-US" altLang="zh-CN" dirty="0"/>
              <a:t>   </a:t>
            </a:r>
            <a:r>
              <a:rPr lang="zh-CN" altLang="en-US" dirty="0"/>
              <a:t>代码</a:t>
            </a:r>
            <a:endParaRPr lang="en-US" altLang="zh-CN" dirty="0"/>
          </a:p>
          <a:p>
            <a:r>
              <a:rPr lang="en-US" altLang="zh-CN" dirty="0" err="1"/>
              <a:t>elif</a:t>
            </a:r>
            <a:r>
              <a:rPr lang="en-US" altLang="zh-CN" dirty="0"/>
              <a:t> </a:t>
            </a:r>
            <a:r>
              <a:rPr lang="zh-CN" altLang="en-US" dirty="0"/>
              <a:t>条件判断</a:t>
            </a:r>
            <a:r>
              <a:rPr lang="en-US" altLang="zh-CN" dirty="0"/>
              <a:t>2:</a:t>
            </a:r>
          </a:p>
          <a:p>
            <a:r>
              <a:rPr lang="en-US" altLang="zh-CN" dirty="0"/>
              <a:t>  </a:t>
            </a:r>
            <a:r>
              <a:rPr lang="zh-CN" altLang="en-US" dirty="0"/>
              <a:t>代码</a:t>
            </a:r>
            <a:endParaRPr lang="en-US" altLang="zh-CN" dirty="0"/>
          </a:p>
          <a:p>
            <a:r>
              <a:rPr lang="en-US" altLang="zh-CN" dirty="0"/>
              <a:t>else:</a:t>
            </a:r>
          </a:p>
          <a:p>
            <a:r>
              <a:rPr lang="en-US" altLang="zh-CN" dirty="0"/>
              <a:t>  </a:t>
            </a:r>
            <a:r>
              <a:rPr lang="zh-CN" altLang="en-US" dirty="0"/>
              <a:t>代码</a:t>
            </a:r>
            <a:endParaRPr lang="en-US" altLang="zh-CN" dirty="0"/>
          </a:p>
          <a:p>
            <a:r>
              <a:rPr lang="zh-CN" altLang="en-US" dirty="0"/>
              <a:t>三元表达式：</a:t>
            </a:r>
            <a:r>
              <a:rPr lang="en-US" altLang="zh-CN" dirty="0"/>
              <a:t>A= ‘a’ if </a:t>
            </a:r>
            <a:r>
              <a:rPr lang="zh-CN" altLang="en-US" dirty="0"/>
              <a:t>表达式 </a:t>
            </a:r>
            <a:r>
              <a:rPr lang="en-US" altLang="zh-CN" dirty="0"/>
              <a:t>else ‘b’</a:t>
            </a:r>
          </a:p>
        </p:txBody>
      </p:sp>
    </p:spTree>
    <p:extLst>
      <p:ext uri="{BB962C8B-B14F-4D97-AF65-F5344CB8AC3E}">
        <p14:creationId xmlns:p14="http://schemas.microsoft.com/office/powerpoint/2010/main" val="232433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循环</a:t>
            </a:r>
          </a:p>
        </p:txBody>
      </p:sp>
      <p:sp>
        <p:nvSpPr>
          <p:cNvPr id="3" name="内容占位符 2"/>
          <p:cNvSpPr>
            <a:spLocks noGrp="1"/>
          </p:cNvSpPr>
          <p:nvPr>
            <p:ph idx="1"/>
          </p:nvPr>
        </p:nvSpPr>
        <p:spPr/>
        <p:txBody>
          <a:bodyPr/>
          <a:lstStyle/>
          <a:p>
            <a:r>
              <a:rPr lang="zh-CN" altLang="en-US" dirty="0"/>
              <a:t>基本格式</a:t>
            </a:r>
            <a:r>
              <a:rPr lang="en-US" altLang="zh-CN" dirty="0"/>
              <a:t>:</a:t>
            </a:r>
          </a:p>
          <a:p>
            <a:r>
              <a:rPr lang="en-US" altLang="zh-CN" dirty="0"/>
              <a:t>   while &lt;</a:t>
            </a:r>
            <a:r>
              <a:rPr lang="zh-CN" altLang="en-US" dirty="0"/>
              <a:t>表达式</a:t>
            </a:r>
            <a:r>
              <a:rPr lang="en-US" altLang="zh-CN" dirty="0"/>
              <a:t>&gt;:</a:t>
            </a:r>
          </a:p>
          <a:p>
            <a:r>
              <a:rPr lang="en-US" altLang="zh-CN" dirty="0"/>
              <a:t>       &lt;statement&gt;</a:t>
            </a:r>
          </a:p>
          <a:p>
            <a:r>
              <a:rPr lang="en-US" altLang="zh-CN" dirty="0"/>
              <a:t>   else:</a:t>
            </a:r>
          </a:p>
          <a:p>
            <a:r>
              <a:rPr lang="en-US" altLang="zh-CN" dirty="0"/>
              <a:t>       &lt;statement&gt;</a:t>
            </a:r>
          </a:p>
          <a:p>
            <a:r>
              <a:rPr lang="en-US" altLang="zh-CN" dirty="0"/>
              <a:t>Break </a:t>
            </a:r>
            <a:r>
              <a:rPr lang="zh-CN" altLang="en-US" dirty="0"/>
              <a:t>跳出循环或者表达式不为真时跳出循环；</a:t>
            </a:r>
            <a:endParaRPr lang="en-US" altLang="zh-CN" dirty="0"/>
          </a:p>
          <a:p>
            <a:r>
              <a:rPr lang="zh-CN" altLang="en-US" dirty="0"/>
              <a:t>使用</a:t>
            </a:r>
            <a:r>
              <a:rPr lang="en-US" altLang="zh-CN" dirty="0"/>
              <a:t>break</a:t>
            </a:r>
            <a:r>
              <a:rPr lang="zh-CN" altLang="en-US" dirty="0"/>
              <a:t>后不会执行</a:t>
            </a:r>
            <a:r>
              <a:rPr lang="en-US" altLang="zh-CN" dirty="0"/>
              <a:t>else</a:t>
            </a:r>
            <a:r>
              <a:rPr lang="zh-CN" altLang="en-US" dirty="0"/>
              <a:t>内代码，表达式为</a:t>
            </a:r>
            <a:r>
              <a:rPr lang="en-US" altLang="zh-CN" dirty="0"/>
              <a:t>false</a:t>
            </a:r>
            <a:r>
              <a:rPr lang="zh-CN" altLang="en-US" dirty="0"/>
              <a:t>跳出循环时会执行</a:t>
            </a:r>
            <a:r>
              <a:rPr lang="en-US" altLang="zh-CN" dirty="0"/>
              <a:t>else</a:t>
            </a:r>
            <a:r>
              <a:rPr lang="zh-CN" altLang="en-US" dirty="0"/>
              <a:t>内代码</a:t>
            </a:r>
            <a:endParaRPr lang="en-US" altLang="zh-CN" dirty="0"/>
          </a:p>
        </p:txBody>
      </p:sp>
    </p:spTree>
    <p:extLst>
      <p:ext uri="{BB962C8B-B14F-4D97-AF65-F5344CB8AC3E}">
        <p14:creationId xmlns:p14="http://schemas.microsoft.com/office/powerpoint/2010/main" val="236616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a:t>
            </a:r>
            <a:r>
              <a:rPr lang="zh-CN" altLang="en-US" dirty="0"/>
              <a:t>循环</a:t>
            </a:r>
          </a:p>
        </p:txBody>
      </p:sp>
      <p:sp>
        <p:nvSpPr>
          <p:cNvPr id="3" name="内容占位符 2"/>
          <p:cNvSpPr>
            <a:spLocks noGrp="1"/>
          </p:cNvSpPr>
          <p:nvPr>
            <p:ph idx="1"/>
          </p:nvPr>
        </p:nvSpPr>
        <p:spPr/>
        <p:txBody>
          <a:bodyPr/>
          <a:lstStyle/>
          <a:p>
            <a:r>
              <a:rPr lang="zh-CN" altLang="en-US" dirty="0"/>
              <a:t>基本格式：</a:t>
            </a:r>
            <a:endParaRPr lang="en-US" altLang="zh-CN" dirty="0"/>
          </a:p>
          <a:p>
            <a:r>
              <a:rPr lang="en-US" altLang="zh-CN" dirty="0"/>
              <a:t>  for &lt;target&gt; in &lt;object&gt;:</a:t>
            </a:r>
          </a:p>
          <a:p>
            <a:r>
              <a:rPr lang="en-US" altLang="zh-CN" dirty="0"/>
              <a:t>      &lt;statement&gt;</a:t>
            </a:r>
          </a:p>
          <a:p>
            <a:r>
              <a:rPr lang="en-US" altLang="zh-CN" dirty="0"/>
              <a:t>      if &lt;test&gt;:break;</a:t>
            </a:r>
          </a:p>
          <a:p>
            <a:r>
              <a:rPr lang="en-US" altLang="zh-CN" dirty="0"/>
              <a:t>      if &lt;test&gt;:continue;</a:t>
            </a:r>
          </a:p>
          <a:p>
            <a:r>
              <a:rPr lang="en-US" altLang="zh-CN" dirty="0"/>
              <a:t>  else:</a:t>
            </a:r>
          </a:p>
          <a:p>
            <a:r>
              <a:rPr lang="en-US" altLang="zh-CN" dirty="0"/>
              <a:t>      &lt;statement&gt;</a:t>
            </a:r>
          </a:p>
          <a:p>
            <a:r>
              <a:rPr lang="zh-CN" altLang="en-US" dirty="0"/>
              <a:t>使用</a:t>
            </a:r>
            <a:r>
              <a:rPr lang="en-US" altLang="zh-CN" dirty="0"/>
              <a:t>break</a:t>
            </a:r>
            <a:r>
              <a:rPr lang="zh-CN" altLang="en-US" dirty="0"/>
              <a:t>后不会执行</a:t>
            </a:r>
            <a:r>
              <a:rPr lang="en-US" altLang="zh-CN" dirty="0"/>
              <a:t>else</a:t>
            </a:r>
            <a:r>
              <a:rPr lang="zh-CN" altLang="en-US" dirty="0"/>
              <a:t>内代码，循环执行结束时会执行</a:t>
            </a:r>
            <a:r>
              <a:rPr lang="en-US" altLang="zh-CN" dirty="0"/>
              <a:t>else</a:t>
            </a:r>
            <a:r>
              <a:rPr lang="zh-CN" altLang="en-US" dirty="0"/>
              <a:t>内代码</a:t>
            </a:r>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104355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是什么？</a:t>
            </a:r>
          </a:p>
        </p:txBody>
      </p:sp>
      <p:sp>
        <p:nvSpPr>
          <p:cNvPr id="3" name="内容占位符 2"/>
          <p:cNvSpPr>
            <a:spLocks noGrp="1"/>
          </p:cNvSpPr>
          <p:nvPr>
            <p:ph idx="1"/>
          </p:nvPr>
        </p:nvSpPr>
        <p:spPr/>
        <p:txBody>
          <a:bodyPr/>
          <a:lstStyle/>
          <a:p>
            <a:r>
              <a:rPr lang="en-US" altLang="zh-CN" dirty="0"/>
              <a:t>Python </a:t>
            </a:r>
            <a:r>
              <a:rPr lang="zh-CN" altLang="en-US" dirty="0"/>
              <a:t>是一个高层次的结合了解释性、编译性、互动性和面向对象的脚本语言。</a:t>
            </a:r>
            <a:endParaRPr lang="en-US" altLang="zh-CN" dirty="0"/>
          </a:p>
          <a:p>
            <a:r>
              <a:rPr lang="en-US" altLang="zh-CN" b="1" dirty="0"/>
              <a:t>Python </a:t>
            </a:r>
            <a:r>
              <a:rPr lang="zh-CN" altLang="en-US" b="1" dirty="0"/>
              <a:t>是一种解释型语言：</a:t>
            </a:r>
            <a:r>
              <a:rPr lang="zh-CN" altLang="en-US" dirty="0"/>
              <a:t> 这意味着开发过程中没有了编译这个环节；</a:t>
            </a:r>
            <a:endParaRPr lang="en-US" altLang="zh-CN" dirty="0"/>
          </a:p>
          <a:p>
            <a:r>
              <a:rPr lang="en-US" altLang="zh-CN" b="1" dirty="0"/>
              <a:t>Python </a:t>
            </a:r>
            <a:r>
              <a:rPr lang="zh-CN" altLang="en-US" b="1" dirty="0"/>
              <a:t>是交互式语言：</a:t>
            </a:r>
            <a:r>
              <a:rPr lang="zh-CN" altLang="en-US" dirty="0"/>
              <a:t> 这意味着，您可以在一个</a:t>
            </a:r>
            <a:r>
              <a:rPr lang="en-US" altLang="zh-CN" dirty="0"/>
              <a:t>Python</a:t>
            </a:r>
            <a:r>
              <a:rPr lang="zh-CN" altLang="en-US" dirty="0"/>
              <a:t>提示符，直接互动执行写你的程序；</a:t>
            </a:r>
            <a:endParaRPr lang="en-US" altLang="zh-CN" dirty="0"/>
          </a:p>
          <a:p>
            <a:r>
              <a:rPr lang="en-US" altLang="zh-CN" b="1" dirty="0"/>
              <a:t>Python </a:t>
            </a:r>
            <a:r>
              <a:rPr lang="zh-CN" altLang="en-US" b="1" dirty="0"/>
              <a:t>是面向对象语言</a:t>
            </a:r>
            <a:r>
              <a:rPr lang="en-US" altLang="zh-CN" b="1" dirty="0"/>
              <a:t>:</a:t>
            </a:r>
            <a:r>
              <a:rPr lang="zh-CN" altLang="en-US" dirty="0"/>
              <a:t> 这意味着</a:t>
            </a:r>
            <a:r>
              <a:rPr lang="en-US" altLang="zh-CN" dirty="0"/>
              <a:t>Python</a:t>
            </a:r>
            <a:r>
              <a:rPr lang="zh-CN" altLang="en-US" dirty="0"/>
              <a:t>支持面向对象的风格或代码封装在对象的编程技术</a:t>
            </a:r>
          </a:p>
        </p:txBody>
      </p:sp>
    </p:spTree>
    <p:extLst>
      <p:ext uri="{BB962C8B-B14F-4D97-AF65-F5344CB8AC3E}">
        <p14:creationId xmlns:p14="http://schemas.microsoft.com/office/powerpoint/2010/main" val="305847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内置函数</a:t>
            </a:r>
          </a:p>
        </p:txBody>
      </p:sp>
      <p:sp>
        <p:nvSpPr>
          <p:cNvPr id="3" name="内容占位符 2"/>
          <p:cNvSpPr>
            <a:spLocks noGrp="1"/>
          </p:cNvSpPr>
          <p:nvPr>
            <p:ph idx="1"/>
          </p:nvPr>
        </p:nvSpPr>
        <p:spPr/>
        <p:txBody>
          <a:bodyPr/>
          <a:lstStyle/>
          <a:p>
            <a:r>
              <a:rPr lang="en-US" altLang="zh-CN" dirty="0"/>
              <a:t>Range:</a:t>
            </a:r>
            <a:r>
              <a:rPr lang="zh-CN" altLang="en-US" dirty="0"/>
              <a:t>生成序列列表 </a:t>
            </a:r>
            <a:r>
              <a:rPr lang="en-US" altLang="zh-CN" dirty="0"/>
              <a:t>range(</a:t>
            </a:r>
            <a:r>
              <a:rPr lang="en-US" altLang="zh-CN" dirty="0" err="1"/>
              <a:t>start,stop,step</a:t>
            </a:r>
            <a:r>
              <a:rPr lang="en-US" altLang="zh-CN" dirty="0"/>
              <a:t>) </a:t>
            </a:r>
            <a:r>
              <a:rPr lang="zh-CN" altLang="en-US" dirty="0"/>
              <a:t>用于</a:t>
            </a:r>
            <a:r>
              <a:rPr lang="en-US" altLang="zh-CN" dirty="0"/>
              <a:t>for</a:t>
            </a:r>
            <a:r>
              <a:rPr lang="zh-CN" altLang="en-US" dirty="0"/>
              <a:t>循环</a:t>
            </a:r>
            <a:endParaRPr lang="en-US" altLang="zh-CN" dirty="0"/>
          </a:p>
          <a:p>
            <a:r>
              <a:rPr lang="en-US" altLang="zh-CN" dirty="0"/>
              <a:t>   for </a:t>
            </a:r>
            <a:r>
              <a:rPr lang="en-US" altLang="zh-CN" dirty="0" err="1"/>
              <a:t>i</a:t>
            </a:r>
            <a:r>
              <a:rPr lang="en-US" altLang="zh-CN" dirty="0"/>
              <a:t> in range(0,6,2):print I  ---</a:t>
            </a:r>
            <a:r>
              <a:rPr lang="en-US" altLang="zh-CN" dirty="0">
                <a:sym typeface="Wingdings" panose="05000000000000000000" pitchFamily="2" charset="2"/>
              </a:rPr>
              <a:t>  0 2 4 6</a:t>
            </a:r>
          </a:p>
          <a:p>
            <a:r>
              <a:rPr lang="en-US" altLang="zh-CN" dirty="0"/>
              <a:t>Zip:</a:t>
            </a:r>
            <a:r>
              <a:rPr lang="zh-CN" altLang="en-US" dirty="0"/>
              <a:t>将并排的元素进行配对 </a:t>
            </a:r>
            <a:endParaRPr lang="en-US" altLang="zh-CN" dirty="0"/>
          </a:p>
          <a:p>
            <a:r>
              <a:rPr lang="en-US" altLang="zh-CN" dirty="0"/>
              <a:t>   L1=[1,2,3,4,5] L2=[‘</a:t>
            </a:r>
            <a:r>
              <a:rPr lang="en-US" altLang="zh-CN" dirty="0" err="1"/>
              <a:t>a’,’b’,’c’,’d’,’e</a:t>
            </a:r>
            <a:r>
              <a:rPr lang="en-US" altLang="zh-CN" dirty="0"/>
              <a:t>’] L3=zip(L1,L2)</a:t>
            </a:r>
          </a:p>
          <a:p>
            <a:r>
              <a:rPr lang="en-US" altLang="zh-CN" dirty="0"/>
              <a:t>   Print(list(L3))----</a:t>
            </a:r>
            <a:r>
              <a:rPr lang="en-US" altLang="zh-CN" dirty="0">
                <a:sym typeface="Wingdings" panose="05000000000000000000" pitchFamily="2" charset="2"/>
              </a:rPr>
              <a:t>[(1,’a’),(2,’b’),(3,’c’),(4,’d’),(5,’e’)] </a:t>
            </a:r>
          </a:p>
          <a:p>
            <a:r>
              <a:rPr lang="zh-CN" altLang="en-US" dirty="0">
                <a:sym typeface="Wingdings" panose="05000000000000000000" pitchFamily="2" charset="2"/>
              </a:rPr>
              <a:t>  用于</a:t>
            </a:r>
            <a:r>
              <a:rPr lang="en-US" altLang="zh-CN" dirty="0">
                <a:sym typeface="Wingdings" panose="05000000000000000000" pitchFamily="2" charset="2"/>
              </a:rPr>
              <a:t>for</a:t>
            </a:r>
            <a:r>
              <a:rPr lang="zh-CN" altLang="en-US" dirty="0">
                <a:sym typeface="Wingdings" panose="05000000000000000000" pitchFamily="2" charset="2"/>
              </a:rPr>
              <a:t>循环：</a:t>
            </a:r>
            <a:r>
              <a:rPr lang="en-US" altLang="zh-CN" dirty="0">
                <a:sym typeface="Wingdings" panose="05000000000000000000" pitchFamily="2" charset="2"/>
              </a:rPr>
              <a:t>for </a:t>
            </a:r>
            <a:r>
              <a:rPr lang="en-US" altLang="zh-CN" dirty="0" err="1">
                <a:sym typeface="Wingdings" panose="05000000000000000000" pitchFamily="2" charset="2"/>
              </a:rPr>
              <a:t>a,b</a:t>
            </a:r>
            <a:r>
              <a:rPr lang="en-US" altLang="zh-CN" dirty="0">
                <a:sym typeface="Wingdings" panose="05000000000000000000" pitchFamily="2" charset="2"/>
              </a:rPr>
              <a:t> in zip(L1,L2):print(</a:t>
            </a:r>
            <a:r>
              <a:rPr lang="en-US" altLang="zh-CN" dirty="0" err="1">
                <a:sym typeface="Wingdings" panose="05000000000000000000" pitchFamily="2" charset="2"/>
              </a:rPr>
              <a:t>a,b</a:t>
            </a:r>
            <a:r>
              <a:rPr lang="en-US" altLang="zh-CN" dirty="0">
                <a:sym typeface="Wingdings" panose="05000000000000000000" pitchFamily="2" charset="2"/>
              </a:rPr>
              <a:t>)</a:t>
            </a:r>
          </a:p>
          <a:p>
            <a:r>
              <a:rPr lang="en-US" altLang="zh-CN" dirty="0">
                <a:sym typeface="Wingdings" panose="05000000000000000000" pitchFamily="2" charset="2"/>
              </a:rPr>
              <a:t>enumerate:</a:t>
            </a:r>
            <a:r>
              <a:rPr lang="zh-CN" altLang="en-US" dirty="0">
                <a:sym typeface="Wingdings" panose="05000000000000000000" pitchFamily="2" charset="2"/>
              </a:rPr>
              <a:t>产偏移和元素  </a:t>
            </a:r>
            <a:r>
              <a:rPr lang="en-US" altLang="zh-CN" dirty="0">
                <a:sym typeface="Wingdings" panose="05000000000000000000" pitchFamily="2" charset="2"/>
              </a:rPr>
              <a:t>enumerate(</a:t>
            </a:r>
            <a:r>
              <a:rPr lang="en-US" altLang="zh-CN" dirty="0" err="1">
                <a:sym typeface="Wingdings" panose="05000000000000000000" pitchFamily="2" charset="2"/>
              </a:rPr>
              <a:t>iter,start</a:t>
            </a:r>
            <a:r>
              <a:rPr lang="en-US" altLang="zh-CN" dirty="0">
                <a:sym typeface="Wingdings" panose="05000000000000000000" pitchFamily="2" charset="2"/>
              </a:rPr>
              <a:t>);</a:t>
            </a:r>
          </a:p>
          <a:p>
            <a:r>
              <a:rPr lang="en-US" altLang="zh-CN" dirty="0">
                <a:sym typeface="Wingdings" panose="05000000000000000000" pitchFamily="2" charset="2"/>
              </a:rPr>
              <a:t>   for </a:t>
            </a:r>
            <a:r>
              <a:rPr lang="en-US" altLang="zh-CN" dirty="0" err="1">
                <a:sym typeface="Wingdings" panose="05000000000000000000" pitchFamily="2" charset="2"/>
              </a:rPr>
              <a:t>offet,item</a:t>
            </a:r>
            <a:r>
              <a:rPr lang="en-US" altLang="zh-CN" dirty="0">
                <a:sym typeface="Wingdings" panose="05000000000000000000" pitchFamily="2" charset="2"/>
              </a:rPr>
              <a:t> in enumerate(range(5),1):print(</a:t>
            </a:r>
            <a:r>
              <a:rPr lang="en-US" altLang="zh-CN" dirty="0" err="1">
                <a:sym typeface="Wingdings" panose="05000000000000000000" pitchFamily="2" charset="2"/>
              </a:rPr>
              <a:t>offet,item</a:t>
            </a:r>
            <a:r>
              <a:rPr lang="en-US" altLang="zh-CN" dirty="0">
                <a:sym typeface="Wingdings" panose="05000000000000000000" pitchFamily="2" charset="2"/>
              </a:rPr>
              <a:t>)</a:t>
            </a:r>
          </a:p>
          <a:p>
            <a:r>
              <a:rPr lang="en-US" altLang="zh-CN" dirty="0">
                <a:sym typeface="Wingdings" panose="05000000000000000000" pitchFamily="2" charset="2"/>
              </a:rPr>
              <a:t>   -----(1,0) (2,1) (3,2) (4,3) (5,4)</a:t>
            </a:r>
          </a:p>
          <a:p>
            <a:endParaRPr lang="en-US" altLang="zh-CN" dirty="0">
              <a:sym typeface="Wingdings" panose="05000000000000000000" pitchFamily="2" charset="2"/>
            </a:endParaRPr>
          </a:p>
        </p:txBody>
      </p:sp>
    </p:spTree>
    <p:extLst>
      <p:ext uri="{BB962C8B-B14F-4D97-AF65-F5344CB8AC3E}">
        <p14:creationId xmlns:p14="http://schemas.microsoft.com/office/powerpoint/2010/main" val="111984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函数基本介绍</a:t>
            </a:r>
          </a:p>
        </p:txBody>
      </p:sp>
      <p:sp>
        <p:nvSpPr>
          <p:cNvPr id="3" name="内容占位符 2"/>
          <p:cNvSpPr>
            <a:spLocks noGrp="1"/>
          </p:cNvSpPr>
          <p:nvPr>
            <p:ph idx="1"/>
          </p:nvPr>
        </p:nvSpPr>
        <p:spPr/>
        <p:txBody>
          <a:bodyPr/>
          <a:lstStyle/>
          <a:p>
            <a:r>
              <a:rPr lang="zh-CN" altLang="en-US" dirty="0"/>
              <a:t>书写形式</a:t>
            </a:r>
            <a:r>
              <a:rPr lang="en-US" altLang="zh-CN" dirty="0"/>
              <a:t>:</a:t>
            </a:r>
          </a:p>
          <a:p>
            <a:r>
              <a:rPr lang="en-US" altLang="zh-CN" dirty="0" err="1"/>
              <a:t>def</a:t>
            </a:r>
            <a:r>
              <a:rPr lang="en-US" altLang="zh-CN" dirty="0"/>
              <a:t> </a:t>
            </a:r>
            <a:r>
              <a:rPr lang="en-US" altLang="zh-CN" dirty="0" err="1"/>
              <a:t>addData</a:t>
            </a:r>
            <a:r>
              <a:rPr lang="en-US" altLang="zh-CN" dirty="0"/>
              <a:t>(</a:t>
            </a:r>
            <a:r>
              <a:rPr lang="en-US" altLang="zh-CN" dirty="0" err="1"/>
              <a:t>a,b</a:t>
            </a:r>
            <a:r>
              <a:rPr lang="en-US" altLang="zh-CN" dirty="0"/>
              <a:t>):</a:t>
            </a:r>
          </a:p>
          <a:p>
            <a:r>
              <a:rPr lang="en-US" altLang="zh-CN" dirty="0"/>
              <a:t>      c=10+a+b</a:t>
            </a:r>
          </a:p>
          <a:p>
            <a:r>
              <a:rPr lang="en-US" altLang="zh-CN" dirty="0"/>
              <a:t>      return c</a:t>
            </a:r>
          </a:p>
          <a:p>
            <a:r>
              <a:rPr lang="zh-CN" altLang="en-US" dirty="0"/>
              <a:t>函数调用</a:t>
            </a:r>
            <a:r>
              <a:rPr lang="en-US" altLang="zh-CN" dirty="0"/>
              <a:t>:c=</a:t>
            </a:r>
            <a:r>
              <a:rPr lang="en-US" altLang="zh-CN" dirty="0" err="1"/>
              <a:t>addData</a:t>
            </a:r>
            <a:r>
              <a:rPr lang="en-US" altLang="zh-CN" dirty="0"/>
              <a:t>(10,20)  </a:t>
            </a:r>
          </a:p>
          <a:p>
            <a:r>
              <a:rPr lang="zh-CN" altLang="en-US" dirty="0"/>
              <a:t>返回可以使用</a:t>
            </a:r>
            <a:r>
              <a:rPr lang="en-US" altLang="zh-CN" dirty="0" err="1"/>
              <a:t>return,yield</a:t>
            </a:r>
            <a:endParaRPr lang="en-US" altLang="zh-CN" dirty="0"/>
          </a:p>
          <a:p>
            <a:r>
              <a:rPr lang="zh-CN" altLang="en-US" dirty="0"/>
              <a:t>其他形式：</a:t>
            </a:r>
            <a:r>
              <a:rPr lang="en-US" altLang="zh-CN" dirty="0" err="1"/>
              <a:t>func</a:t>
            </a:r>
            <a:r>
              <a:rPr lang="en-US" altLang="zh-CN" dirty="0"/>
              <a:t>=</a:t>
            </a:r>
            <a:r>
              <a:rPr lang="en-US" altLang="zh-CN" dirty="0" err="1"/>
              <a:t>addData</a:t>
            </a:r>
            <a:r>
              <a:rPr lang="en-US" altLang="zh-CN" dirty="0"/>
              <a:t>            </a:t>
            </a:r>
            <a:r>
              <a:rPr lang="en-US" altLang="zh-CN" dirty="0" err="1"/>
              <a:t>func</a:t>
            </a:r>
            <a:r>
              <a:rPr lang="en-US" altLang="zh-CN" dirty="0"/>
              <a:t>(10,20)</a:t>
            </a:r>
            <a:endParaRPr lang="zh-CN" altLang="en-US" dirty="0"/>
          </a:p>
        </p:txBody>
      </p:sp>
    </p:spTree>
    <p:extLst>
      <p:ext uri="{BB962C8B-B14F-4D97-AF65-F5344CB8AC3E}">
        <p14:creationId xmlns:p14="http://schemas.microsoft.com/office/powerpoint/2010/main" val="3569330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作用域</a:t>
            </a:r>
          </a:p>
        </p:txBody>
      </p:sp>
      <p:sp>
        <p:nvSpPr>
          <p:cNvPr id="3" name="内容占位符 2"/>
          <p:cNvSpPr>
            <a:spLocks noGrp="1"/>
          </p:cNvSpPr>
          <p:nvPr>
            <p:ph idx="1"/>
          </p:nvPr>
        </p:nvSpPr>
        <p:spPr/>
        <p:txBody>
          <a:bodyPr/>
          <a:lstStyle/>
          <a:p>
            <a:r>
              <a:rPr lang="zh-CN" altLang="en-US" dirty="0"/>
              <a:t>变量类型：本地变量、全局变量、内置变量；</a:t>
            </a:r>
            <a:endParaRPr lang="en-US" altLang="zh-CN" dirty="0"/>
          </a:p>
          <a:p>
            <a:endParaRPr lang="en-US" altLang="zh-CN" dirty="0"/>
          </a:p>
          <a:p>
            <a:endParaRPr lang="en-US" altLang="zh-CN" dirty="0"/>
          </a:p>
          <a:p>
            <a:endParaRPr lang="en-US" altLang="zh-CN" dirty="0"/>
          </a:p>
          <a:p>
            <a:endParaRPr lang="en-US" altLang="zh-CN" dirty="0"/>
          </a:p>
          <a:p>
            <a:r>
              <a:rPr lang="zh-CN" altLang="en-US" dirty="0"/>
              <a:t>函数内部改变全局变量值需要使用</a:t>
            </a:r>
            <a:r>
              <a:rPr lang="en-US" altLang="zh-CN" dirty="0"/>
              <a:t>global</a:t>
            </a:r>
            <a:endParaRPr lang="zh-CN" altLang="en-US" dirty="0"/>
          </a:p>
        </p:txBody>
      </p:sp>
      <p:pic>
        <p:nvPicPr>
          <p:cNvPr id="4" name="图片 3"/>
          <p:cNvPicPr>
            <a:picLocks noChangeAspect="1"/>
          </p:cNvPicPr>
          <p:nvPr/>
        </p:nvPicPr>
        <p:blipFill>
          <a:blip r:embed="rId2"/>
          <a:stretch>
            <a:fillRect/>
          </a:stretch>
        </p:blipFill>
        <p:spPr>
          <a:xfrm>
            <a:off x="994817" y="2662700"/>
            <a:ext cx="1476375" cy="1438275"/>
          </a:xfrm>
          <a:prstGeom prst="rect">
            <a:avLst/>
          </a:prstGeom>
        </p:spPr>
      </p:pic>
      <p:pic>
        <p:nvPicPr>
          <p:cNvPr id="5" name="图片 4"/>
          <p:cNvPicPr>
            <a:picLocks noChangeAspect="1"/>
          </p:cNvPicPr>
          <p:nvPr/>
        </p:nvPicPr>
        <p:blipFill>
          <a:blip r:embed="rId3"/>
          <a:stretch>
            <a:fillRect/>
          </a:stretch>
        </p:blipFill>
        <p:spPr>
          <a:xfrm>
            <a:off x="3567521" y="2662699"/>
            <a:ext cx="1196068" cy="1510823"/>
          </a:xfrm>
          <a:prstGeom prst="rect">
            <a:avLst/>
          </a:prstGeom>
        </p:spPr>
      </p:pic>
    </p:spTree>
    <p:extLst>
      <p:ext uri="{BB962C8B-B14F-4D97-AF65-F5344CB8AC3E}">
        <p14:creationId xmlns:p14="http://schemas.microsoft.com/office/powerpoint/2010/main" val="348122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闭包</a:t>
            </a:r>
          </a:p>
        </p:txBody>
      </p:sp>
      <p:sp>
        <p:nvSpPr>
          <p:cNvPr id="3" name="内容占位符 2"/>
          <p:cNvSpPr>
            <a:spLocks noGrp="1"/>
          </p:cNvSpPr>
          <p:nvPr>
            <p:ph idx="1"/>
          </p:nvPr>
        </p:nvSpPr>
        <p:spPr/>
        <p:txBody>
          <a:bodyPr/>
          <a:lstStyle/>
          <a:p>
            <a:r>
              <a:rPr lang="zh-CN" altLang="en-US" dirty="0"/>
              <a:t>表现形式</a:t>
            </a:r>
            <a:r>
              <a:rPr lang="en-US" altLang="zh-CN" dirty="0"/>
              <a:t>:</a:t>
            </a:r>
          </a:p>
          <a:p>
            <a:endParaRPr lang="en-US" altLang="zh-CN" dirty="0"/>
          </a:p>
          <a:p>
            <a:endParaRPr lang="en-US" altLang="zh-CN" dirty="0"/>
          </a:p>
          <a:p>
            <a:endParaRPr lang="en-US" altLang="zh-CN" dirty="0"/>
          </a:p>
          <a:p>
            <a:endParaRPr lang="en-US" altLang="zh-CN" dirty="0"/>
          </a:p>
          <a:p>
            <a:r>
              <a:rPr lang="zh-CN" altLang="en-US" dirty="0"/>
              <a:t>调用</a:t>
            </a:r>
            <a:r>
              <a:rPr lang="en-US" altLang="zh-CN" dirty="0"/>
              <a:t>:f=</a:t>
            </a:r>
            <a:r>
              <a:rPr lang="en-US" altLang="zh-CN" dirty="0" err="1"/>
              <a:t>make_filter</a:t>
            </a:r>
            <a:r>
              <a:rPr lang="en-US" altLang="zh-CN" dirty="0"/>
              <a:t>(‘test’)   f(‘a.txt’)  f(‘b.txt’)</a:t>
            </a:r>
          </a:p>
          <a:p>
            <a:endParaRPr lang="en-US" altLang="zh-CN" dirty="0"/>
          </a:p>
        </p:txBody>
      </p:sp>
      <p:pic>
        <p:nvPicPr>
          <p:cNvPr id="4" name="图片 3"/>
          <p:cNvPicPr>
            <a:picLocks noChangeAspect="1"/>
          </p:cNvPicPr>
          <p:nvPr/>
        </p:nvPicPr>
        <p:blipFill>
          <a:blip r:embed="rId2"/>
          <a:stretch>
            <a:fillRect/>
          </a:stretch>
        </p:blipFill>
        <p:spPr>
          <a:xfrm>
            <a:off x="1101225" y="2644820"/>
            <a:ext cx="3057525" cy="1533525"/>
          </a:xfrm>
          <a:prstGeom prst="rect">
            <a:avLst/>
          </a:prstGeom>
        </p:spPr>
      </p:pic>
    </p:spTree>
    <p:extLst>
      <p:ext uri="{BB962C8B-B14F-4D97-AF65-F5344CB8AC3E}">
        <p14:creationId xmlns:p14="http://schemas.microsoft.com/office/powerpoint/2010/main" val="3927102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a:t>
            </a:r>
          </a:p>
        </p:txBody>
      </p:sp>
      <p:sp>
        <p:nvSpPr>
          <p:cNvPr id="3" name="内容占位符 2"/>
          <p:cNvSpPr>
            <a:spLocks noGrp="1"/>
          </p:cNvSpPr>
          <p:nvPr>
            <p:ph idx="1"/>
          </p:nvPr>
        </p:nvSpPr>
        <p:spPr/>
        <p:txBody>
          <a:bodyPr/>
          <a:lstStyle/>
          <a:p>
            <a:r>
              <a:rPr lang="zh-CN" altLang="en-US" dirty="0"/>
              <a:t>基本形式</a:t>
            </a:r>
            <a:r>
              <a:rPr lang="en-US" altLang="zh-CN" dirty="0"/>
              <a:t>:</a:t>
            </a:r>
            <a:r>
              <a:rPr lang="en-US" altLang="zh-CN" dirty="0" err="1"/>
              <a:t>def</a:t>
            </a:r>
            <a:r>
              <a:rPr lang="en-US" altLang="zh-CN" dirty="0"/>
              <a:t> add(</a:t>
            </a:r>
            <a:r>
              <a:rPr lang="en-US" altLang="zh-CN" dirty="0" err="1"/>
              <a:t>a,b,c</a:t>
            </a:r>
            <a:r>
              <a:rPr lang="en-US" altLang="zh-CN" dirty="0"/>
              <a:t>)       </a:t>
            </a:r>
            <a:r>
              <a:rPr lang="zh-CN" altLang="en-US" dirty="0"/>
              <a:t>一般调用</a:t>
            </a:r>
            <a:r>
              <a:rPr lang="en-US" altLang="zh-CN" dirty="0"/>
              <a:t>:add(1,2,3) </a:t>
            </a:r>
            <a:r>
              <a:rPr lang="zh-CN" altLang="en-US" dirty="0"/>
              <a:t>关键字调用 </a:t>
            </a:r>
            <a:r>
              <a:rPr lang="en-US" altLang="zh-CN" dirty="0"/>
              <a:t>add(b=2,c=3,a=1)</a:t>
            </a:r>
          </a:p>
          <a:p>
            <a:r>
              <a:rPr lang="zh-CN" altLang="en-US" dirty="0"/>
              <a:t>默认参数形式</a:t>
            </a:r>
            <a:r>
              <a:rPr lang="en-US" altLang="zh-CN" dirty="0"/>
              <a:t>:</a:t>
            </a:r>
            <a:r>
              <a:rPr lang="en-US" altLang="zh-CN" dirty="0" err="1"/>
              <a:t>def</a:t>
            </a:r>
            <a:r>
              <a:rPr lang="en-US" altLang="zh-CN" dirty="0"/>
              <a:t> add(</a:t>
            </a:r>
            <a:r>
              <a:rPr lang="en-US" altLang="zh-CN" dirty="0" err="1"/>
              <a:t>a,b</a:t>
            </a:r>
            <a:r>
              <a:rPr lang="en-US" altLang="zh-CN" dirty="0"/>
              <a:t>=2,c=3) </a:t>
            </a:r>
            <a:r>
              <a:rPr lang="zh-CN" altLang="en-US" dirty="0"/>
              <a:t>一般调用</a:t>
            </a:r>
            <a:r>
              <a:rPr lang="en-US" altLang="zh-CN" dirty="0"/>
              <a:t>:add(1),add(1,5),add(1,6,4)</a:t>
            </a:r>
          </a:p>
          <a:p>
            <a:r>
              <a:rPr lang="zh-CN" altLang="en-US" dirty="0"/>
              <a:t>可变参数：</a:t>
            </a:r>
            <a:r>
              <a:rPr lang="en-US" altLang="zh-CN" dirty="0" err="1"/>
              <a:t>def</a:t>
            </a:r>
            <a:r>
              <a:rPr lang="en-US" altLang="zh-CN" dirty="0"/>
              <a:t> add(*</a:t>
            </a:r>
            <a:r>
              <a:rPr lang="en-US" altLang="zh-CN" dirty="0" err="1"/>
              <a:t>args</a:t>
            </a:r>
            <a:r>
              <a:rPr lang="en-US" altLang="zh-CN" dirty="0"/>
              <a:t>)  </a:t>
            </a:r>
            <a:r>
              <a:rPr lang="zh-CN" altLang="en-US" dirty="0"/>
              <a:t>调用</a:t>
            </a:r>
            <a:r>
              <a:rPr lang="en-US" altLang="zh-CN" dirty="0"/>
              <a:t>:add(1,2,3,4,5)</a:t>
            </a:r>
          </a:p>
          <a:p>
            <a:r>
              <a:rPr lang="zh-CN" altLang="en-US" dirty="0"/>
              <a:t>可变参数键值对形式</a:t>
            </a:r>
            <a:r>
              <a:rPr lang="en-US" altLang="zh-CN" dirty="0"/>
              <a:t> </a:t>
            </a:r>
            <a:r>
              <a:rPr lang="en-US" altLang="zh-CN" dirty="0" err="1"/>
              <a:t>def</a:t>
            </a:r>
            <a:r>
              <a:rPr lang="en-US" altLang="zh-CN" dirty="0"/>
              <a:t> add(**</a:t>
            </a:r>
            <a:r>
              <a:rPr lang="en-US" altLang="zh-CN" dirty="0" err="1"/>
              <a:t>kwargs</a:t>
            </a:r>
            <a:r>
              <a:rPr lang="en-US" altLang="zh-CN" dirty="0"/>
              <a:t>)  </a:t>
            </a:r>
            <a:r>
              <a:rPr lang="zh-CN" altLang="en-US" dirty="0"/>
              <a:t>调用</a:t>
            </a:r>
            <a:r>
              <a:rPr lang="en-US" altLang="zh-CN" dirty="0"/>
              <a:t>:add(name=‘</a:t>
            </a:r>
            <a:r>
              <a:rPr lang="en-US" altLang="zh-CN" dirty="0" err="1"/>
              <a:t>test’,age</a:t>
            </a:r>
            <a:r>
              <a:rPr lang="en-US" altLang="zh-CN" dirty="0"/>
              <a:t>=20)</a:t>
            </a:r>
          </a:p>
          <a:p>
            <a:endParaRPr lang="en-US" altLang="zh-CN" dirty="0"/>
          </a:p>
        </p:txBody>
      </p:sp>
    </p:spTree>
    <p:extLst>
      <p:ext uri="{BB962C8B-B14F-4D97-AF65-F5344CB8AC3E}">
        <p14:creationId xmlns:p14="http://schemas.microsoft.com/office/powerpoint/2010/main" val="222013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Lambda</a:t>
            </a:r>
            <a:r>
              <a:rPr lang="zh-CN" altLang="en-US" dirty="0"/>
              <a:t>表达式</a:t>
            </a:r>
          </a:p>
        </p:txBody>
      </p:sp>
      <p:sp>
        <p:nvSpPr>
          <p:cNvPr id="3" name="内容占位符 2"/>
          <p:cNvSpPr>
            <a:spLocks noGrp="1"/>
          </p:cNvSpPr>
          <p:nvPr>
            <p:ph idx="1"/>
          </p:nvPr>
        </p:nvSpPr>
        <p:spPr/>
        <p:txBody>
          <a:bodyPr/>
          <a:lstStyle/>
          <a:p>
            <a:r>
              <a:rPr lang="zh-CN" altLang="en-US" dirty="0"/>
              <a:t>基本形式</a:t>
            </a:r>
            <a:r>
              <a:rPr lang="en-US" altLang="zh-CN" dirty="0"/>
              <a:t>: lambda </a:t>
            </a:r>
            <a:r>
              <a:rPr lang="en-US" altLang="zh-CN" dirty="0" err="1"/>
              <a:t>x,y,z:x+y+z</a:t>
            </a:r>
            <a:endParaRPr lang="en-US" altLang="zh-CN" dirty="0"/>
          </a:p>
          <a:p>
            <a:r>
              <a:rPr lang="en-US" altLang="zh-CN" dirty="0"/>
              <a:t>F=lambda </a:t>
            </a:r>
            <a:r>
              <a:rPr lang="en-US" altLang="zh-CN" dirty="0" err="1"/>
              <a:t>x,y,z:x+y+z</a:t>
            </a:r>
            <a:r>
              <a:rPr lang="zh-CN" altLang="en-US" dirty="0"/>
              <a:t>        </a:t>
            </a:r>
            <a:r>
              <a:rPr lang="en-US" altLang="zh-CN" dirty="0"/>
              <a:t>F(1,4,5)-</a:t>
            </a:r>
            <a:r>
              <a:rPr lang="en-US" altLang="zh-CN" dirty="0">
                <a:sym typeface="Wingdings" panose="05000000000000000000" pitchFamily="2" charset="2"/>
              </a:rPr>
              <a:t>10</a:t>
            </a:r>
          </a:p>
          <a:p>
            <a:r>
              <a:rPr lang="zh-CN" altLang="en-US" dirty="0"/>
              <a:t>书写简洁，可以放到不能出现</a:t>
            </a:r>
            <a:r>
              <a:rPr lang="en-US" altLang="zh-CN" dirty="0" err="1"/>
              <a:t>def</a:t>
            </a:r>
            <a:r>
              <a:rPr lang="zh-CN" altLang="en-US" dirty="0"/>
              <a:t>的地方进行使用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1039449" y="3490789"/>
            <a:ext cx="2557190" cy="1220371"/>
          </a:xfrm>
          <a:prstGeom prst="rect">
            <a:avLst/>
          </a:prstGeom>
        </p:spPr>
      </p:pic>
    </p:spTree>
    <p:extLst>
      <p:ext uri="{BB962C8B-B14F-4D97-AF65-F5344CB8AC3E}">
        <p14:creationId xmlns:p14="http://schemas.microsoft.com/office/powerpoint/2010/main" val="370861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a:t>
            </a:r>
            <a:r>
              <a:rPr lang="zh-CN" altLang="en-US" dirty="0"/>
              <a:t>函数</a:t>
            </a:r>
          </a:p>
        </p:txBody>
      </p:sp>
      <p:sp>
        <p:nvSpPr>
          <p:cNvPr id="3" name="内容占位符 2"/>
          <p:cNvSpPr>
            <a:spLocks noGrp="1"/>
          </p:cNvSpPr>
          <p:nvPr>
            <p:ph idx="1"/>
          </p:nvPr>
        </p:nvSpPr>
        <p:spPr/>
        <p:txBody>
          <a:bodyPr/>
          <a:lstStyle/>
          <a:p>
            <a:r>
              <a:rPr lang="zh-CN" altLang="en-US" dirty="0"/>
              <a:t>功能：对列表或者其他序列内的每一个元素进行同一个操作并把结果集合起来；</a:t>
            </a:r>
            <a:endParaRPr lang="en-US" altLang="zh-CN" dirty="0"/>
          </a:p>
          <a:p>
            <a:r>
              <a:rPr lang="en-US" altLang="zh-CN" dirty="0"/>
              <a:t>Counter=[1,2,3,4]  </a:t>
            </a:r>
            <a:r>
              <a:rPr lang="en-US" altLang="zh-CN" dirty="0" err="1"/>
              <a:t>def</a:t>
            </a:r>
            <a:r>
              <a:rPr lang="en-US" altLang="zh-CN" dirty="0"/>
              <a:t> add(x):return x+10     map(</a:t>
            </a:r>
            <a:r>
              <a:rPr lang="en-US" altLang="zh-CN" dirty="0" err="1"/>
              <a:t>add,Counter</a:t>
            </a:r>
            <a:r>
              <a:rPr lang="en-US" altLang="zh-CN" dirty="0"/>
              <a:t>)-&gt;[11,12,13,14]</a:t>
            </a:r>
          </a:p>
          <a:p>
            <a:r>
              <a:rPr lang="en-US" altLang="zh-CN" dirty="0"/>
              <a:t>map(lambda x:x+10,Counter)  -</a:t>
            </a:r>
            <a:r>
              <a:rPr lang="en-US" altLang="zh-CN" dirty="0">
                <a:sym typeface="Wingdings" panose="05000000000000000000" pitchFamily="2" charset="2"/>
              </a:rPr>
              <a:t>[11,12,13,14]</a:t>
            </a:r>
          </a:p>
          <a:p>
            <a:r>
              <a:rPr lang="zh-CN" altLang="en-US" dirty="0">
                <a:sym typeface="Wingdings" panose="05000000000000000000" pitchFamily="2" charset="2"/>
              </a:rPr>
              <a:t>如果参数为多个序列</a:t>
            </a:r>
            <a:r>
              <a:rPr lang="en-US" altLang="zh-CN" dirty="0">
                <a:sym typeface="Wingdings" panose="05000000000000000000" pitchFamily="2" charset="2"/>
              </a:rPr>
              <a:t>:</a:t>
            </a:r>
          </a:p>
          <a:p>
            <a:r>
              <a:rPr lang="en-US" altLang="zh-CN" dirty="0">
                <a:sym typeface="Wingdings" panose="05000000000000000000" pitchFamily="2" charset="2"/>
              </a:rPr>
              <a:t>L1=[1,2,3]  L2=[2,3,4]                  power(2,3) ---8(2</a:t>
            </a:r>
            <a:r>
              <a:rPr lang="zh-CN" altLang="en-US" dirty="0">
                <a:sym typeface="Wingdings" panose="05000000000000000000" pitchFamily="2" charset="2"/>
              </a:rPr>
              <a:t>的三次方</a:t>
            </a:r>
            <a:r>
              <a:rPr lang="en-US" altLang="zh-CN" dirty="0">
                <a:sym typeface="Wingdings" panose="05000000000000000000" pitchFamily="2" charset="2"/>
              </a:rPr>
              <a:t>)</a:t>
            </a:r>
          </a:p>
          <a:p>
            <a:r>
              <a:rPr lang="en-US" altLang="zh-CN" dirty="0">
                <a:sym typeface="Wingdings" panose="05000000000000000000" pitchFamily="2" charset="2"/>
              </a:rPr>
              <a:t>map(power,L1,L2)</a:t>
            </a:r>
            <a:r>
              <a:rPr lang="en-US" altLang="zh-CN" dirty="0"/>
              <a:t> ----</a:t>
            </a:r>
            <a:r>
              <a:rPr lang="en-US" altLang="zh-CN" dirty="0">
                <a:sym typeface="Wingdings" panose="05000000000000000000" pitchFamily="2" charset="2"/>
              </a:rPr>
              <a:t>[1,8,81]</a:t>
            </a:r>
          </a:p>
          <a:p>
            <a:r>
              <a:rPr lang="zh-CN" altLang="en-US" dirty="0">
                <a:sym typeface="Wingdings" panose="05000000000000000000" pitchFamily="2" charset="2"/>
              </a:rPr>
              <a:t>返回的是</a:t>
            </a:r>
            <a:r>
              <a:rPr lang="en-US" altLang="zh-CN" dirty="0">
                <a:sym typeface="Wingdings" panose="05000000000000000000" pitchFamily="2" charset="2"/>
              </a:rPr>
              <a:t>map</a:t>
            </a:r>
            <a:r>
              <a:rPr lang="zh-CN" altLang="en-US" dirty="0">
                <a:sym typeface="Wingdings" panose="05000000000000000000" pitchFamily="2" charset="2"/>
              </a:rPr>
              <a:t>对象，需要通过</a:t>
            </a:r>
            <a:r>
              <a:rPr lang="en-US" altLang="zh-CN" dirty="0">
                <a:sym typeface="Wingdings" panose="05000000000000000000" pitchFamily="2" charset="2"/>
              </a:rPr>
              <a:t>list</a:t>
            </a:r>
            <a:r>
              <a:rPr lang="zh-CN" altLang="en-US" dirty="0">
                <a:sym typeface="Wingdings" panose="05000000000000000000" pitchFamily="2" charset="2"/>
              </a:rPr>
              <a:t>强制转换获取数据</a:t>
            </a:r>
            <a:endParaRPr lang="zh-CN" altLang="en-US" dirty="0"/>
          </a:p>
        </p:txBody>
      </p:sp>
    </p:spTree>
    <p:extLst>
      <p:ext uri="{BB962C8B-B14F-4D97-AF65-F5344CB8AC3E}">
        <p14:creationId xmlns:p14="http://schemas.microsoft.com/office/powerpoint/2010/main" val="3663431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filter</a:t>
            </a:r>
            <a:r>
              <a:rPr lang="zh-CN" altLang="en-US" dirty="0"/>
              <a:t>和</a:t>
            </a:r>
            <a:r>
              <a:rPr lang="en-US" altLang="zh-CN" dirty="0"/>
              <a:t>reduce</a:t>
            </a:r>
            <a:r>
              <a:rPr lang="zh-CN" altLang="en-US" dirty="0"/>
              <a:t>函数</a:t>
            </a:r>
          </a:p>
        </p:txBody>
      </p:sp>
      <p:sp>
        <p:nvSpPr>
          <p:cNvPr id="3" name="内容占位符 2"/>
          <p:cNvSpPr>
            <a:spLocks noGrp="1"/>
          </p:cNvSpPr>
          <p:nvPr>
            <p:ph idx="1"/>
          </p:nvPr>
        </p:nvSpPr>
        <p:spPr/>
        <p:txBody>
          <a:bodyPr/>
          <a:lstStyle/>
          <a:p>
            <a:r>
              <a:rPr lang="en-US" altLang="zh-CN" dirty="0"/>
              <a:t>filter</a:t>
            </a:r>
            <a:r>
              <a:rPr lang="zh-CN" altLang="en-US" dirty="0"/>
              <a:t>过滤函数：对于序列进行同一操作得到复合条件的数据</a:t>
            </a:r>
            <a:r>
              <a:rPr lang="en-US" altLang="zh-CN" dirty="0"/>
              <a:t>;</a:t>
            </a:r>
          </a:p>
          <a:p>
            <a:r>
              <a:rPr lang="zh-CN" altLang="en-US" dirty="0"/>
              <a:t>基本形式</a:t>
            </a:r>
            <a:r>
              <a:rPr lang="en-US" altLang="zh-CN" dirty="0"/>
              <a:t>:filter(</a:t>
            </a:r>
            <a:r>
              <a:rPr lang="en-US" altLang="zh-CN" dirty="0" err="1"/>
              <a:t>f,iter</a:t>
            </a:r>
            <a:r>
              <a:rPr lang="en-US" altLang="zh-CN" dirty="0"/>
              <a:t>)</a:t>
            </a:r>
          </a:p>
          <a:p>
            <a:r>
              <a:rPr lang="en-US" altLang="zh-CN" dirty="0"/>
              <a:t>filter(lambda x:x&gt;0,[-1,-5,1,4,5])-------</a:t>
            </a:r>
            <a:r>
              <a:rPr lang="en-US" altLang="zh-CN" dirty="0">
                <a:sym typeface="Wingdings" panose="05000000000000000000" pitchFamily="2" charset="2"/>
              </a:rPr>
              <a:t>[1,4,5]</a:t>
            </a:r>
          </a:p>
          <a:p>
            <a:r>
              <a:rPr lang="en-US" altLang="zh-CN" dirty="0">
                <a:sym typeface="Wingdings" panose="05000000000000000000" pitchFamily="2" charset="2"/>
              </a:rPr>
              <a:t>reduce</a:t>
            </a:r>
            <a:r>
              <a:rPr lang="zh-CN" altLang="en-US" dirty="0">
                <a:sym typeface="Wingdings" panose="05000000000000000000" pitchFamily="2" charset="2"/>
              </a:rPr>
              <a:t>函数：序列内的元素依次两两应用函数把得到的值与序列的下一个元素再应用函数，直到序列尾部，得出最后结果；</a:t>
            </a:r>
            <a:endParaRPr lang="en-US" altLang="zh-CN" dirty="0">
              <a:sym typeface="Wingdings" panose="05000000000000000000" pitchFamily="2" charset="2"/>
            </a:endParaRPr>
          </a:p>
          <a:p>
            <a:r>
              <a:rPr lang="en-US" altLang="zh-CN" dirty="0">
                <a:sym typeface="Wingdings" panose="05000000000000000000" pitchFamily="2" charset="2"/>
              </a:rPr>
              <a:t>Python3</a:t>
            </a:r>
            <a:r>
              <a:rPr lang="zh-CN" altLang="en-US" dirty="0">
                <a:sym typeface="Wingdings" panose="05000000000000000000" pitchFamily="2" charset="2"/>
              </a:rPr>
              <a:t>内 </a:t>
            </a:r>
            <a:r>
              <a:rPr lang="en-US" altLang="zh-CN" dirty="0">
                <a:sym typeface="Wingdings" panose="05000000000000000000" pitchFamily="2" charset="2"/>
              </a:rPr>
              <a:t>import </a:t>
            </a:r>
            <a:r>
              <a:rPr lang="en-US" altLang="zh-CN" dirty="0" err="1">
                <a:sym typeface="Wingdings" panose="05000000000000000000" pitchFamily="2" charset="2"/>
              </a:rPr>
              <a:t>functools</a:t>
            </a:r>
            <a:r>
              <a:rPr lang="en-US" altLang="zh-CN" dirty="0">
                <a:sym typeface="Wingdings" panose="05000000000000000000" pitchFamily="2" charset="2"/>
              </a:rPr>
              <a:t> import reduce</a:t>
            </a:r>
          </a:p>
          <a:p>
            <a:r>
              <a:rPr lang="en-US" altLang="zh-CN" dirty="0">
                <a:sym typeface="Wingdings" panose="05000000000000000000" pitchFamily="2" charset="2"/>
              </a:rPr>
              <a:t>reduce(lambda </a:t>
            </a:r>
            <a:r>
              <a:rPr lang="en-US" altLang="zh-CN" dirty="0" err="1">
                <a:sym typeface="Wingdings" panose="05000000000000000000" pitchFamily="2" charset="2"/>
              </a:rPr>
              <a:t>x,y:x+y</a:t>
            </a:r>
            <a:r>
              <a:rPr lang="en-US" altLang="zh-CN" dirty="0">
                <a:sym typeface="Wingdings" panose="05000000000000000000" pitchFamily="2" charset="2"/>
              </a:rPr>
              <a:t>,[1,2,3,4],-1) -----10     </a:t>
            </a:r>
            <a:r>
              <a:rPr lang="zh-CN" altLang="en-US" dirty="0">
                <a:sym typeface="Wingdings" panose="05000000000000000000" pitchFamily="2" charset="2"/>
              </a:rPr>
              <a:t>第三个参数为可选参数</a:t>
            </a:r>
            <a:endParaRPr lang="zh-CN" altLang="en-US" dirty="0"/>
          </a:p>
        </p:txBody>
      </p:sp>
    </p:spTree>
    <p:extLst>
      <p:ext uri="{BB962C8B-B14F-4D97-AF65-F5344CB8AC3E}">
        <p14:creationId xmlns:p14="http://schemas.microsoft.com/office/powerpoint/2010/main" val="184010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列表解析式</a:t>
            </a:r>
          </a:p>
        </p:txBody>
      </p:sp>
      <p:sp>
        <p:nvSpPr>
          <p:cNvPr id="3" name="内容占位符 2"/>
          <p:cNvSpPr>
            <a:spLocks noGrp="1"/>
          </p:cNvSpPr>
          <p:nvPr>
            <p:ph idx="1"/>
          </p:nvPr>
        </p:nvSpPr>
        <p:spPr/>
        <p:txBody>
          <a:bodyPr/>
          <a:lstStyle/>
          <a:p>
            <a:r>
              <a:rPr lang="zh-CN" altLang="en-US" dirty="0"/>
              <a:t>它可以根据已有列表高效的创建新的列表；</a:t>
            </a:r>
            <a:endParaRPr lang="en-US" altLang="zh-CN" dirty="0"/>
          </a:p>
          <a:p>
            <a:r>
              <a:rPr lang="zh-CN" altLang="en-US" dirty="0"/>
              <a:t>基本形式：</a:t>
            </a:r>
            <a:r>
              <a:rPr lang="en-US" altLang="zh-CN" dirty="0"/>
              <a:t>[x+5 for x in L]  L</a:t>
            </a:r>
            <a:r>
              <a:rPr lang="zh-CN" altLang="en-US" dirty="0"/>
              <a:t>为一个可迭代的类型数据</a:t>
            </a:r>
            <a:r>
              <a:rPr lang="en-US" altLang="zh-CN" dirty="0"/>
              <a:t>;</a:t>
            </a:r>
          </a:p>
          <a:p>
            <a:r>
              <a:rPr lang="zh-CN" altLang="en-US" dirty="0"/>
              <a:t>写法比较</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182461" y="3448458"/>
            <a:ext cx="2076450" cy="866775"/>
          </a:xfrm>
          <a:prstGeom prst="rect">
            <a:avLst/>
          </a:prstGeom>
        </p:spPr>
      </p:pic>
      <p:pic>
        <p:nvPicPr>
          <p:cNvPr id="5" name="图片 4"/>
          <p:cNvPicPr>
            <a:picLocks noChangeAspect="1"/>
          </p:cNvPicPr>
          <p:nvPr/>
        </p:nvPicPr>
        <p:blipFill>
          <a:blip r:embed="rId3"/>
          <a:stretch>
            <a:fillRect/>
          </a:stretch>
        </p:blipFill>
        <p:spPr>
          <a:xfrm>
            <a:off x="3764038" y="3448458"/>
            <a:ext cx="2857500" cy="561975"/>
          </a:xfrm>
          <a:prstGeom prst="rect">
            <a:avLst/>
          </a:prstGeom>
        </p:spPr>
      </p:pic>
    </p:spTree>
    <p:extLst>
      <p:ext uri="{BB962C8B-B14F-4D97-AF65-F5344CB8AC3E}">
        <p14:creationId xmlns:p14="http://schemas.microsoft.com/office/powerpoint/2010/main" val="125276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lang="zh-CN" altLang="en-US" dirty="0"/>
              <a:t>迭代器对象从第一个元素开始访问，直到最后，只能往前不能后退；</a:t>
            </a:r>
            <a:endParaRPr lang="en-US" altLang="zh-CN" dirty="0"/>
          </a:p>
          <a:p>
            <a:r>
              <a:rPr lang="zh-CN" altLang="en-US" dirty="0"/>
              <a:t>基本方法</a:t>
            </a:r>
            <a:r>
              <a:rPr lang="en-US" altLang="zh-CN" dirty="0"/>
              <a:t>:</a:t>
            </a:r>
            <a:r>
              <a:rPr lang="en-US" altLang="zh-CN" dirty="0" err="1"/>
              <a:t>iter</a:t>
            </a:r>
            <a:r>
              <a:rPr lang="en-US" altLang="zh-CN" dirty="0"/>
              <a:t>()</a:t>
            </a:r>
            <a:r>
              <a:rPr lang="zh-CN" altLang="en-US" dirty="0"/>
              <a:t>和</a:t>
            </a:r>
            <a:r>
              <a:rPr lang="en-US" altLang="zh-CN" dirty="0"/>
              <a:t>next();</a:t>
            </a:r>
          </a:p>
          <a:p>
            <a:r>
              <a:rPr lang="zh-CN" altLang="en-US" dirty="0"/>
              <a:t>到达尾部，继续</a:t>
            </a:r>
            <a:r>
              <a:rPr lang="en-US" altLang="zh-CN" dirty="0"/>
              <a:t>next()</a:t>
            </a:r>
            <a:r>
              <a:rPr lang="zh-CN" altLang="en-US" dirty="0"/>
              <a:t>会抛出</a:t>
            </a:r>
            <a:r>
              <a:rPr lang="en-US" altLang="zh-CN" dirty="0" err="1"/>
              <a:t>StopIteration</a:t>
            </a:r>
            <a:r>
              <a:rPr lang="zh-CN" altLang="en-US" dirty="0"/>
              <a:t>异常；</a:t>
            </a:r>
            <a:endParaRPr lang="en-US" altLang="zh-CN" dirty="0"/>
          </a:p>
          <a:p>
            <a:r>
              <a:rPr lang="zh-CN" altLang="en-US" dirty="0"/>
              <a:t>创建一个迭代器类必须实现</a:t>
            </a:r>
            <a:r>
              <a:rPr lang="en-US" altLang="zh-CN" dirty="0"/>
              <a:t>__</a:t>
            </a:r>
            <a:r>
              <a:rPr lang="en-US" altLang="zh-CN" dirty="0" err="1"/>
              <a:t>iter</a:t>
            </a:r>
            <a:r>
              <a:rPr lang="en-US" altLang="zh-CN" dirty="0"/>
              <a:t>__</a:t>
            </a:r>
            <a:r>
              <a:rPr lang="zh-CN" altLang="en-US" dirty="0"/>
              <a:t>和</a:t>
            </a:r>
            <a:r>
              <a:rPr lang="en-US" altLang="zh-CN" dirty="0"/>
              <a:t>__next__</a:t>
            </a:r>
            <a:r>
              <a:rPr lang="zh-CN" altLang="en-US" dirty="0"/>
              <a:t>方法</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028019" y="3699801"/>
            <a:ext cx="2124075" cy="2571750"/>
          </a:xfrm>
          <a:prstGeom prst="rect">
            <a:avLst/>
          </a:prstGeom>
        </p:spPr>
      </p:pic>
    </p:spTree>
    <p:extLst>
      <p:ext uri="{BB962C8B-B14F-4D97-AF65-F5344CB8AC3E}">
        <p14:creationId xmlns:p14="http://schemas.microsoft.com/office/powerpoint/2010/main" val="20247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特点</a:t>
            </a:r>
          </a:p>
        </p:txBody>
      </p:sp>
      <p:sp>
        <p:nvSpPr>
          <p:cNvPr id="3" name="内容占位符 2"/>
          <p:cNvSpPr>
            <a:spLocks noGrp="1"/>
          </p:cNvSpPr>
          <p:nvPr>
            <p:ph idx="1"/>
          </p:nvPr>
        </p:nvSpPr>
        <p:spPr/>
        <p:txBody>
          <a:bodyPr/>
          <a:lstStyle/>
          <a:p>
            <a:r>
              <a:rPr lang="zh-CN" altLang="en-US" b="1" dirty="0"/>
              <a:t>易于学习：</a:t>
            </a:r>
            <a:r>
              <a:rPr lang="en-US" altLang="zh-CN" dirty="0"/>
              <a:t>Python</a:t>
            </a:r>
            <a:r>
              <a:rPr lang="zh-CN" altLang="en-US" dirty="0"/>
              <a:t>有相对较少的关键字，结构简单，和一个明确定义的语法，学习起来更加简单；</a:t>
            </a:r>
            <a:endParaRPr lang="en-US" altLang="zh-CN" dirty="0"/>
          </a:p>
          <a:p>
            <a:r>
              <a:rPr lang="zh-CN" altLang="en-US" b="1" dirty="0"/>
              <a:t>易于阅读：</a:t>
            </a:r>
            <a:r>
              <a:rPr lang="en-US" altLang="zh-CN" dirty="0"/>
              <a:t>Python</a:t>
            </a:r>
            <a:r>
              <a:rPr lang="zh-CN" altLang="en-US" dirty="0"/>
              <a:t>代码定义的更清晰；</a:t>
            </a:r>
            <a:endParaRPr lang="en-US" altLang="zh-CN" dirty="0"/>
          </a:p>
          <a:p>
            <a:r>
              <a:rPr lang="zh-CN" altLang="en-US" b="1" dirty="0"/>
              <a:t>互动模式：</a:t>
            </a:r>
            <a:r>
              <a:rPr lang="zh-CN" altLang="en-US" dirty="0"/>
              <a:t>互动模式的支持，您可以从终端输入执行代码并获得结果的语言，互动的测试和调试代码片断；</a:t>
            </a:r>
            <a:endParaRPr lang="en-US" altLang="zh-CN" dirty="0"/>
          </a:p>
          <a:p>
            <a:r>
              <a:rPr lang="zh-CN" altLang="en-US" b="1" dirty="0"/>
              <a:t>可移植：</a:t>
            </a:r>
            <a:r>
              <a:rPr lang="zh-CN" altLang="en-US" dirty="0"/>
              <a:t>基于其开放源代码的特性，</a:t>
            </a:r>
            <a:r>
              <a:rPr lang="en-US" altLang="zh-CN" dirty="0"/>
              <a:t>Python</a:t>
            </a:r>
            <a:r>
              <a:rPr lang="zh-CN" altLang="en-US" dirty="0"/>
              <a:t>已经被移植（也就是使其工作）到许多平台；</a:t>
            </a:r>
            <a:endParaRPr lang="en-US" altLang="zh-CN" dirty="0"/>
          </a:p>
          <a:p>
            <a:r>
              <a:rPr lang="zh-CN" altLang="en-US" b="1" dirty="0"/>
              <a:t>一个广泛的标准库：</a:t>
            </a:r>
            <a:r>
              <a:rPr lang="en-US" altLang="zh-CN" dirty="0"/>
              <a:t>Python</a:t>
            </a:r>
            <a:r>
              <a:rPr lang="zh-CN" altLang="en-US" dirty="0"/>
              <a:t>的最大的优势之一是丰富的库，跨平台的，在</a:t>
            </a:r>
            <a:r>
              <a:rPr lang="en-US" altLang="zh-CN" dirty="0"/>
              <a:t>UNIX</a:t>
            </a:r>
            <a:r>
              <a:rPr lang="zh-CN" altLang="en-US" dirty="0"/>
              <a:t>，</a:t>
            </a:r>
            <a:r>
              <a:rPr lang="en-US" altLang="zh-CN" dirty="0"/>
              <a:t>Windows</a:t>
            </a:r>
            <a:r>
              <a:rPr lang="zh-CN" altLang="en-US" dirty="0"/>
              <a:t>和</a:t>
            </a:r>
            <a:r>
              <a:rPr lang="en-US" altLang="zh-CN" dirty="0"/>
              <a:t>Macintosh</a:t>
            </a:r>
            <a:r>
              <a:rPr lang="zh-CN" altLang="en-US" dirty="0"/>
              <a:t>兼容很好。</a:t>
            </a:r>
          </a:p>
        </p:txBody>
      </p:sp>
    </p:spTree>
    <p:extLst>
      <p:ext uri="{BB962C8B-B14F-4D97-AF65-F5344CB8AC3E}">
        <p14:creationId xmlns:p14="http://schemas.microsoft.com/office/powerpoint/2010/main" val="4022496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生成器</a:t>
            </a:r>
          </a:p>
        </p:txBody>
      </p:sp>
      <p:sp>
        <p:nvSpPr>
          <p:cNvPr id="3" name="内容占位符 2"/>
          <p:cNvSpPr>
            <a:spLocks noGrp="1"/>
          </p:cNvSpPr>
          <p:nvPr>
            <p:ph idx="1"/>
          </p:nvPr>
        </p:nvSpPr>
        <p:spPr/>
        <p:txBody>
          <a:bodyPr/>
          <a:lstStyle/>
          <a:p>
            <a:r>
              <a:rPr lang="zh-CN" altLang="en-US" dirty="0"/>
              <a:t>生成器是一个返回迭代器的函数，用于迭代操作；</a:t>
            </a:r>
            <a:endParaRPr lang="en-US" altLang="zh-CN" dirty="0"/>
          </a:p>
          <a:p>
            <a:r>
              <a:rPr lang="zh-CN" altLang="en-US" dirty="0"/>
              <a:t>普通函数返回使用</a:t>
            </a:r>
            <a:r>
              <a:rPr lang="en-US" altLang="zh-CN" dirty="0"/>
              <a:t>return</a:t>
            </a:r>
            <a:r>
              <a:rPr lang="zh-CN" altLang="en-US" dirty="0"/>
              <a:t>，生成器函数返回</a:t>
            </a:r>
            <a:r>
              <a:rPr lang="en-US" altLang="zh-CN" dirty="0"/>
              <a:t>yield;</a:t>
            </a:r>
          </a:p>
          <a:p>
            <a:r>
              <a:rPr lang="zh-CN" altLang="en-US" dirty="0"/>
              <a:t>生成器函数运行过程中，遇到</a:t>
            </a:r>
            <a:r>
              <a:rPr lang="en-US" altLang="zh-CN" dirty="0"/>
              <a:t>yield</a:t>
            </a:r>
            <a:r>
              <a:rPr lang="zh-CN" altLang="en-US" dirty="0"/>
              <a:t>会暂停保存当前的信息，并在下一次</a:t>
            </a:r>
            <a:r>
              <a:rPr lang="en-US" altLang="zh-CN" dirty="0"/>
              <a:t>next</a:t>
            </a:r>
            <a:r>
              <a:rPr lang="zh-CN" altLang="en-US" dirty="0"/>
              <a:t>时会从当前位置继续执行；</a:t>
            </a:r>
            <a:endParaRPr lang="en-US" altLang="zh-CN" dirty="0"/>
          </a:p>
          <a:p>
            <a:endParaRPr lang="en-US" altLang="zh-CN" dirty="0"/>
          </a:p>
          <a:p>
            <a:endParaRPr lang="en-US" altLang="zh-CN" dirty="0"/>
          </a:p>
          <a:p>
            <a:endParaRPr lang="en-US" altLang="zh-CN" dirty="0"/>
          </a:p>
          <a:p>
            <a:r>
              <a:rPr lang="zh-CN" altLang="en-US" dirty="0"/>
              <a:t>结果为</a:t>
            </a:r>
            <a:r>
              <a:rPr lang="en-US" altLang="zh-CN" dirty="0"/>
              <a:t>:6 7 8 9</a:t>
            </a:r>
          </a:p>
          <a:p>
            <a:r>
              <a:rPr lang="zh-CN" altLang="en-US" dirty="0"/>
              <a:t>生成器表达式</a:t>
            </a:r>
            <a:r>
              <a:rPr lang="en-US" altLang="zh-CN" dirty="0">
                <a:sym typeface="Wingdings" panose="05000000000000000000" pitchFamily="2" charset="2"/>
              </a:rPr>
              <a:t>:(x**2 for x in rang(4))</a:t>
            </a:r>
            <a:endParaRPr lang="zh-CN" altLang="en-US" dirty="0"/>
          </a:p>
        </p:txBody>
      </p:sp>
      <p:pic>
        <p:nvPicPr>
          <p:cNvPr id="4" name="图片 3"/>
          <p:cNvPicPr>
            <a:picLocks noChangeAspect="1"/>
          </p:cNvPicPr>
          <p:nvPr/>
        </p:nvPicPr>
        <p:blipFill>
          <a:blip r:embed="rId2"/>
          <a:stretch>
            <a:fillRect/>
          </a:stretch>
        </p:blipFill>
        <p:spPr>
          <a:xfrm>
            <a:off x="1100681" y="3611063"/>
            <a:ext cx="1647825" cy="1238250"/>
          </a:xfrm>
          <a:prstGeom prst="rect">
            <a:avLst/>
          </a:prstGeom>
        </p:spPr>
      </p:pic>
    </p:spTree>
    <p:extLst>
      <p:ext uri="{BB962C8B-B14F-4D97-AF65-F5344CB8AC3E}">
        <p14:creationId xmlns:p14="http://schemas.microsoft.com/office/powerpoint/2010/main" val="281996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表现形式</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t>foo:&lt;function </a:t>
            </a:r>
            <a:r>
              <a:rPr lang="en-US" altLang="zh-CN" dirty="0" err="1"/>
              <a:t>calculateTime</a:t>
            </a:r>
            <a:r>
              <a:rPr lang="en-US" altLang="zh-CN" dirty="0"/>
              <a:t>.&lt;locals&gt;.wrapper at 0x000000000292AA60&gt;</a:t>
            </a:r>
          </a:p>
          <a:p>
            <a:endParaRPr lang="zh-CN" altLang="en-US" dirty="0"/>
          </a:p>
        </p:txBody>
      </p:sp>
      <p:pic>
        <p:nvPicPr>
          <p:cNvPr id="4" name="图片 3"/>
          <p:cNvPicPr>
            <a:picLocks noChangeAspect="1"/>
          </p:cNvPicPr>
          <p:nvPr/>
        </p:nvPicPr>
        <p:blipFill>
          <a:blip r:embed="rId2"/>
          <a:stretch>
            <a:fillRect/>
          </a:stretch>
        </p:blipFill>
        <p:spPr>
          <a:xfrm>
            <a:off x="1116465" y="2483167"/>
            <a:ext cx="2295525" cy="2867025"/>
          </a:xfrm>
          <a:prstGeom prst="rect">
            <a:avLst/>
          </a:prstGeom>
        </p:spPr>
      </p:pic>
    </p:spTree>
    <p:extLst>
      <p:ext uri="{BB962C8B-B14F-4D97-AF65-F5344CB8AC3E}">
        <p14:creationId xmlns:p14="http://schemas.microsoft.com/office/powerpoint/2010/main" val="4111048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常用写法</a:t>
            </a:r>
            <a:r>
              <a:rPr lang="en-US" altLang="zh-CN" dirty="0"/>
              <a:t>:</a:t>
            </a:r>
          </a:p>
          <a:p>
            <a:endParaRPr lang="en-US" altLang="zh-CN" dirty="0"/>
          </a:p>
          <a:p>
            <a:endParaRPr lang="en-US" altLang="zh-CN" dirty="0"/>
          </a:p>
          <a:p>
            <a:r>
              <a:rPr lang="zh-CN" altLang="en-US" dirty="0"/>
              <a:t>此时的</a:t>
            </a:r>
            <a:r>
              <a:rPr lang="en-US" altLang="zh-CN" dirty="0"/>
              <a:t>test</a:t>
            </a:r>
            <a:r>
              <a:rPr lang="zh-CN" altLang="en-US" dirty="0"/>
              <a:t>函数对象为</a:t>
            </a:r>
            <a:r>
              <a:rPr lang="en-US" altLang="zh-CN" dirty="0"/>
              <a:t>:test=</a:t>
            </a:r>
            <a:r>
              <a:rPr lang="en-US" altLang="zh-CN" dirty="0" err="1"/>
              <a:t>calculateTime</a:t>
            </a:r>
            <a:r>
              <a:rPr lang="en-US" altLang="zh-CN" dirty="0"/>
              <a:t>(test)</a:t>
            </a:r>
          </a:p>
          <a:p>
            <a:r>
              <a:rPr lang="zh-CN" altLang="en-US" dirty="0"/>
              <a:t>带参数的装饰器</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111160" y="2530928"/>
            <a:ext cx="1504950" cy="838200"/>
          </a:xfrm>
          <a:prstGeom prst="rect">
            <a:avLst/>
          </a:prstGeom>
        </p:spPr>
      </p:pic>
      <p:pic>
        <p:nvPicPr>
          <p:cNvPr id="5" name="图片 4"/>
          <p:cNvPicPr>
            <a:picLocks noChangeAspect="1"/>
          </p:cNvPicPr>
          <p:nvPr/>
        </p:nvPicPr>
        <p:blipFill>
          <a:blip r:embed="rId3"/>
          <a:stretch>
            <a:fillRect/>
          </a:stretch>
        </p:blipFill>
        <p:spPr>
          <a:xfrm>
            <a:off x="2889422" y="3742295"/>
            <a:ext cx="2590800" cy="2800350"/>
          </a:xfrm>
          <a:prstGeom prst="rect">
            <a:avLst/>
          </a:prstGeom>
        </p:spPr>
      </p:pic>
    </p:spTree>
    <p:extLst>
      <p:ext uri="{BB962C8B-B14F-4D97-AF65-F5344CB8AC3E}">
        <p14:creationId xmlns:p14="http://schemas.microsoft.com/office/powerpoint/2010/main" val="222028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类装饰器</a:t>
            </a:r>
            <a:r>
              <a:rPr lang="en-US" altLang="zh-CN" dirty="0"/>
              <a:t>:</a:t>
            </a:r>
            <a:r>
              <a:rPr lang="zh-CN" altLang="en-US" dirty="0"/>
              <a:t>实现</a:t>
            </a:r>
            <a:r>
              <a:rPr lang="en-US" altLang="zh-CN" dirty="0"/>
              <a:t>__call__</a:t>
            </a:r>
            <a:r>
              <a:rPr lang="zh-CN" altLang="en-US" dirty="0"/>
              <a:t>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a:t>test=Foo(test)</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998451" y="2518332"/>
            <a:ext cx="2352675" cy="2809875"/>
          </a:xfrm>
          <a:prstGeom prst="rect">
            <a:avLst/>
          </a:prstGeom>
        </p:spPr>
      </p:pic>
    </p:spTree>
    <p:extLst>
      <p:ext uri="{BB962C8B-B14F-4D97-AF65-F5344CB8AC3E}">
        <p14:creationId xmlns:p14="http://schemas.microsoft.com/office/powerpoint/2010/main" val="3815380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0E7D6-8D53-4C21-AE23-44E8EB90F132}"/>
              </a:ext>
            </a:extLst>
          </p:cNvPr>
          <p:cNvSpPr>
            <a:spLocks noGrp="1"/>
          </p:cNvSpPr>
          <p:nvPr>
            <p:ph type="title"/>
          </p:nvPr>
        </p:nvSpPr>
        <p:spPr/>
        <p:txBody>
          <a:bodyPr/>
          <a:lstStyle/>
          <a:p>
            <a:r>
              <a:rPr lang="zh-CN" altLang="en-US" dirty="0"/>
              <a:t>模块导入</a:t>
            </a:r>
          </a:p>
        </p:txBody>
      </p:sp>
      <p:sp>
        <p:nvSpPr>
          <p:cNvPr id="3" name="内容占位符 2">
            <a:extLst>
              <a:ext uri="{FF2B5EF4-FFF2-40B4-BE49-F238E27FC236}">
                <a16:creationId xmlns:a16="http://schemas.microsoft.com/office/drawing/2014/main" id="{C4938B56-D497-45BC-93A0-0CC271815A75}"/>
              </a:ext>
            </a:extLst>
          </p:cNvPr>
          <p:cNvSpPr>
            <a:spLocks noGrp="1"/>
          </p:cNvSpPr>
          <p:nvPr>
            <p:ph idx="1"/>
          </p:nvPr>
        </p:nvSpPr>
        <p:spPr/>
        <p:txBody>
          <a:bodyPr/>
          <a:lstStyle/>
          <a:p>
            <a:r>
              <a:rPr lang="zh-CN" altLang="en-US" dirty="0"/>
              <a:t>导入形式</a:t>
            </a:r>
            <a:r>
              <a:rPr lang="en-US" altLang="zh-CN" dirty="0"/>
              <a:t>:import </a:t>
            </a:r>
            <a:r>
              <a:rPr lang="en-US" altLang="zh-CN" dirty="0" err="1"/>
              <a:t>os</a:t>
            </a:r>
            <a:r>
              <a:rPr lang="en-US" altLang="zh-CN" dirty="0"/>
              <a:t>;  from </a:t>
            </a:r>
            <a:r>
              <a:rPr lang="en-US" altLang="zh-CN" dirty="0" err="1"/>
              <a:t>os.path</a:t>
            </a:r>
            <a:r>
              <a:rPr lang="en-US" altLang="zh-CN" dirty="0"/>
              <a:t> import </a:t>
            </a:r>
            <a:r>
              <a:rPr lang="en-US" altLang="zh-CN" dirty="0" err="1"/>
              <a:t>isdir</a:t>
            </a:r>
            <a:r>
              <a:rPr lang="en-US" altLang="zh-CN" dirty="0"/>
              <a:t>;</a:t>
            </a:r>
          </a:p>
          <a:p>
            <a:r>
              <a:rPr lang="zh-CN" altLang="en-US" dirty="0"/>
              <a:t>同级目录下导入：</a:t>
            </a:r>
            <a:r>
              <a:rPr lang="en-US" altLang="zh-CN" dirty="0"/>
              <a:t>from .</a:t>
            </a:r>
            <a:r>
              <a:rPr lang="en-US" altLang="zh-CN" dirty="0" err="1"/>
              <a:t>toolUtil</a:t>
            </a:r>
            <a:r>
              <a:rPr lang="en-US" altLang="zh-CN" dirty="0"/>
              <a:t> import </a:t>
            </a:r>
            <a:r>
              <a:rPr lang="en-US" altLang="zh-CN" dirty="0" err="1"/>
              <a:t>testCalculate</a:t>
            </a:r>
            <a:endParaRPr lang="en-US" altLang="zh-CN" dirty="0"/>
          </a:p>
          <a:p>
            <a:r>
              <a:rPr lang="en-US" altLang="zh-CN" dirty="0"/>
              <a:t>import </a:t>
            </a:r>
            <a:r>
              <a:rPr lang="en-US" altLang="zh-CN" dirty="0" err="1"/>
              <a:t>toolUtil</a:t>
            </a:r>
            <a:r>
              <a:rPr lang="en-US" altLang="zh-CN" dirty="0"/>
              <a:t>;</a:t>
            </a:r>
          </a:p>
          <a:p>
            <a:r>
              <a:rPr lang="zh-CN" altLang="en-US" dirty="0"/>
              <a:t>调用</a:t>
            </a:r>
            <a:r>
              <a:rPr lang="en-US" altLang="zh-CN" dirty="0"/>
              <a:t>: </a:t>
            </a:r>
            <a:r>
              <a:rPr lang="en-US" altLang="zh-CN" dirty="0" err="1"/>
              <a:t>toolUtil</a:t>
            </a:r>
            <a:r>
              <a:rPr lang="en-US" altLang="zh-CN" dirty="0"/>
              <a:t>. </a:t>
            </a:r>
            <a:r>
              <a:rPr lang="en-US" altLang="zh-CN" dirty="0" err="1"/>
              <a:t>testCalculate</a:t>
            </a:r>
            <a:r>
              <a:rPr lang="en-US" altLang="zh-CN" dirty="0"/>
              <a:t>()</a:t>
            </a:r>
          </a:p>
          <a:p>
            <a:r>
              <a:rPr lang="zh-CN" altLang="en-US" dirty="0"/>
              <a:t>文件搜索路径</a:t>
            </a:r>
            <a:r>
              <a:rPr lang="en-US" altLang="zh-CN" dirty="0"/>
              <a:t>:</a:t>
            </a:r>
            <a:r>
              <a:rPr lang="en-US" altLang="zh-CN" dirty="0" err="1"/>
              <a:t>sys.path</a:t>
            </a:r>
            <a:r>
              <a:rPr lang="en-US" altLang="zh-CN" dirty="0"/>
              <a:t> </a:t>
            </a:r>
          </a:p>
          <a:p>
            <a:r>
              <a:rPr lang="zh-CN" altLang="en-US" dirty="0"/>
              <a:t>不同的模块内有相同的函数或变量时需要使用</a:t>
            </a:r>
            <a:r>
              <a:rPr lang="en-US" altLang="zh-CN" dirty="0"/>
              <a:t>import</a:t>
            </a:r>
            <a:r>
              <a:rPr lang="zh-CN" altLang="en-US" dirty="0"/>
              <a:t>导入；</a:t>
            </a:r>
            <a:endParaRPr lang="en-US" altLang="zh-CN" dirty="0"/>
          </a:p>
          <a:p>
            <a:r>
              <a:rPr lang="zh-CN" altLang="en-US" dirty="0"/>
              <a:t>重载模块</a:t>
            </a:r>
            <a:r>
              <a:rPr lang="en-US" altLang="zh-CN" dirty="0"/>
              <a:t>:python2 reload(sys)   python3  </a:t>
            </a:r>
            <a:r>
              <a:rPr lang="en-US" altLang="zh-CN" dirty="0" err="1"/>
              <a:t>importlib.reload</a:t>
            </a:r>
            <a:r>
              <a:rPr lang="en-US" altLang="zh-CN" dirty="0"/>
              <a:t>(sys)</a:t>
            </a:r>
          </a:p>
          <a:p>
            <a:endParaRPr lang="en-US" altLang="zh-CN" dirty="0"/>
          </a:p>
          <a:p>
            <a:endParaRPr lang="zh-CN" altLang="en-US" dirty="0"/>
          </a:p>
        </p:txBody>
      </p:sp>
    </p:spTree>
    <p:extLst>
      <p:ext uri="{BB962C8B-B14F-4D97-AF65-F5344CB8AC3E}">
        <p14:creationId xmlns:p14="http://schemas.microsoft.com/office/powerpoint/2010/main" val="224159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使用场景</a:t>
            </a:r>
          </a:p>
        </p:txBody>
      </p:sp>
      <p:sp>
        <p:nvSpPr>
          <p:cNvPr id="3" name="内容占位符 2"/>
          <p:cNvSpPr>
            <a:spLocks noGrp="1"/>
          </p:cNvSpPr>
          <p:nvPr>
            <p:ph idx="1"/>
          </p:nvPr>
        </p:nvSpPr>
        <p:spPr/>
        <p:txBody>
          <a:bodyPr/>
          <a:lstStyle/>
          <a:p>
            <a:r>
              <a:rPr lang="zh-CN" altLang="en-US" dirty="0"/>
              <a:t>常规软件开发</a:t>
            </a:r>
            <a:r>
              <a:rPr lang="en-US" altLang="zh-CN" dirty="0"/>
              <a:t>:Python</a:t>
            </a:r>
            <a:r>
              <a:rPr lang="zh-CN" altLang="en-US" dirty="0"/>
              <a:t>支持函数式编程和</a:t>
            </a:r>
            <a:r>
              <a:rPr lang="en-US" altLang="zh-CN" dirty="0"/>
              <a:t>OOP</a:t>
            </a:r>
            <a:r>
              <a:rPr lang="zh-CN" altLang="en-US" dirty="0"/>
              <a:t>面向对象编程</a:t>
            </a:r>
            <a:r>
              <a:rPr lang="en-US" altLang="zh-CN" dirty="0"/>
              <a:t>,</a:t>
            </a:r>
            <a:r>
              <a:rPr lang="zh-CN" altLang="en-US" dirty="0"/>
              <a:t>常规的软件开发、脚本编写、网络编程等都可以胜任</a:t>
            </a:r>
            <a:r>
              <a:rPr lang="en-US" altLang="zh-CN" dirty="0"/>
              <a:t>;</a:t>
            </a:r>
          </a:p>
          <a:p>
            <a:r>
              <a:rPr lang="zh-CN" altLang="en-US" dirty="0"/>
              <a:t>科学计算：随着</a:t>
            </a:r>
            <a:r>
              <a:rPr lang="en-US" altLang="zh-CN" dirty="0" err="1"/>
              <a:t>NumPy</a:t>
            </a:r>
            <a:r>
              <a:rPr lang="zh-CN" altLang="en-US" dirty="0"/>
              <a:t>，</a:t>
            </a:r>
            <a:r>
              <a:rPr lang="en-US" altLang="zh-CN" dirty="0" err="1"/>
              <a:t>SciPy</a:t>
            </a:r>
            <a:r>
              <a:rPr lang="zh-CN" altLang="en-US" dirty="0"/>
              <a:t>，</a:t>
            </a:r>
            <a:r>
              <a:rPr lang="en-US" altLang="zh-CN" dirty="0" err="1"/>
              <a:t>Matplotlib</a:t>
            </a:r>
            <a:r>
              <a:rPr lang="zh-CN" altLang="en-US" dirty="0"/>
              <a:t>等众多程序库的开发，</a:t>
            </a:r>
            <a:r>
              <a:rPr lang="en-US" altLang="zh-CN" dirty="0"/>
              <a:t>Python</a:t>
            </a:r>
            <a:r>
              <a:rPr lang="zh-CN" altLang="en-US" dirty="0"/>
              <a:t>越来越适合于做科学计算、绘制高质量的</a:t>
            </a:r>
            <a:r>
              <a:rPr lang="en-US" altLang="zh-CN" dirty="0"/>
              <a:t>2D</a:t>
            </a:r>
            <a:r>
              <a:rPr lang="zh-CN" altLang="en-US" dirty="0"/>
              <a:t>和</a:t>
            </a:r>
            <a:r>
              <a:rPr lang="en-US" altLang="zh-CN" dirty="0"/>
              <a:t>3D</a:t>
            </a:r>
            <a:r>
              <a:rPr lang="zh-CN" altLang="en-US" dirty="0"/>
              <a:t>图像；</a:t>
            </a:r>
            <a:endParaRPr lang="en-US" altLang="zh-CN" dirty="0"/>
          </a:p>
          <a:p>
            <a:r>
              <a:rPr lang="en-US" altLang="zh-CN" dirty="0"/>
              <a:t>WEB</a:t>
            </a:r>
            <a:r>
              <a:rPr lang="zh-CN" altLang="en-US" dirty="0"/>
              <a:t>开发：基于</a:t>
            </a:r>
            <a:r>
              <a:rPr lang="en-US" altLang="zh-CN" dirty="0"/>
              <a:t>Python</a:t>
            </a:r>
            <a:r>
              <a:rPr lang="zh-CN" altLang="en-US" dirty="0"/>
              <a:t>的</a:t>
            </a:r>
            <a:r>
              <a:rPr lang="en-US" altLang="zh-CN" dirty="0"/>
              <a:t>Web</a:t>
            </a:r>
            <a:r>
              <a:rPr lang="zh-CN" altLang="en-US" dirty="0"/>
              <a:t>主流开发框架包括</a:t>
            </a:r>
            <a:r>
              <a:rPr lang="en-US" altLang="zh-CN" dirty="0"/>
              <a:t>Django</a:t>
            </a:r>
            <a:r>
              <a:rPr lang="zh-CN" altLang="en-US" dirty="0"/>
              <a:t>，</a:t>
            </a:r>
            <a:r>
              <a:rPr lang="en-US" altLang="zh-CN" dirty="0"/>
              <a:t>Tornado</a:t>
            </a:r>
            <a:r>
              <a:rPr lang="zh-CN" altLang="en-US" dirty="0"/>
              <a:t>，</a:t>
            </a:r>
            <a:r>
              <a:rPr lang="en-US" altLang="zh-CN" dirty="0"/>
              <a:t>Flask</a:t>
            </a:r>
            <a:r>
              <a:rPr lang="zh-CN" altLang="en-US" dirty="0"/>
              <a:t>；</a:t>
            </a:r>
            <a:endParaRPr lang="en-US" altLang="zh-CN" dirty="0"/>
          </a:p>
          <a:p>
            <a:r>
              <a:rPr lang="zh-CN" altLang="en-US" dirty="0"/>
              <a:t>网络爬虫：</a:t>
            </a:r>
            <a:r>
              <a:rPr lang="en-US" altLang="zh-CN" dirty="0"/>
              <a:t>Python</a:t>
            </a:r>
            <a:r>
              <a:rPr lang="zh-CN" altLang="en-US" dirty="0"/>
              <a:t>是编写网络爬虫主流语言之一，</a:t>
            </a:r>
            <a:r>
              <a:rPr lang="en-US" altLang="zh-CN" dirty="0" err="1"/>
              <a:t>Scripy</a:t>
            </a:r>
            <a:r>
              <a:rPr lang="zh-CN" altLang="en-US" dirty="0"/>
              <a:t>爬虫框架应用很广；</a:t>
            </a:r>
            <a:endParaRPr lang="en-US" altLang="zh-CN" dirty="0"/>
          </a:p>
          <a:p>
            <a:r>
              <a:rPr lang="zh-CN" altLang="en-US" dirty="0"/>
              <a:t>数据分析：在大量数据的基础上，结合科学计算、机器学习等技术，对数据进行清洗、去重、规格化和针对性的分析是大数据行业的基石；核心库</a:t>
            </a:r>
            <a:r>
              <a:rPr lang="en-US" altLang="zh-CN" dirty="0"/>
              <a:t>pandas</a:t>
            </a:r>
          </a:p>
          <a:p>
            <a:r>
              <a:rPr lang="zh-CN" altLang="en-US" dirty="0"/>
              <a:t>人工智能：</a:t>
            </a:r>
            <a:r>
              <a:rPr lang="en-US" altLang="zh-CN" dirty="0"/>
              <a:t>Python</a:t>
            </a:r>
            <a:r>
              <a:rPr lang="zh-CN" altLang="en-US" dirty="0"/>
              <a:t>在人工智能大范畴领域内的机器学习、神经网络、深度学习等方面都是主流的编程语言；机器学习核心库</a:t>
            </a:r>
            <a:r>
              <a:rPr lang="en-US" altLang="zh-CN" dirty="0" err="1"/>
              <a:t>sklearn</a:t>
            </a:r>
            <a:r>
              <a:rPr lang="en-US" altLang="zh-CN" dirty="0"/>
              <a:t>,</a:t>
            </a:r>
            <a:r>
              <a:rPr lang="zh-CN" altLang="en-US" dirty="0"/>
              <a:t>深度学习框架</a:t>
            </a:r>
            <a:r>
              <a:rPr lang="en-US" altLang="zh-CN" dirty="0" err="1"/>
              <a:t>tensorflow</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65373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环境搭建</a:t>
            </a:r>
          </a:p>
        </p:txBody>
      </p:sp>
      <p:sp>
        <p:nvSpPr>
          <p:cNvPr id="3" name="内容占位符 2"/>
          <p:cNvSpPr>
            <a:spLocks noGrp="1"/>
          </p:cNvSpPr>
          <p:nvPr>
            <p:ph idx="1"/>
          </p:nvPr>
        </p:nvSpPr>
        <p:spPr/>
        <p:txBody>
          <a:bodyPr/>
          <a:lstStyle/>
          <a:p>
            <a:r>
              <a:rPr lang="zh-CN" altLang="en-US" dirty="0"/>
              <a:t>官网下载地址</a:t>
            </a:r>
            <a:r>
              <a:rPr lang="en-US" altLang="zh-CN" dirty="0"/>
              <a:t>:https://www.python.org/downloads/</a:t>
            </a:r>
          </a:p>
          <a:p>
            <a:r>
              <a:rPr lang="en-US" altLang="zh-CN" dirty="0"/>
              <a:t>Windows</a:t>
            </a:r>
            <a:r>
              <a:rPr lang="zh-CN" altLang="en-US" dirty="0"/>
              <a:t>安装：直接运行安装包完成安装；检查环境变量是否已配置；命令行模式下输入</a:t>
            </a:r>
            <a:r>
              <a:rPr lang="en-US" altLang="zh-CN" dirty="0" err="1"/>
              <a:t>ptyhon</a:t>
            </a:r>
            <a:r>
              <a:rPr lang="zh-CN" altLang="en-US" dirty="0"/>
              <a:t>，检查是否安装成功。</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28700" y="3268001"/>
            <a:ext cx="6438900" cy="2733675"/>
          </a:xfrm>
          <a:prstGeom prst="rect">
            <a:avLst/>
          </a:prstGeom>
        </p:spPr>
      </p:pic>
    </p:spTree>
    <p:extLst>
      <p:ext uri="{BB962C8B-B14F-4D97-AF65-F5344CB8AC3E}">
        <p14:creationId xmlns:p14="http://schemas.microsoft.com/office/powerpoint/2010/main" val="157489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第三方库安装</a:t>
            </a:r>
          </a:p>
        </p:txBody>
      </p:sp>
      <p:sp>
        <p:nvSpPr>
          <p:cNvPr id="3" name="内容占位符 2"/>
          <p:cNvSpPr>
            <a:spLocks noGrp="1"/>
          </p:cNvSpPr>
          <p:nvPr>
            <p:ph idx="1"/>
          </p:nvPr>
        </p:nvSpPr>
        <p:spPr/>
        <p:txBody>
          <a:bodyPr/>
          <a:lstStyle/>
          <a:p>
            <a:r>
              <a:rPr lang="zh-CN" altLang="en-US" dirty="0"/>
              <a:t>联网状态</a:t>
            </a:r>
            <a:r>
              <a:rPr lang="en-US" altLang="zh-CN" dirty="0"/>
              <a:t>:</a:t>
            </a:r>
            <a:r>
              <a:rPr lang="zh-CN" altLang="en-US" dirty="0"/>
              <a:t>命令行模式下输入 </a:t>
            </a:r>
            <a:r>
              <a:rPr lang="en-US" altLang="zh-CN" dirty="0"/>
              <a:t>pip install + </a:t>
            </a:r>
            <a:r>
              <a:rPr lang="zh-CN" altLang="en-US" dirty="0"/>
              <a:t>库</a:t>
            </a:r>
            <a:r>
              <a:rPr lang="en-US" altLang="zh-CN" dirty="0"/>
              <a:t>,</a:t>
            </a:r>
            <a:r>
              <a:rPr lang="zh-CN" altLang="en-US" dirty="0"/>
              <a:t>如</a:t>
            </a:r>
            <a:r>
              <a:rPr lang="en-US" altLang="zh-CN" dirty="0"/>
              <a:t>pip install </a:t>
            </a:r>
            <a:r>
              <a:rPr lang="en-US" altLang="zh-CN" dirty="0" err="1"/>
              <a:t>pymysql;pip</a:t>
            </a:r>
            <a:r>
              <a:rPr lang="en-US" altLang="zh-CN" dirty="0"/>
              <a:t> list </a:t>
            </a:r>
            <a:r>
              <a:rPr lang="zh-CN" altLang="en-US" dirty="0"/>
              <a:t>查看已安装库；卸载</a:t>
            </a:r>
            <a:r>
              <a:rPr lang="en-US" altLang="zh-CN" dirty="0"/>
              <a:t>:pip uninstall + </a:t>
            </a:r>
            <a:r>
              <a:rPr lang="zh-CN" altLang="en-US" dirty="0"/>
              <a:t>库</a:t>
            </a:r>
            <a:r>
              <a:rPr lang="en-US" altLang="zh-CN" dirty="0"/>
              <a:t>;</a:t>
            </a:r>
          </a:p>
          <a:p>
            <a:r>
              <a:rPr lang="zh-CN" altLang="en-US" dirty="0"/>
              <a:t>无网状态</a:t>
            </a:r>
            <a:r>
              <a:rPr lang="en-US" altLang="zh-CN" dirty="0"/>
              <a:t>:</a:t>
            </a:r>
            <a:r>
              <a:rPr lang="zh-CN" altLang="en-US" dirty="0"/>
              <a:t>下载库源文件，如</a:t>
            </a:r>
            <a:r>
              <a:rPr lang="en-US" altLang="zh-CN" dirty="0"/>
              <a:t>beautifulsoup4-4.7.1.tar.gz</a:t>
            </a:r>
            <a:r>
              <a:rPr lang="zh-CN" altLang="en-US" dirty="0"/>
              <a:t>，解压文件，命令行进入到</a:t>
            </a:r>
            <a:r>
              <a:rPr lang="en-US" altLang="zh-CN" dirty="0"/>
              <a:t>setup.py</a:t>
            </a:r>
            <a:r>
              <a:rPr lang="zh-CN" altLang="en-US" dirty="0"/>
              <a:t>所在目录</a:t>
            </a:r>
            <a:r>
              <a:rPr lang="en-US" altLang="zh-CN" dirty="0"/>
              <a:t>(</a:t>
            </a:r>
            <a:r>
              <a:rPr lang="zh-CN" altLang="en-US" dirty="0"/>
              <a:t>文件根目录下</a:t>
            </a:r>
            <a:r>
              <a:rPr lang="en-US" altLang="zh-CN" dirty="0"/>
              <a:t>)</a:t>
            </a:r>
            <a:r>
              <a:rPr lang="zh-CN" altLang="en-US" dirty="0"/>
              <a:t>，输入</a:t>
            </a:r>
            <a:r>
              <a:rPr lang="en-US" altLang="zh-CN" dirty="0"/>
              <a:t>python setup.py install</a:t>
            </a:r>
            <a:r>
              <a:rPr lang="zh-CN" altLang="en-US" dirty="0"/>
              <a:t>完成安装；如果下载的是</a:t>
            </a:r>
            <a:r>
              <a:rPr lang="en-US" altLang="zh-CN" dirty="0"/>
              <a:t>*.</a:t>
            </a:r>
            <a:r>
              <a:rPr lang="en-US" altLang="zh-CN" dirty="0" err="1"/>
              <a:t>whl</a:t>
            </a:r>
            <a:r>
              <a:rPr lang="zh-CN" altLang="en-US" dirty="0"/>
              <a:t>文件，命令行模式进入到</a:t>
            </a:r>
            <a:r>
              <a:rPr lang="en-US" altLang="zh-CN" dirty="0" err="1"/>
              <a:t>whl</a:t>
            </a:r>
            <a:r>
              <a:rPr lang="zh-CN" altLang="en-US" dirty="0"/>
              <a:t>文件所在目录，输入 </a:t>
            </a:r>
            <a:r>
              <a:rPr lang="en-US" altLang="zh-CN" dirty="0"/>
              <a:t>pip install + </a:t>
            </a:r>
            <a:r>
              <a:rPr lang="en-US" altLang="zh-CN" dirty="0" err="1"/>
              <a:t>whl</a:t>
            </a:r>
            <a:r>
              <a:rPr lang="zh-CN" altLang="en-US" dirty="0"/>
              <a:t>文件 完成安装。</a:t>
            </a:r>
            <a:endParaRPr lang="en-US" altLang="zh-CN" dirty="0"/>
          </a:p>
          <a:p>
            <a:r>
              <a:rPr lang="zh-CN" altLang="en-US" dirty="0"/>
              <a:t>第三方库下载网址</a:t>
            </a:r>
            <a:r>
              <a:rPr lang="en-US" altLang="zh-CN" dirty="0"/>
              <a:t>:https://pypi.org/</a:t>
            </a:r>
          </a:p>
        </p:txBody>
      </p:sp>
    </p:spTree>
    <p:extLst>
      <p:ext uri="{BB962C8B-B14F-4D97-AF65-F5344CB8AC3E}">
        <p14:creationId xmlns:p14="http://schemas.microsoft.com/office/powerpoint/2010/main" val="366890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内置数据类型</a:t>
            </a:r>
          </a:p>
        </p:txBody>
      </p:sp>
      <p:sp>
        <p:nvSpPr>
          <p:cNvPr id="3" name="内容占位符 2"/>
          <p:cNvSpPr>
            <a:spLocks noGrp="1"/>
          </p:cNvSpPr>
          <p:nvPr>
            <p:ph idx="1"/>
          </p:nvPr>
        </p:nvSpPr>
        <p:spPr/>
        <p:txBody>
          <a:bodyPr/>
          <a:lstStyle/>
          <a:p>
            <a:r>
              <a:rPr lang="zh-CN" altLang="en-US" dirty="0"/>
              <a:t>数字：</a:t>
            </a:r>
            <a:r>
              <a:rPr lang="en-US" altLang="zh-CN" dirty="0"/>
              <a:t>1234,3.14,999L,1+2j</a:t>
            </a:r>
            <a:r>
              <a:rPr lang="zh-CN" altLang="en-US" dirty="0"/>
              <a:t>；</a:t>
            </a:r>
            <a:endParaRPr lang="en-US" altLang="zh-CN" dirty="0"/>
          </a:p>
          <a:p>
            <a:r>
              <a:rPr lang="zh-CN" altLang="en-US" dirty="0"/>
              <a:t>字符串：‘</a:t>
            </a:r>
            <a:r>
              <a:rPr lang="en-US" altLang="zh-CN" dirty="0"/>
              <a:t>hello world</a:t>
            </a:r>
            <a:r>
              <a:rPr lang="zh-CN" altLang="en-US" dirty="0"/>
              <a:t>’；</a:t>
            </a:r>
            <a:endParaRPr lang="en-US" altLang="zh-CN" dirty="0"/>
          </a:p>
          <a:p>
            <a:r>
              <a:rPr lang="zh-CN" altLang="en-US" dirty="0"/>
              <a:t>列表：</a:t>
            </a:r>
            <a:r>
              <a:rPr lang="en-US" altLang="zh-CN" dirty="0"/>
              <a:t>[1,2,3,[4,5],</a:t>
            </a:r>
            <a:r>
              <a:rPr lang="zh-CN" altLang="en-US" dirty="0"/>
              <a:t>‘</a:t>
            </a:r>
            <a:r>
              <a:rPr lang="en-US" altLang="zh-CN" dirty="0"/>
              <a:t>hello</a:t>
            </a:r>
            <a:r>
              <a:rPr lang="zh-CN" altLang="en-US" dirty="0"/>
              <a:t>’</a:t>
            </a:r>
            <a:r>
              <a:rPr lang="en-US" altLang="zh-CN" dirty="0"/>
              <a:t>]</a:t>
            </a:r>
            <a:r>
              <a:rPr lang="zh-CN" altLang="en-US" dirty="0"/>
              <a:t>；</a:t>
            </a:r>
            <a:endParaRPr lang="en-US" altLang="zh-CN" dirty="0"/>
          </a:p>
          <a:p>
            <a:r>
              <a:rPr lang="zh-CN" altLang="en-US" dirty="0"/>
              <a:t>字典：</a:t>
            </a:r>
            <a:r>
              <a:rPr lang="en-US" altLang="zh-CN" dirty="0"/>
              <a:t>{</a:t>
            </a:r>
            <a:r>
              <a:rPr lang="zh-CN" altLang="en-US" dirty="0"/>
              <a:t>‘</a:t>
            </a:r>
            <a:r>
              <a:rPr lang="en-US" altLang="zh-CN" dirty="0"/>
              <a:t>name</a:t>
            </a:r>
            <a:r>
              <a:rPr lang="zh-CN" altLang="en-US" dirty="0"/>
              <a:t>’</a:t>
            </a:r>
            <a:r>
              <a:rPr lang="en-US" altLang="zh-CN" dirty="0"/>
              <a:t>:</a:t>
            </a:r>
            <a:r>
              <a:rPr lang="zh-CN" altLang="en-US" dirty="0"/>
              <a:t>‘张三’</a:t>
            </a:r>
            <a:r>
              <a:rPr lang="en-US" altLang="zh-CN" dirty="0"/>
              <a:t>,</a:t>
            </a:r>
            <a:r>
              <a:rPr lang="zh-CN" altLang="en-US" dirty="0"/>
              <a:t>‘</a:t>
            </a:r>
            <a:r>
              <a:rPr lang="en-US" altLang="zh-CN" dirty="0"/>
              <a:t>age</a:t>
            </a:r>
            <a:r>
              <a:rPr lang="zh-CN" altLang="en-US" dirty="0"/>
              <a:t>’</a:t>
            </a:r>
            <a:r>
              <a:rPr lang="en-US" altLang="zh-CN" dirty="0"/>
              <a:t>:20}</a:t>
            </a:r>
            <a:r>
              <a:rPr lang="zh-CN" altLang="en-US" dirty="0"/>
              <a:t>；</a:t>
            </a:r>
            <a:endParaRPr lang="en-US" altLang="zh-CN" dirty="0"/>
          </a:p>
          <a:p>
            <a:r>
              <a:rPr lang="zh-CN" altLang="en-US" dirty="0"/>
              <a:t>元组</a:t>
            </a:r>
            <a:r>
              <a:rPr lang="zh-CN" altLang="en-US" dirty="0">
                <a:sym typeface="Wingdings" panose="05000000000000000000" pitchFamily="2" charset="2"/>
              </a:rPr>
              <a:t>：</a:t>
            </a:r>
            <a:r>
              <a:rPr lang="en-US" altLang="zh-CN" dirty="0">
                <a:sym typeface="Wingdings" panose="05000000000000000000" pitchFamily="2" charset="2"/>
              </a:rPr>
              <a:t>(1,2,3</a:t>
            </a:r>
            <a:r>
              <a:rPr lang="zh-CN" altLang="en-US" dirty="0">
                <a:sym typeface="Wingdings" panose="05000000000000000000" pitchFamily="2" charset="2"/>
              </a:rPr>
              <a:t>，‘李四’</a:t>
            </a:r>
            <a:r>
              <a:rPr lang="en-US" altLang="zh-CN" dirty="0">
                <a:sym typeface="Wingdings" panose="05000000000000000000" pitchFamily="2" charset="2"/>
              </a:rPr>
              <a:t>)</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其他类型：集合，</a:t>
            </a:r>
            <a:r>
              <a:rPr lang="en-US" altLang="zh-CN" dirty="0">
                <a:sym typeface="Wingdings" panose="05000000000000000000" pitchFamily="2" charset="2"/>
              </a:rPr>
              <a:t>None</a:t>
            </a:r>
            <a:r>
              <a:rPr lang="zh-CN" altLang="en-US" dirty="0">
                <a:sym typeface="Wingdings" panose="05000000000000000000" pitchFamily="2" charset="2"/>
              </a:rPr>
              <a:t>，布尔型。</a:t>
            </a:r>
            <a:endParaRPr lang="zh-CN" altLang="en-US" dirty="0"/>
          </a:p>
        </p:txBody>
      </p:sp>
    </p:spTree>
    <p:extLst>
      <p:ext uri="{BB962C8B-B14F-4D97-AF65-F5344CB8AC3E}">
        <p14:creationId xmlns:p14="http://schemas.microsoft.com/office/powerpoint/2010/main" val="375729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a:t>
            </a:r>
          </a:p>
        </p:txBody>
      </p:sp>
      <p:sp>
        <p:nvSpPr>
          <p:cNvPr id="3" name="内容占位符 2"/>
          <p:cNvSpPr>
            <a:spLocks noGrp="1"/>
          </p:cNvSpPr>
          <p:nvPr>
            <p:ph idx="1"/>
          </p:nvPr>
        </p:nvSpPr>
        <p:spPr/>
        <p:txBody>
          <a:bodyPr/>
          <a:lstStyle/>
          <a:p>
            <a:r>
              <a:rPr lang="zh-CN" altLang="en-US" dirty="0"/>
              <a:t>不可变类型；</a:t>
            </a:r>
            <a:endParaRPr lang="en-US" altLang="zh-CN" dirty="0"/>
          </a:p>
          <a:p>
            <a:r>
              <a:rPr lang="zh-CN" altLang="en-US" dirty="0"/>
              <a:t>表示方式：单引号</a:t>
            </a:r>
            <a:r>
              <a:rPr lang="en-US" altLang="zh-CN" dirty="0"/>
              <a:t>’hello’,</a:t>
            </a:r>
            <a:r>
              <a:rPr lang="zh-CN" altLang="en-US" dirty="0"/>
              <a:t>双引号</a:t>
            </a:r>
            <a:r>
              <a:rPr lang="en-US" altLang="zh-CN" dirty="0"/>
              <a:t>”hello”,</a:t>
            </a:r>
            <a:r>
              <a:rPr lang="zh-CN" altLang="en-US" dirty="0"/>
              <a:t>三重引号块</a:t>
            </a:r>
            <a:r>
              <a:rPr lang="en-US" altLang="zh-CN" dirty="0" err="1"/>
              <a:t>str</a:t>
            </a:r>
            <a:r>
              <a:rPr lang="en-US" altLang="zh-CN" dirty="0"/>
              <a:t>=’’’hello world ‘’’</a:t>
            </a:r>
            <a:r>
              <a:rPr lang="zh-CN" altLang="en-US" dirty="0"/>
              <a:t>；三重引号也可以用做长段落注释；</a:t>
            </a:r>
            <a:endParaRPr lang="en-US" altLang="zh-CN" dirty="0"/>
          </a:p>
          <a:p>
            <a:r>
              <a:rPr lang="zh-CN" altLang="en-US" dirty="0"/>
              <a:t>索引：</a:t>
            </a:r>
            <a:r>
              <a:rPr lang="en-US" altLang="zh-CN" dirty="0" err="1"/>
              <a:t>str</a:t>
            </a:r>
            <a:r>
              <a:rPr lang="en-US" altLang="zh-CN" dirty="0"/>
              <a:t>=‘hello world’   </a:t>
            </a:r>
            <a:r>
              <a:rPr lang="en-US" altLang="zh-CN" dirty="0" err="1"/>
              <a:t>str</a:t>
            </a:r>
            <a:r>
              <a:rPr lang="en-US" altLang="zh-CN" dirty="0"/>
              <a:t>[0]-&gt;h;</a:t>
            </a:r>
          </a:p>
          <a:p>
            <a:r>
              <a:rPr lang="zh-CN" altLang="en-US" dirty="0"/>
              <a:t>分片：</a:t>
            </a:r>
            <a:r>
              <a:rPr lang="en-US" altLang="zh-CN" dirty="0" err="1"/>
              <a:t>str</a:t>
            </a:r>
            <a:r>
              <a:rPr lang="en-US" altLang="zh-CN" dirty="0"/>
              <a:t>[1:5]-&gt;</a:t>
            </a:r>
            <a:r>
              <a:rPr lang="en-US" altLang="zh-CN" dirty="0" err="1"/>
              <a:t>ello</a:t>
            </a:r>
            <a:r>
              <a:rPr lang="en-US" altLang="zh-CN" dirty="0"/>
              <a:t>;</a:t>
            </a:r>
          </a:p>
          <a:p>
            <a:r>
              <a:rPr lang="zh-CN" altLang="en-US" dirty="0"/>
              <a:t>常用方法</a:t>
            </a:r>
            <a:r>
              <a:rPr lang="en-US" altLang="zh-CN" dirty="0"/>
              <a:t>:</a:t>
            </a:r>
            <a:r>
              <a:rPr lang="en-US" altLang="zh-CN" dirty="0" err="1"/>
              <a:t>len</a:t>
            </a:r>
            <a:r>
              <a:rPr lang="en-US" altLang="zh-CN" dirty="0"/>
              <a:t>(</a:t>
            </a:r>
            <a:r>
              <a:rPr lang="en-US" altLang="zh-CN" dirty="0" err="1"/>
              <a:t>str</a:t>
            </a:r>
            <a:r>
              <a:rPr lang="en-US" altLang="zh-CN" dirty="0"/>
              <a:t>) </a:t>
            </a:r>
            <a:r>
              <a:rPr lang="zh-CN" altLang="en-US" dirty="0"/>
              <a:t>字符串长度；</a:t>
            </a:r>
            <a:r>
              <a:rPr lang="en-US" altLang="zh-CN" dirty="0" err="1"/>
              <a:t>str.split</a:t>
            </a:r>
            <a:r>
              <a:rPr lang="en-US" altLang="zh-CN" dirty="0"/>
              <a:t>(‘,’) </a:t>
            </a:r>
            <a:r>
              <a:rPr lang="zh-CN" altLang="en-US" dirty="0"/>
              <a:t>字符串分隔；</a:t>
            </a:r>
            <a:r>
              <a:rPr lang="en-US" altLang="zh-CN" dirty="0" err="1"/>
              <a:t>str.replace</a:t>
            </a:r>
            <a:r>
              <a:rPr lang="en-US" altLang="zh-CN" dirty="0"/>
              <a:t>(‘he’,’we’,1) </a:t>
            </a:r>
            <a:r>
              <a:rPr lang="zh-CN" altLang="en-US" dirty="0"/>
              <a:t>替换</a:t>
            </a:r>
            <a:r>
              <a:rPr lang="en-US" altLang="zh-CN" dirty="0"/>
              <a:t>;’my name is {}’.format(‘</a:t>
            </a:r>
            <a:r>
              <a:rPr lang="zh-CN" altLang="en-US" dirty="0"/>
              <a:t>张三</a:t>
            </a:r>
            <a:r>
              <a:rPr lang="en-US" altLang="zh-CN" dirty="0"/>
              <a:t>’)</a:t>
            </a:r>
            <a:r>
              <a:rPr lang="zh-CN" altLang="en-US" dirty="0"/>
              <a:t>格式化等</a:t>
            </a:r>
            <a:r>
              <a:rPr lang="en-US" altLang="zh-CN" dirty="0"/>
              <a:t>;</a:t>
            </a:r>
          </a:p>
          <a:p>
            <a:r>
              <a:rPr lang="zh-CN" altLang="en-US" dirty="0"/>
              <a:t>迭代</a:t>
            </a:r>
            <a:r>
              <a:rPr lang="en-US" altLang="zh-CN" dirty="0"/>
              <a:t>: for s in </a:t>
            </a:r>
            <a:r>
              <a:rPr lang="en-US" altLang="zh-CN" dirty="0" err="1"/>
              <a:t>str:print</a:t>
            </a:r>
            <a:r>
              <a:rPr lang="en-US" altLang="zh-CN" dirty="0"/>
              <a:t>(s);</a:t>
            </a:r>
          </a:p>
          <a:p>
            <a:r>
              <a:rPr lang="zh-CN" altLang="en-US" dirty="0"/>
              <a:t>转义：使用‘</a:t>
            </a:r>
            <a:r>
              <a:rPr lang="en-US" altLang="zh-CN" dirty="0"/>
              <a:t>\</a:t>
            </a:r>
            <a:r>
              <a:rPr lang="zh-CN" altLang="en-US" dirty="0"/>
              <a:t>’字符；</a:t>
            </a:r>
            <a:r>
              <a:rPr lang="en-US" altLang="zh-CN" dirty="0" err="1"/>
              <a:t>r’c</a:t>
            </a:r>
            <a:r>
              <a:rPr lang="en-US" altLang="zh-CN" dirty="0"/>
              <a:t>:\test’ </a:t>
            </a:r>
            <a:r>
              <a:rPr lang="zh-CN" altLang="en-US" dirty="0"/>
              <a:t>禁用转义；</a:t>
            </a:r>
            <a:endParaRPr lang="en-US" altLang="zh-CN" dirty="0"/>
          </a:p>
          <a:p>
            <a:r>
              <a:rPr lang="zh-CN" altLang="en-US" dirty="0"/>
              <a:t>字符串格式化：</a:t>
            </a:r>
            <a:r>
              <a:rPr lang="en-US" altLang="zh-CN" dirty="0"/>
              <a:t>’my name is %</a:t>
            </a:r>
            <a:r>
              <a:rPr lang="en-US" altLang="zh-CN" dirty="0" err="1"/>
              <a:t>s,age</a:t>
            </a:r>
            <a:r>
              <a:rPr lang="en-US" altLang="zh-CN" dirty="0"/>
              <a:t> is %d’ %(‘</a:t>
            </a:r>
            <a:r>
              <a:rPr lang="zh-CN" altLang="en-US" dirty="0"/>
              <a:t>张三</a:t>
            </a:r>
            <a:r>
              <a:rPr lang="en-US" altLang="zh-CN" dirty="0"/>
              <a:t>’,20);</a:t>
            </a:r>
          </a:p>
          <a:p>
            <a:endParaRPr lang="en-US" altLang="zh-CN" dirty="0"/>
          </a:p>
          <a:p>
            <a:endParaRPr lang="zh-CN" altLang="en-US" dirty="0"/>
          </a:p>
        </p:txBody>
      </p:sp>
    </p:spTree>
    <p:extLst>
      <p:ext uri="{BB962C8B-B14F-4D97-AF65-F5344CB8AC3E}">
        <p14:creationId xmlns:p14="http://schemas.microsoft.com/office/powerpoint/2010/main" val="397048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a:t>
            </a:r>
          </a:p>
        </p:txBody>
      </p:sp>
      <p:sp>
        <p:nvSpPr>
          <p:cNvPr id="3" name="内容占位符 2"/>
          <p:cNvSpPr>
            <a:spLocks noGrp="1"/>
          </p:cNvSpPr>
          <p:nvPr>
            <p:ph idx="1"/>
          </p:nvPr>
        </p:nvSpPr>
        <p:spPr/>
        <p:txBody>
          <a:bodyPr/>
          <a:lstStyle/>
          <a:p>
            <a:r>
              <a:rPr lang="zh-CN" altLang="en-US" dirty="0"/>
              <a:t>可变类型；</a:t>
            </a:r>
            <a:endParaRPr lang="en-US" altLang="zh-CN" dirty="0"/>
          </a:p>
          <a:p>
            <a:r>
              <a:rPr lang="zh-CN" altLang="en-US" dirty="0"/>
              <a:t>任意对象的有序集合</a:t>
            </a:r>
            <a:r>
              <a:rPr lang="en-US" altLang="zh-CN" dirty="0"/>
              <a:t>:[1,’str’,[],{}]</a:t>
            </a:r>
          </a:p>
          <a:p>
            <a:r>
              <a:rPr lang="zh-CN" altLang="en-US" dirty="0"/>
              <a:t>索引：</a:t>
            </a:r>
            <a:r>
              <a:rPr lang="en-US" altLang="zh-CN" dirty="0"/>
              <a:t>L=[1,2,3,4] L[</a:t>
            </a:r>
            <a:r>
              <a:rPr lang="en-US" altLang="zh-CN" dirty="0" err="1"/>
              <a:t>i</a:t>
            </a:r>
            <a:r>
              <a:rPr lang="en-US" altLang="zh-CN" dirty="0"/>
              <a:t>]</a:t>
            </a:r>
            <a:r>
              <a:rPr lang="zh-CN" altLang="en-US" dirty="0"/>
              <a:t>获取值；</a:t>
            </a:r>
            <a:endParaRPr lang="en-US" altLang="zh-CN" dirty="0"/>
          </a:p>
          <a:p>
            <a:r>
              <a:rPr lang="zh-CN" altLang="en-US" dirty="0"/>
              <a:t>分片：</a:t>
            </a:r>
            <a:r>
              <a:rPr lang="en-US" altLang="zh-CN" dirty="0"/>
              <a:t>L[1:]-&gt;[2,3,4]</a:t>
            </a:r>
            <a:r>
              <a:rPr lang="zh-CN" altLang="en-US" dirty="0"/>
              <a:t>；</a:t>
            </a:r>
            <a:r>
              <a:rPr lang="en-US" altLang="zh-CN" dirty="0"/>
              <a:t>S=L[:] </a:t>
            </a:r>
            <a:r>
              <a:rPr lang="zh-CN" altLang="en-US" dirty="0"/>
              <a:t>实现</a:t>
            </a:r>
            <a:r>
              <a:rPr lang="en-US" altLang="zh-CN" dirty="0"/>
              <a:t>L</a:t>
            </a:r>
            <a:r>
              <a:rPr lang="zh-CN" altLang="en-US" dirty="0"/>
              <a:t>的浅拷贝</a:t>
            </a:r>
            <a:endParaRPr lang="en-US" altLang="zh-CN" dirty="0"/>
          </a:p>
          <a:p>
            <a:r>
              <a:rPr lang="zh-CN" altLang="en-US" dirty="0"/>
              <a:t>常用方法：</a:t>
            </a:r>
            <a:r>
              <a:rPr lang="en-US" altLang="zh-CN" dirty="0" err="1"/>
              <a:t>L.append</a:t>
            </a:r>
            <a:r>
              <a:rPr lang="en-US" altLang="zh-CN" dirty="0"/>
              <a:t>(‘</a:t>
            </a:r>
            <a:r>
              <a:rPr lang="en-US" altLang="zh-CN" dirty="0" err="1"/>
              <a:t>abc</a:t>
            </a:r>
            <a:r>
              <a:rPr lang="en-US" altLang="zh-CN" dirty="0"/>
              <a:t>’) </a:t>
            </a:r>
            <a:r>
              <a:rPr lang="zh-CN" altLang="en-US" dirty="0"/>
              <a:t>尾部添加</a:t>
            </a:r>
            <a:r>
              <a:rPr lang="en-US" altLang="zh-CN" dirty="0"/>
              <a:t>;</a:t>
            </a:r>
            <a:r>
              <a:rPr lang="en-US" altLang="zh-CN" dirty="0" err="1"/>
              <a:t>L.extend</a:t>
            </a:r>
            <a:r>
              <a:rPr lang="en-US" altLang="zh-CN" dirty="0"/>
              <a:t>([1,2,3])</a:t>
            </a:r>
            <a:r>
              <a:rPr lang="zh-CN" altLang="en-US" dirty="0"/>
              <a:t>尾部添加多个元素</a:t>
            </a:r>
            <a:r>
              <a:rPr lang="en-US" altLang="zh-CN" dirty="0"/>
              <a:t> </a:t>
            </a:r>
            <a:r>
              <a:rPr lang="zh-CN" altLang="en-US" dirty="0"/>
              <a:t>；</a:t>
            </a:r>
            <a:r>
              <a:rPr lang="en-US" altLang="zh-CN" dirty="0" err="1"/>
              <a:t>L.sort</a:t>
            </a:r>
            <a:r>
              <a:rPr lang="en-US" altLang="zh-CN" dirty="0"/>
              <a:t>(reverse=false) </a:t>
            </a:r>
            <a:r>
              <a:rPr lang="zh-CN" altLang="en-US" dirty="0"/>
              <a:t>排序 默认正序排序；</a:t>
            </a:r>
            <a:r>
              <a:rPr lang="en-US" altLang="zh-CN" dirty="0" err="1"/>
              <a:t>L.pop</a:t>
            </a:r>
            <a:r>
              <a:rPr lang="en-US" altLang="zh-CN" dirty="0"/>
              <a:t>(index) </a:t>
            </a:r>
            <a:r>
              <a:rPr lang="zh-CN" altLang="en-US" dirty="0"/>
              <a:t>移除元素 默认尾部移除；</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324107734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947</TotalTime>
  <Words>2539</Words>
  <Application>Microsoft Office PowerPoint</Application>
  <PresentationFormat>宽屏</PresentationFormat>
  <Paragraphs>233</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Arial</vt:lpstr>
      <vt:lpstr>Trebuchet MS</vt:lpstr>
      <vt:lpstr>Wingdings 3</vt:lpstr>
      <vt:lpstr>平面</vt:lpstr>
      <vt:lpstr>Python入门学习</vt:lpstr>
      <vt:lpstr>Python是什么？</vt:lpstr>
      <vt:lpstr>Python特点</vt:lpstr>
      <vt:lpstr>Python使用场景</vt:lpstr>
      <vt:lpstr>Python环境搭建</vt:lpstr>
      <vt:lpstr>Python第三方库安装</vt:lpstr>
      <vt:lpstr>Python内置数据类型</vt:lpstr>
      <vt:lpstr>字符串</vt:lpstr>
      <vt:lpstr>列表</vt:lpstr>
      <vt:lpstr>字典</vt:lpstr>
      <vt:lpstr>元组</vt:lpstr>
      <vt:lpstr>动态类型介绍</vt:lpstr>
      <vt:lpstr>拷贝</vt:lpstr>
      <vt:lpstr>文件操作</vt:lpstr>
      <vt:lpstr>基本语法</vt:lpstr>
      <vt:lpstr>赋值与命名</vt:lpstr>
      <vt:lpstr>If语句</vt:lpstr>
      <vt:lpstr>While循环</vt:lpstr>
      <vt:lpstr>for循环</vt:lpstr>
      <vt:lpstr>内置函数</vt:lpstr>
      <vt:lpstr>函数基本介绍</vt:lpstr>
      <vt:lpstr>作用域</vt:lpstr>
      <vt:lpstr>闭包</vt:lpstr>
      <vt:lpstr>函数参数</vt:lpstr>
      <vt:lpstr>Lambda表达式</vt:lpstr>
      <vt:lpstr>map函数</vt:lpstr>
      <vt:lpstr>filter和reduce函数</vt:lpstr>
      <vt:lpstr>列表解析式</vt:lpstr>
      <vt:lpstr>迭代器</vt:lpstr>
      <vt:lpstr>生成器</vt:lpstr>
      <vt:lpstr>装饰器-1</vt:lpstr>
      <vt:lpstr>装饰器-2</vt:lpstr>
      <vt:lpstr>装饰器-3</vt:lpstr>
      <vt:lpstr>模块导入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Administrator</dc:creator>
  <cp:lastModifiedBy>张 帅</cp:lastModifiedBy>
  <cp:revision>95</cp:revision>
  <dcterms:created xsi:type="dcterms:W3CDTF">2019-02-12T06:27:07Z</dcterms:created>
  <dcterms:modified xsi:type="dcterms:W3CDTF">2019-02-20T16:18:13Z</dcterms:modified>
</cp:coreProperties>
</file>