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990" r:id="rId2"/>
    <p:sldMasterId id="2147484055" r:id="rId3"/>
  </p:sldMasterIdLst>
  <p:sldIdLst>
    <p:sldId id="256"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897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99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2030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2782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606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154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19833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629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59104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69204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6821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327594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64061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024124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58212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22956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74141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096283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065438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35384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97418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602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9244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79405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089480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96937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7459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84564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193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939202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613496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222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45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988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4172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3753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8661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728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9405003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5964283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B6DA34-D19F-48CE-A6EF-FFC49564DE0C}" type="datetimeFigureOut">
              <a:rPr lang="zh-CN" altLang="en-US" smtClean="0"/>
              <a:t>2019/2/28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1082526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102671-37F2-4D71-9B4A-EF5EB279A6F2}"/>
              </a:ext>
            </a:extLst>
          </p:cNvPr>
          <p:cNvSpPr>
            <a:spLocks noGrp="1"/>
          </p:cNvSpPr>
          <p:nvPr>
            <p:ph type="ctrTitle"/>
          </p:nvPr>
        </p:nvSpPr>
        <p:spPr/>
        <p:txBody>
          <a:bodyPr/>
          <a:lstStyle/>
          <a:p>
            <a:r>
              <a:rPr lang="zh-CN" altLang="en-US" dirty="0"/>
              <a:t>集合类类型解析</a:t>
            </a:r>
          </a:p>
        </p:txBody>
      </p:sp>
      <p:sp>
        <p:nvSpPr>
          <p:cNvPr id="3" name="副标题 2">
            <a:extLst>
              <a:ext uri="{FF2B5EF4-FFF2-40B4-BE49-F238E27FC236}">
                <a16:creationId xmlns:a16="http://schemas.microsoft.com/office/drawing/2014/main" xmlns="" id="{A7C968F2-9457-492A-9B5C-90AA670E433A}"/>
              </a:ext>
            </a:extLst>
          </p:cNvPr>
          <p:cNvSpPr>
            <a:spLocks noGrp="1"/>
          </p:cNvSpPr>
          <p:nvPr>
            <p:ph type="subTitle" idx="1"/>
          </p:nvPr>
        </p:nvSpPr>
        <p:spPr>
          <a:xfrm>
            <a:off x="684211" y="4050836"/>
            <a:ext cx="8385144" cy="1947333"/>
          </a:xfrm>
        </p:spPr>
        <p:txBody>
          <a:bodyPr/>
          <a:lstStyle/>
          <a:p>
            <a:r>
              <a:rPr lang="en-US" altLang="zh-CN" dirty="0" err="1"/>
              <a:t>ArrayList,LinkList,HashMap,HashSet,TreeMap,TreeSet,Collection</a:t>
            </a:r>
            <a:endParaRPr lang="zh-CN" altLang="en-US" dirty="0"/>
          </a:p>
        </p:txBody>
      </p:sp>
    </p:spTree>
    <p:extLst>
      <p:ext uri="{BB962C8B-B14F-4D97-AF65-F5344CB8AC3E}">
        <p14:creationId xmlns:p14="http://schemas.microsoft.com/office/powerpoint/2010/main" val="26918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0AC072-884F-4D5F-BE2F-A5BE1003DEF4}"/>
              </a:ext>
            </a:extLst>
          </p:cNvPr>
          <p:cNvSpPr>
            <a:spLocks noGrp="1"/>
          </p:cNvSpPr>
          <p:nvPr>
            <p:ph type="title"/>
          </p:nvPr>
        </p:nvSpPr>
        <p:spPr>
          <a:xfrm>
            <a:off x="628228" y="699796"/>
            <a:ext cx="8534400" cy="1581019"/>
          </a:xfrm>
        </p:spPr>
        <p:txBody>
          <a:bodyPr/>
          <a:lstStyle/>
          <a:p>
            <a:r>
              <a:rPr lang="en-US" altLang="zh-CN" dirty="0"/>
              <a:t>ArrayList-1</a:t>
            </a:r>
            <a:endParaRPr lang="zh-CN" altLang="en-US" dirty="0"/>
          </a:p>
        </p:txBody>
      </p:sp>
      <p:sp>
        <p:nvSpPr>
          <p:cNvPr id="3" name="内容占位符 2">
            <a:extLst>
              <a:ext uri="{FF2B5EF4-FFF2-40B4-BE49-F238E27FC236}">
                <a16:creationId xmlns:a16="http://schemas.microsoft.com/office/drawing/2014/main" xmlns="" id="{5A4F26DD-5B9D-49C8-AC7C-CA9DF2030EDB}"/>
              </a:ext>
            </a:extLst>
          </p:cNvPr>
          <p:cNvSpPr>
            <a:spLocks noGrp="1"/>
          </p:cNvSpPr>
          <p:nvPr>
            <p:ph idx="1"/>
          </p:nvPr>
        </p:nvSpPr>
        <p:spPr>
          <a:xfrm>
            <a:off x="628228" y="2433478"/>
            <a:ext cx="9872871" cy="4287416"/>
          </a:xfrm>
        </p:spPr>
        <p:txBody>
          <a:bodyPr/>
          <a:lstStyle/>
          <a:p>
            <a:r>
              <a:rPr lang="zh-CN" altLang="en-US" dirty="0"/>
              <a:t>动态增加和减少元素；</a:t>
            </a:r>
            <a:endParaRPr lang="en-US" altLang="zh-CN" dirty="0"/>
          </a:p>
          <a:p>
            <a:r>
              <a:rPr lang="en-US" altLang="zh-CN" dirty="0" err="1"/>
              <a:t>AbstractList</a:t>
            </a:r>
            <a:r>
              <a:rPr lang="en-US" altLang="zh-CN" dirty="0"/>
              <a:t>&lt;E&gt;, List&lt;E&gt;, Collection&lt;E&gt;;</a:t>
            </a:r>
          </a:p>
          <a:p>
            <a:r>
              <a:rPr lang="zh-CN" altLang="en-US" dirty="0"/>
              <a:t>构造函数</a:t>
            </a:r>
            <a:r>
              <a:rPr lang="en-US" altLang="zh-CN" dirty="0"/>
              <a:t>:List&lt;E&gt; str = new </a:t>
            </a:r>
            <a:r>
              <a:rPr lang="en-US" altLang="zh-CN" dirty="0" err="1"/>
              <a:t>ArrayList</a:t>
            </a:r>
            <a:r>
              <a:rPr lang="en-US" altLang="zh-CN" dirty="0"/>
              <a:t>&lt;E&gt;(</a:t>
            </a:r>
            <a:r>
              <a:rPr lang="en-US" altLang="zh-CN" dirty="0" err="1"/>
              <a:t>initialCapacity</a:t>
            </a:r>
            <a:r>
              <a:rPr lang="en-US" altLang="zh-CN" dirty="0"/>
              <a:t>);</a:t>
            </a:r>
            <a:r>
              <a:rPr lang="zh-CN" altLang="en-US" dirty="0"/>
              <a:t>可选初始指定大小；</a:t>
            </a:r>
            <a:endParaRPr lang="en-US" altLang="zh-CN" dirty="0"/>
          </a:p>
          <a:p>
            <a:r>
              <a:rPr lang="zh-CN" altLang="en-US" dirty="0"/>
              <a:t>内部以数组进行存储数据：</a:t>
            </a:r>
            <a:r>
              <a:rPr lang="en-US" altLang="zh-CN" dirty="0"/>
              <a:t>Object[] </a:t>
            </a:r>
            <a:r>
              <a:rPr lang="en-US" altLang="zh-CN" dirty="0" err="1"/>
              <a:t>elementData</a:t>
            </a:r>
            <a:endParaRPr lang="en-US" altLang="zh-CN" dirty="0"/>
          </a:p>
          <a:p>
            <a:r>
              <a:rPr lang="zh-CN" altLang="en-US" dirty="0"/>
              <a:t>常用方法：</a:t>
            </a:r>
            <a:r>
              <a:rPr lang="en-US" altLang="zh-CN" dirty="0"/>
              <a:t>add(E) </a:t>
            </a:r>
            <a:r>
              <a:rPr lang="zh-CN" altLang="en-US" dirty="0"/>
              <a:t>添加数据； </a:t>
            </a:r>
            <a:r>
              <a:rPr lang="en-US" altLang="zh-CN" dirty="0"/>
              <a:t>add(</a:t>
            </a:r>
            <a:r>
              <a:rPr lang="en-US" altLang="zh-CN" dirty="0" err="1"/>
              <a:t>index,E</a:t>
            </a:r>
            <a:r>
              <a:rPr lang="en-US" altLang="zh-CN" dirty="0"/>
              <a:t>) </a:t>
            </a:r>
            <a:r>
              <a:rPr lang="zh-CN" altLang="en-US" dirty="0"/>
              <a:t>指定位置添加数据</a:t>
            </a:r>
            <a:r>
              <a:rPr lang="en-US" altLang="zh-CN" dirty="0"/>
              <a:t>; remove(index)</a:t>
            </a:r>
            <a:r>
              <a:rPr lang="zh-CN" altLang="en-US" dirty="0"/>
              <a:t>，</a:t>
            </a:r>
            <a:r>
              <a:rPr lang="en-US" altLang="zh-CN" dirty="0"/>
              <a:t>remove(o)</a:t>
            </a:r>
            <a:r>
              <a:rPr lang="zh-CN" altLang="en-US" dirty="0"/>
              <a:t>移除数据</a:t>
            </a:r>
            <a:r>
              <a:rPr lang="en-US" altLang="zh-CN" dirty="0"/>
              <a:t>;clear()</a:t>
            </a:r>
            <a:r>
              <a:rPr lang="zh-CN" altLang="en-US" dirty="0"/>
              <a:t>清空数据</a:t>
            </a:r>
            <a:r>
              <a:rPr lang="en-US" altLang="zh-CN" dirty="0"/>
              <a:t>;</a:t>
            </a:r>
            <a:r>
              <a:rPr lang="en-US" altLang="zh-CN" dirty="0" err="1"/>
              <a:t>indexof</a:t>
            </a:r>
            <a:r>
              <a:rPr lang="en-US" altLang="zh-CN" dirty="0"/>
              <a:t>(o) </a:t>
            </a:r>
            <a:r>
              <a:rPr lang="zh-CN" altLang="en-US" dirty="0"/>
              <a:t>查询指定数据的索引，不存在时为</a:t>
            </a:r>
            <a:r>
              <a:rPr lang="en-US" altLang="zh-CN" dirty="0"/>
              <a:t>-1</a:t>
            </a:r>
            <a:r>
              <a:rPr lang="zh-CN" altLang="en-US" dirty="0"/>
              <a:t>；</a:t>
            </a:r>
            <a:r>
              <a:rPr lang="en-US" altLang="zh-CN" dirty="0"/>
              <a:t>contains(o)</a:t>
            </a:r>
            <a:r>
              <a:rPr lang="zh-CN" altLang="en-US" dirty="0"/>
              <a:t>是否存在；</a:t>
            </a:r>
            <a:r>
              <a:rPr lang="en-US" altLang="zh-CN" dirty="0"/>
              <a:t>size() </a:t>
            </a:r>
            <a:r>
              <a:rPr lang="zh-CN" altLang="en-US" dirty="0"/>
              <a:t>大小</a:t>
            </a:r>
            <a:r>
              <a:rPr lang="en-US" altLang="zh-CN" dirty="0"/>
              <a:t>;get(index) </a:t>
            </a:r>
            <a:r>
              <a:rPr lang="zh-CN" altLang="en-US" dirty="0"/>
              <a:t>获取值</a:t>
            </a:r>
            <a:endParaRPr lang="en-US" altLang="zh-CN" dirty="0"/>
          </a:p>
          <a:p>
            <a:r>
              <a:rPr lang="zh-CN" altLang="en-US" dirty="0"/>
              <a:t>效率：每当添加数据时，会判断当前容量是否满足条件，会进行扩容，比较影响效率：</a:t>
            </a:r>
            <a:endParaRPr lang="en-US" altLang="zh-CN" dirty="0"/>
          </a:p>
          <a:p>
            <a:r>
              <a:rPr lang="en-US" altLang="zh-CN" dirty="0"/>
              <a:t>int </a:t>
            </a:r>
            <a:r>
              <a:rPr lang="en-US" altLang="zh-CN" dirty="0" err="1"/>
              <a:t>newCapacity</a:t>
            </a:r>
            <a:r>
              <a:rPr lang="en-US" altLang="zh-CN" dirty="0"/>
              <a:t> = </a:t>
            </a:r>
            <a:r>
              <a:rPr lang="en-US" altLang="zh-CN" dirty="0" err="1"/>
              <a:t>oldCapacity</a:t>
            </a:r>
            <a:r>
              <a:rPr lang="en-US" altLang="zh-CN" dirty="0"/>
              <a:t> + (</a:t>
            </a:r>
            <a:r>
              <a:rPr lang="en-US" altLang="zh-CN" dirty="0" err="1"/>
              <a:t>oldCapacity</a:t>
            </a:r>
            <a:r>
              <a:rPr lang="en-US" altLang="zh-CN" dirty="0"/>
              <a:t> &gt;&gt; 1);</a:t>
            </a:r>
          </a:p>
          <a:p>
            <a:r>
              <a:rPr lang="en-US" altLang="zh-CN" dirty="0" err="1"/>
              <a:t>elementData</a:t>
            </a:r>
            <a:r>
              <a:rPr lang="en-US" altLang="zh-CN" dirty="0"/>
              <a:t> = </a:t>
            </a:r>
            <a:r>
              <a:rPr lang="en-US" altLang="zh-CN" dirty="0" err="1"/>
              <a:t>Arrays.copyOf</a:t>
            </a:r>
            <a:r>
              <a:rPr lang="en-US" altLang="zh-CN" dirty="0"/>
              <a:t>(</a:t>
            </a:r>
            <a:r>
              <a:rPr lang="en-US" altLang="zh-CN" dirty="0" err="1"/>
              <a:t>elementData</a:t>
            </a:r>
            <a:r>
              <a:rPr lang="en-US" altLang="zh-CN" dirty="0"/>
              <a:t>, </a:t>
            </a:r>
            <a:r>
              <a:rPr lang="en-US" altLang="zh-CN" dirty="0" err="1"/>
              <a:t>newCapacity</a:t>
            </a:r>
            <a:r>
              <a:rPr lang="en-US" altLang="zh-CN" dirty="0"/>
              <a:t>);</a:t>
            </a:r>
          </a:p>
          <a:p>
            <a:r>
              <a:rPr lang="en-US" altLang="zh-CN" dirty="0" err="1"/>
              <a:t>ArrayList</a:t>
            </a:r>
            <a:r>
              <a:rPr lang="zh-CN" altLang="en-US" dirty="0"/>
              <a:t>是动态数组，调用</a:t>
            </a:r>
            <a:r>
              <a:rPr lang="en-US" altLang="zh-CN" dirty="0" err="1"/>
              <a:t>IndexOf</a:t>
            </a:r>
            <a:r>
              <a:rPr lang="zh-CN" altLang="en-US" dirty="0"/>
              <a:t>、</a:t>
            </a:r>
            <a:r>
              <a:rPr lang="en-US" altLang="zh-CN" dirty="0"/>
              <a:t>Contains</a:t>
            </a:r>
            <a:r>
              <a:rPr lang="zh-CN" altLang="en-US" dirty="0"/>
              <a:t>等方法是执行的简单的循环来查找元素；</a:t>
            </a:r>
            <a:endParaRPr lang="en-US" altLang="zh-CN" dirty="0"/>
          </a:p>
          <a:p>
            <a:endParaRPr lang="zh-CN" altLang="en-US" dirty="0"/>
          </a:p>
        </p:txBody>
      </p:sp>
    </p:spTree>
    <p:extLst>
      <p:ext uri="{BB962C8B-B14F-4D97-AF65-F5344CB8AC3E}">
        <p14:creationId xmlns:p14="http://schemas.microsoft.com/office/powerpoint/2010/main" val="195909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07EB44-BB25-4CB4-8159-4BC1835D631D}"/>
              </a:ext>
            </a:extLst>
          </p:cNvPr>
          <p:cNvSpPr>
            <a:spLocks noGrp="1"/>
          </p:cNvSpPr>
          <p:nvPr>
            <p:ph type="title"/>
          </p:nvPr>
        </p:nvSpPr>
        <p:spPr/>
        <p:txBody>
          <a:bodyPr/>
          <a:lstStyle/>
          <a:p>
            <a:r>
              <a:rPr lang="en-US" altLang="zh-CN" dirty="0"/>
              <a:t>ArrayList-2</a:t>
            </a:r>
            <a:endParaRPr lang="zh-CN" altLang="en-US" dirty="0"/>
          </a:p>
        </p:txBody>
      </p:sp>
      <p:sp>
        <p:nvSpPr>
          <p:cNvPr id="3" name="内容占位符 2">
            <a:extLst>
              <a:ext uri="{FF2B5EF4-FFF2-40B4-BE49-F238E27FC236}">
                <a16:creationId xmlns:a16="http://schemas.microsoft.com/office/drawing/2014/main" xmlns="" id="{A6A42B36-FBE6-4893-9E56-9CB237E1AEBC}"/>
              </a:ext>
            </a:extLst>
          </p:cNvPr>
          <p:cNvSpPr>
            <a:spLocks noGrp="1"/>
          </p:cNvSpPr>
          <p:nvPr>
            <p:ph idx="1"/>
          </p:nvPr>
        </p:nvSpPr>
        <p:spPr/>
        <p:txBody>
          <a:bodyPr/>
          <a:lstStyle/>
          <a:p>
            <a:r>
              <a:rPr lang="zh-CN" altLang="en-US" dirty="0"/>
              <a:t>数组结构的优点是便于对集合进行快速的随机访问；</a:t>
            </a:r>
            <a:endParaRPr lang="en-US" altLang="zh-CN" dirty="0"/>
          </a:p>
          <a:p>
            <a:r>
              <a:rPr lang="zh-CN" altLang="en-US" dirty="0"/>
              <a:t>数组结构的缺点是向指定索引位置插入对象和删除指定索引位置对象的速度较慢</a:t>
            </a:r>
            <a:r>
              <a:rPr lang="en-US" altLang="zh-CN" dirty="0"/>
              <a:t>:</a:t>
            </a:r>
          </a:p>
          <a:p>
            <a:r>
              <a:rPr lang="en-US" altLang="zh-CN" dirty="0" err="1"/>
              <a:t>System.arraycopy</a:t>
            </a:r>
            <a:r>
              <a:rPr lang="en-US" altLang="zh-CN" dirty="0"/>
              <a:t>(</a:t>
            </a:r>
            <a:r>
              <a:rPr lang="en-US" altLang="zh-CN" dirty="0" err="1"/>
              <a:t>elementData</a:t>
            </a:r>
            <a:r>
              <a:rPr lang="en-US" altLang="zh-CN" dirty="0"/>
              <a:t>, index, </a:t>
            </a:r>
            <a:r>
              <a:rPr lang="en-US" altLang="zh-CN" dirty="0" err="1"/>
              <a:t>elementData</a:t>
            </a:r>
            <a:r>
              <a:rPr lang="en-US" altLang="zh-CN" dirty="0"/>
              <a:t>, index + 1,size - index);</a:t>
            </a:r>
            <a:endParaRPr lang="zh-CN" altLang="en-US" dirty="0"/>
          </a:p>
        </p:txBody>
      </p:sp>
    </p:spTree>
    <p:extLst>
      <p:ext uri="{BB962C8B-B14F-4D97-AF65-F5344CB8AC3E}">
        <p14:creationId xmlns:p14="http://schemas.microsoft.com/office/powerpoint/2010/main" val="24778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LinkedList-1</a:t>
            </a:r>
            <a:endParaRPr lang="zh-CN" altLang="en-US" dirty="0"/>
          </a:p>
        </p:txBody>
      </p:sp>
      <p:sp>
        <p:nvSpPr>
          <p:cNvPr id="3" name="内容占位符 2"/>
          <p:cNvSpPr>
            <a:spLocks noGrp="1"/>
          </p:cNvSpPr>
          <p:nvPr>
            <p:ph idx="1"/>
          </p:nvPr>
        </p:nvSpPr>
        <p:spPr/>
        <p:txBody>
          <a:bodyPr/>
          <a:lstStyle/>
          <a:p>
            <a:r>
              <a:rPr lang="zh-CN" altLang="en-US" dirty="0" smtClean="0"/>
              <a:t>基于双向链表实现，即存储单元不仅存储数据同时存储前一条和后一条数据的地址；</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常用方法：</a:t>
            </a:r>
            <a:r>
              <a:rPr lang="en-US" altLang="zh-CN" dirty="0" smtClean="0"/>
              <a:t>add(o),add(</a:t>
            </a:r>
            <a:r>
              <a:rPr lang="en-US" altLang="zh-CN" dirty="0" err="1" smtClean="0"/>
              <a:t>index,o</a:t>
            </a:r>
            <a:r>
              <a:rPr lang="en-US" altLang="zh-CN" dirty="0" smtClean="0"/>
              <a:t>)</a:t>
            </a:r>
            <a:r>
              <a:rPr lang="zh-CN" altLang="en-US" dirty="0" smtClean="0"/>
              <a:t>添加数据；</a:t>
            </a:r>
            <a:r>
              <a:rPr lang="en-US" altLang="zh-CN" dirty="0" smtClean="0"/>
              <a:t>contains(o)</a:t>
            </a:r>
            <a:r>
              <a:rPr lang="zh-CN" altLang="en-US" dirty="0" smtClean="0"/>
              <a:t>是否存在；</a:t>
            </a:r>
            <a:r>
              <a:rPr lang="en-US" altLang="zh-CN" dirty="0" smtClean="0"/>
              <a:t>get(index)</a:t>
            </a:r>
            <a:r>
              <a:rPr lang="zh-CN" altLang="en-US" dirty="0" smtClean="0"/>
              <a:t>获取数据；</a:t>
            </a:r>
            <a:r>
              <a:rPr lang="en-US" altLang="zh-CN" dirty="0" err="1" smtClean="0"/>
              <a:t>indexof</a:t>
            </a:r>
            <a:r>
              <a:rPr lang="en-US" altLang="zh-CN" dirty="0" smtClean="0"/>
              <a:t>(o)</a:t>
            </a:r>
            <a:r>
              <a:rPr lang="zh-CN" altLang="en-US" dirty="0" smtClean="0"/>
              <a:t>获取索引；</a:t>
            </a:r>
            <a:r>
              <a:rPr lang="en-US" altLang="zh-CN" dirty="0" smtClean="0"/>
              <a:t>remove(o)</a:t>
            </a:r>
            <a:r>
              <a:rPr lang="zh-CN" altLang="en-US" dirty="0" smtClean="0"/>
              <a:t>移除</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44361" y="2771366"/>
            <a:ext cx="3371850" cy="2238375"/>
          </a:xfrm>
          <a:prstGeom prst="rect">
            <a:avLst/>
          </a:prstGeom>
        </p:spPr>
      </p:pic>
      <p:pic>
        <p:nvPicPr>
          <p:cNvPr id="5" name="图片 4"/>
          <p:cNvPicPr>
            <a:picLocks noChangeAspect="1"/>
          </p:cNvPicPr>
          <p:nvPr/>
        </p:nvPicPr>
        <p:blipFill>
          <a:blip r:embed="rId3"/>
          <a:stretch>
            <a:fillRect/>
          </a:stretch>
        </p:blipFill>
        <p:spPr>
          <a:xfrm>
            <a:off x="4609419" y="2771366"/>
            <a:ext cx="5324475" cy="800100"/>
          </a:xfrm>
          <a:prstGeom prst="rect">
            <a:avLst/>
          </a:prstGeom>
        </p:spPr>
      </p:pic>
    </p:spTree>
    <p:extLst>
      <p:ext uri="{BB962C8B-B14F-4D97-AF65-F5344CB8AC3E}">
        <p14:creationId xmlns:p14="http://schemas.microsoft.com/office/powerpoint/2010/main" val="254513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LinkedList-2</a:t>
            </a:r>
            <a:endParaRPr lang="zh-CN" altLang="en-US" dirty="0"/>
          </a:p>
        </p:txBody>
      </p:sp>
      <p:sp>
        <p:nvSpPr>
          <p:cNvPr id="3" name="内容占位符 2"/>
          <p:cNvSpPr>
            <a:spLocks noGrp="1"/>
          </p:cNvSpPr>
          <p:nvPr>
            <p:ph idx="1"/>
          </p:nvPr>
        </p:nvSpPr>
        <p:spPr/>
        <p:txBody>
          <a:bodyPr/>
          <a:lstStyle/>
          <a:p>
            <a:r>
              <a:rPr lang="zh-CN" altLang="en-US" dirty="0" smtClean="0"/>
              <a:t>获取数据索引时会从第一个数据开始遍历，通过</a:t>
            </a:r>
            <a:r>
              <a:rPr lang="en-US" altLang="zh-CN" dirty="0" smtClean="0"/>
              <a:t>next</a:t>
            </a:r>
            <a:r>
              <a:rPr lang="zh-CN" altLang="en-US" dirty="0" smtClean="0"/>
              <a:t>获取下一个元素地址，继续进行判断，类似</a:t>
            </a:r>
            <a:r>
              <a:rPr lang="en-US" altLang="zh-CN" dirty="0" smtClean="0"/>
              <a:t>contains(o),</a:t>
            </a:r>
            <a:r>
              <a:rPr lang="en-US" altLang="zh-CN" dirty="0" err="1" smtClean="0"/>
              <a:t>indexof</a:t>
            </a:r>
            <a:r>
              <a:rPr lang="en-US" altLang="zh-CN" dirty="0" smtClean="0"/>
              <a:t>(o)</a:t>
            </a:r>
            <a:r>
              <a:rPr lang="zh-CN" altLang="en-US" dirty="0" smtClean="0"/>
              <a:t>方法；</a:t>
            </a:r>
            <a:endParaRPr lang="en-US" altLang="zh-CN" dirty="0" smtClean="0"/>
          </a:p>
          <a:p>
            <a:endParaRPr lang="en-US" altLang="zh-CN" dirty="0"/>
          </a:p>
          <a:p>
            <a:endParaRPr lang="en-US" altLang="zh-CN" dirty="0" smtClean="0"/>
          </a:p>
          <a:p>
            <a:endParaRPr lang="en-US" altLang="zh-CN" dirty="0" smtClean="0"/>
          </a:p>
          <a:p>
            <a:r>
              <a:rPr lang="zh-CN" altLang="en-US" dirty="0" smtClean="0"/>
              <a:t>依据索引获取数据时，会从近的头部或者尾部进行查找，类似方法</a:t>
            </a:r>
            <a:r>
              <a:rPr lang="en-US" altLang="zh-CN" dirty="0" smtClean="0"/>
              <a:t>get(index);</a:t>
            </a:r>
          </a:p>
          <a:p>
            <a:endParaRPr lang="zh-CN" altLang="en-US" dirty="0"/>
          </a:p>
        </p:txBody>
      </p:sp>
      <p:pic>
        <p:nvPicPr>
          <p:cNvPr id="4" name="图片 3"/>
          <p:cNvPicPr>
            <a:picLocks noChangeAspect="1"/>
          </p:cNvPicPr>
          <p:nvPr/>
        </p:nvPicPr>
        <p:blipFill>
          <a:blip r:embed="rId2"/>
          <a:stretch>
            <a:fillRect/>
          </a:stretch>
        </p:blipFill>
        <p:spPr>
          <a:xfrm>
            <a:off x="1144361" y="2798989"/>
            <a:ext cx="3371850" cy="1085850"/>
          </a:xfrm>
          <a:prstGeom prst="rect">
            <a:avLst/>
          </a:prstGeom>
        </p:spPr>
      </p:pic>
      <p:pic>
        <p:nvPicPr>
          <p:cNvPr id="5" name="图片 4"/>
          <p:cNvPicPr>
            <a:picLocks noChangeAspect="1"/>
          </p:cNvPicPr>
          <p:nvPr/>
        </p:nvPicPr>
        <p:blipFill>
          <a:blip r:embed="rId3"/>
          <a:stretch>
            <a:fillRect/>
          </a:stretch>
        </p:blipFill>
        <p:spPr>
          <a:xfrm>
            <a:off x="1038088" y="4367212"/>
            <a:ext cx="2905125" cy="2390775"/>
          </a:xfrm>
          <a:prstGeom prst="rect">
            <a:avLst/>
          </a:prstGeom>
        </p:spPr>
      </p:pic>
    </p:spTree>
    <p:extLst>
      <p:ext uri="{BB962C8B-B14F-4D97-AF65-F5344CB8AC3E}">
        <p14:creationId xmlns:p14="http://schemas.microsoft.com/office/powerpoint/2010/main" val="211800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LinkedList-3</a:t>
            </a:r>
            <a:endParaRPr lang="zh-CN" altLang="en-US" dirty="0"/>
          </a:p>
        </p:txBody>
      </p:sp>
      <p:sp>
        <p:nvSpPr>
          <p:cNvPr id="3" name="内容占位符 2"/>
          <p:cNvSpPr>
            <a:spLocks noGrp="1"/>
          </p:cNvSpPr>
          <p:nvPr>
            <p:ph idx="1"/>
          </p:nvPr>
        </p:nvSpPr>
        <p:spPr/>
        <p:txBody>
          <a:bodyPr/>
          <a:lstStyle/>
          <a:p>
            <a:r>
              <a:rPr lang="zh-CN" altLang="en-US" dirty="0"/>
              <a:t>如果你十分确定你插入、删除的元素是在前半段，那么就使用</a:t>
            </a:r>
            <a:r>
              <a:rPr lang="en-US" altLang="zh-CN" dirty="0" err="1"/>
              <a:t>LinkedList</a:t>
            </a:r>
            <a:r>
              <a:rPr lang="zh-CN" altLang="en-US" dirty="0"/>
              <a:t>；如果你十分确定你删除、删除的元素在比较靠后的位置，那么可以考虑使用</a:t>
            </a:r>
            <a:r>
              <a:rPr lang="en-US" altLang="zh-CN" dirty="0" err="1"/>
              <a:t>ArrayList</a:t>
            </a:r>
            <a:r>
              <a:rPr lang="zh-CN" altLang="en-US" dirty="0"/>
              <a:t>。如果你不能确定你要做的插入、删除是在哪儿呢？那还是建议你使用</a:t>
            </a:r>
            <a:r>
              <a:rPr lang="en-US" altLang="zh-CN" dirty="0" err="1"/>
              <a:t>LinkedList</a:t>
            </a:r>
            <a:r>
              <a:rPr lang="zh-CN" altLang="en-US" dirty="0"/>
              <a:t>吧，因为一来</a:t>
            </a:r>
            <a:r>
              <a:rPr lang="en-US" altLang="zh-CN" dirty="0" err="1"/>
              <a:t>LinkedList</a:t>
            </a:r>
            <a:r>
              <a:rPr lang="zh-CN" altLang="en-US" dirty="0"/>
              <a:t>整体插入、删除的执行效率比较稳定，没有</a:t>
            </a:r>
            <a:r>
              <a:rPr lang="en-US" altLang="zh-CN" dirty="0" err="1"/>
              <a:t>ArrayList</a:t>
            </a:r>
            <a:r>
              <a:rPr lang="zh-CN" altLang="en-US" dirty="0"/>
              <a:t>这种越往后越快的情况；二来插入元素的时候，弄得不好</a:t>
            </a:r>
            <a:r>
              <a:rPr lang="en-US" altLang="zh-CN" dirty="0" err="1"/>
              <a:t>ArrayList</a:t>
            </a:r>
            <a:r>
              <a:rPr lang="zh-CN" altLang="en-US" dirty="0"/>
              <a:t>就要进行一次扩容，记住，</a:t>
            </a:r>
            <a:r>
              <a:rPr lang="en-US" altLang="zh-CN" dirty="0" err="1"/>
              <a:t>ArrayList</a:t>
            </a:r>
            <a:r>
              <a:rPr lang="zh-CN" altLang="en-US"/>
              <a:t>底层数组扩容是一个既消耗时间又消耗空间的操作</a:t>
            </a:r>
          </a:p>
        </p:txBody>
      </p:sp>
    </p:spTree>
    <p:extLst>
      <p:ext uri="{BB962C8B-B14F-4D97-AF65-F5344CB8AC3E}">
        <p14:creationId xmlns:p14="http://schemas.microsoft.com/office/powerpoint/2010/main" val="7658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HashMap-1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基于哈希表的 </a:t>
            </a:r>
            <a:r>
              <a:rPr lang="en-US" altLang="zh-CN" dirty="0"/>
              <a:t>Map </a:t>
            </a:r>
            <a:r>
              <a:rPr lang="zh-CN" altLang="en-US" dirty="0"/>
              <a:t>接口的实现，以</a:t>
            </a:r>
            <a:r>
              <a:rPr lang="en-US" altLang="zh-CN" dirty="0"/>
              <a:t>key-value</a:t>
            </a:r>
            <a:r>
              <a:rPr lang="zh-CN" altLang="en-US" dirty="0"/>
              <a:t>的形式</a:t>
            </a:r>
            <a:r>
              <a:rPr lang="zh-CN" altLang="en-US" dirty="0" smtClean="0"/>
              <a:t>存在</a:t>
            </a:r>
            <a:r>
              <a:rPr lang="en-US" altLang="zh-CN" dirty="0" smtClean="0"/>
              <a:t>;</a:t>
            </a:r>
          </a:p>
          <a:p>
            <a:r>
              <a:rPr lang="zh-CN" altLang="en-US" dirty="0"/>
              <a:t>构造</a:t>
            </a:r>
            <a:r>
              <a:rPr lang="zh-CN" altLang="en-US" dirty="0" smtClean="0"/>
              <a:t>函数</a:t>
            </a:r>
            <a:r>
              <a:rPr lang="en-US" altLang="zh-CN" dirty="0" smtClean="0"/>
              <a:t>:</a:t>
            </a:r>
            <a:r>
              <a:rPr lang="en-US" altLang="zh-CN" dirty="0" err="1"/>
              <a:t>HashMap</a:t>
            </a:r>
            <a:r>
              <a:rPr lang="en-US" altLang="zh-CN" dirty="0" smtClean="0"/>
              <a:t>() </a:t>
            </a:r>
            <a:r>
              <a:rPr lang="zh-CN" altLang="en-US" dirty="0" smtClean="0"/>
              <a:t>默认大小为</a:t>
            </a:r>
            <a:r>
              <a:rPr lang="en-US" altLang="zh-CN" dirty="0" smtClean="0"/>
              <a:t>16 ;</a:t>
            </a:r>
            <a:r>
              <a:rPr lang="en-US" altLang="zh-CN" dirty="0"/>
              <a:t>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smtClean="0"/>
              <a:t>);</a:t>
            </a:r>
            <a:r>
              <a:rPr lang="en-US" altLang="zh-CN" dirty="0"/>
              <a:t> </a:t>
            </a:r>
            <a:r>
              <a:rPr lang="en-US" altLang="zh-CN" dirty="0" err="1"/>
              <a:t>HashMap</a:t>
            </a:r>
            <a:r>
              <a:rPr lang="en-US" altLang="zh-CN" dirty="0"/>
              <a:t>(</a:t>
            </a:r>
            <a:r>
              <a:rPr lang="en-US" altLang="zh-CN" dirty="0" err="1"/>
              <a:t>int</a:t>
            </a:r>
            <a:r>
              <a:rPr lang="en-US" altLang="zh-CN" dirty="0"/>
              <a:t> </a:t>
            </a:r>
            <a:r>
              <a:rPr lang="en-US" altLang="zh-CN" dirty="0" err="1"/>
              <a:t>initialCapacity</a:t>
            </a:r>
            <a:r>
              <a:rPr lang="en-US" altLang="zh-CN" dirty="0"/>
              <a:t>, float </a:t>
            </a:r>
            <a:r>
              <a:rPr lang="en-US" altLang="zh-CN" dirty="0" err="1"/>
              <a:t>loadFactor</a:t>
            </a:r>
            <a:r>
              <a:rPr lang="en-US" altLang="zh-CN" dirty="0" smtClean="0"/>
              <a:t>);</a:t>
            </a:r>
          </a:p>
          <a:p>
            <a:r>
              <a:rPr lang="zh-CN" altLang="en-US" dirty="0"/>
              <a:t>初始容量，加载</a:t>
            </a:r>
            <a:r>
              <a:rPr lang="zh-CN" altLang="en-US" dirty="0" smtClean="0"/>
              <a:t>因子</a:t>
            </a:r>
            <a:r>
              <a:rPr lang="en-US" altLang="zh-CN" dirty="0"/>
              <a:t>:</a:t>
            </a:r>
            <a:r>
              <a:rPr lang="en-US" altLang="zh-CN" dirty="0" smtClean="0"/>
              <a:t>threshold=</a:t>
            </a:r>
            <a:r>
              <a:rPr lang="zh-CN" altLang="en-US" dirty="0" smtClean="0"/>
              <a:t>初始容量</a:t>
            </a:r>
            <a:r>
              <a:rPr lang="en-US" altLang="zh-CN" dirty="0" smtClean="0"/>
              <a:t>*</a:t>
            </a:r>
            <a:r>
              <a:rPr lang="zh-CN" altLang="en-US" dirty="0" smtClean="0"/>
              <a:t>加载因子</a:t>
            </a:r>
            <a:r>
              <a:rPr lang="en-US" altLang="zh-CN" dirty="0" smtClean="0"/>
              <a:t>,</a:t>
            </a:r>
            <a:r>
              <a:rPr lang="zh-CN" altLang="en-US" dirty="0" smtClean="0"/>
              <a:t>加载因子默认为</a:t>
            </a:r>
            <a:r>
              <a:rPr lang="en-US" altLang="zh-CN" dirty="0" smtClean="0"/>
              <a:t>0.75;</a:t>
            </a:r>
          </a:p>
          <a:p>
            <a:r>
              <a:rPr lang="zh-CN" altLang="en-US" dirty="0" smtClean="0"/>
              <a:t> 内部由</a:t>
            </a:r>
            <a:r>
              <a:rPr lang="en-US" altLang="zh-CN" dirty="0"/>
              <a:t>Node&lt;K,V&gt;[] </a:t>
            </a:r>
            <a:r>
              <a:rPr lang="en-US" altLang="zh-CN" dirty="0" smtClean="0"/>
              <a:t>table </a:t>
            </a:r>
            <a:r>
              <a:rPr lang="zh-CN" altLang="en-US" dirty="0" smtClean="0"/>
              <a:t>存储；</a:t>
            </a:r>
            <a:endParaRPr lang="en-US" altLang="zh-CN" dirty="0" smtClean="0"/>
          </a:p>
          <a:p>
            <a:r>
              <a:rPr lang="zh-CN" altLang="en-US" dirty="0"/>
              <a:t>为了保证</a:t>
            </a:r>
            <a:r>
              <a:rPr lang="en-US" altLang="zh-CN" dirty="0" err="1"/>
              <a:t>HashMap</a:t>
            </a:r>
            <a:r>
              <a:rPr lang="zh-CN" altLang="en-US" dirty="0"/>
              <a:t>的效率，系统必须要在某个临界点进行扩容处理。该临界点在当</a:t>
            </a:r>
            <a:r>
              <a:rPr lang="en-US" altLang="zh-CN" dirty="0" err="1"/>
              <a:t>HashMap</a:t>
            </a:r>
            <a:r>
              <a:rPr lang="zh-CN" altLang="en-US" dirty="0"/>
              <a:t>中元素的数量等于</a:t>
            </a:r>
            <a:r>
              <a:rPr lang="en-US" altLang="zh-CN" dirty="0"/>
              <a:t>table</a:t>
            </a:r>
            <a:r>
              <a:rPr lang="zh-CN" altLang="en-US" dirty="0"/>
              <a:t>数组长度*加载因子。但是扩容是一个非常耗时的过程，因为它需要重新计算这些数据在新</a:t>
            </a:r>
            <a:r>
              <a:rPr lang="en-US" altLang="zh-CN" dirty="0"/>
              <a:t>table</a:t>
            </a:r>
            <a:r>
              <a:rPr lang="zh-CN" altLang="en-US" dirty="0"/>
              <a:t>数组中的位置并进行复制处理。所以如果我们已经预知</a:t>
            </a:r>
            <a:r>
              <a:rPr lang="en-US" altLang="zh-CN" dirty="0" err="1"/>
              <a:t>HashMap</a:t>
            </a:r>
            <a:r>
              <a:rPr lang="zh-CN" altLang="en-US" dirty="0"/>
              <a:t>中元素的个数，那么预设元素的个数能够有效的提高</a:t>
            </a:r>
            <a:r>
              <a:rPr lang="en-US" altLang="zh-CN" dirty="0" err="1"/>
              <a:t>HashMap</a:t>
            </a:r>
            <a:r>
              <a:rPr lang="zh-CN" altLang="en-US" dirty="0"/>
              <a:t>的</a:t>
            </a:r>
            <a:r>
              <a:rPr lang="zh-CN" altLang="en-US" dirty="0" smtClean="0"/>
              <a:t>性能；</a:t>
            </a:r>
            <a:endParaRPr lang="en-US" altLang="zh-CN" dirty="0" smtClean="0"/>
          </a:p>
          <a:p>
            <a:r>
              <a:rPr lang="zh-CN" altLang="en-US" dirty="0" smtClean="0"/>
              <a:t>常用方法：</a:t>
            </a:r>
            <a:r>
              <a:rPr lang="en-US" altLang="zh-CN" dirty="0" smtClean="0"/>
              <a:t>put(K,V),</a:t>
            </a:r>
            <a:r>
              <a:rPr lang="en-US" altLang="zh-CN" dirty="0" err="1" smtClean="0"/>
              <a:t>containsKey</a:t>
            </a:r>
            <a:r>
              <a:rPr lang="en-US" altLang="zh-CN" dirty="0" smtClean="0"/>
              <a:t>(K),</a:t>
            </a:r>
            <a:r>
              <a:rPr lang="en-US" altLang="zh-CN" dirty="0" err="1" smtClean="0"/>
              <a:t>containsValue</a:t>
            </a:r>
            <a:r>
              <a:rPr lang="en-US" altLang="zh-CN" dirty="0" smtClean="0"/>
              <a:t>(V),get(K),</a:t>
            </a:r>
            <a:r>
              <a:rPr lang="en-US" altLang="zh-CN" dirty="0" err="1" smtClean="0"/>
              <a:t>entrySet</a:t>
            </a:r>
            <a:r>
              <a:rPr lang="en-US" altLang="zh-CN" dirty="0" smtClean="0"/>
              <a:t>(),remove(K)</a:t>
            </a:r>
            <a:endParaRPr lang="zh-CN" altLang="en-US" dirty="0"/>
          </a:p>
        </p:txBody>
      </p:sp>
    </p:spTree>
    <p:extLst>
      <p:ext uri="{BB962C8B-B14F-4D97-AF65-F5344CB8AC3E}">
        <p14:creationId xmlns:p14="http://schemas.microsoft.com/office/powerpoint/2010/main" val="288446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2675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TM02892315[[fn=丝状]]</Template>
  <TotalTime>304</TotalTime>
  <Words>608</Words>
  <Application>Microsoft Office PowerPoint</Application>
  <PresentationFormat>宽屏</PresentationFormat>
  <Paragraphs>40</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8</vt:i4>
      </vt:variant>
    </vt:vector>
  </HeadingPairs>
  <TitlesOfParts>
    <vt:vector size="20" baseType="lpstr">
      <vt:lpstr>方正姚体</vt:lpstr>
      <vt:lpstr>华文新魏</vt:lpstr>
      <vt:lpstr>宋体</vt:lpstr>
      <vt:lpstr>Arial</vt:lpstr>
      <vt:lpstr>Calibri</vt:lpstr>
      <vt:lpstr>Calibri Light</vt:lpstr>
      <vt:lpstr>Trebuchet MS</vt:lpstr>
      <vt:lpstr>Wingdings 2</vt:lpstr>
      <vt:lpstr>Wingdings 3</vt:lpstr>
      <vt:lpstr>HDOfficeLightV0</vt:lpstr>
      <vt:lpstr>1_HDOfficeLightV0</vt:lpstr>
      <vt:lpstr>平面</vt:lpstr>
      <vt:lpstr>集合类类型解析</vt:lpstr>
      <vt:lpstr>ArrayList-1</vt:lpstr>
      <vt:lpstr>ArrayList-2</vt:lpstr>
      <vt:lpstr>LinkedList-1</vt:lpstr>
      <vt:lpstr>LinkedList-2</vt:lpstr>
      <vt:lpstr>LinkedList-3</vt:lpstr>
      <vt:lpstr>HashMap-1</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集合类类型解析</dc:title>
  <dc:creator>张 帅</dc:creator>
  <cp:lastModifiedBy>Administrator</cp:lastModifiedBy>
  <cp:revision>22</cp:revision>
  <dcterms:created xsi:type="dcterms:W3CDTF">2019-02-27T15:07:34Z</dcterms:created>
  <dcterms:modified xsi:type="dcterms:W3CDTF">2019-02-28T11:33:53Z</dcterms:modified>
</cp:coreProperties>
</file>