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990" r:id="rId2"/>
    <p:sldMasterId id="2147484055" r:id="rId3"/>
  </p:sldMasterIdLst>
  <p:sldIdLst>
    <p:sldId id="256"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97"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5" Type="http://schemas.openxmlformats.org/officeDocument/2006/relationships/slide" Target="slides/slide2.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8897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999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203025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27820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6066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81548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119833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86291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959104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69204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68213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327594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640616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024124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582122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229567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74141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096283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065438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735384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974188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26028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92447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7794050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089480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969378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74590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584564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11933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9392025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1613496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88222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645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6988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EF9E7-BD02-4F12-A768-F9AA057CA643}"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54172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353753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68661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B6DA34-D19F-48CE-A6EF-FFC49564DE0C}" type="datetimeFigureOut">
              <a:rPr lang="zh-CN" altLang="en-US" smtClean="0"/>
              <a:t>2019-02-27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7282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49405003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859642832"/>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B6DA34-D19F-48CE-A6EF-FFC49564DE0C}" type="datetimeFigureOut">
              <a:rPr lang="zh-CN" altLang="en-US" smtClean="0"/>
              <a:t>2019-02-27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4EF9E7-BD02-4F12-A768-F9AA057CA643}" type="slidenum">
              <a:rPr lang="zh-CN" altLang="en-US" smtClean="0"/>
              <a:t>‹#›</a:t>
            </a:fld>
            <a:endParaRPr lang="zh-CN" altLang="en-US"/>
          </a:p>
        </p:txBody>
      </p:sp>
    </p:spTree>
    <p:extLst>
      <p:ext uri="{BB962C8B-B14F-4D97-AF65-F5344CB8AC3E}">
        <p14:creationId xmlns:p14="http://schemas.microsoft.com/office/powerpoint/2010/main" val="291082526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02671-37F2-4D71-9B4A-EF5EB279A6F2}"/>
              </a:ext>
            </a:extLst>
          </p:cNvPr>
          <p:cNvSpPr>
            <a:spLocks noGrp="1"/>
          </p:cNvSpPr>
          <p:nvPr>
            <p:ph type="ctrTitle"/>
          </p:nvPr>
        </p:nvSpPr>
        <p:spPr/>
        <p:txBody>
          <a:bodyPr/>
          <a:lstStyle/>
          <a:p>
            <a:r>
              <a:rPr lang="zh-CN" altLang="en-US" dirty="0"/>
              <a:t>集合类类型解析</a:t>
            </a:r>
          </a:p>
        </p:txBody>
      </p:sp>
      <p:sp>
        <p:nvSpPr>
          <p:cNvPr id="3" name="副标题 2">
            <a:extLst>
              <a:ext uri="{FF2B5EF4-FFF2-40B4-BE49-F238E27FC236}">
                <a16:creationId xmlns:a16="http://schemas.microsoft.com/office/drawing/2014/main" id="{A7C968F2-9457-492A-9B5C-90AA670E433A}"/>
              </a:ext>
            </a:extLst>
          </p:cNvPr>
          <p:cNvSpPr>
            <a:spLocks noGrp="1"/>
          </p:cNvSpPr>
          <p:nvPr>
            <p:ph type="subTitle" idx="1"/>
          </p:nvPr>
        </p:nvSpPr>
        <p:spPr>
          <a:xfrm>
            <a:off x="684211" y="4050836"/>
            <a:ext cx="8385144" cy="1947333"/>
          </a:xfrm>
        </p:spPr>
        <p:txBody>
          <a:bodyPr/>
          <a:lstStyle/>
          <a:p>
            <a:r>
              <a:rPr lang="en-US" altLang="zh-CN" dirty="0" err="1"/>
              <a:t>ArrayList,LinkList,HashMap,HashSet,TreeMap,TreeSet,Collection</a:t>
            </a:r>
            <a:endParaRPr lang="zh-CN" altLang="en-US" dirty="0"/>
          </a:p>
        </p:txBody>
      </p:sp>
    </p:spTree>
    <p:extLst>
      <p:ext uri="{BB962C8B-B14F-4D97-AF65-F5344CB8AC3E}">
        <p14:creationId xmlns:p14="http://schemas.microsoft.com/office/powerpoint/2010/main" val="26918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AC072-884F-4D5F-BE2F-A5BE1003DEF4}"/>
              </a:ext>
            </a:extLst>
          </p:cNvPr>
          <p:cNvSpPr>
            <a:spLocks noGrp="1"/>
          </p:cNvSpPr>
          <p:nvPr>
            <p:ph type="title"/>
          </p:nvPr>
        </p:nvSpPr>
        <p:spPr>
          <a:xfrm>
            <a:off x="628228" y="699796"/>
            <a:ext cx="8534400" cy="1581019"/>
          </a:xfrm>
        </p:spPr>
        <p:txBody>
          <a:bodyPr/>
          <a:lstStyle/>
          <a:p>
            <a:r>
              <a:rPr lang="en-US" altLang="zh-CN" dirty="0"/>
              <a:t>ArrayList-1</a:t>
            </a:r>
            <a:endParaRPr lang="zh-CN" altLang="en-US" dirty="0"/>
          </a:p>
        </p:txBody>
      </p:sp>
      <p:sp>
        <p:nvSpPr>
          <p:cNvPr id="3" name="内容占位符 2">
            <a:extLst>
              <a:ext uri="{FF2B5EF4-FFF2-40B4-BE49-F238E27FC236}">
                <a16:creationId xmlns:a16="http://schemas.microsoft.com/office/drawing/2014/main" id="{5A4F26DD-5B9D-49C8-AC7C-CA9DF2030EDB}"/>
              </a:ext>
            </a:extLst>
          </p:cNvPr>
          <p:cNvSpPr>
            <a:spLocks noGrp="1"/>
          </p:cNvSpPr>
          <p:nvPr>
            <p:ph idx="1"/>
          </p:nvPr>
        </p:nvSpPr>
        <p:spPr>
          <a:xfrm>
            <a:off x="628228" y="2433478"/>
            <a:ext cx="9872871" cy="4287416"/>
          </a:xfrm>
        </p:spPr>
        <p:txBody>
          <a:bodyPr/>
          <a:lstStyle/>
          <a:p>
            <a:r>
              <a:rPr lang="zh-CN" altLang="en-US" dirty="0"/>
              <a:t>动态增加和减少元素；</a:t>
            </a:r>
            <a:endParaRPr lang="en-US" altLang="zh-CN" dirty="0"/>
          </a:p>
          <a:p>
            <a:r>
              <a:rPr lang="en-US" altLang="zh-CN" dirty="0" err="1"/>
              <a:t>AbstractList</a:t>
            </a:r>
            <a:r>
              <a:rPr lang="en-US" altLang="zh-CN" dirty="0"/>
              <a:t>&lt;E&gt;, List&lt;E&gt;, Collection&lt;E&gt;;</a:t>
            </a:r>
          </a:p>
          <a:p>
            <a:r>
              <a:rPr lang="zh-CN" altLang="en-US" dirty="0"/>
              <a:t>构造函数</a:t>
            </a:r>
            <a:r>
              <a:rPr lang="en-US" altLang="zh-CN" dirty="0"/>
              <a:t>:List&lt;E&gt; str = new </a:t>
            </a:r>
            <a:r>
              <a:rPr lang="en-US" altLang="zh-CN" dirty="0" err="1"/>
              <a:t>ArrayList</a:t>
            </a:r>
            <a:r>
              <a:rPr lang="en-US" altLang="zh-CN" dirty="0"/>
              <a:t>&lt;E&gt;(</a:t>
            </a:r>
            <a:r>
              <a:rPr lang="en-US" altLang="zh-CN" dirty="0" err="1"/>
              <a:t>initialCapacity</a:t>
            </a:r>
            <a:r>
              <a:rPr lang="en-US" altLang="zh-CN" dirty="0"/>
              <a:t>);</a:t>
            </a:r>
            <a:r>
              <a:rPr lang="zh-CN" altLang="en-US" dirty="0"/>
              <a:t>可选初始指定大小；</a:t>
            </a:r>
            <a:endParaRPr lang="en-US" altLang="zh-CN" dirty="0"/>
          </a:p>
          <a:p>
            <a:r>
              <a:rPr lang="zh-CN" altLang="en-US" dirty="0"/>
              <a:t>内部以数组进行存储数据：</a:t>
            </a:r>
            <a:r>
              <a:rPr lang="en-US" altLang="zh-CN" dirty="0"/>
              <a:t>Object[] </a:t>
            </a:r>
            <a:r>
              <a:rPr lang="en-US" altLang="zh-CN" dirty="0" err="1"/>
              <a:t>elementData</a:t>
            </a:r>
            <a:endParaRPr lang="en-US" altLang="zh-CN" dirty="0"/>
          </a:p>
          <a:p>
            <a:r>
              <a:rPr lang="zh-CN" altLang="en-US" dirty="0"/>
              <a:t>常用方法：</a:t>
            </a:r>
            <a:r>
              <a:rPr lang="en-US" altLang="zh-CN" dirty="0"/>
              <a:t>add(E) </a:t>
            </a:r>
            <a:r>
              <a:rPr lang="zh-CN" altLang="en-US" dirty="0"/>
              <a:t>添加数据； </a:t>
            </a:r>
            <a:r>
              <a:rPr lang="en-US" altLang="zh-CN" dirty="0"/>
              <a:t>add(</a:t>
            </a:r>
            <a:r>
              <a:rPr lang="en-US" altLang="zh-CN" dirty="0" err="1"/>
              <a:t>index,E</a:t>
            </a:r>
            <a:r>
              <a:rPr lang="en-US" altLang="zh-CN" dirty="0"/>
              <a:t>) </a:t>
            </a:r>
            <a:r>
              <a:rPr lang="zh-CN" altLang="en-US" dirty="0"/>
              <a:t>指定位置添加数据</a:t>
            </a:r>
            <a:r>
              <a:rPr lang="en-US" altLang="zh-CN" dirty="0"/>
              <a:t>; remove(index)</a:t>
            </a:r>
            <a:r>
              <a:rPr lang="zh-CN" altLang="en-US" dirty="0"/>
              <a:t>，</a:t>
            </a:r>
            <a:r>
              <a:rPr lang="en-US" altLang="zh-CN" dirty="0"/>
              <a:t>remove(o)</a:t>
            </a:r>
            <a:r>
              <a:rPr lang="zh-CN" altLang="en-US" dirty="0"/>
              <a:t>移除数据</a:t>
            </a:r>
            <a:r>
              <a:rPr lang="en-US" altLang="zh-CN" dirty="0"/>
              <a:t>;clear()</a:t>
            </a:r>
            <a:r>
              <a:rPr lang="zh-CN" altLang="en-US" dirty="0"/>
              <a:t>清空数据</a:t>
            </a:r>
            <a:r>
              <a:rPr lang="en-US" altLang="zh-CN" dirty="0"/>
              <a:t>;</a:t>
            </a:r>
            <a:r>
              <a:rPr lang="en-US" altLang="zh-CN" dirty="0" err="1"/>
              <a:t>indexof</a:t>
            </a:r>
            <a:r>
              <a:rPr lang="en-US" altLang="zh-CN" dirty="0"/>
              <a:t>(o) </a:t>
            </a:r>
            <a:r>
              <a:rPr lang="zh-CN" altLang="en-US" dirty="0"/>
              <a:t>查询指定数据的索引，不存在时为</a:t>
            </a:r>
            <a:r>
              <a:rPr lang="en-US" altLang="zh-CN" dirty="0"/>
              <a:t>-1</a:t>
            </a:r>
            <a:r>
              <a:rPr lang="zh-CN" altLang="en-US" dirty="0"/>
              <a:t>；</a:t>
            </a:r>
            <a:r>
              <a:rPr lang="en-US" altLang="zh-CN" dirty="0"/>
              <a:t>contains(o)</a:t>
            </a:r>
            <a:r>
              <a:rPr lang="zh-CN" altLang="en-US" dirty="0"/>
              <a:t>是否存在；</a:t>
            </a:r>
            <a:r>
              <a:rPr lang="en-US" altLang="zh-CN" dirty="0"/>
              <a:t>size() </a:t>
            </a:r>
            <a:r>
              <a:rPr lang="zh-CN" altLang="en-US" dirty="0"/>
              <a:t>大小</a:t>
            </a:r>
            <a:r>
              <a:rPr lang="en-US" altLang="zh-CN" dirty="0"/>
              <a:t>;get(index) </a:t>
            </a:r>
            <a:r>
              <a:rPr lang="zh-CN" altLang="en-US" dirty="0"/>
              <a:t>获取值</a:t>
            </a:r>
            <a:endParaRPr lang="en-US" altLang="zh-CN" dirty="0"/>
          </a:p>
          <a:p>
            <a:r>
              <a:rPr lang="zh-CN" altLang="en-US" dirty="0"/>
              <a:t>效率：每当添加数据时，会判断当前容量是否满足条件，会进行扩容，比较影响效率：</a:t>
            </a:r>
            <a:endParaRPr lang="en-US" altLang="zh-CN" dirty="0"/>
          </a:p>
          <a:p>
            <a:r>
              <a:rPr lang="en-US" altLang="zh-CN" dirty="0"/>
              <a:t>int </a:t>
            </a:r>
            <a:r>
              <a:rPr lang="en-US" altLang="zh-CN" dirty="0" err="1"/>
              <a:t>newCapacity</a:t>
            </a:r>
            <a:r>
              <a:rPr lang="en-US" altLang="zh-CN" dirty="0"/>
              <a:t> = </a:t>
            </a:r>
            <a:r>
              <a:rPr lang="en-US" altLang="zh-CN" dirty="0" err="1"/>
              <a:t>oldCapacity</a:t>
            </a:r>
            <a:r>
              <a:rPr lang="en-US" altLang="zh-CN" dirty="0"/>
              <a:t> + (</a:t>
            </a:r>
            <a:r>
              <a:rPr lang="en-US" altLang="zh-CN" dirty="0" err="1"/>
              <a:t>oldCapacity</a:t>
            </a:r>
            <a:r>
              <a:rPr lang="en-US" altLang="zh-CN" dirty="0"/>
              <a:t> &gt;&gt; 1);</a:t>
            </a:r>
          </a:p>
          <a:p>
            <a:r>
              <a:rPr lang="en-US" altLang="zh-CN" dirty="0" err="1"/>
              <a:t>elementData</a:t>
            </a:r>
            <a:r>
              <a:rPr lang="en-US" altLang="zh-CN" dirty="0"/>
              <a:t> = </a:t>
            </a:r>
            <a:r>
              <a:rPr lang="en-US" altLang="zh-CN" dirty="0" err="1"/>
              <a:t>Arrays.copyOf</a:t>
            </a:r>
            <a:r>
              <a:rPr lang="en-US" altLang="zh-CN" dirty="0"/>
              <a:t>(</a:t>
            </a:r>
            <a:r>
              <a:rPr lang="en-US" altLang="zh-CN" dirty="0" err="1"/>
              <a:t>elementData</a:t>
            </a:r>
            <a:r>
              <a:rPr lang="en-US" altLang="zh-CN" dirty="0"/>
              <a:t>, </a:t>
            </a:r>
            <a:r>
              <a:rPr lang="en-US" altLang="zh-CN" dirty="0" err="1"/>
              <a:t>newCapacity</a:t>
            </a:r>
            <a:r>
              <a:rPr lang="en-US" altLang="zh-CN" dirty="0"/>
              <a:t>);</a:t>
            </a:r>
          </a:p>
          <a:p>
            <a:r>
              <a:rPr lang="en-US" altLang="zh-CN" dirty="0" err="1"/>
              <a:t>ArrayList</a:t>
            </a:r>
            <a:r>
              <a:rPr lang="zh-CN" altLang="en-US" dirty="0"/>
              <a:t>是动态数组，调用</a:t>
            </a:r>
            <a:r>
              <a:rPr lang="en-US" altLang="zh-CN" dirty="0" err="1"/>
              <a:t>IndexOf</a:t>
            </a:r>
            <a:r>
              <a:rPr lang="zh-CN" altLang="en-US" dirty="0"/>
              <a:t>、</a:t>
            </a:r>
            <a:r>
              <a:rPr lang="en-US" altLang="zh-CN" dirty="0"/>
              <a:t>Contains</a:t>
            </a:r>
            <a:r>
              <a:rPr lang="zh-CN" altLang="en-US" dirty="0"/>
              <a:t>等方法是执行的简单的循环来查找元素；</a:t>
            </a:r>
            <a:endParaRPr lang="en-US" altLang="zh-CN" dirty="0"/>
          </a:p>
          <a:p>
            <a:endParaRPr lang="zh-CN" altLang="en-US" dirty="0"/>
          </a:p>
        </p:txBody>
      </p:sp>
    </p:spTree>
    <p:extLst>
      <p:ext uri="{BB962C8B-B14F-4D97-AF65-F5344CB8AC3E}">
        <p14:creationId xmlns:p14="http://schemas.microsoft.com/office/powerpoint/2010/main" val="195909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7EB44-BB25-4CB4-8159-4BC1835D631D}"/>
              </a:ext>
            </a:extLst>
          </p:cNvPr>
          <p:cNvSpPr>
            <a:spLocks noGrp="1"/>
          </p:cNvSpPr>
          <p:nvPr>
            <p:ph type="title"/>
          </p:nvPr>
        </p:nvSpPr>
        <p:spPr/>
        <p:txBody>
          <a:bodyPr/>
          <a:lstStyle/>
          <a:p>
            <a:r>
              <a:rPr lang="en-US" altLang="zh-CN" dirty="0"/>
              <a:t>ArrayList-2</a:t>
            </a:r>
            <a:endParaRPr lang="zh-CN" altLang="en-US" dirty="0"/>
          </a:p>
        </p:txBody>
      </p:sp>
      <p:sp>
        <p:nvSpPr>
          <p:cNvPr id="3" name="内容占位符 2">
            <a:extLst>
              <a:ext uri="{FF2B5EF4-FFF2-40B4-BE49-F238E27FC236}">
                <a16:creationId xmlns:a16="http://schemas.microsoft.com/office/drawing/2014/main" id="{A6A42B36-FBE6-4893-9E56-9CB237E1AEBC}"/>
              </a:ext>
            </a:extLst>
          </p:cNvPr>
          <p:cNvSpPr>
            <a:spLocks noGrp="1"/>
          </p:cNvSpPr>
          <p:nvPr>
            <p:ph idx="1"/>
          </p:nvPr>
        </p:nvSpPr>
        <p:spPr/>
        <p:txBody>
          <a:bodyPr/>
          <a:lstStyle/>
          <a:p>
            <a:r>
              <a:rPr lang="zh-CN" altLang="en-US" dirty="0"/>
              <a:t>数组结构的优点是便于对集合进行快速的随机访问；</a:t>
            </a:r>
            <a:endParaRPr lang="en-US" altLang="zh-CN" dirty="0"/>
          </a:p>
          <a:p>
            <a:r>
              <a:rPr lang="zh-CN" altLang="en-US" dirty="0"/>
              <a:t>数组结构的缺点是向指定索引位置插入对象和删除指定索引位置对象的速度较慢</a:t>
            </a:r>
            <a:r>
              <a:rPr lang="en-US" altLang="zh-CN" dirty="0"/>
              <a:t>:</a:t>
            </a:r>
          </a:p>
          <a:p>
            <a:r>
              <a:rPr lang="en-US" altLang="zh-CN" dirty="0" err="1"/>
              <a:t>System.arraycopy</a:t>
            </a:r>
            <a:r>
              <a:rPr lang="en-US" altLang="zh-CN" dirty="0"/>
              <a:t>(</a:t>
            </a:r>
            <a:r>
              <a:rPr lang="en-US" altLang="zh-CN" dirty="0" err="1"/>
              <a:t>elementData</a:t>
            </a:r>
            <a:r>
              <a:rPr lang="en-US" altLang="zh-CN" dirty="0"/>
              <a:t>, index, </a:t>
            </a:r>
            <a:r>
              <a:rPr lang="en-US" altLang="zh-CN" dirty="0" err="1"/>
              <a:t>elementData</a:t>
            </a:r>
            <a:r>
              <a:rPr lang="en-US" altLang="zh-CN" dirty="0"/>
              <a:t>, index + 1,size - index);</a:t>
            </a:r>
            <a:endParaRPr lang="zh-CN" altLang="en-US" dirty="0"/>
          </a:p>
        </p:txBody>
      </p:sp>
    </p:spTree>
    <p:extLst>
      <p:ext uri="{BB962C8B-B14F-4D97-AF65-F5344CB8AC3E}">
        <p14:creationId xmlns:p14="http://schemas.microsoft.com/office/powerpoint/2010/main" val="247783119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TM02892315[[fn=丝状]]</Template>
  <TotalTime>36</TotalTime>
  <Words>259</Words>
  <Application>Microsoft Office PowerPoint</Application>
  <PresentationFormat>宽屏</PresentationFormat>
  <Paragraphs>16</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3</vt:i4>
      </vt:variant>
    </vt:vector>
  </HeadingPairs>
  <TitlesOfParts>
    <vt:vector size="12" baseType="lpstr">
      <vt:lpstr>Arial</vt:lpstr>
      <vt:lpstr>Calibri</vt:lpstr>
      <vt:lpstr>Calibri Light</vt:lpstr>
      <vt:lpstr>Trebuchet MS</vt:lpstr>
      <vt:lpstr>Wingdings 2</vt:lpstr>
      <vt:lpstr>Wingdings 3</vt:lpstr>
      <vt:lpstr>HDOfficeLightV0</vt:lpstr>
      <vt:lpstr>1_HDOfficeLightV0</vt:lpstr>
      <vt:lpstr>平面</vt:lpstr>
      <vt:lpstr>集合类类型解析</vt:lpstr>
      <vt:lpstr>ArrayList-1</vt:lpstr>
      <vt:lpstr>ArrayList-2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集合类类型解析</dc:title>
  <dc:creator>张 帅</dc:creator>
  <cp:lastModifiedBy>张 帅</cp:lastModifiedBy>
  <cp:revision>12</cp:revision>
  <dcterms:created xsi:type="dcterms:W3CDTF">2019-02-27T15:07:34Z</dcterms:created>
  <dcterms:modified xsi:type="dcterms:W3CDTF">2019-02-27T15:44:21Z</dcterms:modified>
</cp:coreProperties>
</file>