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45"/>
  </p:notesMasterIdLst>
  <p:sldIdLst>
    <p:sldId id="294" r:id="rId2"/>
    <p:sldId id="256" r:id="rId3"/>
    <p:sldId id="257" r:id="rId4"/>
    <p:sldId id="263" r:id="rId5"/>
    <p:sldId id="264" r:id="rId6"/>
    <p:sldId id="265" r:id="rId7"/>
    <p:sldId id="266" r:id="rId8"/>
    <p:sldId id="267" r:id="rId9"/>
    <p:sldId id="258" r:id="rId10"/>
    <p:sldId id="259" r:id="rId11"/>
    <p:sldId id="260" r:id="rId12"/>
    <p:sldId id="261" r:id="rId13"/>
    <p:sldId id="262" r:id="rId14"/>
    <p:sldId id="295" r:id="rId15"/>
    <p:sldId id="296" r:id="rId16"/>
    <p:sldId id="304" r:id="rId17"/>
    <p:sldId id="298" r:id="rId18"/>
    <p:sldId id="299" r:id="rId19"/>
    <p:sldId id="300" r:id="rId20"/>
    <p:sldId id="301" r:id="rId21"/>
    <p:sldId id="302" r:id="rId22"/>
    <p:sldId id="303" r:id="rId23"/>
    <p:sldId id="273" r:id="rId24"/>
    <p:sldId id="274" r:id="rId25"/>
    <p:sldId id="275" r:id="rId26"/>
    <p:sldId id="276"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65E8E-F5FA-4783-A93F-42947D3EA1FE}" type="datetimeFigureOut">
              <a:rPr lang="en-IN" smtClean="0"/>
              <a:t>12-06-2021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72BEE-3A6B-4538-8337-9EDF2757825C}" type="slidenum">
              <a:rPr lang="en-IN" smtClean="0"/>
              <a:t>‹#›</a:t>
            </a:fld>
            <a:endParaRPr lang="en-IN"/>
          </a:p>
        </p:txBody>
      </p:sp>
    </p:spTree>
    <p:extLst>
      <p:ext uri="{BB962C8B-B14F-4D97-AF65-F5344CB8AC3E}">
        <p14:creationId xmlns:p14="http://schemas.microsoft.com/office/powerpoint/2010/main" val="282563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01342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55703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41649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00779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8423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84367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179638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424107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40042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276472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039E78-5884-4D28-B275-1262466CCB9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35450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59648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561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7620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3237690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99485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939455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320050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283633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231014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039E78-5884-4D28-B275-1262466CCB9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22600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039E78-5884-4D28-B275-1262466CCB9E}" type="datetimeFigureOut">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39022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0123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182179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039E78-5884-4D28-B275-1262466CCB9E}" type="datetimeFigureOut">
              <a:rPr lang="en-IN" smtClean="0"/>
              <a:t>12-06-2021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239559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039E78-5884-4D28-B275-1262466CCB9E}" type="datetimeFigureOut">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893BF-7D68-47EF-8C7B-BF093C67F57D}" type="slidenum">
              <a:rPr lang="en-IN" smtClean="0"/>
              <a:t>‹#›</a:t>
            </a:fld>
            <a:endParaRPr lang="en-IN"/>
          </a:p>
        </p:txBody>
      </p:sp>
    </p:spTree>
    <p:extLst>
      <p:ext uri="{BB962C8B-B14F-4D97-AF65-F5344CB8AC3E}">
        <p14:creationId xmlns:p14="http://schemas.microsoft.com/office/powerpoint/2010/main" val="40656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039E78-5884-4D28-B275-1262466CCB9E}" type="datetimeFigureOut">
              <a:rPr lang="en-IN" smtClean="0"/>
              <a:t>12-06-2021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B893BF-7D68-47EF-8C7B-BF093C67F57D}" type="slidenum">
              <a:rPr lang="en-IN" smtClean="0"/>
              <a:t>‹#›</a:t>
            </a:fld>
            <a:endParaRPr lang="en-IN"/>
          </a:p>
        </p:txBody>
      </p:sp>
    </p:spTree>
    <p:extLst>
      <p:ext uri="{BB962C8B-B14F-4D97-AF65-F5344CB8AC3E}">
        <p14:creationId xmlns:p14="http://schemas.microsoft.com/office/powerpoint/2010/main" val="3923559017"/>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3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1744" y="741731"/>
            <a:ext cx="10084526" cy="3928916"/>
          </a:xfrm>
        </p:spPr>
        <p:txBody>
          <a:bodyPr>
            <a:normAutofit fontScale="90000"/>
          </a:bodyPr>
          <a:lstStyle/>
          <a:p>
            <a:r>
              <a:rPr lang="en-US" sz="4400" dirty="0" smtClean="0"/>
              <a:t>Perfecting</a:t>
            </a:r>
            <a:br>
              <a:rPr lang="en-US" sz="4400" dirty="0" smtClean="0"/>
            </a:br>
            <a:r>
              <a:rPr lang="en-US" dirty="0" smtClean="0"/>
              <a:t>Intrusion Detection System</a:t>
            </a:r>
            <a:br>
              <a:rPr lang="en-US" dirty="0" smtClean="0"/>
            </a:br>
            <a:r>
              <a:rPr lang="en-US" sz="3600" dirty="0" smtClean="0"/>
              <a:t>using</a:t>
            </a:r>
            <a:r>
              <a:rPr lang="en-US" dirty="0" smtClean="0"/>
              <a:t> Machine Learning</a:t>
            </a:r>
            <a:endParaRPr lang="en-IN" dirty="0"/>
          </a:p>
        </p:txBody>
      </p:sp>
      <p:sp>
        <p:nvSpPr>
          <p:cNvPr id="5" name="Subtitle 4"/>
          <p:cNvSpPr>
            <a:spLocks noGrp="1"/>
          </p:cNvSpPr>
          <p:nvPr>
            <p:ph type="subTitle" idx="1"/>
          </p:nvPr>
        </p:nvSpPr>
        <p:spPr>
          <a:xfrm>
            <a:off x="1041744" y="4881882"/>
            <a:ext cx="8825658" cy="1579877"/>
          </a:xfrm>
        </p:spPr>
        <p:txBody>
          <a:bodyPr>
            <a:normAutofit/>
          </a:bodyPr>
          <a:lstStyle/>
          <a:p>
            <a:r>
              <a:rPr lang="en-US" smtClean="0">
                <a:solidFill>
                  <a:schemeClr val="tx1"/>
                </a:solidFill>
              </a:rPr>
              <a:t>By: </a:t>
            </a:r>
            <a:r>
              <a:rPr lang="en-US" dirty="0" smtClean="0">
                <a:solidFill>
                  <a:schemeClr val="tx1"/>
                </a:solidFill>
              </a:rPr>
              <a:t>Avi Singh Rathore, Sumitra Sharma</a:t>
            </a:r>
            <a:r>
              <a:rPr lang="en-US" dirty="0" smtClean="0">
                <a:solidFill>
                  <a:schemeClr val="tx1"/>
                </a:solidFill>
              </a:rPr>
              <a:t>,</a:t>
            </a:r>
          </a:p>
          <a:p>
            <a:r>
              <a:rPr lang="en-US" dirty="0" smtClean="0">
                <a:solidFill>
                  <a:schemeClr val="tx1"/>
                </a:solidFill>
              </a:rPr>
              <a:t> </a:t>
            </a:r>
            <a:r>
              <a:rPr lang="en-US" dirty="0" smtClean="0">
                <a:solidFill>
                  <a:schemeClr val="tx1"/>
                </a:solidFill>
              </a:rPr>
              <a:t>Deependra Singh Rathore, Mohammed </a:t>
            </a:r>
            <a:r>
              <a:rPr lang="en-US" dirty="0" smtClean="0">
                <a:solidFill>
                  <a:schemeClr val="tx1"/>
                </a:solidFill>
              </a:rPr>
              <a:t>Rizwan</a:t>
            </a:r>
            <a:endParaRPr lang="en-US" dirty="0" smtClean="0">
              <a:solidFill>
                <a:schemeClr val="tx1"/>
              </a:solidFill>
            </a:endParaRPr>
          </a:p>
          <a:p>
            <a:r>
              <a:rPr lang="en-US" sz="3100" b="1" dirty="0" smtClean="0">
                <a:solidFill>
                  <a:schemeClr val="tx1"/>
                </a:solidFill>
              </a:rPr>
              <a:t>To: Prof. G. L. Saini</a:t>
            </a:r>
            <a:endParaRPr lang="en-IN" sz="3100" b="1" dirty="0">
              <a:solidFill>
                <a:schemeClr val="tx1"/>
              </a:solidFill>
            </a:endParaRPr>
          </a:p>
        </p:txBody>
      </p:sp>
    </p:spTree>
    <p:extLst>
      <p:ext uri="{BB962C8B-B14F-4D97-AF65-F5344CB8AC3E}">
        <p14:creationId xmlns:p14="http://schemas.microsoft.com/office/powerpoint/2010/main" val="199523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155" y="574007"/>
            <a:ext cx="8596668" cy="1320800"/>
          </a:xfrm>
        </p:spPr>
        <p:txBody>
          <a:bodyPr/>
          <a:lstStyle/>
          <a:p>
            <a:r>
              <a:rPr lang="en-IN" dirty="0" smtClean="0"/>
              <a:t>LIFECYCLE OF A DATASCIENCE PROJECT</a:t>
            </a:r>
            <a:endParaRPr lang="en-IN" dirty="0"/>
          </a:p>
        </p:txBody>
      </p:sp>
      <p:sp>
        <p:nvSpPr>
          <p:cNvPr id="3" name="Content Placeholder 2"/>
          <p:cNvSpPr>
            <a:spLocks noGrp="1"/>
          </p:cNvSpPr>
          <p:nvPr>
            <p:ph idx="1"/>
          </p:nvPr>
        </p:nvSpPr>
        <p:spPr>
          <a:xfrm>
            <a:off x="677334" y="1234407"/>
            <a:ext cx="8845489" cy="5349273"/>
          </a:xfrm>
        </p:spPr>
        <p:txBody>
          <a:bodyPr>
            <a:noAutofit/>
          </a:bodyPr>
          <a:lstStyle/>
          <a:p>
            <a:pPr marL="0" indent="0">
              <a:buNone/>
            </a:pPr>
            <a:endParaRPr lang="en-IN" sz="2400" dirty="0"/>
          </a:p>
          <a:p>
            <a:pPr marL="0" indent="0">
              <a:buNone/>
            </a:pPr>
            <a:endParaRPr lang="en-IN" sz="24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176" y="2168435"/>
            <a:ext cx="7357648" cy="4130794"/>
          </a:xfrm>
          <a:prstGeom prst="rect">
            <a:avLst/>
          </a:prstGeom>
        </p:spPr>
      </p:pic>
    </p:spTree>
    <p:extLst>
      <p:ext uri="{BB962C8B-B14F-4D97-AF65-F5344CB8AC3E}">
        <p14:creationId xmlns:p14="http://schemas.microsoft.com/office/powerpoint/2010/main" val="35658384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648010"/>
            <a:ext cx="5077097" cy="727945"/>
          </a:xfrm>
        </p:spPr>
        <p:txBody>
          <a:bodyPr/>
          <a:lstStyle/>
          <a:p>
            <a:r>
              <a:rPr lang="en-US" dirty="0" smtClean="0"/>
              <a:t>DATA COLLECTION</a:t>
            </a:r>
            <a:endParaRPr lang="en-US" dirty="0"/>
          </a:p>
        </p:txBody>
      </p:sp>
      <p:sp>
        <p:nvSpPr>
          <p:cNvPr id="3" name="Content Placeholder 2"/>
          <p:cNvSpPr>
            <a:spLocks noGrp="1"/>
          </p:cNvSpPr>
          <p:nvPr>
            <p:ph idx="1"/>
          </p:nvPr>
        </p:nvSpPr>
        <p:spPr>
          <a:xfrm>
            <a:off x="931817" y="1593669"/>
            <a:ext cx="10206446" cy="4160911"/>
          </a:xfrm>
        </p:spPr>
        <p:txBody>
          <a:bodyPr>
            <a:normAutofit/>
          </a:bodyPr>
          <a:lstStyle/>
          <a:p>
            <a:pPr marL="0" lvl="0" indent="0">
              <a:buNone/>
            </a:pPr>
            <a:r>
              <a:rPr lang="en-IN" dirty="0" smtClean="0"/>
              <a:t>1. Data </a:t>
            </a:r>
            <a:r>
              <a:rPr lang="en-IN" dirty="0"/>
              <a:t>collection is defined as the procedure of collecting, measuring and </a:t>
            </a:r>
            <a:r>
              <a:rPr lang="en-IN" dirty="0" smtClean="0"/>
              <a:t>analysing </a:t>
            </a:r>
            <a:r>
              <a:rPr lang="en-IN" dirty="0"/>
              <a:t>accurate insights for research using </a:t>
            </a:r>
            <a:r>
              <a:rPr lang="en-IN" dirty="0" smtClean="0"/>
              <a:t>standard </a:t>
            </a:r>
            <a:r>
              <a:rPr lang="en-IN" dirty="0"/>
              <a:t>validated techniques</a:t>
            </a:r>
            <a:r>
              <a:rPr lang="en-IN" dirty="0" smtClean="0"/>
              <a:t>.</a:t>
            </a:r>
          </a:p>
          <a:p>
            <a:pPr marL="0" lvl="0" indent="0">
              <a:buNone/>
            </a:pPr>
            <a:endParaRPr lang="en-IN" dirty="0"/>
          </a:p>
          <a:p>
            <a:pPr marL="0" lvl="0" indent="0">
              <a:buNone/>
            </a:pPr>
            <a:r>
              <a:rPr lang="en-IN" dirty="0" smtClean="0"/>
              <a:t>2. The </a:t>
            </a:r>
            <a:r>
              <a:rPr lang="en-IN" dirty="0"/>
              <a:t>most critical objective of data collection is ensuring that information-rich and reliable data is collected for </a:t>
            </a:r>
            <a:r>
              <a:rPr lang="en-IN" dirty="0" smtClean="0">
                <a:solidFill>
                  <a:schemeClr val="tx1"/>
                </a:solidFill>
              </a:rPr>
              <a:t>statistical analysis</a:t>
            </a:r>
            <a:r>
              <a:rPr lang="en-IN" dirty="0"/>
              <a:t> so that data-driven decisions can be made for </a:t>
            </a:r>
            <a:r>
              <a:rPr lang="en-IN" dirty="0" smtClean="0"/>
              <a:t>research.</a:t>
            </a:r>
          </a:p>
          <a:p>
            <a:pPr marL="0" lvl="0" indent="0">
              <a:buNone/>
            </a:pPr>
            <a:endParaRPr lang="en-IN" dirty="0"/>
          </a:p>
          <a:p>
            <a:pPr marL="0" lvl="0" indent="0">
              <a:buNone/>
            </a:pPr>
            <a:r>
              <a:rPr lang="en-IN" dirty="0" smtClean="0"/>
              <a:t>3. For this project I have collected data from the online platform Kaggle. I have collected the dataset of cardekho which is a company which deals with the selling of old cars.</a:t>
            </a:r>
          </a:p>
          <a:p>
            <a:pPr marL="0" lvl="0" indent="0">
              <a:buNone/>
            </a:pPr>
            <a:endParaRPr lang="en-IN" sz="2400" dirty="0"/>
          </a:p>
          <a:p>
            <a:pPr marL="0" lvl="0" indent="0">
              <a:buNone/>
            </a:pPr>
            <a:endParaRPr lang="en-US" sz="2400" dirty="0"/>
          </a:p>
        </p:txBody>
      </p:sp>
    </p:spTree>
    <p:extLst>
      <p:ext uri="{BB962C8B-B14F-4D97-AF65-F5344CB8AC3E}">
        <p14:creationId xmlns:p14="http://schemas.microsoft.com/office/powerpoint/2010/main" val="103110881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922" y="239484"/>
            <a:ext cx="9302690" cy="953588"/>
          </a:xfrm>
        </p:spPr>
        <p:txBody>
          <a:bodyPr>
            <a:normAutofit fontScale="90000"/>
          </a:bodyPr>
          <a:lstStyle/>
          <a:p>
            <a:r>
              <a:rPr lang="en-IN" sz="2700" b="1" dirty="0"/>
              <a:t>Data Collection Methods: </a:t>
            </a:r>
            <a:r>
              <a:rPr lang="en-IN" sz="2700" b="1" dirty="0">
                <a:solidFill>
                  <a:srgbClr val="00B0F0"/>
                </a:solidFill>
              </a:rPr>
              <a:t>Phone vs. Online vs. In-Person Interviews</a:t>
            </a:r>
            <a:r>
              <a:rPr lang="en-IN" dirty="0"/>
              <a:t/>
            </a:r>
            <a:br>
              <a:rPr lang="en-IN" dirty="0"/>
            </a:br>
            <a:endParaRPr lang="en-IN" dirty="0"/>
          </a:p>
        </p:txBody>
      </p:sp>
      <p:sp>
        <p:nvSpPr>
          <p:cNvPr id="3" name="Content Placeholder 2"/>
          <p:cNvSpPr>
            <a:spLocks noGrp="1"/>
          </p:cNvSpPr>
          <p:nvPr>
            <p:ph idx="1"/>
          </p:nvPr>
        </p:nvSpPr>
        <p:spPr>
          <a:xfrm>
            <a:off x="868922" y="1193072"/>
            <a:ext cx="9955833" cy="5368833"/>
          </a:xfrm>
        </p:spPr>
        <p:txBody>
          <a:bodyPr>
            <a:normAutofit fontScale="92500" lnSpcReduction="20000"/>
          </a:bodyPr>
          <a:lstStyle/>
          <a:p>
            <a:pPr marL="0" indent="0">
              <a:buNone/>
            </a:pPr>
            <a:endParaRPr lang="en-IN" dirty="0" smtClean="0"/>
          </a:p>
          <a:p>
            <a:r>
              <a:rPr lang="en-IN" b="1" dirty="0">
                <a:solidFill>
                  <a:srgbClr val="00B0F0"/>
                </a:solidFill>
              </a:rPr>
              <a:t>In-Person Interviews</a:t>
            </a:r>
            <a:r>
              <a:rPr lang="en-IN" dirty="0"/>
              <a:t/>
            </a:r>
            <a:br>
              <a:rPr lang="en-IN" dirty="0"/>
            </a:br>
            <a:r>
              <a:rPr lang="en-IN" dirty="0"/>
              <a:t>Pros: In-depth and a high degree of confidence on the data</a:t>
            </a:r>
            <a:br>
              <a:rPr lang="en-IN" dirty="0"/>
            </a:br>
            <a:r>
              <a:rPr lang="en-IN" dirty="0"/>
              <a:t>Cons: Time consuming, expensive and can be dismissed as </a:t>
            </a:r>
            <a:r>
              <a:rPr lang="en-IN" dirty="0" smtClean="0"/>
              <a:t>anecdotal</a:t>
            </a:r>
          </a:p>
          <a:p>
            <a:pPr marL="0" indent="0">
              <a:buNone/>
            </a:pPr>
            <a:endParaRPr lang="en-IN" dirty="0"/>
          </a:p>
          <a:p>
            <a:r>
              <a:rPr lang="en-IN" b="1" dirty="0">
                <a:solidFill>
                  <a:srgbClr val="00B0F0"/>
                </a:solidFill>
              </a:rPr>
              <a:t>Mail Surveys</a:t>
            </a:r>
            <a:r>
              <a:rPr lang="en-IN" dirty="0"/>
              <a:t/>
            </a:r>
            <a:br>
              <a:rPr lang="en-IN" dirty="0"/>
            </a:br>
            <a:r>
              <a:rPr lang="en-IN" dirty="0"/>
              <a:t>Pros: Can reach anyone and everyone – no barrier</a:t>
            </a:r>
            <a:br>
              <a:rPr lang="en-IN" dirty="0"/>
            </a:br>
            <a:r>
              <a:rPr lang="en-IN" dirty="0"/>
              <a:t>Cons: Expensive, data collection errors, lag </a:t>
            </a:r>
            <a:r>
              <a:rPr lang="en-IN" dirty="0" smtClean="0"/>
              <a:t>time</a:t>
            </a:r>
          </a:p>
          <a:p>
            <a:pPr marL="0" indent="0">
              <a:buNone/>
            </a:pPr>
            <a:endParaRPr lang="en-IN" dirty="0"/>
          </a:p>
          <a:p>
            <a:r>
              <a:rPr lang="en-IN" b="1" dirty="0">
                <a:solidFill>
                  <a:srgbClr val="00B0F0"/>
                </a:solidFill>
              </a:rPr>
              <a:t>Phone Surveys</a:t>
            </a:r>
            <a:r>
              <a:rPr lang="en-IN" dirty="0"/>
              <a:t/>
            </a:r>
            <a:br>
              <a:rPr lang="en-IN" dirty="0"/>
            </a:br>
            <a:r>
              <a:rPr lang="en-IN" dirty="0"/>
              <a:t>Pros: High degree of confidence in the data collected, reach almost anyone</a:t>
            </a:r>
            <a:br>
              <a:rPr lang="en-IN" dirty="0"/>
            </a:br>
            <a:r>
              <a:rPr lang="en-IN" dirty="0"/>
              <a:t>Cons: Expensive, cannot self-administer, need to hire an </a:t>
            </a:r>
            <a:r>
              <a:rPr lang="en-IN" dirty="0" smtClean="0"/>
              <a:t>agency</a:t>
            </a:r>
          </a:p>
          <a:p>
            <a:pPr marL="0" indent="0">
              <a:buNone/>
            </a:pPr>
            <a:endParaRPr lang="en-IN" dirty="0"/>
          </a:p>
          <a:p>
            <a:r>
              <a:rPr lang="en-IN" b="1" dirty="0">
                <a:solidFill>
                  <a:srgbClr val="00B0F0"/>
                </a:solidFill>
              </a:rPr>
              <a:t>Web/Online Surveys</a:t>
            </a:r>
            <a:r>
              <a:rPr lang="en-IN" dirty="0"/>
              <a:t/>
            </a:r>
            <a:br>
              <a:rPr lang="en-IN" dirty="0"/>
            </a:br>
            <a:r>
              <a:rPr lang="en-IN" dirty="0"/>
              <a:t>Pros: Cheap, can self-administer, very low probability of data errors</a:t>
            </a:r>
            <a:br>
              <a:rPr lang="en-IN" dirty="0"/>
            </a:br>
            <a:r>
              <a:rPr lang="en-IN" dirty="0"/>
              <a:t>Cons: Not all your customers might have an email address/be on the internet, customers may be wary of divulging information online.</a:t>
            </a:r>
          </a:p>
          <a:p>
            <a:endParaRPr lang="en-IN" dirty="0"/>
          </a:p>
        </p:txBody>
      </p:sp>
    </p:spTree>
    <p:extLst>
      <p:ext uri="{BB962C8B-B14F-4D97-AF65-F5344CB8AC3E}">
        <p14:creationId xmlns:p14="http://schemas.microsoft.com/office/powerpoint/2010/main" val="64912483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725"/>
            <a:ext cx="8596668" cy="1320800"/>
          </a:xfrm>
        </p:spPr>
        <p:txBody>
          <a:bodyPr/>
          <a:lstStyle/>
          <a:p>
            <a:r>
              <a:rPr lang="en-IN" dirty="0" smtClean="0"/>
              <a:t>DATA UNDERSTANDING / ANALYSIS </a:t>
            </a:r>
            <a:endParaRPr lang="en-IN" dirty="0"/>
          </a:p>
        </p:txBody>
      </p:sp>
      <p:sp>
        <p:nvSpPr>
          <p:cNvPr id="3" name="Content Placeholder 2"/>
          <p:cNvSpPr>
            <a:spLocks noGrp="1"/>
          </p:cNvSpPr>
          <p:nvPr>
            <p:ph idx="1"/>
          </p:nvPr>
        </p:nvSpPr>
        <p:spPr>
          <a:xfrm>
            <a:off x="677334" y="1796868"/>
            <a:ext cx="8976117" cy="4364447"/>
          </a:xfrm>
        </p:spPr>
        <p:txBody>
          <a:bodyPr>
            <a:noAutofit/>
          </a:bodyPr>
          <a:lstStyle/>
          <a:p>
            <a:pPr marL="0" lvl="0" indent="0">
              <a:buNone/>
            </a:pPr>
            <a:r>
              <a:rPr lang="en-IN" dirty="0"/>
              <a:t>The main goal of data understanding is to gain general insights about the data that will potentially be helpful for the further steps in the data analysis </a:t>
            </a:r>
            <a:r>
              <a:rPr lang="en-IN" dirty="0" smtClean="0"/>
              <a:t>process.</a:t>
            </a:r>
          </a:p>
          <a:p>
            <a:pPr marL="0" lvl="0" indent="0">
              <a:buNone/>
            </a:pPr>
            <a:endParaRPr lang="en-IN" dirty="0"/>
          </a:p>
          <a:p>
            <a:pPr marL="0" lvl="0" indent="0">
              <a:buNone/>
            </a:pPr>
            <a:r>
              <a:rPr lang="en-IN" dirty="0" smtClean="0"/>
              <a:t>STEPS THAT MAY BE INVOLVED :- </a:t>
            </a:r>
          </a:p>
          <a:p>
            <a:pPr marL="0" lvl="0" indent="0">
              <a:buNone/>
            </a:pPr>
            <a:endParaRPr lang="en-IN" dirty="0"/>
          </a:p>
          <a:p>
            <a:pPr lvl="0">
              <a:buAutoNum type="arabicPeriod"/>
            </a:pPr>
            <a:r>
              <a:rPr lang="en-IN" dirty="0" smtClean="0"/>
              <a:t>IMPORTING THE DATASET</a:t>
            </a:r>
          </a:p>
          <a:p>
            <a:pPr lvl="0">
              <a:buAutoNum type="arabicPeriod"/>
            </a:pPr>
            <a:endParaRPr lang="en-IN" dirty="0" smtClean="0"/>
          </a:p>
          <a:p>
            <a:pPr lvl="0">
              <a:buAutoNum type="arabicPeriod"/>
            </a:pPr>
            <a:r>
              <a:rPr lang="en-IN" dirty="0" smtClean="0"/>
              <a:t>CLEANING THE DATASET TO GET THE IMPORTANT INFORMATION</a:t>
            </a:r>
          </a:p>
          <a:p>
            <a:pPr lvl="0">
              <a:buAutoNum type="arabicPeriod"/>
            </a:pPr>
            <a:endParaRPr lang="en-IN" dirty="0" smtClean="0"/>
          </a:p>
          <a:p>
            <a:pPr lvl="0">
              <a:buAutoNum type="arabicPeriod"/>
            </a:pPr>
            <a:r>
              <a:rPr lang="en-IN" dirty="0" smtClean="0"/>
              <a:t>VISUALIZING THE DATASET</a:t>
            </a:r>
          </a:p>
          <a:p>
            <a:pPr marL="0" lvl="0" indent="0">
              <a:buNone/>
            </a:pPr>
            <a:endParaRPr lang="en-IN" dirty="0"/>
          </a:p>
        </p:txBody>
      </p:sp>
    </p:spTree>
    <p:extLst>
      <p:ext uri="{BB962C8B-B14F-4D97-AF65-F5344CB8AC3E}">
        <p14:creationId xmlns:p14="http://schemas.microsoft.com/office/powerpoint/2010/main" val="428609059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927" y="1175658"/>
            <a:ext cx="4078174" cy="53906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926" y="1254760"/>
            <a:ext cx="4136571" cy="5420360"/>
          </a:xfrm>
          <a:prstGeom prst="rect">
            <a:avLst/>
          </a:prstGeom>
        </p:spPr>
      </p:pic>
      <p:sp>
        <p:nvSpPr>
          <p:cNvPr id="3" name="TextBox 2"/>
          <p:cNvSpPr txBox="1"/>
          <p:nvPr/>
        </p:nvSpPr>
        <p:spPr>
          <a:xfrm>
            <a:off x="444137" y="470263"/>
            <a:ext cx="8158003" cy="553998"/>
          </a:xfrm>
          <a:prstGeom prst="rect">
            <a:avLst/>
          </a:prstGeom>
          <a:noFill/>
        </p:spPr>
        <p:txBody>
          <a:bodyPr wrap="none" rtlCol="0">
            <a:spAutoFit/>
          </a:bodyPr>
          <a:lstStyle/>
          <a:p>
            <a:r>
              <a:rPr lang="en-IN" sz="3000" b="1" dirty="0" smtClean="0"/>
              <a:t>What is a Neural Network and How it Works</a:t>
            </a:r>
            <a:endParaRPr lang="en-IN" sz="3000" b="1" dirty="0"/>
          </a:p>
        </p:txBody>
      </p:sp>
      <p:sp>
        <p:nvSpPr>
          <p:cNvPr id="6" name="TextBox 5"/>
          <p:cNvSpPr txBox="1"/>
          <p:nvPr/>
        </p:nvSpPr>
        <p:spPr>
          <a:xfrm>
            <a:off x="4409100" y="2286001"/>
            <a:ext cx="7060331" cy="3416320"/>
          </a:xfrm>
          <a:prstGeom prst="rect">
            <a:avLst/>
          </a:prstGeom>
          <a:noFill/>
        </p:spPr>
        <p:txBody>
          <a:bodyPr wrap="none" rtlCol="0">
            <a:spAutoFit/>
          </a:bodyPr>
          <a:lstStyle/>
          <a:p>
            <a:r>
              <a:rPr lang="en-IN" dirty="0" smtClean="0"/>
              <a:t>Neural Network – It forms the base of Deep Learning(A Sub-Field</a:t>
            </a:r>
          </a:p>
          <a:p>
            <a:r>
              <a:rPr lang="en-IN" dirty="0" smtClean="0"/>
              <a:t>Of Machine Learning), it works same as a work is done </a:t>
            </a:r>
          </a:p>
          <a:p>
            <a:r>
              <a:rPr lang="en-IN" dirty="0" smtClean="0"/>
              <a:t>by a Human Brain.</a:t>
            </a:r>
          </a:p>
          <a:p>
            <a:endParaRPr lang="en-IN" dirty="0"/>
          </a:p>
          <a:p>
            <a:r>
              <a:rPr lang="en-IN" dirty="0" smtClean="0"/>
              <a:t>Input Layer – Take the input for the neural network</a:t>
            </a:r>
          </a:p>
          <a:p>
            <a:r>
              <a:rPr lang="en-IN" dirty="0" smtClean="0"/>
              <a:t>Whether linear or non-linear.</a:t>
            </a:r>
          </a:p>
          <a:p>
            <a:endParaRPr lang="en-IN" dirty="0"/>
          </a:p>
          <a:p>
            <a:r>
              <a:rPr lang="en-IN" dirty="0" smtClean="0"/>
              <a:t>Hidden Layer – A layer where most of the </a:t>
            </a:r>
          </a:p>
          <a:p>
            <a:r>
              <a:rPr lang="en-IN" dirty="0" smtClean="0"/>
              <a:t>Computations take place including operations on input data</a:t>
            </a:r>
          </a:p>
          <a:p>
            <a:r>
              <a:rPr lang="en-IN" dirty="0" smtClean="0"/>
              <a:t>Weights of the channel and the Bias.</a:t>
            </a:r>
          </a:p>
          <a:p>
            <a:endParaRPr lang="en-IN" dirty="0"/>
          </a:p>
          <a:p>
            <a:r>
              <a:rPr lang="en-IN" dirty="0" smtClean="0"/>
              <a:t>Output Layer – Contains the output given by the Previous Neurons </a:t>
            </a:r>
            <a:endParaRPr lang="en-IN" dirty="0"/>
          </a:p>
        </p:txBody>
      </p:sp>
    </p:spTree>
    <p:extLst>
      <p:ext uri="{BB962C8B-B14F-4D97-AF65-F5344CB8AC3E}">
        <p14:creationId xmlns:p14="http://schemas.microsoft.com/office/powerpoint/2010/main" val="383250423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565" y="224727"/>
            <a:ext cx="9404723" cy="1400530"/>
          </a:xfrm>
          <a:noFill/>
        </p:spPr>
        <p:txBody>
          <a:bodyPr>
            <a:normAutofit/>
          </a:bodyPr>
          <a:lstStyle/>
          <a:p>
            <a:r>
              <a:rPr lang="en-IN" dirty="0" smtClean="0"/>
              <a:t>What is a Neural Network and how it works (contd.)</a:t>
            </a:r>
            <a:endParaRPr lang="en-IN" dirty="0"/>
          </a:p>
        </p:txBody>
      </p:sp>
      <p:sp>
        <p:nvSpPr>
          <p:cNvPr id="4" name="Oval 3"/>
          <p:cNvSpPr/>
          <p:nvPr/>
        </p:nvSpPr>
        <p:spPr>
          <a:xfrm>
            <a:off x="966651" y="2531201"/>
            <a:ext cx="607423" cy="6774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x1</a:t>
            </a:r>
            <a:endParaRPr lang="en-IN" dirty="0"/>
          </a:p>
        </p:txBody>
      </p:sp>
      <p:sp>
        <p:nvSpPr>
          <p:cNvPr id="5" name="Oval 4"/>
          <p:cNvSpPr/>
          <p:nvPr/>
        </p:nvSpPr>
        <p:spPr>
          <a:xfrm>
            <a:off x="966651" y="4177212"/>
            <a:ext cx="594360" cy="6720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x2</a:t>
            </a:r>
            <a:endParaRPr lang="en-IN" dirty="0"/>
          </a:p>
        </p:txBody>
      </p:sp>
      <p:sp>
        <p:nvSpPr>
          <p:cNvPr id="6" name="Oval 5"/>
          <p:cNvSpPr/>
          <p:nvPr/>
        </p:nvSpPr>
        <p:spPr>
          <a:xfrm>
            <a:off x="3664131" y="1930400"/>
            <a:ext cx="664027" cy="7605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Oval 7"/>
          <p:cNvSpPr/>
          <p:nvPr/>
        </p:nvSpPr>
        <p:spPr>
          <a:xfrm>
            <a:off x="3707673" y="3083108"/>
            <a:ext cx="576944" cy="7180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p:cNvSpPr/>
          <p:nvPr/>
        </p:nvSpPr>
        <p:spPr>
          <a:xfrm>
            <a:off x="3718560" y="4193361"/>
            <a:ext cx="524692" cy="7434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val 9"/>
          <p:cNvSpPr/>
          <p:nvPr/>
        </p:nvSpPr>
        <p:spPr>
          <a:xfrm>
            <a:off x="3679369" y="5486038"/>
            <a:ext cx="550818" cy="6734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Oval 12"/>
          <p:cNvSpPr/>
          <p:nvPr/>
        </p:nvSpPr>
        <p:spPr>
          <a:xfrm>
            <a:off x="5947726" y="2576679"/>
            <a:ext cx="718457" cy="7605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Oval 13"/>
          <p:cNvSpPr/>
          <p:nvPr/>
        </p:nvSpPr>
        <p:spPr>
          <a:xfrm>
            <a:off x="5932713" y="4640220"/>
            <a:ext cx="718457" cy="7605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p:cNvSpPr/>
          <p:nvPr/>
        </p:nvSpPr>
        <p:spPr>
          <a:xfrm>
            <a:off x="3771850" y="2137893"/>
            <a:ext cx="445955" cy="369332"/>
          </a:xfrm>
          <a:prstGeom prst="rect">
            <a:avLst/>
          </a:prstGeom>
        </p:spPr>
        <p:txBody>
          <a:bodyPr wrap="none">
            <a:spAutoFit/>
          </a:bodyPr>
          <a:lstStyle/>
          <a:p>
            <a:pPr algn="ctr"/>
            <a:r>
              <a:rPr lang="en-IN" dirty="0" smtClean="0">
                <a:solidFill>
                  <a:schemeClr val="bg1"/>
                </a:solidFill>
              </a:rPr>
              <a:t>B1</a:t>
            </a:r>
            <a:endParaRPr lang="en-IN" dirty="0">
              <a:solidFill>
                <a:schemeClr val="bg1"/>
              </a:solidFill>
            </a:endParaRPr>
          </a:p>
        </p:txBody>
      </p:sp>
      <p:sp>
        <p:nvSpPr>
          <p:cNvPr id="19" name="Rectangle 18"/>
          <p:cNvSpPr/>
          <p:nvPr/>
        </p:nvSpPr>
        <p:spPr>
          <a:xfrm>
            <a:off x="3771850" y="3245905"/>
            <a:ext cx="445956" cy="369332"/>
          </a:xfrm>
          <a:prstGeom prst="rect">
            <a:avLst/>
          </a:prstGeom>
        </p:spPr>
        <p:txBody>
          <a:bodyPr wrap="none">
            <a:spAutoFit/>
          </a:bodyPr>
          <a:lstStyle/>
          <a:p>
            <a:pPr algn="ctr"/>
            <a:r>
              <a:rPr lang="en-IN" dirty="0" smtClean="0">
                <a:solidFill>
                  <a:schemeClr val="bg1"/>
                </a:solidFill>
              </a:rPr>
              <a:t>B2</a:t>
            </a:r>
            <a:endParaRPr lang="en-IN" dirty="0">
              <a:solidFill>
                <a:schemeClr val="bg1"/>
              </a:solidFill>
            </a:endParaRPr>
          </a:p>
        </p:txBody>
      </p:sp>
      <p:sp>
        <p:nvSpPr>
          <p:cNvPr id="20" name="Rectangle 19"/>
          <p:cNvSpPr/>
          <p:nvPr/>
        </p:nvSpPr>
        <p:spPr>
          <a:xfrm>
            <a:off x="3785368" y="4380441"/>
            <a:ext cx="445956" cy="369332"/>
          </a:xfrm>
          <a:prstGeom prst="rect">
            <a:avLst/>
          </a:prstGeom>
        </p:spPr>
        <p:txBody>
          <a:bodyPr wrap="none">
            <a:spAutoFit/>
          </a:bodyPr>
          <a:lstStyle/>
          <a:p>
            <a:pPr algn="ctr"/>
            <a:r>
              <a:rPr lang="en-IN" dirty="0" smtClean="0">
                <a:solidFill>
                  <a:schemeClr val="bg1"/>
                </a:solidFill>
              </a:rPr>
              <a:t>B3</a:t>
            </a:r>
            <a:endParaRPr lang="en-IN" dirty="0">
              <a:solidFill>
                <a:schemeClr val="bg1"/>
              </a:solidFill>
            </a:endParaRPr>
          </a:p>
        </p:txBody>
      </p:sp>
      <p:sp>
        <p:nvSpPr>
          <p:cNvPr id="21" name="Rectangle 20"/>
          <p:cNvSpPr/>
          <p:nvPr/>
        </p:nvSpPr>
        <p:spPr>
          <a:xfrm>
            <a:off x="3731800" y="5638103"/>
            <a:ext cx="445956" cy="369332"/>
          </a:xfrm>
          <a:prstGeom prst="rect">
            <a:avLst/>
          </a:prstGeom>
        </p:spPr>
        <p:txBody>
          <a:bodyPr wrap="none">
            <a:spAutoFit/>
          </a:bodyPr>
          <a:lstStyle/>
          <a:p>
            <a:pPr algn="ctr"/>
            <a:r>
              <a:rPr lang="en-IN" dirty="0" smtClean="0">
                <a:solidFill>
                  <a:schemeClr val="bg1"/>
                </a:solidFill>
              </a:rPr>
              <a:t>B4</a:t>
            </a:r>
            <a:endParaRPr lang="en-IN" dirty="0">
              <a:solidFill>
                <a:schemeClr val="bg1"/>
              </a:solidFill>
            </a:endParaRPr>
          </a:p>
        </p:txBody>
      </p:sp>
      <p:sp>
        <p:nvSpPr>
          <p:cNvPr id="23" name="Rectangle 22"/>
          <p:cNvSpPr/>
          <p:nvPr/>
        </p:nvSpPr>
        <p:spPr>
          <a:xfrm>
            <a:off x="6067361" y="2772287"/>
            <a:ext cx="449162" cy="369332"/>
          </a:xfrm>
          <a:prstGeom prst="rect">
            <a:avLst/>
          </a:prstGeom>
        </p:spPr>
        <p:txBody>
          <a:bodyPr wrap="none">
            <a:spAutoFit/>
          </a:bodyPr>
          <a:lstStyle/>
          <a:p>
            <a:pPr algn="ctr"/>
            <a:r>
              <a:rPr lang="en-IN" dirty="0" smtClean="0">
                <a:solidFill>
                  <a:schemeClr val="bg1"/>
                </a:solidFill>
              </a:rPr>
              <a:t>Y1</a:t>
            </a:r>
            <a:endParaRPr lang="en-IN" dirty="0">
              <a:solidFill>
                <a:schemeClr val="bg1"/>
              </a:solidFill>
            </a:endParaRPr>
          </a:p>
        </p:txBody>
      </p:sp>
      <p:sp>
        <p:nvSpPr>
          <p:cNvPr id="24" name="Rectangle 23"/>
          <p:cNvSpPr/>
          <p:nvPr/>
        </p:nvSpPr>
        <p:spPr>
          <a:xfrm>
            <a:off x="6067361" y="4849223"/>
            <a:ext cx="449162" cy="369332"/>
          </a:xfrm>
          <a:prstGeom prst="rect">
            <a:avLst/>
          </a:prstGeom>
        </p:spPr>
        <p:txBody>
          <a:bodyPr wrap="none">
            <a:spAutoFit/>
          </a:bodyPr>
          <a:lstStyle/>
          <a:p>
            <a:pPr algn="ctr"/>
            <a:r>
              <a:rPr lang="en-IN" dirty="0" smtClean="0">
                <a:solidFill>
                  <a:schemeClr val="bg1"/>
                </a:solidFill>
              </a:rPr>
              <a:t>Y2</a:t>
            </a:r>
            <a:endParaRPr lang="en-IN" dirty="0">
              <a:solidFill>
                <a:schemeClr val="bg1"/>
              </a:solidFill>
            </a:endParaRPr>
          </a:p>
        </p:txBody>
      </p:sp>
      <p:cxnSp>
        <p:nvCxnSpPr>
          <p:cNvPr id="26" name="Straight Arrow Connector 25"/>
          <p:cNvCxnSpPr>
            <a:endCxn id="6" idx="2"/>
          </p:cNvCxnSpPr>
          <p:nvPr/>
        </p:nvCxnSpPr>
        <p:spPr>
          <a:xfrm flipV="1">
            <a:off x="1561011" y="2310675"/>
            <a:ext cx="2103120" cy="40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6"/>
            <a:endCxn id="8" idx="2"/>
          </p:cNvCxnSpPr>
          <p:nvPr/>
        </p:nvCxnSpPr>
        <p:spPr>
          <a:xfrm>
            <a:off x="1574074" y="2869928"/>
            <a:ext cx="2133599" cy="572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6"/>
            <a:endCxn id="8" idx="3"/>
          </p:cNvCxnSpPr>
          <p:nvPr/>
        </p:nvCxnSpPr>
        <p:spPr>
          <a:xfrm flipV="1">
            <a:off x="1561011" y="3696040"/>
            <a:ext cx="2231153" cy="81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6"/>
            <a:endCxn id="10" idx="1"/>
          </p:cNvCxnSpPr>
          <p:nvPr/>
        </p:nvCxnSpPr>
        <p:spPr>
          <a:xfrm>
            <a:off x="1561011" y="4513218"/>
            <a:ext cx="2199023" cy="107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6"/>
            <a:endCxn id="9" idx="2"/>
          </p:cNvCxnSpPr>
          <p:nvPr/>
        </p:nvCxnSpPr>
        <p:spPr>
          <a:xfrm>
            <a:off x="1561011" y="4513218"/>
            <a:ext cx="2157549" cy="5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6"/>
            <a:endCxn id="9" idx="2"/>
          </p:cNvCxnSpPr>
          <p:nvPr/>
        </p:nvCxnSpPr>
        <p:spPr>
          <a:xfrm>
            <a:off x="1574074" y="2869928"/>
            <a:ext cx="2144486" cy="1695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5"/>
            <a:endCxn id="10" idx="1"/>
          </p:cNvCxnSpPr>
          <p:nvPr/>
        </p:nvCxnSpPr>
        <p:spPr>
          <a:xfrm>
            <a:off x="1485119" y="3109444"/>
            <a:ext cx="2274915" cy="247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6" idx="3"/>
          </p:cNvCxnSpPr>
          <p:nvPr/>
        </p:nvCxnSpPr>
        <p:spPr>
          <a:xfrm flipV="1">
            <a:off x="1567543" y="2579569"/>
            <a:ext cx="2193833" cy="178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 idx="6"/>
            <a:endCxn id="13" idx="1"/>
          </p:cNvCxnSpPr>
          <p:nvPr/>
        </p:nvCxnSpPr>
        <p:spPr>
          <a:xfrm>
            <a:off x="4328158" y="2310675"/>
            <a:ext cx="1724784" cy="37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4" idx="1"/>
          </p:cNvCxnSpPr>
          <p:nvPr/>
        </p:nvCxnSpPr>
        <p:spPr>
          <a:xfrm>
            <a:off x="4328159" y="2427169"/>
            <a:ext cx="1709770" cy="2324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9" idx="3"/>
          </p:cNvCxnSpPr>
          <p:nvPr/>
        </p:nvCxnSpPr>
        <p:spPr>
          <a:xfrm flipV="1">
            <a:off x="4212997" y="3082865"/>
            <a:ext cx="1734729" cy="34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7"/>
            <a:endCxn id="13" idx="3"/>
          </p:cNvCxnSpPr>
          <p:nvPr/>
        </p:nvCxnSpPr>
        <p:spPr>
          <a:xfrm flipV="1">
            <a:off x="4166413" y="3225848"/>
            <a:ext cx="1886529" cy="1076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0" idx="6"/>
            <a:endCxn id="14" idx="2"/>
          </p:cNvCxnSpPr>
          <p:nvPr/>
        </p:nvCxnSpPr>
        <p:spPr>
          <a:xfrm flipV="1">
            <a:off x="4230187" y="5020495"/>
            <a:ext cx="1702526" cy="8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7"/>
          </p:cNvCxnSpPr>
          <p:nvPr/>
        </p:nvCxnSpPr>
        <p:spPr>
          <a:xfrm flipV="1">
            <a:off x="4149522" y="3324679"/>
            <a:ext cx="2028665" cy="2259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9" idx="6"/>
            <a:endCxn id="13" idx="4"/>
          </p:cNvCxnSpPr>
          <p:nvPr/>
        </p:nvCxnSpPr>
        <p:spPr>
          <a:xfrm flipV="1">
            <a:off x="4243252" y="3337228"/>
            <a:ext cx="2063703" cy="122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8" idx="5"/>
            <a:endCxn id="14" idx="2"/>
          </p:cNvCxnSpPr>
          <p:nvPr/>
        </p:nvCxnSpPr>
        <p:spPr>
          <a:xfrm>
            <a:off x="4200126" y="3696040"/>
            <a:ext cx="1732587" cy="132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0"/>
            <a:endCxn id="14" idx="0"/>
          </p:cNvCxnSpPr>
          <p:nvPr/>
        </p:nvCxnSpPr>
        <p:spPr>
          <a:xfrm>
            <a:off x="3980906" y="4193361"/>
            <a:ext cx="2311036" cy="44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584459" y="2198945"/>
            <a:ext cx="513282" cy="369332"/>
          </a:xfrm>
          <a:prstGeom prst="rect">
            <a:avLst/>
          </a:prstGeom>
        </p:spPr>
        <p:txBody>
          <a:bodyPr wrap="none">
            <a:spAutoFit/>
          </a:bodyPr>
          <a:lstStyle/>
          <a:p>
            <a:pPr algn="ctr"/>
            <a:r>
              <a:rPr lang="en-IN" dirty="0" smtClean="0"/>
              <a:t>0.2</a:t>
            </a:r>
            <a:endParaRPr lang="en-IN" dirty="0"/>
          </a:p>
        </p:txBody>
      </p:sp>
      <p:sp>
        <p:nvSpPr>
          <p:cNvPr id="82" name="Rectangle 81"/>
          <p:cNvSpPr/>
          <p:nvPr/>
        </p:nvSpPr>
        <p:spPr>
          <a:xfrm>
            <a:off x="2453594" y="2904283"/>
            <a:ext cx="513282" cy="369332"/>
          </a:xfrm>
          <a:prstGeom prst="rect">
            <a:avLst/>
          </a:prstGeom>
        </p:spPr>
        <p:txBody>
          <a:bodyPr wrap="none">
            <a:spAutoFit/>
          </a:bodyPr>
          <a:lstStyle/>
          <a:p>
            <a:pPr algn="ctr"/>
            <a:r>
              <a:rPr lang="en-IN" dirty="0" smtClean="0"/>
              <a:t>0.4</a:t>
            </a:r>
            <a:endParaRPr lang="en-IN" dirty="0"/>
          </a:p>
        </p:txBody>
      </p:sp>
      <p:sp>
        <p:nvSpPr>
          <p:cNvPr id="83" name="Rectangle 82"/>
          <p:cNvSpPr/>
          <p:nvPr/>
        </p:nvSpPr>
        <p:spPr>
          <a:xfrm>
            <a:off x="2568312" y="3766502"/>
            <a:ext cx="513282" cy="369332"/>
          </a:xfrm>
          <a:prstGeom prst="rect">
            <a:avLst/>
          </a:prstGeom>
        </p:spPr>
        <p:txBody>
          <a:bodyPr wrap="none">
            <a:spAutoFit/>
          </a:bodyPr>
          <a:lstStyle/>
          <a:p>
            <a:pPr algn="ctr"/>
            <a:r>
              <a:rPr lang="en-IN" dirty="0" smtClean="0"/>
              <a:t>0.6</a:t>
            </a:r>
            <a:endParaRPr lang="en-IN" dirty="0"/>
          </a:p>
        </p:txBody>
      </p:sp>
      <p:sp>
        <p:nvSpPr>
          <p:cNvPr id="84" name="Rectangle 83"/>
          <p:cNvSpPr/>
          <p:nvPr/>
        </p:nvSpPr>
        <p:spPr>
          <a:xfrm>
            <a:off x="2515481" y="4808708"/>
            <a:ext cx="513282" cy="369332"/>
          </a:xfrm>
          <a:prstGeom prst="rect">
            <a:avLst/>
          </a:prstGeom>
        </p:spPr>
        <p:txBody>
          <a:bodyPr wrap="none">
            <a:spAutoFit/>
          </a:bodyPr>
          <a:lstStyle/>
          <a:p>
            <a:pPr algn="ctr"/>
            <a:r>
              <a:rPr lang="en-IN" dirty="0" smtClean="0"/>
              <a:t>0.8</a:t>
            </a:r>
            <a:endParaRPr lang="en-IN" dirty="0"/>
          </a:p>
        </p:txBody>
      </p:sp>
      <p:sp>
        <p:nvSpPr>
          <p:cNvPr id="85" name="Rectangle 84"/>
          <p:cNvSpPr/>
          <p:nvPr/>
        </p:nvSpPr>
        <p:spPr>
          <a:xfrm>
            <a:off x="4759950" y="2188838"/>
            <a:ext cx="1529586" cy="369332"/>
          </a:xfrm>
          <a:prstGeom prst="rect">
            <a:avLst/>
          </a:prstGeom>
        </p:spPr>
        <p:txBody>
          <a:bodyPr wrap="none">
            <a:spAutoFit/>
          </a:bodyPr>
          <a:lstStyle/>
          <a:p>
            <a:pPr algn="ctr"/>
            <a:r>
              <a:rPr lang="en-IN" dirty="0" smtClean="0"/>
              <a:t>X1 * 0.2 + B1</a:t>
            </a:r>
            <a:endParaRPr lang="en-IN" dirty="0"/>
          </a:p>
        </p:txBody>
      </p:sp>
      <p:sp>
        <p:nvSpPr>
          <p:cNvPr id="86" name="Rectangle 85"/>
          <p:cNvSpPr/>
          <p:nvPr/>
        </p:nvSpPr>
        <p:spPr>
          <a:xfrm>
            <a:off x="4234442" y="2891353"/>
            <a:ext cx="1529586" cy="369332"/>
          </a:xfrm>
          <a:prstGeom prst="rect">
            <a:avLst/>
          </a:prstGeom>
        </p:spPr>
        <p:txBody>
          <a:bodyPr wrap="none">
            <a:spAutoFit/>
          </a:bodyPr>
          <a:lstStyle/>
          <a:p>
            <a:pPr algn="ctr"/>
            <a:r>
              <a:rPr lang="en-IN" dirty="0"/>
              <a:t>X1 </a:t>
            </a:r>
            <a:r>
              <a:rPr lang="en-IN" dirty="0" smtClean="0"/>
              <a:t>* 0.4 </a:t>
            </a:r>
            <a:r>
              <a:rPr lang="en-IN" dirty="0"/>
              <a:t>+ </a:t>
            </a:r>
            <a:r>
              <a:rPr lang="en-IN" dirty="0" smtClean="0"/>
              <a:t>B2</a:t>
            </a:r>
            <a:endParaRPr lang="en-IN" dirty="0"/>
          </a:p>
        </p:txBody>
      </p:sp>
      <p:sp>
        <p:nvSpPr>
          <p:cNvPr id="87" name="Rectangle 86"/>
          <p:cNvSpPr/>
          <p:nvPr/>
        </p:nvSpPr>
        <p:spPr>
          <a:xfrm>
            <a:off x="4430978" y="4027975"/>
            <a:ext cx="1529586" cy="369332"/>
          </a:xfrm>
          <a:prstGeom prst="rect">
            <a:avLst/>
          </a:prstGeom>
        </p:spPr>
        <p:txBody>
          <a:bodyPr wrap="none">
            <a:spAutoFit/>
          </a:bodyPr>
          <a:lstStyle/>
          <a:p>
            <a:pPr algn="ctr"/>
            <a:r>
              <a:rPr lang="en-IN" dirty="0" smtClean="0"/>
              <a:t>X2 </a:t>
            </a:r>
            <a:r>
              <a:rPr lang="en-IN" dirty="0"/>
              <a:t>*</a:t>
            </a:r>
            <a:r>
              <a:rPr lang="en-IN" dirty="0" smtClean="0"/>
              <a:t> 0.6 </a:t>
            </a:r>
            <a:r>
              <a:rPr lang="en-IN" dirty="0"/>
              <a:t>+ </a:t>
            </a:r>
            <a:r>
              <a:rPr lang="en-IN" dirty="0" smtClean="0"/>
              <a:t>B3</a:t>
            </a:r>
            <a:endParaRPr lang="en-IN" dirty="0"/>
          </a:p>
        </p:txBody>
      </p:sp>
      <p:sp>
        <p:nvSpPr>
          <p:cNvPr id="89" name="Rectangle 88"/>
          <p:cNvSpPr/>
          <p:nvPr/>
        </p:nvSpPr>
        <p:spPr>
          <a:xfrm>
            <a:off x="4797935" y="5363649"/>
            <a:ext cx="1626501" cy="369332"/>
          </a:xfrm>
          <a:prstGeom prst="rect">
            <a:avLst/>
          </a:prstGeom>
        </p:spPr>
        <p:txBody>
          <a:bodyPr wrap="square">
            <a:spAutoFit/>
          </a:bodyPr>
          <a:lstStyle/>
          <a:p>
            <a:pPr algn="ctr"/>
            <a:r>
              <a:rPr lang="en-IN" dirty="0" smtClean="0"/>
              <a:t>X2 </a:t>
            </a:r>
            <a:r>
              <a:rPr lang="en-IN" dirty="0"/>
              <a:t>*</a:t>
            </a:r>
            <a:r>
              <a:rPr lang="en-IN" dirty="0" smtClean="0"/>
              <a:t> 0.8 </a:t>
            </a:r>
            <a:r>
              <a:rPr lang="en-IN" dirty="0"/>
              <a:t>+ </a:t>
            </a:r>
            <a:r>
              <a:rPr lang="en-IN" dirty="0" smtClean="0"/>
              <a:t>B4</a:t>
            </a:r>
            <a:endParaRPr lang="en-IN" dirty="0"/>
          </a:p>
        </p:txBody>
      </p:sp>
      <p:sp>
        <p:nvSpPr>
          <p:cNvPr id="90" name="TextBox 89"/>
          <p:cNvSpPr txBox="1"/>
          <p:nvPr/>
        </p:nvSpPr>
        <p:spPr>
          <a:xfrm>
            <a:off x="6785818" y="1135012"/>
            <a:ext cx="5279701" cy="5632311"/>
          </a:xfrm>
          <a:prstGeom prst="rect">
            <a:avLst/>
          </a:prstGeom>
          <a:noFill/>
        </p:spPr>
        <p:txBody>
          <a:bodyPr wrap="square" rtlCol="0">
            <a:spAutoFit/>
          </a:bodyPr>
          <a:lstStyle/>
          <a:p>
            <a:r>
              <a:rPr lang="en-IN" sz="2000" b="1" dirty="0" smtClean="0">
                <a:solidFill>
                  <a:schemeClr val="accent1"/>
                </a:solidFill>
              </a:rPr>
              <a:t>Input Layer Gives :-</a:t>
            </a:r>
            <a:endParaRPr lang="en-IN" sz="2000" b="1" dirty="0">
              <a:solidFill>
                <a:schemeClr val="accent1"/>
              </a:solidFill>
            </a:endParaRPr>
          </a:p>
          <a:p>
            <a:r>
              <a:rPr lang="en-IN" dirty="0" smtClean="0"/>
              <a:t>X1 And X2 – These input could be linear(</a:t>
            </a:r>
            <a:r>
              <a:rPr lang="en-IN" dirty="0" smtClean="0">
                <a:solidFill>
                  <a:srgbClr val="FF0000"/>
                </a:solidFill>
              </a:rPr>
              <a:t>y= </a:t>
            </a:r>
            <a:r>
              <a:rPr lang="en-IN" dirty="0" err="1" smtClean="0">
                <a:solidFill>
                  <a:srgbClr val="FF0000"/>
                </a:solidFill>
              </a:rPr>
              <a:t>mx+y</a:t>
            </a:r>
            <a:r>
              <a:rPr lang="en-IN" dirty="0" smtClean="0"/>
              <a:t>) or Non_linear(</a:t>
            </a:r>
            <a:r>
              <a:rPr lang="en-IN" dirty="0" smtClean="0">
                <a:solidFill>
                  <a:srgbClr val="FF0000"/>
                </a:solidFill>
              </a:rPr>
              <a:t>x + y = 5</a:t>
            </a:r>
            <a:r>
              <a:rPr lang="en-IN" dirty="0" smtClean="0"/>
              <a:t>)</a:t>
            </a:r>
          </a:p>
          <a:p>
            <a:endParaRPr lang="en-IN" dirty="0"/>
          </a:p>
          <a:p>
            <a:r>
              <a:rPr lang="en-IN" b="1" dirty="0" smtClean="0">
                <a:solidFill>
                  <a:schemeClr val="accent1"/>
                </a:solidFill>
              </a:rPr>
              <a:t>Hidden Layer Gives :-</a:t>
            </a:r>
            <a:endParaRPr lang="en-IN" b="1" dirty="0">
              <a:solidFill>
                <a:schemeClr val="accent1"/>
              </a:solidFill>
            </a:endParaRPr>
          </a:p>
          <a:p>
            <a:pPr marL="342900" indent="-342900">
              <a:buAutoNum type="arabicPeriod"/>
            </a:pPr>
            <a:r>
              <a:rPr lang="en-IN" dirty="0" smtClean="0"/>
              <a:t>The Input Data is Multiplied with the Channels(Given By Line) Weights which is :-</a:t>
            </a:r>
          </a:p>
          <a:p>
            <a:r>
              <a:rPr lang="en-IN" dirty="0" smtClean="0"/>
              <a:t>      </a:t>
            </a:r>
            <a:r>
              <a:rPr lang="en-IN" dirty="0" smtClean="0">
                <a:solidFill>
                  <a:srgbClr val="FF0000"/>
                </a:solidFill>
              </a:rPr>
              <a:t>(X1 * 0.2)</a:t>
            </a:r>
          </a:p>
          <a:p>
            <a:pPr marL="342900" indent="-342900">
              <a:buAutoNum type="arabicPeriod" startAt="2"/>
            </a:pPr>
            <a:r>
              <a:rPr lang="en-IN" dirty="0" smtClean="0"/>
              <a:t>Then the data is Transferred to the output layer with a activation function and the Equation is :-</a:t>
            </a:r>
          </a:p>
          <a:p>
            <a:r>
              <a:rPr lang="en-IN" dirty="0"/>
              <a:t> </a:t>
            </a:r>
            <a:r>
              <a:rPr lang="en-IN" dirty="0" smtClean="0"/>
              <a:t>    </a:t>
            </a:r>
            <a:r>
              <a:rPr lang="en-IN" dirty="0" smtClean="0">
                <a:solidFill>
                  <a:srgbClr val="FF0000"/>
                </a:solidFill>
              </a:rPr>
              <a:t>(X1 * 0.2 + B1)</a:t>
            </a:r>
          </a:p>
          <a:p>
            <a:endParaRPr lang="en-IN" dirty="0" smtClean="0">
              <a:solidFill>
                <a:srgbClr val="FF0000"/>
              </a:solidFill>
            </a:endParaRPr>
          </a:p>
          <a:p>
            <a:r>
              <a:rPr lang="en-IN" b="1" dirty="0" smtClean="0">
                <a:solidFill>
                  <a:schemeClr val="accent1"/>
                </a:solidFill>
              </a:rPr>
              <a:t>Output Layer : -</a:t>
            </a:r>
          </a:p>
          <a:p>
            <a:r>
              <a:rPr lang="en-IN" dirty="0" smtClean="0"/>
              <a:t>The Final Layer receives the computer equation which then  is used to predicts the data further. Output Equation :-</a:t>
            </a:r>
          </a:p>
          <a:p>
            <a:r>
              <a:rPr lang="en-IN" dirty="0"/>
              <a:t> </a:t>
            </a:r>
            <a:r>
              <a:rPr lang="en-IN" dirty="0" smtClean="0">
                <a:solidFill>
                  <a:srgbClr val="FF0000"/>
                </a:solidFill>
              </a:rPr>
              <a:t>Y1 = (X1 * 0.2 + B1 + X1 * 0.4 + B2)</a:t>
            </a:r>
          </a:p>
          <a:p>
            <a:r>
              <a:rPr lang="en-IN" dirty="0">
                <a:solidFill>
                  <a:srgbClr val="FF0000"/>
                </a:solidFill>
              </a:rPr>
              <a:t> </a:t>
            </a:r>
            <a:r>
              <a:rPr lang="en-IN" dirty="0" smtClean="0">
                <a:solidFill>
                  <a:srgbClr val="FF0000"/>
                </a:solidFill>
              </a:rPr>
              <a:t>Y2 = (X2 * 0.6 + B3 + X2 * 0.8 + B4)</a:t>
            </a:r>
            <a:endParaRPr lang="en-IN" dirty="0">
              <a:solidFill>
                <a:srgbClr val="FF0000"/>
              </a:solidFill>
            </a:endParaRPr>
          </a:p>
        </p:txBody>
      </p:sp>
      <p:sp>
        <p:nvSpPr>
          <p:cNvPr id="94" name="TextBox 93"/>
          <p:cNvSpPr txBox="1"/>
          <p:nvPr/>
        </p:nvSpPr>
        <p:spPr>
          <a:xfrm>
            <a:off x="615565" y="5023044"/>
            <a:ext cx="1426994" cy="369332"/>
          </a:xfrm>
          <a:prstGeom prst="rect">
            <a:avLst/>
          </a:prstGeom>
          <a:noFill/>
        </p:spPr>
        <p:txBody>
          <a:bodyPr wrap="none" rtlCol="0">
            <a:spAutoFit/>
          </a:bodyPr>
          <a:lstStyle/>
          <a:p>
            <a:r>
              <a:rPr lang="en-IN" b="1" dirty="0" smtClean="0">
                <a:solidFill>
                  <a:schemeClr val="accent1"/>
                </a:solidFill>
              </a:rPr>
              <a:t>Input Layer</a:t>
            </a:r>
            <a:endParaRPr lang="en-IN" b="1" dirty="0">
              <a:solidFill>
                <a:schemeClr val="accent1"/>
              </a:solidFill>
            </a:endParaRPr>
          </a:p>
        </p:txBody>
      </p:sp>
      <p:sp>
        <p:nvSpPr>
          <p:cNvPr id="95" name="TextBox 94"/>
          <p:cNvSpPr txBox="1"/>
          <p:nvPr/>
        </p:nvSpPr>
        <p:spPr>
          <a:xfrm>
            <a:off x="3015281" y="6212940"/>
            <a:ext cx="1669047" cy="369332"/>
          </a:xfrm>
          <a:prstGeom prst="rect">
            <a:avLst/>
          </a:prstGeom>
          <a:noFill/>
        </p:spPr>
        <p:txBody>
          <a:bodyPr wrap="none" rtlCol="0">
            <a:spAutoFit/>
          </a:bodyPr>
          <a:lstStyle/>
          <a:p>
            <a:r>
              <a:rPr lang="en-IN" b="1" dirty="0" smtClean="0">
                <a:solidFill>
                  <a:schemeClr val="accent1"/>
                </a:solidFill>
              </a:rPr>
              <a:t>Hidden Layer</a:t>
            </a:r>
            <a:endParaRPr lang="en-IN" b="1" dirty="0">
              <a:solidFill>
                <a:schemeClr val="accent1"/>
              </a:solidFill>
            </a:endParaRPr>
          </a:p>
        </p:txBody>
      </p:sp>
      <p:sp>
        <p:nvSpPr>
          <p:cNvPr id="97" name="TextBox 96"/>
          <p:cNvSpPr txBox="1"/>
          <p:nvPr/>
        </p:nvSpPr>
        <p:spPr>
          <a:xfrm>
            <a:off x="4905051" y="5920232"/>
            <a:ext cx="1653017" cy="369332"/>
          </a:xfrm>
          <a:prstGeom prst="rect">
            <a:avLst/>
          </a:prstGeom>
          <a:noFill/>
        </p:spPr>
        <p:txBody>
          <a:bodyPr wrap="none" rtlCol="0">
            <a:spAutoFit/>
          </a:bodyPr>
          <a:lstStyle/>
          <a:p>
            <a:r>
              <a:rPr lang="en-IN" b="1" dirty="0" smtClean="0">
                <a:solidFill>
                  <a:schemeClr val="accent1"/>
                </a:solidFill>
              </a:rPr>
              <a:t>Output Layer</a:t>
            </a:r>
            <a:endParaRPr lang="en-IN" b="1" dirty="0">
              <a:solidFill>
                <a:schemeClr val="accent1"/>
              </a:solidFill>
            </a:endParaRPr>
          </a:p>
        </p:txBody>
      </p:sp>
    </p:spTree>
    <p:extLst>
      <p:ext uri="{BB962C8B-B14F-4D97-AF65-F5344CB8AC3E}">
        <p14:creationId xmlns:p14="http://schemas.microsoft.com/office/powerpoint/2010/main" val="2049609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0">
                                            <p:txEl>
                                              <p:pRg st="0" end="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0">
                                            <p:txEl>
                                              <p:pRg st="3" end="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0">
                                            <p:txEl>
                                              <p:pRg st="4" end="4"/>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0">
                                            <p:txEl>
                                              <p:pRg st="5" end="5"/>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0">
                                            <p:txEl>
                                              <p:pRg st="6" end="6"/>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0">
                                            <p:txEl>
                                              <p:pRg st="9" end="9"/>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0">
                                            <p:txEl>
                                              <p:pRg st="10" end="10"/>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0">
                                            <p:txEl>
                                              <p:pRg st="11" end="11"/>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3" grpId="0" animBg="1"/>
      <p:bldP spid="14" grpId="0" animBg="1"/>
      <p:bldP spid="18" grpId="0"/>
      <p:bldP spid="19" grpId="0"/>
      <p:bldP spid="20" grpId="0"/>
      <p:bldP spid="21" grpId="0"/>
      <p:bldP spid="23" grpId="0"/>
      <p:bldP spid="24" grpId="0"/>
      <p:bldP spid="81" grpId="0"/>
      <p:bldP spid="82" grpId="0"/>
      <p:bldP spid="83" grpId="0"/>
      <p:bldP spid="84" grpId="0"/>
      <p:bldP spid="85" grpId="0"/>
      <p:bldP spid="86" grpId="0"/>
      <p:bldP spid="87" grpId="0"/>
      <p:bldP spid="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6945" y="3359332"/>
            <a:ext cx="8825657" cy="1006569"/>
          </a:xfrm>
        </p:spPr>
        <p:txBody>
          <a:bodyPr>
            <a:normAutofit/>
          </a:bodyPr>
          <a:lstStyle/>
          <a:p>
            <a:r>
              <a:rPr lang="en-US" sz="6000" dirty="0" smtClean="0"/>
              <a:t>Technologies Used</a:t>
            </a:r>
            <a:endParaRPr lang="en-IN" sz="6000" dirty="0"/>
          </a:p>
        </p:txBody>
      </p:sp>
    </p:spTree>
    <p:extLst>
      <p:ext uri="{BB962C8B-B14F-4D97-AF65-F5344CB8AC3E}">
        <p14:creationId xmlns:p14="http://schemas.microsoft.com/office/powerpoint/2010/main" val="95784216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378E4-6280-3D42-98E2-7024842E1B05}"/>
              </a:ext>
            </a:extLst>
          </p:cNvPr>
          <p:cNvSpPr>
            <a:spLocks noGrp="1"/>
          </p:cNvSpPr>
          <p:nvPr>
            <p:ph idx="1"/>
          </p:nvPr>
        </p:nvSpPr>
        <p:spPr>
          <a:xfrm>
            <a:off x="572493" y="2213213"/>
            <a:ext cx="6713552" cy="2352638"/>
          </a:xfrm>
        </p:spPr>
        <p:txBody>
          <a:bodyPr anchor="t">
            <a:normAutofit lnSpcReduction="10000"/>
          </a:bodyPr>
          <a:lstStyle/>
          <a:p>
            <a:pPr>
              <a:lnSpc>
                <a:spcPct val="100000"/>
              </a:lnSpc>
            </a:pPr>
            <a:r>
              <a:rPr lang="en-US" sz="1800" dirty="0">
                <a:latin typeface="+mn-lt"/>
                <a:cs typeface="Aharoni" panose="02010803020104030203" pitchFamily="2" charset="-79"/>
              </a:rPr>
              <a:t>Developed by Travis Oliphant. </a:t>
            </a:r>
          </a:p>
          <a:p>
            <a:pPr>
              <a:lnSpc>
                <a:spcPct val="100000"/>
              </a:lnSpc>
            </a:pPr>
            <a:r>
              <a:rPr lang="en-US" sz="1800" dirty="0">
                <a:latin typeface="+mn-lt"/>
                <a:cs typeface="Aharoni" panose="02010803020104030203" pitchFamily="2" charset="-79"/>
              </a:rPr>
              <a:t>Python library used for large multi-dimensional array and matrix processing. </a:t>
            </a:r>
          </a:p>
          <a:p>
            <a:pPr>
              <a:lnSpc>
                <a:spcPct val="100000"/>
              </a:lnSpc>
            </a:pPr>
            <a:r>
              <a:rPr lang="en-IN" sz="1800" dirty="0">
                <a:latin typeface="+mn-lt"/>
                <a:cs typeface="Aharoni" panose="02010803020104030203" pitchFamily="2" charset="-79"/>
              </a:rPr>
              <a:t>Used for fundamental scientific computations in Machine Learning. </a:t>
            </a:r>
          </a:p>
          <a:p>
            <a:pPr>
              <a:lnSpc>
                <a:spcPct val="100000"/>
              </a:lnSpc>
            </a:pPr>
            <a:r>
              <a:rPr lang="en-US" sz="1800" dirty="0">
                <a:latin typeface="+mn-lt"/>
                <a:cs typeface="Aharoni" panose="02010803020104030203" pitchFamily="2" charset="-79"/>
              </a:rPr>
              <a:t>Linear algebra, Fourier transform, and random number capabilities. </a:t>
            </a:r>
          </a:p>
        </p:txBody>
      </p:sp>
      <p:pic>
        <p:nvPicPr>
          <p:cNvPr id="15" name="Picture 14">
            <a:extLst>
              <a:ext uri="{FF2B5EF4-FFF2-40B4-BE49-F238E27FC236}">
                <a16:creationId xmlns:a16="http://schemas.microsoft.com/office/drawing/2014/main" id="{2E8C4173-C6ED-2546-8C87-F73558656B84}"/>
              </a:ext>
            </a:extLst>
          </p:cNvPr>
          <p:cNvPicPr>
            <a:picLocks noChangeAspect="1"/>
          </p:cNvPicPr>
          <p:nvPr/>
        </p:nvPicPr>
        <p:blipFill>
          <a:blip r:embed="rId2"/>
          <a:stretch>
            <a:fillRect/>
          </a:stretch>
        </p:blipFill>
        <p:spPr>
          <a:xfrm>
            <a:off x="7286045" y="2416070"/>
            <a:ext cx="4149728" cy="1946924"/>
          </a:xfrm>
          <a:prstGeom prst="rect">
            <a:avLst/>
          </a:prstGeom>
        </p:spPr>
      </p:pic>
    </p:spTree>
    <p:extLst>
      <p:ext uri="{BB962C8B-B14F-4D97-AF65-F5344CB8AC3E}">
        <p14:creationId xmlns:p14="http://schemas.microsoft.com/office/powerpoint/2010/main" val="223591379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5041F-2DED-F14B-886F-30B4EB9F9550}"/>
              </a:ext>
            </a:extLst>
          </p:cNvPr>
          <p:cNvSpPr>
            <a:spLocks noGrp="1"/>
          </p:cNvSpPr>
          <p:nvPr>
            <p:ph idx="1"/>
          </p:nvPr>
        </p:nvSpPr>
        <p:spPr>
          <a:xfrm>
            <a:off x="6530121" y="1974157"/>
            <a:ext cx="5191615" cy="2909686"/>
          </a:xfrm>
        </p:spPr>
        <p:txBody>
          <a:bodyPr anchor="t">
            <a:noAutofit/>
          </a:bodyPr>
          <a:lstStyle/>
          <a:p>
            <a:pPr>
              <a:lnSpc>
                <a:spcPct val="100000"/>
              </a:lnSpc>
            </a:pPr>
            <a:r>
              <a:rPr lang="en-US" sz="1800" dirty="0">
                <a:latin typeface="+mn-lt"/>
                <a:cs typeface="Aharoni" panose="02010803020104030203" pitchFamily="2" charset="-79"/>
              </a:rPr>
              <a:t>Developed by Wes McKinney. </a:t>
            </a:r>
          </a:p>
          <a:p>
            <a:pPr>
              <a:lnSpc>
                <a:spcPct val="100000"/>
              </a:lnSpc>
            </a:pPr>
            <a:r>
              <a:rPr lang="en-US" sz="1800" dirty="0">
                <a:latin typeface="+mn-lt"/>
                <a:cs typeface="Aharoni" panose="02010803020104030203" pitchFamily="2" charset="-79"/>
              </a:rPr>
              <a:t>Pandas is Python library for data analysis. </a:t>
            </a:r>
          </a:p>
          <a:p>
            <a:pPr>
              <a:lnSpc>
                <a:spcPct val="100000"/>
              </a:lnSpc>
            </a:pPr>
            <a:r>
              <a:rPr lang="en-US" sz="1800" dirty="0">
                <a:latin typeface="+mn-lt"/>
                <a:cs typeface="Aharoni" panose="02010803020104030203" pitchFamily="2" charset="-79"/>
              </a:rPr>
              <a:t>Developed specially for data extraction and preparation.</a:t>
            </a:r>
          </a:p>
          <a:p>
            <a:pPr>
              <a:lnSpc>
                <a:spcPct val="100000"/>
              </a:lnSpc>
            </a:pPr>
            <a:r>
              <a:rPr lang="en-US" sz="1800" dirty="0">
                <a:latin typeface="+mn-lt"/>
                <a:cs typeface="Aharoni" panose="02010803020104030203" pitchFamily="2" charset="-79"/>
              </a:rPr>
              <a:t> It provide high-level data structures and wide variety tools for data analysis.</a:t>
            </a:r>
          </a:p>
          <a:p>
            <a:pPr>
              <a:lnSpc>
                <a:spcPct val="100000"/>
              </a:lnSpc>
            </a:pPr>
            <a:r>
              <a:rPr lang="en-US" sz="1800" dirty="0">
                <a:latin typeface="+mn-lt"/>
                <a:cs typeface="Aharoni" panose="02010803020104030203" pitchFamily="2" charset="-79"/>
              </a:rPr>
              <a:t> It provides many inbuilt methods for groping, combining and filtering data.</a:t>
            </a:r>
          </a:p>
        </p:txBody>
      </p:sp>
      <p:pic>
        <p:nvPicPr>
          <p:cNvPr id="4" name="Picture 3">
            <a:extLst>
              <a:ext uri="{FF2B5EF4-FFF2-40B4-BE49-F238E27FC236}">
                <a16:creationId xmlns:a16="http://schemas.microsoft.com/office/drawing/2014/main" id="{CF24C176-AD23-7C44-90FF-1E5AFC7CA8D7}"/>
              </a:ext>
            </a:extLst>
          </p:cNvPr>
          <p:cNvPicPr>
            <a:picLocks noChangeAspect="1"/>
          </p:cNvPicPr>
          <p:nvPr/>
        </p:nvPicPr>
        <p:blipFill>
          <a:blip r:embed="rId2"/>
          <a:stretch>
            <a:fillRect/>
          </a:stretch>
        </p:blipFill>
        <p:spPr>
          <a:xfrm>
            <a:off x="630936" y="2012952"/>
            <a:ext cx="5458968" cy="2832096"/>
          </a:xfrm>
          <a:prstGeom prst="rect">
            <a:avLst/>
          </a:prstGeom>
        </p:spPr>
      </p:pic>
    </p:spTree>
    <p:extLst>
      <p:ext uri="{BB962C8B-B14F-4D97-AF65-F5344CB8AC3E}">
        <p14:creationId xmlns:p14="http://schemas.microsoft.com/office/powerpoint/2010/main" val="330628528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B49BE-E7ED-EC42-842B-22C3A2330A3C}"/>
              </a:ext>
            </a:extLst>
          </p:cNvPr>
          <p:cNvSpPr>
            <a:spLocks noGrp="1"/>
          </p:cNvSpPr>
          <p:nvPr>
            <p:ph idx="1"/>
          </p:nvPr>
        </p:nvSpPr>
        <p:spPr>
          <a:xfrm>
            <a:off x="702719" y="1834457"/>
            <a:ext cx="6464436" cy="3211431"/>
          </a:xfrm>
        </p:spPr>
        <p:txBody>
          <a:bodyPr>
            <a:noAutofit/>
          </a:bodyPr>
          <a:lstStyle/>
          <a:p>
            <a:pPr algn="just">
              <a:lnSpc>
                <a:spcPct val="160000"/>
              </a:lnSpc>
            </a:pPr>
            <a:r>
              <a:rPr lang="en-US" sz="1800" dirty="0">
                <a:latin typeface="+mn-lt"/>
                <a:cs typeface="Aharoni" panose="02010803020104030203" pitchFamily="2" charset="-79"/>
              </a:rPr>
              <a:t>Machine learning library for classical  Machine learning algorithms.</a:t>
            </a:r>
          </a:p>
          <a:p>
            <a:pPr algn="just">
              <a:lnSpc>
                <a:spcPct val="160000"/>
              </a:lnSpc>
            </a:pPr>
            <a:r>
              <a:rPr lang="en-US" sz="1800" dirty="0">
                <a:latin typeface="+mn-lt"/>
                <a:cs typeface="Aharoni" panose="02010803020104030203" pitchFamily="2" charset="-79"/>
              </a:rPr>
              <a:t>Built on top of two python libraries NumPy and SciPy.</a:t>
            </a:r>
          </a:p>
          <a:p>
            <a:pPr algn="just">
              <a:lnSpc>
                <a:spcPct val="160000"/>
              </a:lnSpc>
            </a:pPr>
            <a:r>
              <a:rPr lang="en-US" sz="1800" dirty="0">
                <a:latin typeface="+mn-lt"/>
                <a:cs typeface="Aharoni" panose="02010803020104030203" pitchFamily="2" charset="-79"/>
              </a:rPr>
              <a:t>Supports most of the supervised and unsupervised algorithms.</a:t>
            </a:r>
          </a:p>
          <a:p>
            <a:pPr algn="just">
              <a:lnSpc>
                <a:spcPct val="160000"/>
              </a:lnSpc>
            </a:pPr>
            <a:r>
              <a:rPr lang="en-US" sz="1800" dirty="0">
                <a:latin typeface="+mn-lt"/>
                <a:cs typeface="Aharoni" panose="02010803020104030203" pitchFamily="2" charset="-79"/>
              </a:rPr>
              <a:t>Also used for data-mining and data-analysis.</a:t>
            </a:r>
          </a:p>
        </p:txBody>
      </p:sp>
      <p:pic>
        <p:nvPicPr>
          <p:cNvPr id="4" name="Picture 3">
            <a:extLst>
              <a:ext uri="{FF2B5EF4-FFF2-40B4-BE49-F238E27FC236}">
                <a16:creationId xmlns:a16="http://schemas.microsoft.com/office/drawing/2014/main" id="{386FA411-C4AC-E245-A6E8-BC64CE1F64AB}"/>
              </a:ext>
            </a:extLst>
          </p:cNvPr>
          <p:cNvPicPr>
            <a:picLocks noChangeAspect="1"/>
          </p:cNvPicPr>
          <p:nvPr/>
        </p:nvPicPr>
        <p:blipFill>
          <a:blip r:embed="rId2"/>
          <a:stretch>
            <a:fillRect/>
          </a:stretch>
        </p:blipFill>
        <p:spPr>
          <a:xfrm>
            <a:off x="7657012" y="2383235"/>
            <a:ext cx="3914580" cy="2113874"/>
          </a:xfrm>
          <a:prstGeom prst="rect">
            <a:avLst/>
          </a:prstGeom>
        </p:spPr>
      </p:pic>
    </p:spTree>
    <p:extLst>
      <p:ext uri="{BB962C8B-B14F-4D97-AF65-F5344CB8AC3E}">
        <p14:creationId xmlns:p14="http://schemas.microsoft.com/office/powerpoint/2010/main" val="1139312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594" y="775062"/>
            <a:ext cx="3431177" cy="705395"/>
          </a:xfrm>
        </p:spPr>
        <p:txBody>
          <a:bodyPr/>
          <a:lstStyle/>
          <a:p>
            <a:r>
              <a:rPr lang="en-IN" dirty="0" smtClean="0"/>
              <a:t>Introduction</a:t>
            </a:r>
            <a:endParaRPr lang="en-IN" dirty="0"/>
          </a:p>
        </p:txBody>
      </p:sp>
      <p:sp>
        <p:nvSpPr>
          <p:cNvPr id="3" name="Content Placeholder 2"/>
          <p:cNvSpPr>
            <a:spLocks noGrp="1"/>
          </p:cNvSpPr>
          <p:nvPr>
            <p:ph idx="1"/>
          </p:nvPr>
        </p:nvSpPr>
        <p:spPr>
          <a:xfrm>
            <a:off x="1543594" y="1706880"/>
            <a:ext cx="9104811" cy="4023359"/>
          </a:xfrm>
        </p:spPr>
        <p:txBody>
          <a:bodyPr>
            <a:normAutofit fontScale="85000" lnSpcReduction="10000"/>
          </a:bodyPr>
          <a:lstStyle/>
          <a:p>
            <a:pPr marL="0" indent="0">
              <a:buNone/>
            </a:pPr>
            <a:r>
              <a:rPr lang="en-IN" dirty="0" smtClean="0"/>
              <a:t>Intrusion </a:t>
            </a:r>
            <a:r>
              <a:rPr lang="en-IN" dirty="0"/>
              <a:t>Detection Systems Using Machine Learning – We have </a:t>
            </a:r>
            <a:r>
              <a:rPr lang="en-IN" dirty="0" smtClean="0"/>
              <a:t>pursued </a:t>
            </a:r>
            <a:r>
              <a:rPr lang="en-IN" dirty="0"/>
              <a:t>a </a:t>
            </a:r>
            <a:r>
              <a:rPr lang="en-IN" dirty="0" smtClean="0"/>
              <a:t>topic</a:t>
            </a:r>
          </a:p>
          <a:p>
            <a:pPr marL="0" indent="0">
              <a:buNone/>
            </a:pPr>
            <a:r>
              <a:rPr lang="en-IN" dirty="0" smtClean="0"/>
              <a:t> related </a:t>
            </a:r>
            <a:r>
              <a:rPr lang="en-IN" dirty="0"/>
              <a:t>to Cyber security and Machine Learning. As we know today that the </a:t>
            </a:r>
            <a:r>
              <a:rPr lang="en-IN" dirty="0" smtClean="0"/>
              <a:t>most </a:t>
            </a:r>
            <a:endParaRPr lang="en-IN" dirty="0"/>
          </a:p>
          <a:p>
            <a:pPr marL="0" indent="0">
              <a:buNone/>
            </a:pPr>
            <a:r>
              <a:rPr lang="en-IN" dirty="0" smtClean="0"/>
              <a:t>important </a:t>
            </a:r>
            <a:r>
              <a:rPr lang="en-IN" dirty="0"/>
              <a:t>thing in today’s technological world is security which is hard to keep </a:t>
            </a:r>
            <a:endParaRPr lang="en-IN" dirty="0" smtClean="0"/>
          </a:p>
          <a:p>
            <a:pPr marL="0" indent="0">
              <a:buNone/>
            </a:pPr>
            <a:r>
              <a:rPr lang="en-IN" dirty="0" smtClean="0"/>
              <a:t>up </a:t>
            </a:r>
            <a:r>
              <a:rPr lang="en-IN" dirty="0"/>
              <a:t>with lot’s of intervention with the same. As we also know that the current </a:t>
            </a:r>
            <a:endParaRPr lang="en-IN" dirty="0" smtClean="0"/>
          </a:p>
          <a:p>
            <a:pPr marL="0" indent="0">
              <a:buNone/>
            </a:pPr>
            <a:r>
              <a:rPr lang="en-IN" dirty="0" smtClean="0"/>
              <a:t>field </a:t>
            </a:r>
            <a:r>
              <a:rPr lang="en-IN" dirty="0"/>
              <a:t>that attract most of the attention is Artificial Intelligence, using such </a:t>
            </a:r>
            <a:endParaRPr lang="en-IN" dirty="0" smtClean="0"/>
          </a:p>
          <a:p>
            <a:pPr marL="0" indent="0">
              <a:buNone/>
            </a:pPr>
            <a:r>
              <a:rPr lang="en-IN" dirty="0" smtClean="0"/>
              <a:t>technique </a:t>
            </a:r>
            <a:r>
              <a:rPr lang="en-IN" dirty="0"/>
              <a:t>we have created an automated security system that is used to detect </a:t>
            </a:r>
            <a:endParaRPr lang="en-IN" dirty="0" smtClean="0"/>
          </a:p>
          <a:p>
            <a:pPr marL="0" indent="0">
              <a:buNone/>
            </a:pPr>
            <a:r>
              <a:rPr lang="en-IN" dirty="0" smtClean="0"/>
              <a:t>network </a:t>
            </a:r>
            <a:r>
              <a:rPr lang="en-IN" dirty="0"/>
              <a:t>packets as normal or anomalous. Since this device is popularly know as </a:t>
            </a:r>
            <a:endParaRPr lang="en-IN" dirty="0" smtClean="0"/>
          </a:p>
          <a:p>
            <a:pPr marL="0" indent="0">
              <a:buNone/>
            </a:pPr>
            <a:r>
              <a:rPr lang="en-IN" dirty="0" smtClean="0"/>
              <a:t>the </a:t>
            </a:r>
            <a:r>
              <a:rPr lang="en-IN" dirty="0"/>
              <a:t>Intrusion Detection Systems as has been in the industry for a while but with </a:t>
            </a:r>
            <a:endParaRPr lang="en-IN" dirty="0" smtClean="0"/>
          </a:p>
          <a:p>
            <a:pPr marL="0" indent="0">
              <a:buNone/>
            </a:pPr>
            <a:r>
              <a:rPr lang="en-IN" dirty="0" smtClean="0"/>
              <a:t>the </a:t>
            </a:r>
            <a:r>
              <a:rPr lang="en-IN" dirty="0"/>
              <a:t>advancement in technology and in the decrement in time it is found that </a:t>
            </a:r>
            <a:endParaRPr lang="en-IN" dirty="0" smtClean="0"/>
          </a:p>
          <a:p>
            <a:pPr marL="0" indent="0">
              <a:buNone/>
            </a:pPr>
            <a:r>
              <a:rPr lang="en-IN" dirty="0" smtClean="0"/>
              <a:t>Artificial </a:t>
            </a:r>
            <a:r>
              <a:rPr lang="en-IN" dirty="0"/>
              <a:t>Intelligence could be a better solution for the Problem</a:t>
            </a:r>
            <a:r>
              <a:rPr lang="en-IN" dirty="0" smtClean="0"/>
              <a:t>.</a:t>
            </a:r>
            <a:endParaRPr lang="en-IN" dirty="0"/>
          </a:p>
          <a:p>
            <a:endParaRPr lang="en-IN" dirty="0"/>
          </a:p>
        </p:txBody>
      </p:sp>
    </p:spTree>
    <p:extLst>
      <p:ext uri="{BB962C8B-B14F-4D97-AF65-F5344CB8AC3E}">
        <p14:creationId xmlns:p14="http://schemas.microsoft.com/office/powerpoint/2010/main" val="39213120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E0A45-35A2-C344-AD24-55CED8862AB7}"/>
              </a:ext>
            </a:extLst>
          </p:cNvPr>
          <p:cNvSpPr>
            <a:spLocks noGrp="1"/>
          </p:cNvSpPr>
          <p:nvPr>
            <p:ph idx="1"/>
          </p:nvPr>
        </p:nvSpPr>
        <p:spPr>
          <a:xfrm>
            <a:off x="5127075" y="1969678"/>
            <a:ext cx="6713552" cy="3618841"/>
          </a:xfrm>
        </p:spPr>
        <p:txBody>
          <a:bodyPr anchor="t">
            <a:normAutofit/>
          </a:bodyPr>
          <a:lstStyle/>
          <a:p>
            <a:pPr>
              <a:lnSpc>
                <a:spcPct val="100000"/>
              </a:lnSpc>
            </a:pPr>
            <a:r>
              <a:rPr lang="en-IN" sz="1800" dirty="0">
                <a:latin typeface="+mn-lt"/>
                <a:cs typeface="Aharoni" panose="02010803020104030203" pitchFamily="2" charset="-79"/>
              </a:rPr>
              <a:t>Developed by Google Brain Team.</a:t>
            </a:r>
          </a:p>
          <a:p>
            <a:pPr>
              <a:lnSpc>
                <a:spcPct val="100000"/>
              </a:lnSpc>
            </a:pPr>
            <a:r>
              <a:rPr lang="en-IN" sz="1800" dirty="0">
                <a:latin typeface="+mn-lt"/>
                <a:cs typeface="Aharoni" panose="02010803020104030203" pitchFamily="2" charset="-79"/>
              </a:rPr>
              <a:t>TensorFlow is a software library for numerical computation works on the basis of data flow graphs that have nodes and edges, </a:t>
            </a:r>
            <a:endParaRPr lang="en-US" sz="1800" dirty="0">
              <a:latin typeface="+mn-lt"/>
            </a:endParaRPr>
          </a:p>
          <a:p>
            <a:pPr>
              <a:lnSpc>
                <a:spcPct val="100000"/>
              </a:lnSpc>
            </a:pPr>
            <a:r>
              <a:rPr lang="en-IN" sz="1800" dirty="0">
                <a:latin typeface="+mn-lt"/>
                <a:cs typeface="Aharoni" panose="02010803020104030203" pitchFamily="2" charset="-79"/>
              </a:rPr>
              <a:t>It is used for both research and production.</a:t>
            </a:r>
          </a:p>
          <a:p>
            <a:pPr>
              <a:lnSpc>
                <a:spcPct val="100000"/>
              </a:lnSpc>
            </a:pPr>
            <a:r>
              <a:rPr lang="en-IN" sz="1800" dirty="0">
                <a:latin typeface="+mn-lt"/>
                <a:cs typeface="Aharoni" panose="02010803020104030203" pitchFamily="2" charset="-79"/>
              </a:rPr>
              <a:t>It focus on training and inference of deep neural network. </a:t>
            </a:r>
          </a:p>
          <a:p>
            <a:pPr>
              <a:lnSpc>
                <a:spcPct val="100000"/>
              </a:lnSpc>
            </a:pPr>
            <a:r>
              <a:rPr lang="en-IN" sz="1800" dirty="0">
                <a:latin typeface="+mn-lt"/>
                <a:cs typeface="Aharoni" panose="02010803020104030203" pitchFamily="2" charset="-79"/>
              </a:rPr>
              <a:t>It was developed for large numerical computations.</a:t>
            </a:r>
          </a:p>
          <a:p>
            <a:pPr>
              <a:lnSpc>
                <a:spcPct val="100000"/>
              </a:lnSpc>
            </a:pPr>
            <a:r>
              <a:rPr lang="en-IN" sz="1800" dirty="0">
                <a:latin typeface="+mn-lt"/>
                <a:cs typeface="Aharoni" panose="02010803020104030203" pitchFamily="2" charset="-79"/>
              </a:rPr>
              <a:t> It accepts data in form of multi-dimensional arrays of higher dimensions called Tensors. </a:t>
            </a:r>
          </a:p>
        </p:txBody>
      </p:sp>
      <p:pic>
        <p:nvPicPr>
          <p:cNvPr id="7" name="Picture 6">
            <a:extLst>
              <a:ext uri="{FF2B5EF4-FFF2-40B4-BE49-F238E27FC236}">
                <a16:creationId xmlns:a16="http://schemas.microsoft.com/office/drawing/2014/main" id="{80022F7A-3248-CF48-885F-C6A3AD1C891F}"/>
              </a:ext>
            </a:extLst>
          </p:cNvPr>
          <p:cNvPicPr>
            <a:picLocks noChangeAspect="1"/>
          </p:cNvPicPr>
          <p:nvPr/>
        </p:nvPicPr>
        <p:blipFill>
          <a:blip r:embed="rId2"/>
          <a:stretch>
            <a:fillRect/>
          </a:stretch>
        </p:blipFill>
        <p:spPr>
          <a:xfrm>
            <a:off x="693593" y="2944986"/>
            <a:ext cx="3618105" cy="1668226"/>
          </a:xfrm>
          <a:prstGeom prst="rect">
            <a:avLst/>
          </a:prstGeom>
        </p:spPr>
      </p:pic>
    </p:spTree>
    <p:extLst>
      <p:ext uri="{BB962C8B-B14F-4D97-AF65-F5344CB8AC3E}">
        <p14:creationId xmlns:p14="http://schemas.microsoft.com/office/powerpoint/2010/main" val="124855245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ADC4D-ABB5-8F40-B689-B832ED3DD0F6}"/>
              </a:ext>
            </a:extLst>
          </p:cNvPr>
          <p:cNvSpPr>
            <a:spLocks noGrp="1"/>
          </p:cNvSpPr>
          <p:nvPr>
            <p:ph idx="1"/>
          </p:nvPr>
        </p:nvSpPr>
        <p:spPr>
          <a:xfrm>
            <a:off x="1057828" y="871283"/>
            <a:ext cx="5610997" cy="5064032"/>
          </a:xfrm>
        </p:spPr>
        <p:txBody>
          <a:bodyPr>
            <a:noAutofit/>
          </a:bodyPr>
          <a:lstStyle/>
          <a:p>
            <a:pPr>
              <a:lnSpc>
                <a:spcPct val="170000"/>
              </a:lnSpc>
            </a:pPr>
            <a:r>
              <a:rPr lang="en-US" sz="1800" dirty="0">
                <a:latin typeface="+mn-lt"/>
                <a:cs typeface="Aharoni" panose="02010803020104030203" pitchFamily="2" charset="-79"/>
              </a:rPr>
              <a:t>Developed by Francois Chollet. </a:t>
            </a:r>
          </a:p>
          <a:p>
            <a:pPr>
              <a:lnSpc>
                <a:spcPct val="170000"/>
              </a:lnSpc>
            </a:pPr>
            <a:r>
              <a:rPr lang="en-US" sz="1800" dirty="0" err="1">
                <a:latin typeface="+mn-lt"/>
                <a:cs typeface="Aharoni" panose="02010803020104030203" pitchFamily="2" charset="-79"/>
              </a:rPr>
              <a:t>Keras</a:t>
            </a:r>
            <a:r>
              <a:rPr lang="en-US" sz="1800" dirty="0">
                <a:latin typeface="+mn-lt"/>
                <a:cs typeface="Aharoni" panose="02010803020104030203" pitchFamily="2" charset="-79"/>
              </a:rPr>
              <a:t> is high-level neural networks API capable of running on top of TensorFlow, CNTK, or Theano. </a:t>
            </a:r>
          </a:p>
          <a:p>
            <a:pPr>
              <a:lnSpc>
                <a:spcPct val="170000"/>
              </a:lnSpc>
            </a:pPr>
            <a:r>
              <a:rPr lang="en-US" sz="1800" dirty="0">
                <a:latin typeface="+mn-lt"/>
                <a:cs typeface="Aharoni" panose="02010803020104030203" pitchFamily="2" charset="-79"/>
              </a:rPr>
              <a:t>Used to build and design a Neural Network</a:t>
            </a:r>
          </a:p>
          <a:p>
            <a:pPr>
              <a:lnSpc>
                <a:spcPct val="170000"/>
              </a:lnSpc>
            </a:pPr>
            <a:r>
              <a:rPr lang="en-US" sz="1800" dirty="0">
                <a:latin typeface="+mn-lt"/>
                <a:cs typeface="Aharoni" panose="02010803020104030203" pitchFamily="2" charset="-79"/>
              </a:rPr>
              <a:t>Runs seamlessly on both CPU and GPU.</a:t>
            </a:r>
          </a:p>
          <a:p>
            <a:pPr>
              <a:lnSpc>
                <a:spcPct val="170000"/>
              </a:lnSpc>
            </a:pPr>
            <a:r>
              <a:rPr lang="en-US" sz="1800" dirty="0">
                <a:latin typeface="+mn-lt"/>
                <a:cs typeface="Aharoni" panose="02010803020104030203" pitchFamily="2" charset="-79"/>
              </a:rPr>
              <a:t>Allows for fast and easy prototyping.</a:t>
            </a:r>
          </a:p>
          <a:p>
            <a:pPr>
              <a:lnSpc>
                <a:spcPct val="170000"/>
              </a:lnSpc>
            </a:pPr>
            <a:r>
              <a:rPr lang="en-US" sz="1800" dirty="0">
                <a:latin typeface="+mn-lt"/>
                <a:cs typeface="Aharoni" panose="02010803020104030203" pitchFamily="2" charset="-79"/>
              </a:rPr>
              <a:t>It is Microsoft integrated cognitive toolkit that serves as backend. </a:t>
            </a:r>
          </a:p>
          <a:p>
            <a:pPr marL="0" indent="0">
              <a:buNone/>
            </a:pPr>
            <a:endParaRPr lang="en-US" sz="1800" dirty="0"/>
          </a:p>
        </p:txBody>
      </p:sp>
      <p:pic>
        <p:nvPicPr>
          <p:cNvPr id="4" name="Picture 3">
            <a:extLst>
              <a:ext uri="{FF2B5EF4-FFF2-40B4-BE49-F238E27FC236}">
                <a16:creationId xmlns:a16="http://schemas.microsoft.com/office/drawing/2014/main" id="{84A0869D-EA9D-9B4E-80DD-97F1D0ECF10A}"/>
              </a:ext>
            </a:extLst>
          </p:cNvPr>
          <p:cNvPicPr>
            <a:picLocks noChangeAspect="1"/>
          </p:cNvPicPr>
          <p:nvPr/>
        </p:nvPicPr>
        <p:blipFill>
          <a:blip r:embed="rId2"/>
          <a:stretch>
            <a:fillRect/>
          </a:stretch>
        </p:blipFill>
        <p:spPr>
          <a:xfrm>
            <a:off x="7493714" y="2990549"/>
            <a:ext cx="2857500" cy="825500"/>
          </a:xfrm>
          <a:prstGeom prst="rect">
            <a:avLst/>
          </a:prstGeom>
        </p:spPr>
      </p:pic>
    </p:spTree>
    <p:extLst>
      <p:ext uri="{BB962C8B-B14F-4D97-AF65-F5344CB8AC3E}">
        <p14:creationId xmlns:p14="http://schemas.microsoft.com/office/powerpoint/2010/main" val="15761274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D307A-9E27-1A47-83CD-74EB5CB21CCC}"/>
              </a:ext>
            </a:extLst>
          </p:cNvPr>
          <p:cNvSpPr>
            <a:spLocks noGrp="1"/>
          </p:cNvSpPr>
          <p:nvPr>
            <p:ph idx="1"/>
          </p:nvPr>
        </p:nvSpPr>
        <p:spPr>
          <a:xfrm>
            <a:off x="5135382" y="1695865"/>
            <a:ext cx="6351224" cy="3973413"/>
          </a:xfrm>
        </p:spPr>
        <p:txBody>
          <a:bodyPr>
            <a:noAutofit/>
          </a:bodyPr>
          <a:lstStyle/>
          <a:p>
            <a:pPr algn="just">
              <a:lnSpc>
                <a:spcPct val="150000"/>
              </a:lnSpc>
            </a:pPr>
            <a:r>
              <a:rPr lang="en-US" sz="1800" dirty="0">
                <a:latin typeface="+mn-lt"/>
                <a:cs typeface="Aharoni" panose="02010803020104030203" pitchFamily="2" charset="-79"/>
              </a:rPr>
              <a:t>Stream-Lit is an open-source app framework in Python Language.</a:t>
            </a:r>
          </a:p>
          <a:p>
            <a:pPr algn="just">
              <a:lnSpc>
                <a:spcPct val="150000"/>
              </a:lnSpc>
            </a:pPr>
            <a:r>
              <a:rPr lang="en-US" sz="1800" dirty="0">
                <a:latin typeface="+mn-lt"/>
                <a:cs typeface="Aharoni" panose="02010803020104030203" pitchFamily="2" charset="-79"/>
              </a:rPr>
              <a:t>It helps to create web apps for data science and machine learning.</a:t>
            </a:r>
          </a:p>
          <a:p>
            <a:pPr algn="just">
              <a:lnSpc>
                <a:spcPct val="150000"/>
              </a:lnSpc>
            </a:pPr>
            <a:r>
              <a:rPr lang="en-US" sz="1800" dirty="0">
                <a:latin typeface="+mn-lt"/>
                <a:cs typeface="Aharoni" panose="02010803020104030203" pitchFamily="2" charset="-79"/>
              </a:rPr>
              <a:t>It is an absolute tool that brings your idea to the internet.</a:t>
            </a:r>
          </a:p>
          <a:p>
            <a:pPr algn="just">
              <a:lnSpc>
                <a:spcPct val="150000"/>
              </a:lnSpc>
            </a:pPr>
            <a:r>
              <a:rPr lang="en-US" sz="1800" dirty="0">
                <a:latin typeface="+mn-lt"/>
                <a:cs typeface="Aharoni" panose="02010803020104030203" pitchFamily="2" charset="-79"/>
              </a:rPr>
              <a:t>Less code is needed since widgets are treated as variables</a:t>
            </a:r>
          </a:p>
        </p:txBody>
      </p:sp>
      <p:pic>
        <p:nvPicPr>
          <p:cNvPr id="4" name="Picture 3">
            <a:extLst>
              <a:ext uri="{FF2B5EF4-FFF2-40B4-BE49-F238E27FC236}">
                <a16:creationId xmlns:a16="http://schemas.microsoft.com/office/drawing/2014/main" id="{A1937752-CA17-614B-8CDF-224861C736E5}"/>
              </a:ext>
            </a:extLst>
          </p:cNvPr>
          <p:cNvPicPr>
            <a:picLocks noChangeAspect="1"/>
          </p:cNvPicPr>
          <p:nvPr/>
        </p:nvPicPr>
        <p:blipFill>
          <a:blip r:embed="rId2"/>
          <a:stretch>
            <a:fillRect/>
          </a:stretch>
        </p:blipFill>
        <p:spPr>
          <a:xfrm>
            <a:off x="857931" y="3032301"/>
            <a:ext cx="4044995" cy="1300543"/>
          </a:xfrm>
          <a:prstGeom prst="rect">
            <a:avLst/>
          </a:prstGeom>
        </p:spPr>
      </p:pic>
    </p:spTree>
    <p:extLst>
      <p:ext uri="{BB962C8B-B14F-4D97-AF65-F5344CB8AC3E}">
        <p14:creationId xmlns:p14="http://schemas.microsoft.com/office/powerpoint/2010/main" val="405519930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3" name="Content Placeholder 2">
            <a:extLst>
              <a:ext uri="{FF2B5EF4-FFF2-40B4-BE49-F238E27FC236}">
                <a16:creationId xmlns:a16="http://schemas.microsoft.com/office/drawing/2014/main" id="{2CFC2735-8A52-447D-AAA5-8AA40568BC7E}"/>
              </a:ext>
            </a:extLst>
          </p:cNvPr>
          <p:cNvSpPr>
            <a:spLocks noGrp="1"/>
          </p:cNvSpPr>
          <p:nvPr>
            <p:ph idx="4294967295"/>
          </p:nvPr>
        </p:nvSpPr>
        <p:spPr>
          <a:xfrm>
            <a:off x="388937" y="1155337"/>
            <a:ext cx="3308350" cy="639763"/>
          </a:xfrm>
        </p:spPr>
        <p:txBody>
          <a:bodyPr>
            <a:normAutofit/>
          </a:bodyPr>
          <a:lstStyle/>
          <a:p>
            <a:pPr marL="0" indent="0">
              <a:buNone/>
            </a:pPr>
            <a:r>
              <a:rPr lang="en-US" sz="3200" b="1" dirty="0"/>
              <a:t>Kdd99 Dataset</a:t>
            </a:r>
            <a:r>
              <a:rPr lang="en-US" sz="3200" b="1" dirty="0" smtClean="0"/>
              <a:t>:</a:t>
            </a:r>
            <a:endParaRPr lang="en-US" sz="3200" b="1" dirty="0">
              <a:solidFill>
                <a:schemeClr val="accent3">
                  <a:lumMod val="75000"/>
                </a:schemeClr>
              </a:solidFill>
              <a:latin typeface="Algerian" panose="04020705040A02060702" pitchFamily="82" charset="0"/>
            </a:endParaRPr>
          </a:p>
          <a:p>
            <a:pPr marL="0" indent="0">
              <a:buNone/>
            </a:pPr>
            <a:endParaRPr lang="en-US" sz="3200" b="1" dirty="0">
              <a:solidFill>
                <a:schemeClr val="accent3">
                  <a:lumMod val="75000"/>
                </a:schemeClr>
              </a:solidFill>
              <a:latin typeface="Algerian" panose="04020705040A02060702" pitchFamily="82" charset="0"/>
            </a:endParaRPr>
          </a:p>
          <a:p>
            <a:pPr marL="0" indent="0">
              <a:buNone/>
            </a:pPr>
            <a:endParaRPr lang="en-US" sz="3200" dirty="0"/>
          </a:p>
          <a:p>
            <a:pPr marL="0" indent="0">
              <a:buNone/>
            </a:pPr>
            <a:endParaRPr lang="en-US" sz="3200" b="0" i="0" dirty="0">
              <a:solidFill>
                <a:srgbClr val="1D2D3F"/>
              </a:solidFill>
              <a:effectLst/>
              <a:latin typeface="Fellix"/>
            </a:endParaRPr>
          </a:p>
          <a:p>
            <a:pPr marL="0" indent="0">
              <a:buNone/>
            </a:pPr>
            <a:endParaRPr lang="en-US" sz="3200" b="0" i="0" dirty="0">
              <a:solidFill>
                <a:srgbClr val="1D2D3F"/>
              </a:solidFill>
              <a:effectLst/>
              <a:latin typeface="Fellix"/>
            </a:endParaRPr>
          </a:p>
          <a:p>
            <a:pPr marL="0" indent="0">
              <a:buNone/>
            </a:pPr>
            <a:endParaRPr lang="en-US" sz="3200" b="0" i="0" dirty="0">
              <a:solidFill>
                <a:srgbClr val="1D2D3F"/>
              </a:solidFill>
              <a:effectLst/>
              <a:latin typeface="Fellix"/>
            </a:endParaRPr>
          </a:p>
          <a:p>
            <a:pPr marL="0" indent="0">
              <a:buNone/>
            </a:pPr>
            <a:endParaRPr lang="en-US" sz="3200" dirty="0"/>
          </a:p>
          <a:p>
            <a:endParaRPr lang="en-US" sz="3200" dirty="0"/>
          </a:p>
        </p:txBody>
      </p:sp>
      <p:sp>
        <p:nvSpPr>
          <p:cNvPr id="7" name="Rectangle: Rounded Corners 6">
            <a:extLst>
              <a:ext uri="{FF2B5EF4-FFF2-40B4-BE49-F238E27FC236}">
                <a16:creationId xmlns:a16="http://schemas.microsoft.com/office/drawing/2014/main" id="{F7D5EEE7-0E57-4610-9618-092BB84D3A5D}"/>
              </a:ext>
              <a:ext uri="{C183D7F6-B498-43B3-948B-1728B52AA6E4}">
                <adec:decorative xmlns="" xmlns:adec="http://schemas.microsoft.com/office/drawing/2017/decorative" val="1"/>
              </a:ext>
            </a:extLst>
          </p:cNvPr>
          <p:cNvSpPr/>
          <p:nvPr/>
        </p:nvSpPr>
        <p:spPr>
          <a:xfrm>
            <a:off x="6854825" y="2475437"/>
            <a:ext cx="3660775" cy="740997"/>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KDD99</a:t>
            </a:r>
            <a:r>
              <a:rPr lang="en-US" sz="1600" dirty="0"/>
              <a:t> </a:t>
            </a:r>
          </a:p>
        </p:txBody>
      </p:sp>
      <p:sp>
        <p:nvSpPr>
          <p:cNvPr id="9" name="Rectangle: Rounded Corners 8">
            <a:extLst>
              <a:ext uri="{FF2B5EF4-FFF2-40B4-BE49-F238E27FC236}">
                <a16:creationId xmlns:a16="http://schemas.microsoft.com/office/drawing/2014/main" id="{344A6BAC-C90C-4AF3-8ED8-DBA1CA6F4645}"/>
              </a:ext>
              <a:ext uri="{C183D7F6-B498-43B3-948B-1728B52AA6E4}">
                <adec:decorative xmlns="" xmlns:adec="http://schemas.microsoft.com/office/drawing/2017/decorative" val="1"/>
              </a:ext>
            </a:extLst>
          </p:cNvPr>
          <p:cNvSpPr/>
          <p:nvPr/>
        </p:nvSpPr>
        <p:spPr>
          <a:xfrm>
            <a:off x="6854824" y="3870587"/>
            <a:ext cx="3660775" cy="740997"/>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rPr>
              <a:t>10% </a:t>
            </a:r>
            <a:r>
              <a:rPr lang="en-US" sz="2400" b="1" dirty="0"/>
              <a:t>KDD99</a:t>
            </a:r>
          </a:p>
        </p:txBody>
      </p:sp>
      <p:cxnSp>
        <p:nvCxnSpPr>
          <p:cNvPr id="10" name="Straight Arrow Connector 9">
            <a:extLst>
              <a:ext uri="{FF2B5EF4-FFF2-40B4-BE49-F238E27FC236}">
                <a16:creationId xmlns:a16="http://schemas.microsoft.com/office/drawing/2014/main" id="{245A85D0-CA10-47A2-8054-068D98262F99}"/>
              </a:ext>
              <a:ext uri="{C183D7F6-B498-43B3-948B-1728B52AA6E4}">
                <adec:decorative xmlns="" xmlns:adec="http://schemas.microsoft.com/office/drawing/2017/decorative" val="1"/>
              </a:ext>
            </a:extLst>
          </p:cNvPr>
          <p:cNvCxnSpPr>
            <a:cxnSpLocks/>
          </p:cNvCxnSpPr>
          <p:nvPr/>
        </p:nvCxnSpPr>
        <p:spPr>
          <a:xfrm>
            <a:off x="8685211" y="3267237"/>
            <a:ext cx="0" cy="437469"/>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4" descr="Network Intrusion Detection Using Supervised Machine Learning Technique">
            <a:extLst>
              <a:ext uri="{FF2B5EF4-FFF2-40B4-BE49-F238E27FC236}">
                <a16:creationId xmlns:a16="http://schemas.microsoft.com/office/drawing/2014/main" id="{516A8AA4-F993-4FAA-93A5-F4BB5294F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893" y="2372139"/>
            <a:ext cx="3101008" cy="286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30284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 xmlns:adec="http://schemas.microsoft.com/office/drawing/2017/decorative" val="1"/>
              </a:ext>
            </a:extLst>
          </p:cNvPr>
          <p:cNvCxnSpPr>
            <a:cxnSpLocks/>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 xmlns:adec="http://schemas.microsoft.com/office/drawing/2017/decorative" val="1"/>
              </a:ext>
            </a:extLst>
          </p:cNvPr>
          <p:cNvCxnSpPr>
            <a:cxnSpLocks/>
            <a:stCxn id="42" idx="2"/>
          </p:cNvCxnSpPr>
          <p:nvPr/>
        </p:nvCxnSpPr>
        <p:spPr>
          <a:xfrm flipH="1">
            <a:off x="3533380" y="3722564"/>
            <a:ext cx="575864" cy="15798"/>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456943"/>
            <a:ext cx="1371600" cy="246221"/>
          </a:xfrm>
          <a:prstGeom prst="rect">
            <a:avLst/>
          </a:prstGeom>
        </p:spPr>
        <p:txBody>
          <a:bodyPr wrap="square" lIns="0" tIns="0" rIns="0" bIns="0" anchor="ctr">
            <a:spAutoFit/>
          </a:bodyPr>
          <a:lstStyle/>
          <a:p>
            <a:pPr algn="ctr"/>
            <a:r>
              <a:rPr lang="en-US" sz="1600" dirty="0">
                <a:solidFill>
                  <a:schemeClr val="bg1"/>
                </a:solidFill>
              </a:rPr>
              <a:t>Normal</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a:solidFill>
                  <a:schemeClr val="bg1"/>
                </a:solidFill>
              </a:rPr>
              <a:t>Malicious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en-US" sz="1600" dirty="0">
                <a:solidFill>
                  <a:schemeClr val="bg1"/>
                </a:solidFill>
              </a:rPr>
              <a:t>Classification</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FEATURES</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476343"/>
            <a:ext cx="1371600" cy="492443"/>
          </a:xfrm>
          <a:prstGeom prst="rect">
            <a:avLst/>
          </a:prstGeom>
        </p:spPr>
        <p:txBody>
          <a:bodyPr wrap="square" lIns="0" tIns="0" rIns="0" bIns="0" anchor="ctr">
            <a:spAutoFit/>
          </a:bodyPr>
          <a:lstStyle/>
          <a:p>
            <a:pPr algn="ctr"/>
            <a:r>
              <a:rPr lang="en-US" sz="1600" dirty="0">
                <a:solidFill>
                  <a:schemeClr val="bg1"/>
                </a:solidFill>
              </a:rPr>
              <a:t>Content features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Basic features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Traffic features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509721"/>
            <a:ext cx="1348582" cy="710707"/>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Features required to analyze the dataset.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509721"/>
            <a:ext cx="1348582" cy="710707"/>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Dataset was classified into 5 categories.</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102872"/>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Connections which fit the expected profile.</a:t>
            </a:r>
          </a:p>
          <a:p>
            <a:pPr algn="r">
              <a:lnSpc>
                <a:spcPts val="1900"/>
              </a:lnSpc>
            </a:pPr>
            <a:r>
              <a:rPr lang="en-US" sz="1400" dirty="0">
                <a:solidFill>
                  <a:schemeClr val="tx1">
                    <a:lumMod val="75000"/>
                    <a:lumOff val="25000"/>
                  </a:schemeClr>
                </a:solidFill>
                <a:cs typeface="Segoe UI" panose="020B0502040204020203" pitchFamily="34" charset="0"/>
              </a:rPr>
              <a: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Connections which do not fit the expected profile.</a:t>
            </a:r>
          </a:p>
        </p:txBody>
      </p:sp>
    </p:spTree>
    <p:extLst>
      <p:ext uri="{BB962C8B-B14F-4D97-AF65-F5344CB8AC3E}">
        <p14:creationId xmlns:p14="http://schemas.microsoft.com/office/powerpoint/2010/main" val="10470962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t>NORMAL</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t>Denial of Service (DOS)</a:t>
            </a:r>
          </a:p>
        </p:txBody>
      </p:sp>
      <p:sp>
        <p:nvSpPr>
          <p:cNvPr id="48" name="Rectangle 47">
            <a:extLst>
              <a:ext uri="{FF2B5EF4-FFF2-40B4-BE49-F238E27FC236}">
                <a16:creationId xmlns:a16="http://schemas.microsoft.com/office/drawing/2014/main" id="{FA4D735A-8F75-4E2A-8F1A-CC303B0718BA}"/>
              </a:ext>
            </a:extLst>
          </p:cNvPr>
          <p:cNvSpPr/>
          <p:nvPr/>
        </p:nvSpPr>
        <p:spPr>
          <a:xfrm>
            <a:off x="5219979" y="2886560"/>
            <a:ext cx="1561822" cy="492443"/>
          </a:xfrm>
          <a:prstGeom prst="rect">
            <a:avLst/>
          </a:prstGeom>
        </p:spPr>
        <p:txBody>
          <a:bodyPr wrap="square" lIns="0" tIns="0" rIns="0" bIns="0">
            <a:spAutoFit/>
          </a:bodyPr>
          <a:lstStyle/>
          <a:p>
            <a:pPr algn="ctr"/>
            <a:r>
              <a:rPr lang="en-US" sz="1600" b="1" dirty="0"/>
              <a:t>Scanning/Probing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t>Remote to local (R2L)</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t>User to root (U2R)</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3531"/>
          </a:xfrm>
          <a:prstGeom prst="rect">
            <a:avLst/>
          </a:prstGeom>
        </p:spPr>
        <p:txBody>
          <a:bodyPr wrap="square" lIns="0" tIns="0" rIns="0" bIns="0" anchor="t">
            <a:spAutoFit/>
          </a:bodyPr>
          <a:lstStyle/>
          <a:p>
            <a:pPr algn="ctr">
              <a:lnSpc>
                <a:spcPts val="1900"/>
              </a:lnSpc>
            </a:pPr>
            <a:r>
              <a:rPr lang="en-US" sz="1400" dirty="0">
                <a:cs typeface="Segoe UI" panose="020B0502040204020203" pitchFamily="34" charset="0"/>
              </a:rPr>
              <a:t>Connections that fit the expected profile in the network.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0844"/>
          </a:xfrm>
          <a:prstGeom prst="rect">
            <a:avLst/>
          </a:prstGeom>
        </p:spPr>
        <p:txBody>
          <a:bodyPr wrap="square" lIns="0" tIns="0" rIns="0" bIns="0" anchor="t">
            <a:spAutoFit/>
          </a:bodyPr>
          <a:lstStyle/>
          <a:p>
            <a:pPr algn="ctr">
              <a:lnSpc>
                <a:spcPts val="1900"/>
              </a:lnSpc>
            </a:pPr>
            <a:r>
              <a:rPr lang="en-US" sz="1400" dirty="0">
                <a:cs typeface="Segoe UI" panose="020B0502040204020203" pitchFamily="34" charset="0"/>
              </a:rPr>
              <a:t>Connections trying to prevent legitimate users from accessing the service in the target machine.</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0844"/>
          </a:xfrm>
          <a:prstGeom prst="rect">
            <a:avLst/>
          </a:prstGeom>
        </p:spPr>
        <p:txBody>
          <a:bodyPr wrap="square" lIns="0" tIns="0" rIns="0" bIns="0" anchor="t">
            <a:spAutoFit/>
          </a:bodyPr>
          <a:lstStyle/>
          <a:p>
            <a:pPr algn="ctr">
              <a:lnSpc>
                <a:spcPts val="1900"/>
              </a:lnSpc>
            </a:pPr>
            <a:r>
              <a:rPr lang="en-US" sz="1400" dirty="0">
                <a:cs typeface="Segoe UI" panose="020B0502040204020203" pitchFamily="34" charset="0"/>
              </a:rPr>
              <a:t>Connections scanning a target machine for information about potential vulnerabilities.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684500"/>
          </a:xfrm>
          <a:prstGeom prst="rect">
            <a:avLst/>
          </a:prstGeom>
        </p:spPr>
        <p:txBody>
          <a:bodyPr wrap="square" lIns="0" tIns="0" rIns="0" bIns="0" anchor="t">
            <a:spAutoFit/>
          </a:bodyPr>
          <a:lstStyle/>
          <a:p>
            <a:pPr algn="ctr">
              <a:lnSpc>
                <a:spcPts val="1900"/>
              </a:lnSpc>
            </a:pPr>
            <a:r>
              <a:rPr lang="en-US" sz="1400" dirty="0">
                <a:cs typeface="Segoe UI" panose="020B0502040204020203" pitchFamily="34" charset="0"/>
              </a:rPr>
              <a:t>Connections in which the attacker attempts to obtain non-authorized access into a machine or network .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684500"/>
          </a:xfrm>
          <a:prstGeom prst="rect">
            <a:avLst/>
          </a:prstGeom>
        </p:spPr>
        <p:txBody>
          <a:bodyPr wrap="square" lIns="0" tIns="0" rIns="0" bIns="0" anchor="t">
            <a:spAutoFit/>
          </a:bodyPr>
          <a:lstStyle/>
          <a:p>
            <a:pPr algn="ctr">
              <a:lnSpc>
                <a:spcPts val="1900"/>
              </a:lnSpc>
            </a:pPr>
            <a:r>
              <a:rPr lang="en-US" sz="1400" dirty="0">
                <a:cs typeface="Segoe UI" panose="020B0502040204020203" pitchFamily="34" charset="0"/>
              </a:rPr>
              <a:t>Connections in which a target machine is already invaded, but the attacker attempts to gain access with superuser privileges. </a:t>
            </a:r>
          </a:p>
        </p:txBody>
      </p:sp>
    </p:spTree>
    <p:extLst>
      <p:ext uri="{BB962C8B-B14F-4D97-AF65-F5344CB8AC3E}">
        <p14:creationId xmlns:p14="http://schemas.microsoft.com/office/powerpoint/2010/main" val="424518280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pic>
        <p:nvPicPr>
          <p:cNvPr id="2056" name="Picture 8" descr="THE 41 FEATURES IN KDD'99 DATASET | Download Table">
            <a:extLst>
              <a:ext uri="{FF2B5EF4-FFF2-40B4-BE49-F238E27FC236}">
                <a16:creationId xmlns:a16="http://schemas.microsoft.com/office/drawing/2014/main" id="{6AA02498-9BD3-40CC-920E-A452603A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033" y="855297"/>
            <a:ext cx="5677921" cy="523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93934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the Project</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a:xfrm>
            <a:off x="574766" y="1267097"/>
            <a:ext cx="8699236" cy="4774265"/>
          </a:xfrm>
        </p:spPr>
        <p:txBody>
          <a:bodyPr/>
          <a:lstStyle/>
          <a:p>
            <a:pPr marL="0" indent="0">
              <a:buNone/>
            </a:pPr>
            <a:r>
              <a:rPr lang="en-IN" dirty="0" smtClean="0"/>
              <a:t>1. Reading the Dataset</a:t>
            </a:r>
          </a:p>
          <a:p>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087154"/>
            <a:ext cx="10058400" cy="4339825"/>
          </a:xfrm>
          <a:prstGeom prst="rect">
            <a:avLst/>
          </a:prstGeom>
        </p:spPr>
      </p:pic>
    </p:spTree>
    <p:extLst>
      <p:ext uri="{BB962C8B-B14F-4D97-AF65-F5344CB8AC3E}">
        <p14:creationId xmlns:p14="http://schemas.microsoft.com/office/powerpoint/2010/main" val="13210958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831" y="384041"/>
            <a:ext cx="8596668" cy="3880773"/>
          </a:xfrm>
        </p:spPr>
        <p:txBody>
          <a:bodyPr/>
          <a:lstStyle/>
          <a:p>
            <a:r>
              <a:rPr lang="en-IN" dirty="0" smtClean="0"/>
              <a:t>2. Analysing the Dataset</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31" y="1044534"/>
            <a:ext cx="10058400" cy="4910758"/>
          </a:xfrm>
          <a:prstGeom prst="rect">
            <a:avLst/>
          </a:prstGeom>
        </p:spPr>
      </p:pic>
    </p:spTree>
    <p:extLst>
      <p:ext uri="{BB962C8B-B14F-4D97-AF65-F5344CB8AC3E}">
        <p14:creationId xmlns:p14="http://schemas.microsoft.com/office/powerpoint/2010/main" val="223883007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80" y="370978"/>
            <a:ext cx="8596668" cy="3880773"/>
          </a:xfrm>
        </p:spPr>
        <p:txBody>
          <a:bodyPr/>
          <a:lstStyle/>
          <a:p>
            <a:r>
              <a:rPr lang="en-IN" dirty="0" smtClean="0"/>
              <a:t>3. Encoding the Feature Vector</a:t>
            </a:r>
          </a:p>
          <a:p>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80" y="1501667"/>
            <a:ext cx="10058400" cy="3207284"/>
          </a:xfrm>
          <a:prstGeom prst="rect">
            <a:avLst/>
          </a:prstGeom>
        </p:spPr>
      </p:pic>
    </p:spTree>
    <p:extLst>
      <p:ext uri="{BB962C8B-B14F-4D97-AF65-F5344CB8AC3E}">
        <p14:creationId xmlns:p14="http://schemas.microsoft.com/office/powerpoint/2010/main" val="157595733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170" y="2124764"/>
            <a:ext cx="5902735" cy="792608"/>
          </a:xfrm>
        </p:spPr>
        <p:txBody>
          <a:bodyPr/>
          <a:lstStyle/>
          <a:p>
            <a:r>
              <a:rPr lang="en-IN" dirty="0" smtClean="0"/>
              <a:t>Need Of The Project ?</a:t>
            </a:r>
            <a:endParaRPr lang="en-IN" dirty="0"/>
          </a:p>
        </p:txBody>
      </p:sp>
      <p:sp>
        <p:nvSpPr>
          <p:cNvPr id="3" name="Content Placeholder 2"/>
          <p:cNvSpPr>
            <a:spLocks noGrp="1"/>
          </p:cNvSpPr>
          <p:nvPr>
            <p:ph idx="1"/>
          </p:nvPr>
        </p:nvSpPr>
        <p:spPr>
          <a:xfrm>
            <a:off x="1800170" y="2994071"/>
            <a:ext cx="8591660" cy="2100443"/>
          </a:xfrm>
        </p:spPr>
        <p:txBody>
          <a:bodyPr>
            <a:normAutofit/>
          </a:bodyPr>
          <a:lstStyle/>
          <a:p>
            <a:pPr marL="0" indent="0">
              <a:buNone/>
            </a:pPr>
            <a:r>
              <a:rPr lang="en-US" dirty="0"/>
              <a:t>An Intrusion Detection System using Machine Learning can serve many purpose </a:t>
            </a:r>
            <a:r>
              <a:rPr lang="en-US" dirty="0" smtClean="0"/>
              <a:t>in </a:t>
            </a:r>
            <a:r>
              <a:rPr lang="en-US" dirty="0"/>
              <a:t>the Field of Cyber Security, such as it would minimize the human intervention </a:t>
            </a:r>
            <a:r>
              <a:rPr lang="en-US" dirty="0" smtClean="0"/>
              <a:t>level </a:t>
            </a:r>
            <a:r>
              <a:rPr lang="en-US" dirty="0"/>
              <a:t>while detecting or tackling with threats, not only that but also it can be </a:t>
            </a:r>
            <a:r>
              <a:rPr lang="en-US" dirty="0" smtClean="0"/>
              <a:t>used </a:t>
            </a:r>
            <a:r>
              <a:rPr lang="en-US" dirty="0"/>
              <a:t>to optimize and expand the field of searching while looking and analyzation </a:t>
            </a:r>
            <a:r>
              <a:rPr lang="en-US" dirty="0" smtClean="0"/>
              <a:t>of </a:t>
            </a:r>
            <a:r>
              <a:rPr lang="en-US" dirty="0"/>
              <a:t>threats.</a:t>
            </a:r>
            <a:endParaRPr lang="en-IN" dirty="0"/>
          </a:p>
          <a:p>
            <a:endParaRPr lang="en-IN" dirty="0"/>
          </a:p>
        </p:txBody>
      </p:sp>
    </p:spTree>
    <p:extLst>
      <p:ext uri="{BB962C8B-B14F-4D97-AF65-F5344CB8AC3E}">
        <p14:creationId xmlns:p14="http://schemas.microsoft.com/office/powerpoint/2010/main" val="292971980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91" y="423229"/>
            <a:ext cx="8596668" cy="3880773"/>
          </a:xfrm>
        </p:spPr>
        <p:txBody>
          <a:bodyPr/>
          <a:lstStyle/>
          <a:p>
            <a:r>
              <a:rPr lang="en-IN" dirty="0"/>
              <a:t>4</a:t>
            </a:r>
            <a:r>
              <a:rPr lang="en-IN" dirty="0" smtClean="0"/>
              <a:t>. Creating the Neural Network and Training the Neural Network</a:t>
            </a:r>
          </a:p>
          <a:p>
            <a:endParaRPr lang="en-IN" dirty="0"/>
          </a:p>
          <a:p>
            <a:pPr marL="0" indent="0">
              <a:buNone/>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69" y="1132293"/>
            <a:ext cx="10058400" cy="4908284"/>
          </a:xfrm>
          <a:prstGeom prst="rect">
            <a:avLst/>
          </a:prstGeom>
        </p:spPr>
      </p:pic>
    </p:spTree>
    <p:extLst>
      <p:ext uri="{BB962C8B-B14F-4D97-AF65-F5344CB8AC3E}">
        <p14:creationId xmlns:p14="http://schemas.microsoft.com/office/powerpoint/2010/main" val="415711275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4" y="470265"/>
            <a:ext cx="8633922" cy="4003556"/>
          </a:xfrm>
        </p:spPr>
        <p:txBody>
          <a:bodyPr/>
          <a:lstStyle/>
          <a:p>
            <a:r>
              <a:rPr lang="en-IN" dirty="0"/>
              <a:t>5</a:t>
            </a:r>
            <a:r>
              <a:rPr lang="en-IN" dirty="0" smtClean="0"/>
              <a:t>. Testing the Accuracy of the Neural Network and Performing the Prediction on the Neural Network</a:t>
            </a:r>
          </a:p>
          <a:p>
            <a:endParaRPr lang="en-IN" dirty="0"/>
          </a:p>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4" y="1976872"/>
            <a:ext cx="10058400" cy="1491137"/>
          </a:xfrm>
          <a:prstGeom prst="rect">
            <a:avLst/>
          </a:prstGeom>
        </p:spPr>
      </p:pic>
    </p:spTree>
    <p:extLst>
      <p:ext uri="{BB962C8B-B14F-4D97-AF65-F5344CB8AC3E}">
        <p14:creationId xmlns:p14="http://schemas.microsoft.com/office/powerpoint/2010/main" val="216681738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deployment?</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68" t="14674" r="1618" b="15054"/>
          <a:stretch/>
        </p:blipFill>
        <p:spPr>
          <a:xfrm>
            <a:off x="1471749" y="2316480"/>
            <a:ext cx="9231086" cy="8098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p:cNvSpPr txBox="1"/>
          <p:nvPr/>
        </p:nvSpPr>
        <p:spPr>
          <a:xfrm>
            <a:off x="1331912" y="3944983"/>
            <a:ext cx="9588637" cy="923330"/>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Examples:</a:t>
            </a:r>
          </a:p>
          <a:p>
            <a:r>
              <a:rPr lang="en-US" dirty="0" smtClean="0">
                <a:effectLst>
                  <a:outerShdw blurRad="38100" dist="38100" dir="2700000" algn="tl">
                    <a:srgbClr val="000000">
                      <a:alpha val="43137"/>
                    </a:srgbClr>
                  </a:outerShdw>
                </a:effectLst>
              </a:rPr>
              <a:t>Amazon </a:t>
            </a:r>
            <a:r>
              <a:rPr lang="en-US" dirty="0">
                <a:effectLst>
                  <a:outerShdw blurRad="38100" dist="38100" dir="2700000" algn="tl">
                    <a:srgbClr val="000000">
                      <a:alpha val="43137"/>
                    </a:srgbClr>
                  </a:outerShdw>
                </a:effectLst>
              </a:rPr>
              <a:t>Web Services (AWS), Google Cloud </a:t>
            </a:r>
            <a:r>
              <a:rPr lang="en-US" dirty="0" smtClean="0">
                <a:effectLst>
                  <a:outerShdw blurRad="38100" dist="38100" dir="2700000" algn="tl">
                    <a:srgbClr val="000000">
                      <a:alpha val="43137"/>
                    </a:srgbClr>
                  </a:outerShdw>
                </a:effectLst>
              </a:rPr>
              <a:t>Platform, Microsoft Azure, Heroku and Streamlit etc.</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353907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Streamlit?</a:t>
            </a:r>
            <a:endParaRPr lang="en-IN" dirty="0"/>
          </a:p>
        </p:txBody>
      </p:sp>
      <p:sp>
        <p:nvSpPr>
          <p:cNvPr id="6" name="TextBox 5"/>
          <p:cNvSpPr txBox="1"/>
          <p:nvPr/>
        </p:nvSpPr>
        <p:spPr>
          <a:xfrm>
            <a:off x="1141413" y="2052935"/>
            <a:ext cx="9588637" cy="355481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Quick Build and Highly Interactive Web applications.</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No Pre-requisite Knowledge of Web development required.</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Use Python only.</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Large and Helping Community.</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Best for Machine Learning Models.</a:t>
            </a:r>
          </a:p>
        </p:txBody>
      </p:sp>
    </p:spTree>
    <p:extLst>
      <p:ext uri="{BB962C8B-B14F-4D97-AF65-F5344CB8AC3E}">
        <p14:creationId xmlns:p14="http://schemas.microsoft.com/office/powerpoint/2010/main" val="416399419"/>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Takes only 3 lines of code</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228810"/>
            <a:ext cx="6382641" cy="57158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3178238"/>
            <a:ext cx="6382641" cy="78115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4337245"/>
            <a:ext cx="6401693" cy="447737"/>
          </a:xfrm>
          <a:prstGeom prst="rect">
            <a:avLst/>
          </a:prstGeom>
        </p:spPr>
      </p:pic>
      <p:sp>
        <p:nvSpPr>
          <p:cNvPr id="7" name="Rectangle 6"/>
          <p:cNvSpPr/>
          <p:nvPr/>
        </p:nvSpPr>
        <p:spPr>
          <a:xfrm>
            <a:off x="1141413" y="4875399"/>
            <a:ext cx="8508274" cy="662938"/>
          </a:xfrm>
          <a:prstGeom prst="rect">
            <a:avLst/>
          </a:prstGeom>
        </p:spPr>
        <p:txBody>
          <a:bodyPr wrap="square">
            <a:spAutoFit/>
          </a:bodyPr>
          <a:lstStyle/>
          <a:p>
            <a:pPr>
              <a:lnSpc>
                <a:spcPct val="250000"/>
              </a:lnSpc>
            </a:pPr>
            <a:r>
              <a:rPr lang="en-US" dirty="0" smtClean="0">
                <a:effectLst>
                  <a:outerShdw blurRad="38100" dist="38100" dir="2700000" algn="tl">
                    <a:srgbClr val="000000">
                      <a:alpha val="43137"/>
                    </a:srgbClr>
                  </a:outerShdw>
                </a:effectLst>
              </a:rPr>
              <a:t>And you’re done!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83050557"/>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3841"/>
            <a:ext cx="9905998" cy="1905000"/>
          </a:xfrm>
        </p:spPr>
        <p:txBody>
          <a:bodyPr/>
          <a:lstStyle/>
          <a:p>
            <a:r>
              <a:rPr lang="en-US" dirty="0" smtClean="0"/>
              <a:t>Streamlit sharing</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488578"/>
            <a:ext cx="6935876" cy="4481147"/>
          </a:xfrm>
          <a:prstGeom prst="rect">
            <a:avLst/>
          </a:prstGeom>
        </p:spPr>
      </p:pic>
      <p:sp>
        <p:nvSpPr>
          <p:cNvPr id="5" name="Rectangle 4"/>
          <p:cNvSpPr/>
          <p:nvPr/>
        </p:nvSpPr>
        <p:spPr>
          <a:xfrm>
            <a:off x="8203474" y="1605492"/>
            <a:ext cx="3509555" cy="4247317"/>
          </a:xfrm>
          <a:prstGeom prst="rect">
            <a:avLst/>
          </a:prstGeom>
        </p:spPr>
        <p:txBody>
          <a:bodyPr wrap="square">
            <a:spAutoFit/>
          </a:bodyPr>
          <a:lstStyle/>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Invite-based deployment.</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All for </a:t>
            </a:r>
            <a:r>
              <a:rPr lang="en-US" b="1" dirty="0" smtClean="0">
                <a:effectLst>
                  <a:outerShdw blurRad="38100" dist="38100" dir="2700000" algn="tl">
                    <a:srgbClr val="000000">
                      <a:alpha val="43137"/>
                    </a:srgbClr>
                  </a:outerShdw>
                </a:effectLst>
              </a:rPr>
              <a:t>free.</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Deploy with same url.</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Provides More Memory.</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Paired with Github.</a:t>
            </a:r>
          </a:p>
          <a:p>
            <a:pPr marL="285750" indent="-285750">
              <a:lnSpc>
                <a:spcPct val="250000"/>
              </a:lnSpc>
              <a:buFont typeface="Arial" panose="020B0604020202020204" pitchFamily="34" charset="0"/>
              <a:buChar char="•"/>
            </a:pPr>
            <a:r>
              <a:rPr lang="en-US" dirty="0" smtClean="0">
                <a:effectLst>
                  <a:outerShdw blurRad="38100" dist="38100" dir="2700000" algn="tl">
                    <a:srgbClr val="000000">
                      <a:alpha val="43137"/>
                    </a:srgbClr>
                  </a:outerShdw>
                </a:effectLst>
              </a:rPr>
              <a:t>Better than others.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42043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our project</a:t>
            </a:r>
            <a:endParaRPr lang="en-IN" dirty="0"/>
          </a:p>
        </p:txBody>
      </p:sp>
      <p:sp>
        <p:nvSpPr>
          <p:cNvPr id="6" name="TextBox 5"/>
          <p:cNvSpPr txBox="1"/>
          <p:nvPr/>
        </p:nvSpPr>
        <p:spPr>
          <a:xfrm>
            <a:off x="1141413" y="2052935"/>
            <a:ext cx="9588637"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300+ MB (Hard Limit), 600+MB (Soft Limit) Memory</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accurate handling of imports.</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caching.</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saving and loading of the trained model.</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proper GUI.</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Stay under the limits of deployment norms.</a:t>
            </a:r>
          </a:p>
        </p:txBody>
      </p:sp>
    </p:spTree>
    <p:extLst>
      <p:ext uri="{BB962C8B-B14F-4D97-AF65-F5344CB8AC3E}">
        <p14:creationId xmlns:p14="http://schemas.microsoft.com/office/powerpoint/2010/main" val="181360535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7051"/>
            <a:ext cx="9905998" cy="627017"/>
          </a:xfrm>
        </p:spPr>
        <p:txBody>
          <a:bodyPr>
            <a:normAutofit fontScale="90000"/>
          </a:bodyPr>
          <a:lstStyle/>
          <a:p>
            <a:r>
              <a:rPr lang="en-US" dirty="0" smtClean="0"/>
              <a:t>Code used</a:t>
            </a:r>
            <a:endParaRPr lang="en-IN" dirty="0"/>
          </a:p>
        </p:txBody>
      </p:sp>
      <p:sp>
        <p:nvSpPr>
          <p:cNvPr id="6" name="TextBox 5"/>
          <p:cNvSpPr txBox="1"/>
          <p:nvPr/>
        </p:nvSpPr>
        <p:spPr>
          <a:xfrm>
            <a:off x="1141413" y="931816"/>
            <a:ext cx="9535296" cy="64633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st.write() or ‘’’ ‘’’</a:t>
            </a:r>
          </a:p>
        </p:txBody>
      </p:sp>
      <p:pic>
        <p:nvPicPr>
          <p:cNvPr id="4" name="Picture 3"/>
          <p:cNvPicPr/>
          <p:nvPr/>
        </p:nvPicPr>
        <p:blipFill rotWithShape="1">
          <a:blip r:embed="rId2"/>
          <a:srcRect r="49245"/>
          <a:stretch/>
        </p:blipFill>
        <p:spPr bwMode="auto">
          <a:xfrm>
            <a:off x="3073399" y="1691358"/>
            <a:ext cx="5997324" cy="1502410"/>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073399" y="4070651"/>
            <a:ext cx="6042025" cy="1700530"/>
          </a:xfrm>
          <a:prstGeom prst="rect">
            <a:avLst/>
          </a:prstGeom>
        </p:spPr>
      </p:pic>
      <p:sp>
        <p:nvSpPr>
          <p:cNvPr id="3" name="TextBox 2"/>
          <p:cNvSpPr txBox="1"/>
          <p:nvPr/>
        </p:nvSpPr>
        <p:spPr>
          <a:xfrm>
            <a:off x="3073398" y="3260426"/>
            <a:ext cx="4502331" cy="261610"/>
          </a:xfrm>
          <a:prstGeom prst="rect">
            <a:avLst/>
          </a:prstGeom>
          <a:noFill/>
        </p:spPr>
        <p:txBody>
          <a:bodyPr wrap="square" rtlCol="0">
            <a:spAutoFit/>
          </a:bodyPr>
          <a:lstStyle/>
          <a:p>
            <a:r>
              <a:rPr lang="en-US" sz="1050" i="1" dirty="0" smtClean="0"/>
              <a:t>Figure: Code snippet</a:t>
            </a:r>
            <a:endParaRPr lang="en-IN" sz="1400" i="1" dirty="0"/>
          </a:p>
        </p:txBody>
      </p:sp>
      <p:sp>
        <p:nvSpPr>
          <p:cNvPr id="7" name="TextBox 6"/>
          <p:cNvSpPr txBox="1"/>
          <p:nvPr/>
        </p:nvSpPr>
        <p:spPr>
          <a:xfrm>
            <a:off x="3073399" y="5836595"/>
            <a:ext cx="4502331" cy="261610"/>
          </a:xfrm>
          <a:prstGeom prst="rect">
            <a:avLst/>
          </a:prstGeom>
          <a:noFill/>
        </p:spPr>
        <p:txBody>
          <a:bodyPr wrap="square" rtlCol="0">
            <a:spAutoFit/>
          </a:bodyPr>
          <a:lstStyle/>
          <a:p>
            <a:r>
              <a:rPr lang="en-US" sz="1050" i="1" dirty="0" smtClean="0"/>
              <a:t>Figure: Output</a:t>
            </a:r>
            <a:endParaRPr lang="en-IN" sz="1400" i="1" dirty="0"/>
          </a:p>
        </p:txBody>
      </p:sp>
    </p:spTree>
    <p:extLst>
      <p:ext uri="{BB962C8B-B14F-4D97-AF65-F5344CB8AC3E}">
        <p14:creationId xmlns:p14="http://schemas.microsoft.com/office/powerpoint/2010/main" val="16978593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7051"/>
            <a:ext cx="9905998" cy="627017"/>
          </a:xfrm>
        </p:spPr>
        <p:txBody>
          <a:bodyPr>
            <a:normAutofit fontScale="90000"/>
          </a:bodyPr>
          <a:lstStyle/>
          <a:p>
            <a:r>
              <a:rPr lang="en-US" dirty="0" smtClean="0"/>
              <a:t>Code used</a:t>
            </a:r>
            <a:endParaRPr lang="en-IN" dirty="0"/>
          </a:p>
        </p:txBody>
      </p:sp>
      <p:sp>
        <p:nvSpPr>
          <p:cNvPr id="6" name="TextBox 5"/>
          <p:cNvSpPr txBox="1"/>
          <p:nvPr/>
        </p:nvSpPr>
        <p:spPr>
          <a:xfrm>
            <a:off x="1141413" y="936197"/>
            <a:ext cx="9535296" cy="55906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effectLst>
                  <a:outerShdw blurRad="38100" dist="38100" dir="2700000" algn="tl">
                    <a:srgbClr val="000000">
                      <a:alpha val="43137"/>
                    </a:srgbClr>
                  </a:outerShdw>
                </a:effectLst>
              </a:rPr>
              <a:t>s</a:t>
            </a:r>
            <a:r>
              <a:rPr lang="en-US" dirty="0" smtClean="0">
                <a:effectLst>
                  <a:outerShdw blurRad="38100" dist="38100" dir="2700000" algn="tl">
                    <a:srgbClr val="000000">
                      <a:alpha val="43137"/>
                    </a:srgbClr>
                  </a:outerShdw>
                </a:effectLst>
              </a:rPr>
              <a:t>t.dataframe() or df</a:t>
            </a:r>
          </a:p>
        </p:txBody>
      </p:sp>
      <p:pic>
        <p:nvPicPr>
          <p:cNvPr id="7" name="Picture 6"/>
          <p:cNvPicPr/>
          <p:nvPr/>
        </p:nvPicPr>
        <p:blipFill rotWithShape="1">
          <a:blip r:embed="rId2">
            <a:extLst>
              <a:ext uri="{28A0092B-C50C-407E-A947-70E740481C1C}">
                <a14:useLocalDpi xmlns:a14="http://schemas.microsoft.com/office/drawing/2010/main" val="0"/>
              </a:ext>
            </a:extLst>
          </a:blip>
          <a:srcRect r="64841"/>
          <a:stretch/>
        </p:blipFill>
        <p:spPr bwMode="auto">
          <a:xfrm>
            <a:off x="3908923" y="1796266"/>
            <a:ext cx="3782510" cy="1193076"/>
          </a:xfrm>
          <a:prstGeom prst="rect">
            <a:avLst/>
          </a:prstGeom>
          <a:ln>
            <a:noFill/>
          </a:ln>
          <a:extLst>
            <a:ext uri="{53640926-AAD7-44D8-BBD7-CCE9431645EC}">
              <a14:shadowObscured xmlns:a14="http://schemas.microsoft.com/office/drawing/2010/main"/>
            </a:ext>
          </a:extLst>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49013" y="4063150"/>
            <a:ext cx="5090795" cy="1181100"/>
          </a:xfrm>
          <a:prstGeom prst="rect">
            <a:avLst/>
          </a:prstGeom>
        </p:spPr>
      </p:pic>
      <p:sp>
        <p:nvSpPr>
          <p:cNvPr id="9" name="TextBox 8"/>
          <p:cNvSpPr txBox="1"/>
          <p:nvPr/>
        </p:nvSpPr>
        <p:spPr>
          <a:xfrm>
            <a:off x="3908923" y="3032393"/>
            <a:ext cx="4502331" cy="261610"/>
          </a:xfrm>
          <a:prstGeom prst="rect">
            <a:avLst/>
          </a:prstGeom>
          <a:noFill/>
        </p:spPr>
        <p:txBody>
          <a:bodyPr wrap="square" rtlCol="0">
            <a:spAutoFit/>
          </a:bodyPr>
          <a:lstStyle/>
          <a:p>
            <a:r>
              <a:rPr lang="en-US" sz="1050" i="1" dirty="0" smtClean="0"/>
              <a:t>Figure: Code snippet</a:t>
            </a:r>
            <a:endParaRPr lang="en-IN" sz="1400" i="1" dirty="0"/>
          </a:p>
        </p:txBody>
      </p:sp>
      <p:sp>
        <p:nvSpPr>
          <p:cNvPr id="10" name="TextBox 9"/>
          <p:cNvSpPr txBox="1"/>
          <p:nvPr/>
        </p:nvSpPr>
        <p:spPr>
          <a:xfrm>
            <a:off x="3549013" y="5271469"/>
            <a:ext cx="4502331" cy="261610"/>
          </a:xfrm>
          <a:prstGeom prst="rect">
            <a:avLst/>
          </a:prstGeom>
          <a:noFill/>
        </p:spPr>
        <p:txBody>
          <a:bodyPr wrap="square" rtlCol="0">
            <a:spAutoFit/>
          </a:bodyPr>
          <a:lstStyle/>
          <a:p>
            <a:r>
              <a:rPr lang="en-US" sz="1050" i="1" dirty="0" smtClean="0"/>
              <a:t>Figure: Output</a:t>
            </a:r>
            <a:endParaRPr lang="en-IN" sz="1400" i="1" dirty="0"/>
          </a:p>
        </p:txBody>
      </p:sp>
    </p:spTree>
    <p:extLst>
      <p:ext uri="{BB962C8B-B14F-4D97-AF65-F5344CB8AC3E}">
        <p14:creationId xmlns:p14="http://schemas.microsoft.com/office/powerpoint/2010/main" val="2210927431"/>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7051"/>
            <a:ext cx="9905998" cy="627017"/>
          </a:xfrm>
        </p:spPr>
        <p:txBody>
          <a:bodyPr>
            <a:normAutofit fontScale="90000"/>
          </a:bodyPr>
          <a:lstStyle/>
          <a:p>
            <a:r>
              <a:rPr lang="en-US" dirty="0" smtClean="0"/>
              <a:t>Code used</a:t>
            </a:r>
            <a:endParaRPr lang="en-IN" dirty="0"/>
          </a:p>
        </p:txBody>
      </p:sp>
      <p:sp>
        <p:nvSpPr>
          <p:cNvPr id="6" name="TextBox 5"/>
          <p:cNvSpPr txBox="1"/>
          <p:nvPr/>
        </p:nvSpPr>
        <p:spPr>
          <a:xfrm>
            <a:off x="1141413" y="931816"/>
            <a:ext cx="9535296" cy="55906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@st.cache()</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230245" y="2283460"/>
            <a:ext cx="5731510" cy="2291080"/>
          </a:xfrm>
          <a:prstGeom prst="rect">
            <a:avLst/>
          </a:prstGeom>
        </p:spPr>
      </p:pic>
      <p:sp>
        <p:nvSpPr>
          <p:cNvPr id="10" name="TextBox 9"/>
          <p:cNvSpPr txBox="1"/>
          <p:nvPr/>
        </p:nvSpPr>
        <p:spPr>
          <a:xfrm>
            <a:off x="3230245" y="4574540"/>
            <a:ext cx="4502331" cy="261610"/>
          </a:xfrm>
          <a:prstGeom prst="rect">
            <a:avLst/>
          </a:prstGeom>
          <a:noFill/>
        </p:spPr>
        <p:txBody>
          <a:bodyPr wrap="square" rtlCol="0">
            <a:spAutoFit/>
          </a:bodyPr>
          <a:lstStyle/>
          <a:p>
            <a:r>
              <a:rPr lang="en-US" sz="1050" i="1" dirty="0" smtClean="0"/>
              <a:t>Figure: Code snippet</a:t>
            </a:r>
            <a:endParaRPr lang="en-IN" sz="1400" i="1" dirty="0"/>
          </a:p>
        </p:txBody>
      </p:sp>
    </p:spTree>
    <p:extLst>
      <p:ext uri="{BB962C8B-B14F-4D97-AF65-F5344CB8AC3E}">
        <p14:creationId xmlns:p14="http://schemas.microsoft.com/office/powerpoint/2010/main" val="391230645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5" name="Content Placeholder 4">
            <a:extLst>
              <a:ext uri="{FF2B5EF4-FFF2-40B4-BE49-F238E27FC236}">
                <a16:creationId xmlns:a16="http://schemas.microsoft.com/office/drawing/2014/main" id="{691240B1-169C-428A-A1F5-3AB18FFAA643}"/>
              </a:ext>
            </a:extLst>
          </p:cNvPr>
          <p:cNvSpPr>
            <a:spLocks noGrp="1"/>
          </p:cNvSpPr>
          <p:nvPr>
            <p:ph idx="1"/>
          </p:nvPr>
        </p:nvSpPr>
        <p:spPr>
          <a:xfrm>
            <a:off x="838200" y="1152939"/>
            <a:ext cx="10515600" cy="5024024"/>
          </a:xfrm>
        </p:spPr>
        <p:txBody>
          <a:bodyPr>
            <a:normAutofit/>
          </a:bodyPr>
          <a:lstStyle/>
          <a:p>
            <a:pPr marL="0" indent="0">
              <a:buNone/>
            </a:pPr>
            <a:r>
              <a:rPr lang="en-US" sz="3600" b="1" dirty="0"/>
              <a:t>INTRUSION:</a:t>
            </a:r>
          </a:p>
          <a:p>
            <a:pPr marL="0" indent="0" algn="ctr">
              <a:buNone/>
            </a:pPr>
            <a:endParaRPr lang="en-US" b="1" dirty="0">
              <a:latin typeface="Algerian" panose="04020705040A02060702" pitchFamily="82" charset="0"/>
            </a:endParaRPr>
          </a:p>
          <a:p>
            <a:pPr marL="0" indent="0" eaLnBrk="1" hangingPunct="1">
              <a:buNone/>
            </a:pPr>
            <a:r>
              <a:rPr lang="en-US" altLang="zh-CN" dirty="0">
                <a:latin typeface="+mn-lt"/>
                <a:cs typeface="Times New Roman" panose="02020603050405020304" pitchFamily="18" charset="0"/>
              </a:rPr>
              <a:t>Intrusions are the activities that violate the security policy of system.</a:t>
            </a:r>
          </a:p>
          <a:p>
            <a:pPr marL="0" indent="0" eaLnBrk="1" hangingPunct="1">
              <a:buNone/>
            </a:pPr>
            <a:r>
              <a:rPr lang="en-US" altLang="zh-CN" dirty="0">
                <a:latin typeface="+mn-lt"/>
                <a:cs typeface="Times New Roman" panose="02020603050405020304" pitchFamily="18" charset="0"/>
              </a:rPr>
              <a:t>i.e., an intrusion attempt or a threat to be the potential possibility of a deliberate unauthorized attempt to</a:t>
            </a:r>
          </a:p>
          <a:p>
            <a:pPr eaLnBrk="1" hangingPunct="1"/>
            <a:r>
              <a:rPr lang="en-US" altLang="zh-CN" dirty="0">
                <a:latin typeface="+mn-lt"/>
                <a:cs typeface="Times New Roman" panose="02020603050405020304" pitchFamily="18" charset="0"/>
              </a:rPr>
              <a:t>Access information/resources</a:t>
            </a:r>
          </a:p>
          <a:p>
            <a:pPr eaLnBrk="1" hangingPunct="1"/>
            <a:r>
              <a:rPr lang="en-US" altLang="zh-CN" dirty="0">
                <a:latin typeface="+mn-lt"/>
                <a:cs typeface="Times New Roman" panose="02020603050405020304" pitchFamily="18" charset="0"/>
              </a:rPr>
              <a:t>Manipulate information</a:t>
            </a:r>
          </a:p>
          <a:p>
            <a:pPr eaLnBrk="1" hangingPunct="1"/>
            <a:r>
              <a:rPr lang="en-US" altLang="zh-CN" dirty="0">
                <a:latin typeface="+mn-lt"/>
                <a:cs typeface="Times New Roman" panose="02020603050405020304" pitchFamily="18" charset="0"/>
              </a:rPr>
              <a:t>Render a system unreliable or unusable.</a:t>
            </a:r>
          </a:p>
          <a:p>
            <a:pPr marL="0" indent="0" eaLnBrk="1" hangingPunct="1">
              <a:buNone/>
            </a:pPr>
            <a:endParaRPr lang="en-US" altLang="zh-CN" dirty="0">
              <a:latin typeface="+mn-lt"/>
              <a:cs typeface="Times New Roman" panose="02020603050405020304" pitchFamily="18" charset="0"/>
            </a:endParaRPr>
          </a:p>
          <a:p>
            <a:pPr marL="0" indent="0">
              <a:buNone/>
            </a:pPr>
            <a:r>
              <a:rPr lang="en-US" altLang="zh-CN" dirty="0">
                <a:latin typeface="+mn-lt"/>
                <a:cs typeface="Times New Roman" panose="02020603050405020304" pitchFamily="18" charset="0"/>
              </a:rPr>
              <a:t>Intrusion Detection is the process used to identify intrusions.</a:t>
            </a:r>
          </a:p>
          <a:p>
            <a:endParaRPr lang="en-US" dirty="0"/>
          </a:p>
        </p:txBody>
      </p:sp>
    </p:spTree>
    <p:extLst>
      <p:ext uri="{BB962C8B-B14F-4D97-AF65-F5344CB8AC3E}">
        <p14:creationId xmlns:p14="http://schemas.microsoft.com/office/powerpoint/2010/main" val="1627365324"/>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libri" panose="020F0502020204030204" pitchFamily="34" charset="0"/>
                <a:ea typeface="Calibri" panose="020F0502020204030204" pitchFamily="34" charset="0"/>
                <a:cs typeface="Times New Roman" panose="02020603050405020304" pitchFamily="18" charset="0"/>
              </a:rPr>
              <a:t>Reduced TensorFlow Computing </a:t>
            </a:r>
            <a:r>
              <a:rPr lang="en-IN" b="1" dirty="0" smtClean="0">
                <a:latin typeface="Calibri" panose="020F0502020204030204" pitchFamily="34" charset="0"/>
                <a:ea typeface="Calibri" panose="020F0502020204030204" pitchFamily="34" charset="0"/>
                <a:cs typeface="Times New Roman" panose="02020603050405020304" pitchFamily="18" charset="0"/>
              </a:rPr>
              <a:t>Power</a:t>
            </a:r>
            <a:endParaRPr lang="en-IN" dirty="0"/>
          </a:p>
        </p:txBody>
      </p:sp>
      <p:sp>
        <p:nvSpPr>
          <p:cNvPr id="6" name="TextBox 5"/>
          <p:cNvSpPr txBox="1"/>
          <p:nvPr/>
        </p:nvSpPr>
        <p:spPr>
          <a:xfrm>
            <a:off x="1141413" y="2052935"/>
            <a:ext cx="9588637"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Requires 300+ MB (Hard Limit), 600+MB (Soft Limit) Memory.</a:t>
            </a:r>
          </a:p>
          <a:p>
            <a:pPr marL="285750"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Reduced by removing GPU processes by </a:t>
            </a:r>
          </a:p>
          <a:p>
            <a:pPr marL="742950" lvl="1"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changing the imports.</a:t>
            </a:r>
          </a:p>
          <a:p>
            <a:pPr marL="742950" lvl="1" indent="-285750">
              <a:lnSpc>
                <a:spcPct val="200000"/>
              </a:lnSpc>
              <a:buFont typeface="Arial" panose="020B0604020202020204" pitchFamily="34" charset="0"/>
              <a:buChar char="•"/>
            </a:pPr>
            <a:r>
              <a:rPr lang="en-US" dirty="0" smtClean="0">
                <a:effectLst>
                  <a:outerShdw blurRad="38100" dist="38100" dir="2700000" algn="tl">
                    <a:srgbClr val="000000">
                      <a:alpha val="43137"/>
                    </a:srgbClr>
                  </a:outerShdw>
                </a:effectLst>
              </a:rPr>
              <a:t>Saving and  Loading the test-training function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20389" y="4758289"/>
            <a:ext cx="3048000" cy="495300"/>
          </a:xfrm>
          <a:prstGeom prst="rect">
            <a:avLst/>
          </a:prstGeom>
        </p:spPr>
      </p:pic>
      <p:sp>
        <p:nvSpPr>
          <p:cNvPr id="8" name="TextBox 7"/>
          <p:cNvSpPr txBox="1"/>
          <p:nvPr/>
        </p:nvSpPr>
        <p:spPr>
          <a:xfrm>
            <a:off x="2020389" y="5253589"/>
            <a:ext cx="4502331" cy="261610"/>
          </a:xfrm>
          <a:prstGeom prst="rect">
            <a:avLst/>
          </a:prstGeom>
          <a:noFill/>
        </p:spPr>
        <p:txBody>
          <a:bodyPr wrap="square" rtlCol="0">
            <a:spAutoFit/>
          </a:bodyPr>
          <a:lstStyle/>
          <a:p>
            <a:r>
              <a:rPr lang="en-US" sz="1050" i="1" dirty="0" smtClean="0"/>
              <a:t>Figure: Code snippet</a:t>
            </a:r>
            <a:endParaRPr lang="en-IN" sz="1400" i="1" dirty="0"/>
          </a:p>
        </p:txBody>
      </p:sp>
    </p:spTree>
    <p:extLst>
      <p:ext uri="{BB962C8B-B14F-4D97-AF65-F5344CB8AC3E}">
        <p14:creationId xmlns:p14="http://schemas.microsoft.com/office/powerpoint/2010/main" val="1286425096"/>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82916"/>
            <a:ext cx="9905998" cy="821054"/>
          </a:xfrm>
        </p:spPr>
        <p:txBody>
          <a:bodyPr>
            <a:normAutofit fontScale="90000"/>
          </a:bodyPr>
          <a:lstStyle/>
          <a:p>
            <a:r>
              <a:rPr lang="en-US" dirty="0" smtClean="0"/>
              <a:t>Saving &amp; loading the tensorflow model</a:t>
            </a:r>
            <a:endParaRPr lang="en-IN" dirty="0"/>
          </a:p>
        </p:txBody>
      </p:sp>
      <p:sp>
        <p:nvSpPr>
          <p:cNvPr id="8" name="TextBox 7"/>
          <p:cNvSpPr txBox="1"/>
          <p:nvPr/>
        </p:nvSpPr>
        <p:spPr>
          <a:xfrm>
            <a:off x="3206111" y="2049354"/>
            <a:ext cx="4502331" cy="261610"/>
          </a:xfrm>
          <a:prstGeom prst="rect">
            <a:avLst/>
          </a:prstGeom>
          <a:noFill/>
        </p:spPr>
        <p:txBody>
          <a:bodyPr wrap="square" rtlCol="0">
            <a:spAutoFit/>
          </a:bodyPr>
          <a:lstStyle/>
          <a:p>
            <a:r>
              <a:rPr lang="en-US" sz="1050" i="1" dirty="0" smtClean="0"/>
              <a:t>Figure: Code snippet of imports</a:t>
            </a:r>
            <a:endParaRPr lang="en-IN" sz="1400" i="1"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187699" y="1088568"/>
            <a:ext cx="5720080" cy="958727"/>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187699" y="2415302"/>
            <a:ext cx="5825672" cy="1923758"/>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3206111" y="4728996"/>
            <a:ext cx="5701668" cy="1663095"/>
          </a:xfrm>
          <a:prstGeom prst="rect">
            <a:avLst/>
          </a:prstGeom>
        </p:spPr>
      </p:pic>
      <p:sp>
        <p:nvSpPr>
          <p:cNvPr id="12" name="TextBox 11"/>
          <p:cNvSpPr txBox="1"/>
          <p:nvPr/>
        </p:nvSpPr>
        <p:spPr>
          <a:xfrm>
            <a:off x="3206111" y="4339060"/>
            <a:ext cx="4502331" cy="261610"/>
          </a:xfrm>
          <a:prstGeom prst="rect">
            <a:avLst/>
          </a:prstGeom>
          <a:noFill/>
        </p:spPr>
        <p:txBody>
          <a:bodyPr wrap="square" rtlCol="0">
            <a:spAutoFit/>
          </a:bodyPr>
          <a:lstStyle/>
          <a:p>
            <a:r>
              <a:rPr lang="en-US" sz="1050" i="1" dirty="0" smtClean="0"/>
              <a:t>Figure: Code snippet of saving the model</a:t>
            </a:r>
            <a:endParaRPr lang="en-IN" sz="1400" i="1" dirty="0"/>
          </a:p>
        </p:txBody>
      </p:sp>
      <p:sp>
        <p:nvSpPr>
          <p:cNvPr id="13" name="TextBox 12"/>
          <p:cNvSpPr txBox="1"/>
          <p:nvPr/>
        </p:nvSpPr>
        <p:spPr>
          <a:xfrm>
            <a:off x="3206111" y="6392091"/>
            <a:ext cx="4502331" cy="261610"/>
          </a:xfrm>
          <a:prstGeom prst="rect">
            <a:avLst/>
          </a:prstGeom>
          <a:noFill/>
        </p:spPr>
        <p:txBody>
          <a:bodyPr wrap="square" rtlCol="0">
            <a:spAutoFit/>
          </a:bodyPr>
          <a:lstStyle/>
          <a:p>
            <a:r>
              <a:rPr lang="en-US" sz="1050" i="1" dirty="0" smtClean="0"/>
              <a:t>Figure: Code snippet of loading the model</a:t>
            </a:r>
            <a:endParaRPr lang="en-IN" sz="1400" i="1" dirty="0"/>
          </a:p>
        </p:txBody>
      </p:sp>
    </p:spTree>
    <p:extLst>
      <p:ext uri="{BB962C8B-B14F-4D97-AF65-F5344CB8AC3E}">
        <p14:creationId xmlns:p14="http://schemas.microsoft.com/office/powerpoint/2010/main" val="3363914384"/>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93225" y="641441"/>
            <a:ext cx="5205550" cy="1133746"/>
          </a:xfrm>
        </p:spPr>
        <p:txBody>
          <a:bodyPr>
            <a:noAutofit/>
          </a:bodyPr>
          <a:lstStyle/>
          <a:p>
            <a:r>
              <a:rPr lang="en-US" sz="7200" dirty="0" smtClean="0"/>
              <a:t>Conclusion</a:t>
            </a:r>
            <a:endParaRPr lang="en-IN" sz="11500" dirty="0"/>
          </a:p>
        </p:txBody>
      </p:sp>
      <p:sp>
        <p:nvSpPr>
          <p:cNvPr id="5" name="Rectangle 4"/>
          <p:cNvSpPr/>
          <p:nvPr/>
        </p:nvSpPr>
        <p:spPr>
          <a:xfrm>
            <a:off x="2279468" y="2250040"/>
            <a:ext cx="7842069" cy="2858539"/>
          </a:xfrm>
          <a:prstGeom prst="rect">
            <a:avLst/>
          </a:prstGeom>
        </p:spPr>
        <p:txBody>
          <a:bodyPr wrap="square">
            <a:spAutoFit/>
          </a:bodyPr>
          <a:lstStyle/>
          <a:p>
            <a:pPr algn="just">
              <a:lnSpc>
                <a:spcPct val="107000"/>
              </a:lnSpc>
              <a:spcAft>
                <a:spcPts val="800"/>
              </a:spcAft>
            </a:pPr>
            <a:r>
              <a:rPr lang="en-US" sz="2400" dirty="0">
                <a:ea typeface="Calibri" panose="020F0502020204030204" pitchFamily="34" charset="0"/>
                <a:cs typeface="Times New Roman" panose="02020603050405020304" pitchFamily="18" charset="0"/>
              </a:rPr>
              <a:t>Over the years, traditional intrusion detection system has been there in the industry. At last what we have achieved an automated intrusion detection system using neural networks. Our system can be used as core information extraction system for all types of information system having large databases.</a:t>
            </a:r>
            <a:endParaRPr lang="en-IN"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35557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09702" y="2862127"/>
            <a:ext cx="4972595" cy="1133746"/>
          </a:xfrm>
        </p:spPr>
        <p:txBody>
          <a:bodyPr>
            <a:noAutofit/>
          </a:bodyPr>
          <a:lstStyle/>
          <a:p>
            <a:r>
              <a:rPr lang="en-US" sz="7200" dirty="0" smtClean="0"/>
              <a:t>Thank you!</a:t>
            </a:r>
            <a:endParaRPr lang="en-IN" sz="11500" dirty="0"/>
          </a:p>
        </p:txBody>
      </p:sp>
    </p:spTree>
    <p:extLst>
      <p:ext uri="{BB962C8B-B14F-4D97-AF65-F5344CB8AC3E}">
        <p14:creationId xmlns:p14="http://schemas.microsoft.com/office/powerpoint/2010/main" val="102049127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3" name="Content Placeholder 2">
            <a:extLst>
              <a:ext uri="{FF2B5EF4-FFF2-40B4-BE49-F238E27FC236}">
                <a16:creationId xmlns:a16="http://schemas.microsoft.com/office/drawing/2014/main" id="{2CFC2735-8A52-447D-AAA5-8AA40568BC7E}"/>
              </a:ext>
            </a:extLst>
          </p:cNvPr>
          <p:cNvSpPr>
            <a:spLocks noGrp="1"/>
          </p:cNvSpPr>
          <p:nvPr>
            <p:ph idx="1"/>
          </p:nvPr>
        </p:nvSpPr>
        <p:spPr>
          <a:xfrm>
            <a:off x="838200" y="2170800"/>
            <a:ext cx="10515600" cy="2516399"/>
          </a:xfrm>
        </p:spPr>
        <p:txBody>
          <a:bodyPr/>
          <a:lstStyle/>
          <a:p>
            <a:pPr marL="0" indent="0">
              <a:buNone/>
            </a:pPr>
            <a:r>
              <a:rPr lang="en-US" b="1" dirty="0"/>
              <a:t>Intrusion Detection System (IDS):</a:t>
            </a:r>
          </a:p>
          <a:p>
            <a:pPr marL="0" indent="0">
              <a:buNone/>
            </a:pPr>
            <a:endParaRPr lang="en-US" b="1" dirty="0">
              <a:solidFill>
                <a:schemeClr val="accent3">
                  <a:lumMod val="75000"/>
                </a:schemeClr>
              </a:solidFill>
              <a:latin typeface="Algerian" panose="04020705040A02060702" pitchFamily="82" charset="0"/>
            </a:endParaRPr>
          </a:p>
          <a:p>
            <a:r>
              <a:rPr lang="en-US" b="0" i="0" dirty="0">
                <a:effectLst/>
                <a:latin typeface="+mn-lt"/>
                <a:cs typeface="Times New Roman" panose="02020603050405020304" pitchFamily="18" charset="0"/>
              </a:rPr>
              <a:t>An </a:t>
            </a:r>
            <a:r>
              <a:rPr lang="en-US" b="1" i="0" dirty="0">
                <a:effectLst/>
                <a:latin typeface="+mn-lt"/>
                <a:cs typeface="Times New Roman" panose="02020603050405020304" pitchFamily="18" charset="0"/>
              </a:rPr>
              <a:t>intrusion detection system</a:t>
            </a:r>
            <a:r>
              <a:rPr lang="en-US" b="0" i="0" dirty="0">
                <a:effectLst/>
                <a:latin typeface="+mn-lt"/>
                <a:cs typeface="Times New Roman" panose="02020603050405020304" pitchFamily="18" charset="0"/>
              </a:rPr>
              <a:t> (</a:t>
            </a:r>
            <a:r>
              <a:rPr lang="en-US" b="1" i="0" dirty="0">
                <a:effectLst/>
                <a:latin typeface="+mn-lt"/>
                <a:cs typeface="Times New Roman" panose="02020603050405020304" pitchFamily="18" charset="0"/>
              </a:rPr>
              <a:t>IDS</a:t>
            </a:r>
            <a:r>
              <a:rPr lang="en-US" b="0" i="0" dirty="0">
                <a:effectLst/>
                <a:latin typeface="+mn-lt"/>
                <a:cs typeface="Times New Roman" panose="02020603050405020304" pitchFamily="18" charset="0"/>
              </a:rPr>
              <a:t>)</a:t>
            </a:r>
            <a:r>
              <a:rPr lang="en-US" b="0" i="0" baseline="30000" dirty="0">
                <a:effectLst/>
                <a:latin typeface="+mn-lt"/>
                <a:cs typeface="Times New Roman" panose="02020603050405020304" pitchFamily="18" charset="0"/>
              </a:rPr>
              <a:t> </a:t>
            </a:r>
            <a:r>
              <a:rPr lang="en-US" b="0" i="0" dirty="0">
                <a:effectLst/>
                <a:latin typeface="+mn-lt"/>
                <a:cs typeface="Times New Roman" panose="02020603050405020304" pitchFamily="18" charset="0"/>
              </a:rPr>
              <a:t>is a device or software application that monitors a network or systems for malicious activity or policy violations. </a:t>
            </a:r>
            <a:endParaRPr lang="en-US" dirty="0">
              <a:latin typeface="+mn-lt"/>
              <a:cs typeface="Times New Roman" panose="02020603050405020304" pitchFamily="18" charset="0"/>
            </a:endParaRPr>
          </a:p>
          <a:p>
            <a:r>
              <a:rPr lang="en-US" dirty="0">
                <a:latin typeface="+mn-lt"/>
                <a:cs typeface="Times New Roman" panose="02020603050405020304" pitchFamily="18" charset="0"/>
              </a:rPr>
              <a:t>Intrusion Detection is a set of techniques and methods that are used to detect suspicious activity both at the network and host level.</a:t>
            </a:r>
          </a:p>
          <a:p>
            <a:pPr marL="0" indent="0">
              <a:buNone/>
            </a:pPr>
            <a:endParaRPr lang="en-US" dirty="0">
              <a:solidFill>
                <a:srgbClr val="202122"/>
              </a:solidFill>
              <a:latin typeface="+mn-lt"/>
              <a:cs typeface="Times New Roman" panose="02020603050405020304" pitchFamily="18" charset="0"/>
            </a:endParaRPr>
          </a:p>
        </p:txBody>
      </p:sp>
    </p:spTree>
    <p:extLst>
      <p:ext uri="{BB962C8B-B14F-4D97-AF65-F5344CB8AC3E}">
        <p14:creationId xmlns:p14="http://schemas.microsoft.com/office/powerpoint/2010/main" val="76092817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IDS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Traffic monitoring</a:t>
            </a:r>
          </a:p>
        </p:txBody>
      </p:sp>
      <p:sp>
        <p:nvSpPr>
          <p:cNvPr id="15" name="Oval 14">
            <a:extLst>
              <a:ext uri="{FF2B5EF4-FFF2-40B4-BE49-F238E27FC236}">
                <a16:creationId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576931"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Debugging is easy</a:t>
            </a:r>
          </a:p>
        </p:txBody>
      </p:sp>
      <p:sp>
        <p:nvSpPr>
          <p:cNvPr id="20" name="Oval 19">
            <a:extLst>
              <a:ext uri="{FF2B5EF4-FFF2-40B4-BE49-F238E27FC236}">
                <a16:creationId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96875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Notify Administrator</a:t>
            </a:r>
          </a:p>
        </p:txBody>
      </p:sp>
      <p:sp>
        <p:nvSpPr>
          <p:cNvPr id="22" name="Oval 21">
            <a:extLst>
              <a:ext uri="{FF2B5EF4-FFF2-40B4-BE49-F238E27FC236}">
                <a16:creationId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033670" y="1613877"/>
            <a:ext cx="421460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Increase rate of cyber crimes</a:t>
            </a:r>
          </a:p>
        </p:txBody>
      </p:sp>
      <p:sp>
        <p:nvSpPr>
          <p:cNvPr id="26" name="Oval 25">
            <a:extLst>
              <a:ext uri="{FF2B5EF4-FFF2-40B4-BE49-F238E27FC236}">
                <a16:creationId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B13CBE09-9ACF-4298-8226-5951E5BB05D9}"/>
              </a:ext>
            </a:extLst>
          </p:cNvPr>
          <p:cNvSpPr txBox="1"/>
          <p:nvPr/>
        </p:nvSpPr>
        <p:spPr>
          <a:xfrm>
            <a:off x="1027772" y="3235325"/>
            <a:ext cx="3802467" cy="2123658"/>
          </a:xfrm>
          <a:prstGeom prst="rect">
            <a:avLst/>
          </a:prstGeom>
          <a:noFill/>
        </p:spPr>
        <p:txBody>
          <a:bodyPr wrap="square" rtlCol="0">
            <a:spAutoFit/>
          </a:bodyPr>
          <a:lstStyle/>
          <a:p>
            <a:r>
              <a:rPr lang="en-US" sz="6600" dirty="0"/>
              <a:t>Why we need IDS?</a:t>
            </a:r>
          </a:p>
        </p:txBody>
      </p:sp>
    </p:spTree>
    <p:extLst>
      <p:ext uri="{BB962C8B-B14F-4D97-AF65-F5344CB8AC3E}">
        <p14:creationId xmlns:p14="http://schemas.microsoft.com/office/powerpoint/2010/main" val="21283783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Content Placeholder 2">
            <a:extLst>
              <a:ext uri="{FF2B5EF4-FFF2-40B4-BE49-F238E27FC236}">
                <a16:creationId xmlns:a16="http://schemas.microsoft.com/office/drawing/2014/main" id="{2CFC2735-8A52-447D-AAA5-8AA40568BC7E}"/>
              </a:ext>
            </a:extLst>
          </p:cNvPr>
          <p:cNvSpPr>
            <a:spLocks noGrp="1"/>
          </p:cNvSpPr>
          <p:nvPr>
            <p:ph idx="4294967295"/>
          </p:nvPr>
        </p:nvSpPr>
        <p:spPr>
          <a:xfrm>
            <a:off x="0" y="2390775"/>
            <a:ext cx="10515600" cy="3786188"/>
          </a:xfrm>
        </p:spPr>
        <p:txBody>
          <a:bodyPr/>
          <a:lstStyle/>
          <a:p>
            <a:pPr marL="0" indent="0">
              <a:buNone/>
            </a:pPr>
            <a:endParaRPr lang="en-US" dirty="0"/>
          </a:p>
          <a:p>
            <a:endParaRPr lang="en-US" dirty="0"/>
          </a:p>
        </p:txBody>
      </p:sp>
      <p:pic>
        <p:nvPicPr>
          <p:cNvPr id="1026" name="Picture 2" descr="Network Intrusion Detection System&#10;• The network based IDS analyzes the data packets that&#10;travel over a network and this a...">
            <a:extLst>
              <a:ext uri="{FF2B5EF4-FFF2-40B4-BE49-F238E27FC236}">
                <a16:creationId xmlns:a16="http://schemas.microsoft.com/office/drawing/2014/main" id="{AFE4B97A-EB5B-4F7C-BA23-AFB1BD90D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55297"/>
            <a:ext cx="9144000" cy="547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7153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3" name="Content Placeholder 2">
            <a:extLst>
              <a:ext uri="{FF2B5EF4-FFF2-40B4-BE49-F238E27FC236}">
                <a16:creationId xmlns:a16="http://schemas.microsoft.com/office/drawing/2014/main" id="{2CFC2735-8A52-447D-AAA5-8AA40568BC7E}"/>
              </a:ext>
            </a:extLst>
          </p:cNvPr>
          <p:cNvSpPr>
            <a:spLocks noGrp="1"/>
          </p:cNvSpPr>
          <p:nvPr>
            <p:ph idx="4294967295"/>
          </p:nvPr>
        </p:nvSpPr>
        <p:spPr>
          <a:xfrm>
            <a:off x="1235868" y="1458912"/>
            <a:ext cx="9720263" cy="3940175"/>
          </a:xfrm>
        </p:spPr>
        <p:txBody>
          <a:bodyPr>
            <a:normAutofit/>
          </a:bodyPr>
          <a:lstStyle/>
          <a:p>
            <a:pPr marL="0" indent="0">
              <a:buNone/>
            </a:pPr>
            <a:r>
              <a:rPr lang="en-US" b="1" dirty="0">
                <a:latin typeface="+mn-lt"/>
              </a:rPr>
              <a:t>Network Intrusion Detection System:</a:t>
            </a:r>
          </a:p>
          <a:p>
            <a:pPr marL="0" indent="0">
              <a:buNone/>
            </a:pPr>
            <a:endParaRPr lang="en-US" dirty="0">
              <a:latin typeface="+mn-lt"/>
            </a:endParaRPr>
          </a:p>
          <a:p>
            <a:r>
              <a:rPr lang="en-US" b="0" i="0" dirty="0">
                <a:effectLst/>
                <a:latin typeface="+mn-lt"/>
                <a:cs typeface="Times New Roman" panose="02020603050405020304" pitchFamily="18" charset="0"/>
              </a:rPr>
              <a:t>There are a variety of tools available to detect attacks and exploits and take steps to block or stop cyber attacks. Things like firewalls to prevent unauthorized traffic from entering the network, spam filters to reject unwanted email messages. Another valuable security tool that is almost as ubiquitous is a network IDS—or intrusion detection system.</a:t>
            </a:r>
          </a:p>
          <a:p>
            <a:endParaRPr lang="en-US" b="0" i="0" dirty="0">
              <a:solidFill>
                <a:srgbClr val="1D2D3F"/>
              </a:solidFill>
              <a:effectLst/>
              <a:latin typeface="+mn-lt"/>
            </a:endParaRPr>
          </a:p>
          <a:p>
            <a:r>
              <a:rPr lang="en-US" dirty="0">
                <a:latin typeface="+mn-lt"/>
              </a:rPr>
              <a:t>Firewall v/s NIDS</a:t>
            </a:r>
          </a:p>
          <a:p>
            <a:r>
              <a:rPr lang="en-US" dirty="0">
                <a:latin typeface="+mn-lt"/>
              </a:rPr>
              <a:t>Need of NIDS</a:t>
            </a:r>
          </a:p>
          <a:p>
            <a:pPr marL="0" indent="0">
              <a:buNone/>
            </a:pPr>
            <a:endParaRPr lang="en-US" b="0" i="0" dirty="0">
              <a:solidFill>
                <a:srgbClr val="1D2D3F"/>
              </a:solidFill>
              <a:effectLst/>
              <a:latin typeface="+mn-lt"/>
            </a:endParaRPr>
          </a:p>
          <a:p>
            <a:pPr marL="0" indent="0">
              <a:buNone/>
            </a:pPr>
            <a:endParaRPr lang="en-US" b="0" i="0" dirty="0">
              <a:solidFill>
                <a:srgbClr val="1D2D3F"/>
              </a:solidFill>
              <a:effectLst/>
              <a:latin typeface="Fellix"/>
            </a:endParaRPr>
          </a:p>
          <a:p>
            <a:pPr marL="0" indent="0">
              <a:buNone/>
            </a:pPr>
            <a:endParaRPr lang="en-US" dirty="0"/>
          </a:p>
          <a:p>
            <a:endParaRPr lang="en-US" dirty="0"/>
          </a:p>
        </p:txBody>
      </p:sp>
    </p:spTree>
    <p:extLst>
      <p:ext uri="{BB962C8B-B14F-4D97-AF65-F5344CB8AC3E}">
        <p14:creationId xmlns:p14="http://schemas.microsoft.com/office/powerpoint/2010/main" val="25111684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478971"/>
            <a:ext cx="9006991" cy="1320800"/>
          </a:xfrm>
        </p:spPr>
        <p:txBody>
          <a:bodyPr/>
          <a:lstStyle/>
          <a:p>
            <a:r>
              <a:rPr lang="en-US" dirty="0" smtClean="0"/>
              <a:t>INTRODUCTION TO DATA SCIENCE &amp; MACHINE LEARNING</a:t>
            </a:r>
            <a:endParaRPr lang="en-US" dirty="0"/>
          </a:p>
        </p:txBody>
      </p:sp>
      <p:sp>
        <p:nvSpPr>
          <p:cNvPr id="3" name="Content Placeholder 2"/>
          <p:cNvSpPr>
            <a:spLocks noGrp="1"/>
          </p:cNvSpPr>
          <p:nvPr>
            <p:ph idx="1"/>
          </p:nvPr>
        </p:nvSpPr>
        <p:spPr>
          <a:xfrm>
            <a:off x="783771" y="1957977"/>
            <a:ext cx="10104774" cy="1638664"/>
          </a:xfrm>
        </p:spPr>
        <p:txBody>
          <a:bodyPr>
            <a:noAutofit/>
          </a:bodyPr>
          <a:lstStyle/>
          <a:p>
            <a:pPr marL="0" indent="0">
              <a:buNone/>
            </a:pPr>
            <a:r>
              <a:rPr lang="en-IN" sz="2400" dirty="0" smtClean="0"/>
              <a:t>Data </a:t>
            </a:r>
            <a:r>
              <a:rPr lang="en-IN" sz="2400" dirty="0"/>
              <a:t>Science is a blend of various tools, algorithms, and machine learning principles with the goal to discover hidden patterns from the raw data</a:t>
            </a:r>
            <a:r>
              <a:rPr lang="en-IN" sz="2400" dirty="0" smtClean="0"/>
              <a:t>.</a:t>
            </a:r>
          </a:p>
          <a:p>
            <a:pPr marL="457200" indent="-457200">
              <a:buAutoNum type="arabicPeriod"/>
            </a:pPr>
            <a:endParaRPr lang="en-IN" sz="2400" dirty="0"/>
          </a:p>
          <a:p>
            <a:pPr marL="457200" indent="-457200">
              <a:buAutoNum type="arabicPeriod"/>
            </a:pP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8458" y="3429000"/>
            <a:ext cx="5875399" cy="3169043"/>
          </a:xfrm>
          <a:prstGeom prst="rect">
            <a:avLst/>
          </a:prstGeom>
        </p:spPr>
      </p:pic>
    </p:spTree>
    <p:extLst>
      <p:ext uri="{BB962C8B-B14F-4D97-AF65-F5344CB8AC3E}">
        <p14:creationId xmlns:p14="http://schemas.microsoft.com/office/powerpoint/2010/main" val="5839216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130</TotalTime>
  <Words>1875</Words>
  <Application>Microsoft Office PowerPoint</Application>
  <PresentationFormat>Widescreen</PresentationFormat>
  <Paragraphs>260</Paragraphs>
  <Slides>43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宋体</vt:lpstr>
      <vt:lpstr>Aharoni</vt:lpstr>
      <vt:lpstr>Algerian</vt:lpstr>
      <vt:lpstr>Arial</vt:lpstr>
      <vt:lpstr>Calibri</vt:lpstr>
      <vt:lpstr>Century Gothic</vt:lpstr>
      <vt:lpstr>Fellix</vt:lpstr>
      <vt:lpstr>Segoe UI</vt:lpstr>
      <vt:lpstr>Times New Roman</vt:lpstr>
      <vt:lpstr>Wingdings 3</vt:lpstr>
      <vt:lpstr>Ion</vt:lpstr>
      <vt:lpstr>Perfecting Intrusion Detection System using Machine Learning</vt:lpstr>
      <vt:lpstr>Introduction</vt:lpstr>
      <vt:lpstr>Need Of The Project ?</vt:lpstr>
      <vt:lpstr>Project analysis slide 11</vt:lpstr>
      <vt:lpstr>Project analysis slide 11</vt:lpstr>
      <vt:lpstr>Project analysis slide 2</vt:lpstr>
      <vt:lpstr>Project analysis slide 11</vt:lpstr>
      <vt:lpstr>Project analysis slide 11</vt:lpstr>
      <vt:lpstr>INTRODUCTION TO DATA SCIENCE &amp; MACHINE LEARNING</vt:lpstr>
      <vt:lpstr>LIFECYCLE OF A DATASCIENCE PROJECT</vt:lpstr>
      <vt:lpstr>DATA COLLECTION</vt:lpstr>
      <vt:lpstr>Data Collection Methods: Phone vs. Online vs. In-Person Interviews </vt:lpstr>
      <vt:lpstr>DATA UNDERSTANDING / ANALYSIS </vt:lpstr>
      <vt:lpstr>PowerPoint Presentation</vt:lpstr>
      <vt:lpstr>What is a Neural Network and how it works (contd.)</vt:lpstr>
      <vt:lpstr>Technologies Used</vt:lpstr>
      <vt:lpstr>PowerPoint Presentation</vt:lpstr>
      <vt:lpstr>PowerPoint Presentation</vt:lpstr>
      <vt:lpstr>PowerPoint Presentation</vt:lpstr>
      <vt:lpstr>PowerPoint Presentation</vt:lpstr>
      <vt:lpstr>PowerPoint Presentation</vt:lpstr>
      <vt:lpstr>PowerPoint Presentation</vt:lpstr>
      <vt:lpstr>Project analysis slide 11</vt:lpstr>
      <vt:lpstr>Project analysis slide 4</vt:lpstr>
      <vt:lpstr>Project analysis slide 3</vt:lpstr>
      <vt:lpstr>Project analysis slide 11</vt:lpstr>
      <vt:lpstr>Implementation Of the Project  </vt:lpstr>
      <vt:lpstr>PowerPoint Presentation</vt:lpstr>
      <vt:lpstr>PowerPoint Presentation</vt:lpstr>
      <vt:lpstr>PowerPoint Presentation</vt:lpstr>
      <vt:lpstr>PowerPoint Presentation</vt:lpstr>
      <vt:lpstr>What is deployment?</vt:lpstr>
      <vt:lpstr>Why Streamlit?</vt:lpstr>
      <vt:lpstr>Takes only 3 lines of code</vt:lpstr>
      <vt:lpstr>Streamlit sharing</vt:lpstr>
      <vt:lpstr>About our project</vt:lpstr>
      <vt:lpstr>Code used</vt:lpstr>
      <vt:lpstr>Code used</vt:lpstr>
      <vt:lpstr>Code used</vt:lpstr>
      <vt:lpstr>Reduced TensorFlow Computing Power</vt:lpstr>
      <vt:lpstr>Saving &amp; loading the tensorflow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Mohammed Rizwan Qureshi</dc:creator>
  <cp:lastModifiedBy>Mohammed Rizwan Qureshi</cp:lastModifiedBy>
  <cp:revision>17</cp:revision>
  <dcterms:created xsi:type="dcterms:W3CDTF">2021-05-05T14:10:14Z</dcterms:created>
  <dcterms:modified xsi:type="dcterms:W3CDTF">2021-06-11T18:54:13Z</dcterms:modified>
</cp:coreProperties>
</file>