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52" r:id="rId2"/>
  </p:sldMasterIdLst>
  <p:notesMasterIdLst>
    <p:notesMasterId r:id="rId22"/>
  </p:notesMasterIdLst>
  <p:sldIdLst>
    <p:sldId id="444" r:id="rId3"/>
    <p:sldId id="487" r:id="rId4"/>
    <p:sldId id="482" r:id="rId5"/>
    <p:sldId id="483" r:id="rId6"/>
    <p:sldId id="481" r:id="rId7"/>
    <p:sldId id="484" r:id="rId8"/>
    <p:sldId id="485" r:id="rId9"/>
    <p:sldId id="480" r:id="rId10"/>
    <p:sldId id="462" r:id="rId11"/>
    <p:sldId id="464" r:id="rId12"/>
    <p:sldId id="477" r:id="rId13"/>
    <p:sldId id="463" r:id="rId14"/>
    <p:sldId id="478" r:id="rId15"/>
    <p:sldId id="465" r:id="rId16"/>
    <p:sldId id="479" r:id="rId17"/>
    <p:sldId id="471" r:id="rId18"/>
    <p:sldId id="466" r:id="rId19"/>
    <p:sldId id="486" r:id="rId20"/>
    <p:sldId id="488" r:id="rId21"/>
  </p:sldIdLst>
  <p:sldSz cx="12192000" cy="6858000"/>
  <p:notesSz cx="6805613" cy="9939338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50505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50505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50505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50505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50505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rgbClr val="50505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rgbClr val="50505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rgbClr val="50505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rgbClr val="505050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505050"/>
    <a:srgbClr val="84A33D"/>
    <a:srgbClr val="ED7D0F"/>
    <a:srgbClr val="AA121C"/>
    <a:srgbClr val="8778B1"/>
    <a:srgbClr val="868789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36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491" tIns="48745" rIns="97491" bIns="48745" numCol="1" anchor="t" anchorCtr="0" compatLnSpc="1">
            <a:prstTxWarp prst="textNoShape">
              <a:avLst/>
            </a:prstTxWarp>
          </a:bodyPr>
          <a:lstStyle>
            <a:lvl1pPr algn="l" defTabSz="974549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pitchFamily="84" charset="-128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491" tIns="48745" rIns="97491" bIns="48745" numCol="1" anchor="t" anchorCtr="0" compatLnSpc="1">
            <a:prstTxWarp prst="textNoShape">
              <a:avLst/>
            </a:prstTxWarp>
          </a:bodyPr>
          <a:lstStyle>
            <a:lvl1pPr algn="r" defTabSz="974549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pitchFamily="84" charset="-128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7713"/>
            <a:ext cx="662305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21225"/>
            <a:ext cx="4992687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491" tIns="48745" rIns="97491" bIns="48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491" tIns="48745" rIns="97491" bIns="48745" numCol="1" anchor="b" anchorCtr="0" compatLnSpc="1">
            <a:prstTxWarp prst="textNoShape">
              <a:avLst/>
            </a:prstTxWarp>
          </a:bodyPr>
          <a:lstStyle>
            <a:lvl1pPr algn="l" defTabSz="974549" eaLnBrk="0" hangingPunct="0">
              <a:defRPr sz="1400">
                <a:solidFill>
                  <a:schemeClr val="tx1"/>
                </a:solidFill>
                <a:latin typeface="Arial" charset="0"/>
                <a:ea typeface="ＭＳ Ｐゴシック" pitchFamily="84" charset="-128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24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491" tIns="48745" rIns="97491" bIns="48745" numCol="1" anchor="b" anchorCtr="0" compatLnSpc="1">
            <a:prstTxWarp prst="textNoShape">
              <a:avLst/>
            </a:prstTxWarp>
          </a:bodyPr>
          <a:lstStyle>
            <a:lvl1pPr algn="r" defTabSz="973138" eaLnBrk="0" hangingPunct="0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866A241-FED4-434A-B8D6-58B42AF766B7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630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52BC0C-76AB-4BDC-95B2-112C1A828E79}" type="slidenum">
              <a:rPr lang="it-IT" sz="1400" smtClean="0"/>
              <a:pPr>
                <a:spcBef>
                  <a:spcPct val="0"/>
                </a:spcBef>
              </a:pPr>
              <a:t>1</a:t>
            </a:fld>
            <a:endParaRPr lang="it-IT" sz="1400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7713"/>
            <a:ext cx="6623050" cy="3725862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79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278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785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346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53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70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2555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692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10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89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44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37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6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62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96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611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3663" y="747713"/>
            <a:ext cx="6623050" cy="3725862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66A241-FED4-434A-B8D6-58B42AF766B7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83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7846" y="2286000"/>
            <a:ext cx="10316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5692" y="3886200"/>
            <a:ext cx="85344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9771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7B829-FFDE-4458-BC10-AD89C43A0C48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92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88047" y="115889"/>
            <a:ext cx="2702169" cy="57038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7631" y="115889"/>
            <a:ext cx="7922847" cy="57038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1D324-E3EF-42F4-8D69-15E911B92313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771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7846" y="2286000"/>
            <a:ext cx="10316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5692" y="3886200"/>
            <a:ext cx="85344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20308" y="6248400"/>
            <a:ext cx="375138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1">
                <a:latin typeface="Arial" charset="0"/>
                <a:ea typeface="ＭＳ Ｐゴシック" pitchFamily="84" charset="-128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21969" y="6248400"/>
            <a:ext cx="2532185" cy="457200"/>
          </a:xfrm>
        </p:spPr>
        <p:txBody>
          <a:bodyPr/>
          <a:lstStyle>
            <a:lvl1pPr algn="r">
              <a:defRPr sz="36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76B3442-DB1C-4179-A773-6F13AE71A9A5}" type="slidenum">
              <a:rPr lang="it-IT"/>
              <a:pPr>
                <a:defRPr/>
              </a:pPr>
              <a:t>‹Nº›</a:t>
            </a:fld>
            <a:endParaRPr lang="it-IT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3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14369" y="332570"/>
            <a:ext cx="750277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8A4A3-5BFB-4622-B890-A8F9B4D68889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32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A1AE6-677C-40E8-A49E-14D2C128A70D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325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77632" y="2162175"/>
            <a:ext cx="5312508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77708" y="2162175"/>
            <a:ext cx="5312507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BB27-6A83-42ED-970D-A129E0CA9EF2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24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16556-7604-4B6B-868B-676DAC74EDFE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333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 userDrawn="1"/>
        </p:nvSpPr>
        <p:spPr bwMode="auto">
          <a:xfrm>
            <a:off x="335200" y="116540"/>
            <a:ext cx="540000" cy="540000"/>
          </a:xfrm>
          <a:prstGeom prst="ellipse">
            <a:avLst/>
          </a:prstGeom>
          <a:solidFill>
            <a:schemeClr val="bg1"/>
          </a:solidFill>
          <a:ln w="635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 b="1" dirty="0">
              <a:solidFill>
                <a:schemeClr val="bg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562" y="271394"/>
            <a:ext cx="750277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5D5EA-1BC1-4045-8606-DF557AFFCB12}" type="slidenum">
              <a:rPr lang="it-IT"/>
              <a:pPr>
                <a:defRPr/>
              </a:pPr>
              <a:t>‹Nº›</a:t>
            </a:fld>
            <a:endParaRPr lang="it-IT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263525" y="646113"/>
            <a:ext cx="914400" cy="9144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582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4264F-1D6D-4ADC-A2CC-4280979CD177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166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BB322-4684-4360-9E34-958890028079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2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6ADA7-EDEC-4B9C-B7EC-C5277CAA5865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634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3AEFA-3B66-40DF-849A-3AD4B9C1B241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35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A2D19-D53D-4819-B6BB-0B6E4C28890E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048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88047" y="549275"/>
            <a:ext cx="2702169" cy="52705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7631" y="549275"/>
            <a:ext cx="7922847" cy="52705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C17D9-9D16-4CE4-ACE0-9B0CB3532227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462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57556" cy="590215"/>
          </a:xfrm>
        </p:spPr>
        <p:txBody>
          <a:bodyPr anchor="b">
            <a:noAutofit/>
          </a:bodyPr>
          <a:lstStyle>
            <a:lvl1pPr marL="0" indent="0">
              <a:buNone/>
              <a:defRPr sz="2533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9465" y="5620954"/>
            <a:ext cx="8957433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2"/>
              </a:spcBef>
              <a:defRPr sz="1333" cap="none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6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51CBA-3B25-46BC-89AB-2CA4DCC90B3B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72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77632" y="2162175"/>
            <a:ext cx="5312508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77708" y="2162175"/>
            <a:ext cx="5312507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DA602-FDE3-48C7-9B56-E77C3EFE156E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43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9E135-C79E-4E0C-A24D-69F10204AAF1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31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215B4-72D1-415A-9572-CAEFC69DE385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72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526E0-FED4-4736-8878-9E50A200BFD1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73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AC209-79D6-4562-9A73-70F5E7B932A2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37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DCA0C-EF54-49E3-AABB-31BF6C68398C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7631" y="115889"/>
            <a:ext cx="1081258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2162175"/>
            <a:ext cx="1081258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rot="-5400000">
            <a:off x="6090139" y="-4870206"/>
            <a:ext cx="0" cy="10648462"/>
          </a:xfrm>
          <a:prstGeom prst="line">
            <a:avLst/>
          </a:prstGeom>
          <a:noFill/>
          <a:ln w="19050">
            <a:solidFill>
              <a:srgbClr val="84A33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 sz="120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0231" y="63087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C12A3F3-78C8-448B-9D68-F99593E35AF6}" type="slidenum">
              <a:rPr lang="it-IT"/>
              <a:pPr>
                <a:defRPr/>
              </a:pPr>
              <a:t>‹Nº›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"/>
        </a:spcBef>
        <a:spcAft>
          <a:spcPct val="0"/>
        </a:spcAft>
        <a:defRPr sz="1200">
          <a:solidFill>
            <a:srgbClr val="50505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5000"/>
        </a:spcBef>
        <a:spcAft>
          <a:spcPct val="0"/>
        </a:spcAft>
        <a:buChar char="–"/>
        <a:defRPr sz="1200" b="1">
          <a:solidFill>
            <a:srgbClr val="50505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5000"/>
        </a:spcBef>
        <a:spcAft>
          <a:spcPct val="0"/>
        </a:spcAft>
        <a:buChar char="•"/>
        <a:defRPr sz="1200">
          <a:solidFill>
            <a:srgbClr val="505050"/>
          </a:solidFill>
          <a:latin typeface="+mn-lt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5000"/>
        </a:spcBef>
        <a:spcAft>
          <a:spcPct val="0"/>
        </a:spcAft>
        <a:buChar char="–"/>
        <a:defRPr sz="1200">
          <a:solidFill>
            <a:srgbClr val="505050"/>
          </a:solidFill>
          <a:latin typeface="+mn-lt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5000"/>
        </a:spcBef>
        <a:spcAft>
          <a:spcPct val="0"/>
        </a:spcAft>
        <a:buChar char="»"/>
        <a:defRPr sz="1200">
          <a:solidFill>
            <a:srgbClr val="505050"/>
          </a:solidFill>
          <a:latin typeface="+mn-lt"/>
          <a:ea typeface="MS PGothic" panose="020B0600070205080204" pitchFamily="34" charset="-128"/>
        </a:defRPr>
      </a:lvl5pPr>
      <a:lvl6pPr marL="2438400" indent="-228600" algn="l" rtl="0" fontAlgn="base">
        <a:spcBef>
          <a:spcPct val="5000"/>
        </a:spcBef>
        <a:spcAft>
          <a:spcPct val="0"/>
        </a:spcAft>
        <a:buChar char="»"/>
        <a:defRPr sz="1200">
          <a:solidFill>
            <a:srgbClr val="505050"/>
          </a:solidFill>
          <a:latin typeface="+mn-lt"/>
          <a:ea typeface="+mn-ea"/>
        </a:defRPr>
      </a:lvl6pPr>
      <a:lvl7pPr marL="2895600" indent="-228600" algn="l" rtl="0" fontAlgn="base">
        <a:spcBef>
          <a:spcPct val="5000"/>
        </a:spcBef>
        <a:spcAft>
          <a:spcPct val="0"/>
        </a:spcAft>
        <a:buChar char="»"/>
        <a:defRPr sz="1200">
          <a:solidFill>
            <a:srgbClr val="505050"/>
          </a:solidFill>
          <a:latin typeface="+mn-lt"/>
          <a:ea typeface="+mn-ea"/>
        </a:defRPr>
      </a:lvl7pPr>
      <a:lvl8pPr marL="3352800" indent="-228600" algn="l" rtl="0" fontAlgn="base">
        <a:spcBef>
          <a:spcPct val="5000"/>
        </a:spcBef>
        <a:spcAft>
          <a:spcPct val="0"/>
        </a:spcAft>
        <a:buChar char="»"/>
        <a:defRPr sz="1200">
          <a:solidFill>
            <a:srgbClr val="505050"/>
          </a:solidFill>
          <a:latin typeface="+mn-lt"/>
          <a:ea typeface="+mn-ea"/>
        </a:defRPr>
      </a:lvl8pPr>
      <a:lvl9pPr marL="3810000" indent="-228600" algn="l" rtl="0" fontAlgn="base">
        <a:spcBef>
          <a:spcPct val="5000"/>
        </a:spcBef>
        <a:spcAft>
          <a:spcPct val="0"/>
        </a:spcAft>
        <a:buChar char="»"/>
        <a:defRPr sz="1200">
          <a:solidFill>
            <a:srgbClr val="50505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7631" y="549275"/>
            <a:ext cx="1081258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stile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2162175"/>
            <a:ext cx="1081258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3190" y="320675"/>
            <a:ext cx="75027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1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E3C0B7F3-FF2C-42D4-AF11-128555CD6974}" type="slidenum">
              <a:rPr lang="it-IT" smtClean="0"/>
              <a:pPr>
                <a:defRPr/>
              </a:pPr>
              <a:t>‹Nº›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8" r:id="rId12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000">
          <a:solidFill>
            <a:srgbClr val="84A33D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"/>
        </a:spcBef>
        <a:spcAft>
          <a:spcPct val="0"/>
        </a:spcAft>
        <a:defRPr sz="1200">
          <a:solidFill>
            <a:srgbClr val="50505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5000"/>
        </a:spcBef>
        <a:spcAft>
          <a:spcPct val="0"/>
        </a:spcAft>
        <a:buChar char="–"/>
        <a:defRPr sz="1200" b="1">
          <a:solidFill>
            <a:srgbClr val="50505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5000"/>
        </a:spcBef>
        <a:spcAft>
          <a:spcPct val="0"/>
        </a:spcAft>
        <a:buChar char="•"/>
        <a:defRPr sz="1200">
          <a:solidFill>
            <a:srgbClr val="505050"/>
          </a:solidFill>
          <a:latin typeface="+mn-lt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5000"/>
        </a:spcBef>
        <a:spcAft>
          <a:spcPct val="0"/>
        </a:spcAft>
        <a:buChar char="–"/>
        <a:defRPr sz="1200">
          <a:solidFill>
            <a:srgbClr val="505050"/>
          </a:solidFill>
          <a:latin typeface="+mn-lt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5000"/>
        </a:spcBef>
        <a:spcAft>
          <a:spcPct val="0"/>
        </a:spcAft>
        <a:buChar char="»"/>
        <a:defRPr sz="1200">
          <a:solidFill>
            <a:srgbClr val="505050"/>
          </a:solidFill>
          <a:latin typeface="+mn-lt"/>
          <a:ea typeface="MS PGothic" panose="020B0600070205080204" pitchFamily="34" charset="-128"/>
        </a:defRPr>
      </a:lvl5pPr>
      <a:lvl6pPr marL="2438400" indent="-228600" algn="l" rtl="0" fontAlgn="base">
        <a:spcBef>
          <a:spcPct val="5000"/>
        </a:spcBef>
        <a:spcAft>
          <a:spcPct val="0"/>
        </a:spcAft>
        <a:buChar char="»"/>
        <a:defRPr sz="1200">
          <a:solidFill>
            <a:srgbClr val="505050"/>
          </a:solidFill>
          <a:latin typeface="+mn-lt"/>
          <a:ea typeface="+mn-ea"/>
        </a:defRPr>
      </a:lvl6pPr>
      <a:lvl7pPr marL="2895600" indent="-228600" algn="l" rtl="0" fontAlgn="base">
        <a:spcBef>
          <a:spcPct val="5000"/>
        </a:spcBef>
        <a:spcAft>
          <a:spcPct val="0"/>
        </a:spcAft>
        <a:buChar char="»"/>
        <a:defRPr sz="1200">
          <a:solidFill>
            <a:srgbClr val="505050"/>
          </a:solidFill>
          <a:latin typeface="+mn-lt"/>
          <a:ea typeface="+mn-ea"/>
        </a:defRPr>
      </a:lvl7pPr>
      <a:lvl8pPr marL="3352800" indent="-228600" algn="l" rtl="0" fontAlgn="base">
        <a:spcBef>
          <a:spcPct val="5000"/>
        </a:spcBef>
        <a:spcAft>
          <a:spcPct val="0"/>
        </a:spcAft>
        <a:buChar char="»"/>
        <a:defRPr sz="1200">
          <a:solidFill>
            <a:srgbClr val="505050"/>
          </a:solidFill>
          <a:latin typeface="+mn-lt"/>
          <a:ea typeface="+mn-ea"/>
        </a:defRPr>
      </a:lvl8pPr>
      <a:lvl9pPr marL="3810000" indent="-228600" algn="l" rtl="0" fontAlgn="base">
        <a:spcBef>
          <a:spcPct val="5000"/>
        </a:spcBef>
        <a:spcAft>
          <a:spcPct val="0"/>
        </a:spcAft>
        <a:buChar char="»"/>
        <a:defRPr sz="1200">
          <a:solidFill>
            <a:srgbClr val="50505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tweet.inf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developer.twitter.com/en/developer-terms/policy" TargetMode="External"/><Relationship Id="rId4" Type="http://schemas.openxmlformats.org/officeDocument/2006/relationships/hyperlink" Target="https://developer.twitter.com/en/docs/api-reference-inde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twitte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ttangolo 10"/>
          <p:cNvSpPr>
            <a:spLocks noChangeArrowheads="1"/>
          </p:cNvSpPr>
          <p:nvPr/>
        </p:nvSpPr>
        <p:spPr bwMode="auto">
          <a:xfrm>
            <a:off x="7282994" y="1"/>
            <a:ext cx="4906146" cy="6875463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anchor="ctr"/>
          <a:lstStyle>
            <a:lvl1pPr>
              <a:spcBef>
                <a:spcPct val="5000"/>
              </a:spcBef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buChar char="–"/>
              <a:defRPr sz="1200" b="1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5000"/>
              </a:spcBef>
              <a:buChar char="•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5000"/>
              </a:spcBef>
              <a:buChar char="–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5000"/>
              </a:spcBef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it-IT" dirty="0"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1375" y="1412720"/>
            <a:ext cx="4242983" cy="828120"/>
          </a:xfrm>
          <a:noFill/>
        </p:spPr>
        <p:txBody>
          <a:bodyPr vert="horz" wrap="square" lIns="0" tIns="0" rIns="40639" bIns="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ts val="2700"/>
              </a:lnSpc>
            </a:pPr>
            <a:r>
              <a:rPr lang="es-CO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media y </a:t>
            </a:r>
            <a:r>
              <a:rPr lang="es-CO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s-CO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mining</a:t>
            </a:r>
            <a:r>
              <a:rPr lang="es-CO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R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61374" y="3075335"/>
            <a:ext cx="4242983" cy="762000"/>
          </a:xfrm>
          <a:noFill/>
        </p:spPr>
        <p:txBody>
          <a:bodyPr vert="horz" wrap="square" lIns="0" tIns="0" rIns="40639" bIns="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s-CO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Andrea Mamprin</a:t>
            </a:r>
            <a:endParaRPr lang="es-CO" sz="7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7561374" y="6021360"/>
            <a:ext cx="424298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>
              <a:spcBef>
                <a:spcPct val="5000"/>
              </a:spcBef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buChar char="–"/>
              <a:defRPr sz="1200" b="1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5000"/>
              </a:spcBef>
              <a:buChar char="•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5000"/>
              </a:spcBef>
              <a:buChar char="–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5000"/>
              </a:spcBef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1700"/>
              </a:lnSpc>
              <a:spcBef>
                <a:spcPct val="0"/>
              </a:spcBef>
            </a:pPr>
            <a:r>
              <a:rPr lang="es-CO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 noviembre 2017</a:t>
            </a:r>
          </a:p>
        </p:txBody>
      </p:sp>
      <p:sp>
        <p:nvSpPr>
          <p:cNvPr id="4" name="Rectángulo 3"/>
          <p:cNvSpPr/>
          <p:nvPr/>
        </p:nvSpPr>
        <p:spPr bwMode="auto">
          <a:xfrm>
            <a:off x="7622838" y="2589509"/>
            <a:ext cx="4132209" cy="4571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 dirty="0"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6154" name="Rectángulo 1"/>
          <p:cNvSpPr>
            <a:spLocks noChangeArrowheads="1"/>
          </p:cNvSpPr>
          <p:nvPr/>
        </p:nvSpPr>
        <p:spPr bwMode="auto">
          <a:xfrm>
            <a:off x="7282994" y="-78639"/>
            <a:ext cx="144462" cy="7015279"/>
          </a:xfrm>
          <a:prstGeom prst="rect">
            <a:avLst/>
          </a:prstGeom>
          <a:solidFill>
            <a:schemeClr val="accent2"/>
          </a:solidFill>
          <a:ln w="28575" algn="ctr">
            <a:noFill/>
            <a:round/>
            <a:headEnd/>
            <a:tailEnd/>
          </a:ln>
          <a:extLst/>
        </p:spPr>
        <p:txBody>
          <a:bodyPr anchor="ctr"/>
          <a:lstStyle>
            <a:lvl1pPr>
              <a:spcBef>
                <a:spcPct val="5000"/>
              </a:spcBef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buChar char="–"/>
              <a:defRPr sz="1200" b="1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5000"/>
              </a:spcBef>
              <a:buChar char="•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5000"/>
              </a:spcBef>
              <a:buChar char="–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5000"/>
              </a:spcBef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it-IT" dirty="0"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EDFF7B-E10A-469F-AA5C-DD70C9047E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2" r="14960"/>
          <a:stretch/>
        </p:blipFill>
        <p:spPr>
          <a:xfrm>
            <a:off x="0" y="0"/>
            <a:ext cx="7282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0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Tokenization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10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95500" y="1375592"/>
            <a:ext cx="737616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el proceso de romper una cadena de texto en tokens, es decir palabras, frases u otros elementos textuales dotados de sentido</a:t>
            </a:r>
          </a:p>
        </p:txBody>
      </p:sp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1991430" y="1426029"/>
            <a:ext cx="520625" cy="493783"/>
            <a:chOff x="806060" y="1900468"/>
            <a:chExt cx="520625" cy="493783"/>
          </a:xfrm>
        </p:grpSpPr>
        <p:sp>
          <p:nvSpPr>
            <p:cNvPr id="6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upo 7"/>
          <p:cNvGrpSpPr>
            <a:grpSpLocks noChangeAspect="1"/>
          </p:cNvGrpSpPr>
          <p:nvPr/>
        </p:nvGrpSpPr>
        <p:grpSpPr>
          <a:xfrm rot="10800000">
            <a:off x="9769660" y="2606028"/>
            <a:ext cx="520625" cy="493783"/>
            <a:chOff x="806060" y="1900468"/>
            <a:chExt cx="520625" cy="493783"/>
          </a:xfrm>
        </p:grpSpPr>
        <p:sp>
          <p:nvSpPr>
            <p:cNvPr id="9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58" y="3933070"/>
            <a:ext cx="5153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Tokenization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11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95500" y="1375592"/>
            <a:ext cx="737616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el proceso de romper una cadena de texto en tokens, es decir palabras, frases u otros elementos textuales dotados de sentido</a:t>
            </a:r>
          </a:p>
        </p:txBody>
      </p:sp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1991430" y="1426029"/>
            <a:ext cx="520625" cy="493783"/>
            <a:chOff x="806060" y="1900468"/>
            <a:chExt cx="520625" cy="493783"/>
          </a:xfrm>
        </p:grpSpPr>
        <p:sp>
          <p:nvSpPr>
            <p:cNvPr id="6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upo 7"/>
          <p:cNvGrpSpPr>
            <a:grpSpLocks noChangeAspect="1"/>
          </p:cNvGrpSpPr>
          <p:nvPr/>
        </p:nvGrpSpPr>
        <p:grpSpPr>
          <a:xfrm rot="10800000">
            <a:off x="9769660" y="2606028"/>
            <a:ext cx="520625" cy="493783"/>
            <a:chOff x="806060" y="1900468"/>
            <a:chExt cx="520625" cy="493783"/>
          </a:xfrm>
        </p:grpSpPr>
        <p:sp>
          <p:nvSpPr>
            <p:cNvPr id="9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58" y="3933070"/>
            <a:ext cx="5153025" cy="1562100"/>
          </a:xfrm>
          <a:prstGeom prst="rect">
            <a:avLst/>
          </a:prstGeom>
        </p:spPr>
      </p:pic>
      <p:cxnSp>
        <p:nvCxnSpPr>
          <p:cNvPr id="12" name="Conector recto 11"/>
          <p:cNvCxnSpPr/>
          <p:nvPr/>
        </p:nvCxnSpPr>
        <p:spPr bwMode="auto">
          <a:xfrm>
            <a:off x="5274394" y="4554437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ector recto 12"/>
          <p:cNvCxnSpPr/>
          <p:nvPr/>
        </p:nvCxnSpPr>
        <p:spPr bwMode="auto">
          <a:xfrm>
            <a:off x="6168010" y="4554437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cto 13"/>
          <p:cNvCxnSpPr/>
          <p:nvPr/>
        </p:nvCxnSpPr>
        <p:spPr bwMode="auto">
          <a:xfrm>
            <a:off x="6476301" y="4554437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cto 14"/>
          <p:cNvCxnSpPr/>
          <p:nvPr/>
        </p:nvCxnSpPr>
        <p:spPr bwMode="auto">
          <a:xfrm>
            <a:off x="6879484" y="4554437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cto 15"/>
          <p:cNvCxnSpPr/>
          <p:nvPr/>
        </p:nvCxnSpPr>
        <p:spPr bwMode="auto">
          <a:xfrm>
            <a:off x="7121392" y="4554437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ector recto 16"/>
          <p:cNvCxnSpPr/>
          <p:nvPr/>
        </p:nvCxnSpPr>
        <p:spPr bwMode="auto">
          <a:xfrm>
            <a:off x="7493069" y="4554437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cto 17"/>
          <p:cNvCxnSpPr/>
          <p:nvPr/>
        </p:nvCxnSpPr>
        <p:spPr bwMode="auto">
          <a:xfrm>
            <a:off x="7688846" y="4554437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ctor recto 18"/>
          <p:cNvCxnSpPr/>
          <p:nvPr/>
        </p:nvCxnSpPr>
        <p:spPr bwMode="auto">
          <a:xfrm>
            <a:off x="8328310" y="4554437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ctor recto 19"/>
          <p:cNvCxnSpPr/>
          <p:nvPr/>
        </p:nvCxnSpPr>
        <p:spPr bwMode="auto">
          <a:xfrm>
            <a:off x="3999084" y="483395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ector recto 20"/>
          <p:cNvCxnSpPr/>
          <p:nvPr/>
        </p:nvCxnSpPr>
        <p:spPr bwMode="auto">
          <a:xfrm>
            <a:off x="4773942" y="483395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cto 21"/>
          <p:cNvCxnSpPr/>
          <p:nvPr/>
        </p:nvCxnSpPr>
        <p:spPr bwMode="auto">
          <a:xfrm>
            <a:off x="5456536" y="483395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cto 22"/>
          <p:cNvCxnSpPr/>
          <p:nvPr/>
        </p:nvCxnSpPr>
        <p:spPr bwMode="auto">
          <a:xfrm>
            <a:off x="6121878" y="483395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cto 23"/>
          <p:cNvCxnSpPr/>
          <p:nvPr/>
        </p:nvCxnSpPr>
        <p:spPr bwMode="auto">
          <a:xfrm>
            <a:off x="6375414" y="483395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cto 24"/>
          <p:cNvCxnSpPr/>
          <p:nvPr/>
        </p:nvCxnSpPr>
        <p:spPr bwMode="auto">
          <a:xfrm>
            <a:off x="6807474" y="483395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ector recto 25"/>
          <p:cNvCxnSpPr/>
          <p:nvPr/>
        </p:nvCxnSpPr>
        <p:spPr bwMode="auto">
          <a:xfrm>
            <a:off x="7477049" y="483395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ector recto 26"/>
          <p:cNvCxnSpPr/>
          <p:nvPr/>
        </p:nvCxnSpPr>
        <p:spPr bwMode="auto">
          <a:xfrm>
            <a:off x="7942382" y="483395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Conector recto 27"/>
          <p:cNvCxnSpPr/>
          <p:nvPr/>
        </p:nvCxnSpPr>
        <p:spPr bwMode="auto">
          <a:xfrm>
            <a:off x="4269871" y="510248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ector recto 28"/>
          <p:cNvCxnSpPr/>
          <p:nvPr/>
        </p:nvCxnSpPr>
        <p:spPr bwMode="auto">
          <a:xfrm>
            <a:off x="4592416" y="510248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ector recto 29"/>
          <p:cNvCxnSpPr/>
          <p:nvPr/>
        </p:nvCxnSpPr>
        <p:spPr bwMode="auto">
          <a:xfrm>
            <a:off x="4845952" y="510248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ector recto 30"/>
          <p:cNvCxnSpPr/>
          <p:nvPr/>
        </p:nvCxnSpPr>
        <p:spPr bwMode="auto">
          <a:xfrm>
            <a:off x="5352031" y="510248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ector recto 31"/>
          <p:cNvCxnSpPr/>
          <p:nvPr/>
        </p:nvCxnSpPr>
        <p:spPr bwMode="auto">
          <a:xfrm>
            <a:off x="6409918" y="510248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ector recto 32"/>
          <p:cNvCxnSpPr/>
          <p:nvPr/>
        </p:nvCxnSpPr>
        <p:spPr bwMode="auto">
          <a:xfrm>
            <a:off x="6608696" y="5102482"/>
            <a:ext cx="0" cy="305393"/>
          </a:xfrm>
          <a:prstGeom prst="lin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605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isultati immagini per sparse document term matrix">
            <a:extLst>
              <a:ext uri="{FF2B5EF4-FFF2-40B4-BE49-F238E27FC236}">
                <a16:creationId xmlns:a16="http://schemas.microsoft.com/office/drawing/2014/main" id="{D5321673-4EF8-467A-9506-744C3D6DC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85725"/>
            <a:ext cx="10334625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12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13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79370" y="1466165"/>
            <a:ext cx="76342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CO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 </a:t>
            </a:r>
            <a:r>
              <a:rPr lang="es-CO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CO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palabras vacías, son palabras que no añaden valor agregado a una frase. Normalmente son las palabras mas comunes dentro un determinado idioma.</a:t>
            </a:r>
          </a:p>
        </p:txBody>
      </p:sp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1559370" y="1124680"/>
            <a:ext cx="520625" cy="493783"/>
            <a:chOff x="806060" y="1900468"/>
            <a:chExt cx="520625" cy="493783"/>
          </a:xfrm>
        </p:grpSpPr>
        <p:sp>
          <p:nvSpPr>
            <p:cNvPr id="6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upo 7"/>
          <p:cNvGrpSpPr>
            <a:grpSpLocks noChangeAspect="1"/>
          </p:cNvGrpSpPr>
          <p:nvPr/>
        </p:nvGrpSpPr>
        <p:grpSpPr>
          <a:xfrm rot="10800000">
            <a:off x="10097124" y="2204830"/>
            <a:ext cx="520625" cy="493783"/>
            <a:chOff x="806060" y="1900468"/>
            <a:chExt cx="520625" cy="493783"/>
          </a:xfrm>
        </p:grpSpPr>
        <p:sp>
          <p:nvSpPr>
            <p:cNvPr id="9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367" y="3573020"/>
            <a:ext cx="4684568" cy="14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5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removing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14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79370" y="1466165"/>
            <a:ext cx="763421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CO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 </a:t>
            </a:r>
            <a:r>
              <a:rPr lang="es-CO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s-CO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palabras vacías, son palabras que no añaden valor agregado a una frase. Normalmente son las palabras mas comunes dentro un determinado idioma.</a:t>
            </a:r>
          </a:p>
        </p:txBody>
      </p:sp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1559370" y="1124680"/>
            <a:ext cx="520625" cy="493783"/>
            <a:chOff x="806060" y="1900468"/>
            <a:chExt cx="520625" cy="493783"/>
          </a:xfrm>
        </p:grpSpPr>
        <p:sp>
          <p:nvSpPr>
            <p:cNvPr id="6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upo 7"/>
          <p:cNvGrpSpPr>
            <a:grpSpLocks noChangeAspect="1"/>
          </p:cNvGrpSpPr>
          <p:nvPr/>
        </p:nvGrpSpPr>
        <p:grpSpPr>
          <a:xfrm rot="10800000">
            <a:off x="10097124" y="2204830"/>
            <a:ext cx="520625" cy="493783"/>
            <a:chOff x="806060" y="1900468"/>
            <a:chExt cx="520625" cy="493783"/>
          </a:xfrm>
        </p:grpSpPr>
        <p:sp>
          <p:nvSpPr>
            <p:cNvPr id="9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367" y="3573020"/>
            <a:ext cx="4684568" cy="1420091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 bwMode="auto">
          <a:xfrm>
            <a:off x="6159045" y="4140135"/>
            <a:ext cx="288040" cy="28804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6466184" y="4140135"/>
            <a:ext cx="288040" cy="28804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6773323" y="4140135"/>
            <a:ext cx="288040" cy="28804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7309505" y="4140135"/>
            <a:ext cx="288040" cy="28804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6" name="Elipse 15"/>
          <p:cNvSpPr/>
          <p:nvPr/>
        </p:nvSpPr>
        <p:spPr bwMode="auto">
          <a:xfrm>
            <a:off x="3796851" y="4392315"/>
            <a:ext cx="421719" cy="28804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7" name="Elipse 16"/>
          <p:cNvSpPr/>
          <p:nvPr/>
        </p:nvSpPr>
        <p:spPr bwMode="auto">
          <a:xfrm>
            <a:off x="6096606" y="4392315"/>
            <a:ext cx="261855" cy="28804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8" name="Elipse 17"/>
          <p:cNvSpPr/>
          <p:nvPr/>
        </p:nvSpPr>
        <p:spPr bwMode="auto">
          <a:xfrm>
            <a:off x="5500820" y="4392315"/>
            <a:ext cx="617441" cy="28804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9" name="Elipse 18"/>
          <p:cNvSpPr/>
          <p:nvPr/>
        </p:nvSpPr>
        <p:spPr bwMode="auto">
          <a:xfrm>
            <a:off x="7320170" y="4392315"/>
            <a:ext cx="463893" cy="28804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20" name="Elipse 19"/>
          <p:cNvSpPr/>
          <p:nvPr/>
        </p:nvSpPr>
        <p:spPr bwMode="auto">
          <a:xfrm>
            <a:off x="4427684" y="4644205"/>
            <a:ext cx="316845" cy="28804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23" name="Elipse 22"/>
          <p:cNvSpPr/>
          <p:nvPr/>
        </p:nvSpPr>
        <p:spPr bwMode="auto">
          <a:xfrm>
            <a:off x="4686491" y="4644205"/>
            <a:ext cx="316845" cy="28804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1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Normalización de textos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15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79370" y="1280110"/>
            <a:ext cx="763421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CO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una serie de operaciones por medio de las cuales normalizamos algunos grafemas o palabras para poderlos tratar mas fácilmente.</a:t>
            </a:r>
          </a:p>
        </p:txBody>
      </p:sp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1559370" y="1124680"/>
            <a:ext cx="520625" cy="493783"/>
            <a:chOff x="806060" y="1900468"/>
            <a:chExt cx="520625" cy="493783"/>
          </a:xfrm>
        </p:grpSpPr>
        <p:sp>
          <p:nvSpPr>
            <p:cNvPr id="6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upo 7"/>
          <p:cNvGrpSpPr>
            <a:grpSpLocks noChangeAspect="1"/>
          </p:cNvGrpSpPr>
          <p:nvPr/>
        </p:nvGrpSpPr>
        <p:grpSpPr>
          <a:xfrm rot="10800000">
            <a:off x="10097124" y="1939423"/>
            <a:ext cx="520625" cy="493783"/>
            <a:chOff x="806060" y="1900468"/>
            <a:chExt cx="520625" cy="493783"/>
          </a:xfrm>
        </p:grpSpPr>
        <p:sp>
          <p:nvSpPr>
            <p:cNvPr id="9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Rectángulo 20"/>
          <p:cNvSpPr/>
          <p:nvPr/>
        </p:nvSpPr>
        <p:spPr bwMode="auto">
          <a:xfrm>
            <a:off x="1437493" y="2779917"/>
            <a:ext cx="3816530" cy="64809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CO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Abreviaciones y acrónimos</a:t>
            </a:r>
          </a:p>
        </p:txBody>
      </p:sp>
      <p:sp>
        <p:nvSpPr>
          <p:cNvPr id="23" name="Rectángulo 22"/>
          <p:cNvSpPr/>
          <p:nvPr/>
        </p:nvSpPr>
        <p:spPr bwMode="auto">
          <a:xfrm>
            <a:off x="6960120" y="2779917"/>
            <a:ext cx="3816530" cy="64809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CO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Números</a:t>
            </a:r>
          </a:p>
        </p:txBody>
      </p:sp>
      <p:sp>
        <p:nvSpPr>
          <p:cNvPr id="24" name="Rectángulo 23"/>
          <p:cNvSpPr/>
          <p:nvPr/>
        </p:nvSpPr>
        <p:spPr bwMode="auto">
          <a:xfrm>
            <a:off x="1437493" y="3563030"/>
            <a:ext cx="3816530" cy="64809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CO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Jergas y formas dialectales</a:t>
            </a:r>
          </a:p>
        </p:txBody>
      </p:sp>
      <p:sp>
        <p:nvSpPr>
          <p:cNvPr id="25" name="Rectángulo 24"/>
          <p:cNvSpPr/>
          <p:nvPr/>
        </p:nvSpPr>
        <p:spPr bwMode="auto">
          <a:xfrm>
            <a:off x="1437493" y="4396140"/>
            <a:ext cx="3816530" cy="64809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CO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Errores ortográficos</a:t>
            </a:r>
          </a:p>
        </p:txBody>
      </p:sp>
      <p:sp>
        <p:nvSpPr>
          <p:cNvPr id="26" name="Rectángulo 25"/>
          <p:cNvSpPr/>
          <p:nvPr/>
        </p:nvSpPr>
        <p:spPr bwMode="auto">
          <a:xfrm>
            <a:off x="6960120" y="3586021"/>
            <a:ext cx="3816530" cy="64809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CO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White </a:t>
            </a:r>
            <a:r>
              <a:rPr lang="es-CO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spaces</a:t>
            </a:r>
            <a:endParaRPr lang="es-CO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  <p:sp>
        <p:nvSpPr>
          <p:cNvPr id="27" name="Rectángulo 26"/>
          <p:cNvSpPr/>
          <p:nvPr/>
        </p:nvSpPr>
        <p:spPr bwMode="auto">
          <a:xfrm>
            <a:off x="6960120" y="4369134"/>
            <a:ext cx="3816530" cy="64809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CO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Caracteres especiales</a:t>
            </a:r>
          </a:p>
        </p:txBody>
      </p:sp>
      <p:sp>
        <p:nvSpPr>
          <p:cNvPr id="28" name="Rectángulo 27"/>
          <p:cNvSpPr/>
          <p:nvPr/>
        </p:nvSpPr>
        <p:spPr bwMode="auto">
          <a:xfrm>
            <a:off x="1437493" y="5229250"/>
            <a:ext cx="3816530" cy="64809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CO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Puntuación</a:t>
            </a:r>
          </a:p>
        </p:txBody>
      </p:sp>
      <p:sp>
        <p:nvSpPr>
          <p:cNvPr id="29" name="Rectángulo 28"/>
          <p:cNvSpPr/>
          <p:nvPr/>
        </p:nvSpPr>
        <p:spPr bwMode="auto">
          <a:xfrm>
            <a:off x="6960120" y="5229250"/>
            <a:ext cx="3816530" cy="64809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CO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Grafemas especiales</a:t>
            </a:r>
          </a:p>
        </p:txBody>
      </p:sp>
      <p:sp>
        <p:nvSpPr>
          <p:cNvPr id="30" name="Rectángulo 29"/>
          <p:cNvSpPr/>
          <p:nvPr/>
        </p:nvSpPr>
        <p:spPr bwMode="auto">
          <a:xfrm>
            <a:off x="4079720" y="6062360"/>
            <a:ext cx="3816530" cy="64809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CO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Mayúsculas/minúsculas</a:t>
            </a:r>
          </a:p>
        </p:txBody>
      </p:sp>
    </p:spTree>
    <p:extLst>
      <p:ext uri="{BB962C8B-B14F-4D97-AF65-F5344CB8AC3E}">
        <p14:creationId xmlns:p14="http://schemas.microsoft.com/office/powerpoint/2010/main" val="245829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Normalización de textos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16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79370" y="1473766"/>
            <a:ext cx="763421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CO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una serie de operaciones por medio de las cuales normalizamos algunos grafemas o palabras para poderlos tratar mas fácilmente.</a:t>
            </a:r>
          </a:p>
        </p:txBody>
      </p:sp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1559370" y="1124680"/>
            <a:ext cx="520625" cy="493783"/>
            <a:chOff x="806060" y="1900468"/>
            <a:chExt cx="520625" cy="493783"/>
          </a:xfrm>
        </p:grpSpPr>
        <p:sp>
          <p:nvSpPr>
            <p:cNvPr id="6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upo 7"/>
          <p:cNvGrpSpPr>
            <a:grpSpLocks noChangeAspect="1"/>
          </p:cNvGrpSpPr>
          <p:nvPr/>
        </p:nvGrpSpPr>
        <p:grpSpPr>
          <a:xfrm rot="10800000">
            <a:off x="10097124" y="1957745"/>
            <a:ext cx="520625" cy="493783"/>
            <a:chOff x="806060" y="1900468"/>
            <a:chExt cx="520625" cy="493783"/>
          </a:xfrm>
        </p:grpSpPr>
        <p:sp>
          <p:nvSpPr>
            <p:cNvPr id="9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367" y="3573020"/>
            <a:ext cx="4684568" cy="1420091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 bwMode="auto">
          <a:xfrm>
            <a:off x="4949398" y="4599090"/>
            <a:ext cx="458245" cy="339941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407643" y="5680627"/>
            <a:ext cx="259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Urbanización</a:t>
            </a:r>
          </a:p>
        </p:txBody>
      </p:sp>
      <p:sp>
        <p:nvSpPr>
          <p:cNvPr id="13" name="Forma libre: forma 12"/>
          <p:cNvSpPr/>
          <p:nvPr/>
        </p:nvSpPr>
        <p:spPr bwMode="auto">
          <a:xfrm>
            <a:off x="5225893" y="4957482"/>
            <a:ext cx="870107" cy="919841"/>
          </a:xfrm>
          <a:custGeom>
            <a:avLst/>
            <a:gdLst>
              <a:gd name="connsiteX0" fmla="*/ 531 w 941825"/>
              <a:gd name="connsiteY0" fmla="*/ 0 h 576217"/>
              <a:gd name="connsiteX1" fmla="*/ 152931 w 941825"/>
              <a:gd name="connsiteY1" fmla="*/ 519953 h 576217"/>
              <a:gd name="connsiteX2" fmla="*/ 941825 w 941825"/>
              <a:gd name="connsiteY2" fmla="*/ 537883 h 57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825" h="576217">
                <a:moveTo>
                  <a:pt x="531" y="0"/>
                </a:moveTo>
                <a:cubicBezTo>
                  <a:pt x="-1710" y="215153"/>
                  <a:pt x="-3951" y="430306"/>
                  <a:pt x="152931" y="519953"/>
                </a:cubicBezTo>
                <a:cubicBezTo>
                  <a:pt x="309813" y="609600"/>
                  <a:pt x="625819" y="573741"/>
                  <a:pt x="941825" y="537883"/>
                </a:cubicBezTo>
              </a:path>
            </a:pathLst>
          </a:cu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6345686" y="4599090"/>
            <a:ext cx="235152" cy="339941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544978" y="5337527"/>
            <a:ext cx="259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Segunda</a:t>
            </a:r>
          </a:p>
        </p:txBody>
      </p:sp>
      <p:sp>
        <p:nvSpPr>
          <p:cNvPr id="17" name="Forma libre: forma 16"/>
          <p:cNvSpPr/>
          <p:nvPr/>
        </p:nvSpPr>
        <p:spPr bwMode="auto">
          <a:xfrm>
            <a:off x="6442646" y="4957482"/>
            <a:ext cx="941825" cy="576217"/>
          </a:xfrm>
          <a:custGeom>
            <a:avLst/>
            <a:gdLst>
              <a:gd name="connsiteX0" fmla="*/ 531 w 941825"/>
              <a:gd name="connsiteY0" fmla="*/ 0 h 576217"/>
              <a:gd name="connsiteX1" fmla="*/ 152931 w 941825"/>
              <a:gd name="connsiteY1" fmla="*/ 519953 h 576217"/>
              <a:gd name="connsiteX2" fmla="*/ 941825 w 941825"/>
              <a:gd name="connsiteY2" fmla="*/ 537883 h 57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825" h="576217">
                <a:moveTo>
                  <a:pt x="531" y="0"/>
                </a:moveTo>
                <a:cubicBezTo>
                  <a:pt x="-1710" y="215153"/>
                  <a:pt x="-3951" y="430306"/>
                  <a:pt x="152931" y="519953"/>
                </a:cubicBezTo>
                <a:cubicBezTo>
                  <a:pt x="309813" y="609600"/>
                  <a:pt x="625819" y="573741"/>
                  <a:pt x="941825" y="537883"/>
                </a:cubicBezTo>
              </a:path>
            </a:pathLst>
          </a:cu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8" name="Elipse 17"/>
          <p:cNvSpPr/>
          <p:nvPr/>
        </p:nvSpPr>
        <p:spPr bwMode="auto">
          <a:xfrm>
            <a:off x="4714958" y="4366640"/>
            <a:ext cx="173193" cy="302948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19" name="Forma libre: forma 18"/>
          <p:cNvSpPr/>
          <p:nvPr/>
        </p:nvSpPr>
        <p:spPr bwMode="auto">
          <a:xfrm flipH="1">
            <a:off x="4011355" y="4679346"/>
            <a:ext cx="703603" cy="919841"/>
          </a:xfrm>
          <a:custGeom>
            <a:avLst/>
            <a:gdLst>
              <a:gd name="connsiteX0" fmla="*/ 531 w 941825"/>
              <a:gd name="connsiteY0" fmla="*/ 0 h 576217"/>
              <a:gd name="connsiteX1" fmla="*/ 152931 w 941825"/>
              <a:gd name="connsiteY1" fmla="*/ 519953 h 576217"/>
              <a:gd name="connsiteX2" fmla="*/ 941825 w 941825"/>
              <a:gd name="connsiteY2" fmla="*/ 537883 h 57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825" h="576217">
                <a:moveTo>
                  <a:pt x="531" y="0"/>
                </a:moveTo>
                <a:cubicBezTo>
                  <a:pt x="-1710" y="215153"/>
                  <a:pt x="-3951" y="430306"/>
                  <a:pt x="152931" y="519953"/>
                </a:cubicBezTo>
                <a:cubicBezTo>
                  <a:pt x="309813" y="609600"/>
                  <a:pt x="625819" y="573741"/>
                  <a:pt x="941825" y="537883"/>
                </a:cubicBezTo>
              </a:path>
            </a:pathLst>
          </a:cu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287462" y="5337527"/>
            <a:ext cx="259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Horas</a:t>
            </a:r>
          </a:p>
        </p:txBody>
      </p:sp>
      <p:cxnSp>
        <p:nvCxnSpPr>
          <p:cNvPr id="21" name="Conector recto 20"/>
          <p:cNvCxnSpPr>
            <a:endCxn id="18" idx="1"/>
          </p:cNvCxnSpPr>
          <p:nvPr/>
        </p:nvCxnSpPr>
        <p:spPr bwMode="auto">
          <a:xfrm flipV="1">
            <a:off x="4223740" y="4411006"/>
            <a:ext cx="516582" cy="25858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cto 22"/>
          <p:cNvCxnSpPr>
            <a:cxnSpLocks/>
          </p:cNvCxnSpPr>
          <p:nvPr/>
        </p:nvCxnSpPr>
        <p:spPr bwMode="auto">
          <a:xfrm flipV="1">
            <a:off x="7095995" y="4769060"/>
            <a:ext cx="276261" cy="14646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cto 24"/>
          <p:cNvCxnSpPr>
            <a:cxnSpLocks/>
          </p:cNvCxnSpPr>
          <p:nvPr/>
        </p:nvCxnSpPr>
        <p:spPr bwMode="auto">
          <a:xfrm flipV="1">
            <a:off x="3723683" y="4209830"/>
            <a:ext cx="276261" cy="14646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7887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Stemming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17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07920" y="1196782"/>
            <a:ext cx="73761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CO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el proceso por medio del cual se infieren las raíces morfológicas de las palabras, generalmente reduciendo las flexiones verbales (conjugación) y nominales (genero, número)</a:t>
            </a:r>
          </a:p>
        </p:txBody>
      </p:sp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1559370" y="1268792"/>
            <a:ext cx="520625" cy="493783"/>
            <a:chOff x="806060" y="1900468"/>
            <a:chExt cx="520625" cy="493783"/>
          </a:xfrm>
        </p:grpSpPr>
        <p:sp>
          <p:nvSpPr>
            <p:cNvPr id="6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upo 7"/>
          <p:cNvGrpSpPr>
            <a:grpSpLocks noChangeAspect="1"/>
          </p:cNvGrpSpPr>
          <p:nvPr/>
        </p:nvGrpSpPr>
        <p:grpSpPr>
          <a:xfrm rot="10800000">
            <a:off x="10097124" y="2614609"/>
            <a:ext cx="520625" cy="493783"/>
            <a:chOff x="806060" y="1900468"/>
            <a:chExt cx="520625" cy="493783"/>
          </a:xfrm>
        </p:grpSpPr>
        <p:sp>
          <p:nvSpPr>
            <p:cNvPr id="9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" name="CuadroTexto 3"/>
          <p:cNvSpPr txBox="1"/>
          <p:nvPr/>
        </p:nvSpPr>
        <p:spPr>
          <a:xfrm>
            <a:off x="3575650" y="3829570"/>
            <a:ext cx="131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Primero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176150" y="3829570"/>
            <a:ext cx="131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Primer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575650" y="4333640"/>
            <a:ext cx="131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Primera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575650" y="4830427"/>
            <a:ext cx="131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Primeros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575650" y="5332624"/>
            <a:ext cx="131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Primeras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7176150" y="4333640"/>
            <a:ext cx="131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Primer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176150" y="4830427"/>
            <a:ext cx="131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Primer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7176150" y="5332624"/>
            <a:ext cx="131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dirty="0">
                <a:latin typeface="Calibri" panose="020F0502020204030204" pitchFamily="34" charset="0"/>
                <a:cs typeface="Calibri" panose="020F0502020204030204" pitchFamily="34" charset="0"/>
              </a:rPr>
              <a:t>Primer</a:t>
            </a:r>
          </a:p>
        </p:txBody>
      </p:sp>
      <p:cxnSp>
        <p:nvCxnSpPr>
          <p:cNvPr id="20" name="Conector recto de flecha 19"/>
          <p:cNvCxnSpPr>
            <a:endCxn id="13" idx="1"/>
          </p:cNvCxnSpPr>
          <p:nvPr/>
        </p:nvCxnSpPr>
        <p:spPr bwMode="auto">
          <a:xfrm>
            <a:off x="5015850" y="4014236"/>
            <a:ext cx="2160300" cy="0"/>
          </a:xfrm>
          <a:prstGeom prst="straightConnector1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onector recto de flecha 21"/>
          <p:cNvCxnSpPr/>
          <p:nvPr/>
        </p:nvCxnSpPr>
        <p:spPr bwMode="auto">
          <a:xfrm>
            <a:off x="5015850" y="4518306"/>
            <a:ext cx="2160300" cy="0"/>
          </a:xfrm>
          <a:prstGeom prst="straightConnector1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Conector recto de flecha 22"/>
          <p:cNvCxnSpPr/>
          <p:nvPr/>
        </p:nvCxnSpPr>
        <p:spPr bwMode="auto">
          <a:xfrm>
            <a:off x="5015850" y="5020368"/>
            <a:ext cx="2160300" cy="0"/>
          </a:xfrm>
          <a:prstGeom prst="straightConnector1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onector recto de flecha 23"/>
          <p:cNvCxnSpPr/>
          <p:nvPr/>
        </p:nvCxnSpPr>
        <p:spPr bwMode="auto">
          <a:xfrm>
            <a:off x="5015850" y="5517290"/>
            <a:ext cx="2160300" cy="0"/>
          </a:xfrm>
          <a:prstGeom prst="straightConnector1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754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</a:t>
            </a: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grams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18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114625" y="1351266"/>
            <a:ext cx="7966054" cy="9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CO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grupos de n </a:t>
            </a:r>
            <a:r>
              <a:rPr lang="es-CO" sz="20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es-CO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contiguos tomados desde secuencias de texto. Los ítems pueden ser letras, palabras, etc. dependiendo de la aplicación. </a:t>
            </a:r>
          </a:p>
        </p:txBody>
      </p:sp>
      <p:grpSp>
        <p:nvGrpSpPr>
          <p:cNvPr id="5" name="Grupo 4"/>
          <p:cNvGrpSpPr>
            <a:grpSpLocks noChangeAspect="1"/>
          </p:cNvGrpSpPr>
          <p:nvPr/>
        </p:nvGrpSpPr>
        <p:grpSpPr>
          <a:xfrm>
            <a:off x="1559370" y="1124680"/>
            <a:ext cx="520625" cy="493783"/>
            <a:chOff x="806060" y="1900468"/>
            <a:chExt cx="520625" cy="493783"/>
          </a:xfrm>
        </p:grpSpPr>
        <p:sp>
          <p:nvSpPr>
            <p:cNvPr id="6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upo 7"/>
          <p:cNvGrpSpPr>
            <a:grpSpLocks noChangeAspect="1"/>
          </p:cNvGrpSpPr>
          <p:nvPr/>
        </p:nvGrpSpPr>
        <p:grpSpPr>
          <a:xfrm rot="10800000">
            <a:off x="10097124" y="2204830"/>
            <a:ext cx="520625" cy="493783"/>
            <a:chOff x="806060" y="1900468"/>
            <a:chExt cx="520625" cy="493783"/>
          </a:xfrm>
        </p:grpSpPr>
        <p:sp>
          <p:nvSpPr>
            <p:cNvPr id="9" name="Paralelogramo 1"/>
            <p:cNvSpPr/>
            <p:nvPr/>
          </p:nvSpPr>
          <p:spPr>
            <a:xfrm>
              <a:off x="1005435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164808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164808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Paralelogramo 1"/>
            <p:cNvSpPr/>
            <p:nvPr/>
          </p:nvSpPr>
          <p:spPr>
            <a:xfrm>
              <a:off x="806060" y="1900468"/>
              <a:ext cx="321250" cy="493783"/>
            </a:xfrm>
            <a:custGeom>
              <a:avLst/>
              <a:gdLst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259200 w 345600"/>
                <a:gd name="connsiteY3" fmla="*/ 504000 h 504000"/>
                <a:gd name="connsiteX4" fmla="*/ 0 w 345600"/>
                <a:gd name="connsiteY4" fmla="*/ 504000 h 504000"/>
                <a:gd name="connsiteX0" fmla="*/ 0 w 345600"/>
                <a:gd name="connsiteY0" fmla="*/ 504000 h 504000"/>
                <a:gd name="connsiteX1" fmla="*/ 86400 w 345600"/>
                <a:gd name="connsiteY1" fmla="*/ 0 h 504000"/>
                <a:gd name="connsiteX2" fmla="*/ 345600 w 345600"/>
                <a:gd name="connsiteY2" fmla="*/ 0 h 504000"/>
                <a:gd name="connsiteX3" fmla="*/ 151200 w 345600"/>
                <a:gd name="connsiteY3" fmla="*/ 475200 h 504000"/>
                <a:gd name="connsiteX4" fmla="*/ 0 w 345600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600" h="504000">
                  <a:moveTo>
                    <a:pt x="0" y="504000"/>
                  </a:moveTo>
                  <a:lnTo>
                    <a:pt x="86400" y="0"/>
                  </a:lnTo>
                  <a:lnTo>
                    <a:pt x="345600" y="0"/>
                  </a:lnTo>
                  <a:lnTo>
                    <a:pt x="151200" y="475200"/>
                  </a:lnTo>
                  <a:lnTo>
                    <a:pt x="0" y="504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 sz="13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367" y="2522726"/>
            <a:ext cx="4684568" cy="1420091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 bwMode="auto">
          <a:xfrm>
            <a:off x="1437493" y="4437140"/>
            <a:ext cx="3816530" cy="64809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Bigrams</a:t>
            </a:r>
          </a:p>
        </p:txBody>
      </p:sp>
      <p:sp>
        <p:nvSpPr>
          <p:cNvPr id="14" name="Rectángulo 13"/>
          <p:cNvSpPr/>
          <p:nvPr/>
        </p:nvSpPr>
        <p:spPr bwMode="auto">
          <a:xfrm>
            <a:off x="6967037" y="4437140"/>
            <a:ext cx="3816530" cy="64809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Trigrams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193598" y="5245095"/>
            <a:ext cx="2304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primero se</a:t>
            </a:r>
          </a:p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se fue</a:t>
            </a:r>
          </a:p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fue la</a:t>
            </a:r>
          </a:p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la luz</a:t>
            </a:r>
          </a:p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luz y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723142" y="5245095"/>
            <a:ext cx="2304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primero se fue</a:t>
            </a:r>
          </a:p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se fue la</a:t>
            </a:r>
          </a:p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fue la luz</a:t>
            </a:r>
          </a:p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la luz y</a:t>
            </a:r>
          </a:p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luz y sobre</a:t>
            </a:r>
          </a:p>
        </p:txBody>
      </p:sp>
    </p:spTree>
    <p:extLst>
      <p:ext uri="{BB962C8B-B14F-4D97-AF65-F5344CB8AC3E}">
        <p14:creationId xmlns:p14="http://schemas.microsoft.com/office/powerpoint/2010/main" val="395067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Contactos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19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5561F9E7-BE31-4AD1-93AC-A12C51AB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567" y="2722229"/>
            <a:ext cx="6624638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marL="342900" indent="-342900">
              <a:spcBef>
                <a:spcPct val="5000"/>
              </a:spcBef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buChar char="–"/>
              <a:defRPr sz="1200" b="1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5000"/>
              </a:spcBef>
              <a:buChar char="•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5000"/>
              </a:spcBef>
              <a:buChar char="–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5000"/>
              </a:spcBef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O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andrea.mamprin@gmail.com</a:t>
            </a:r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51DBFC15-4CCE-42CA-BEA4-E532D86FF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567" y="3703972"/>
            <a:ext cx="6624638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marL="342900" indent="-342900">
              <a:spcBef>
                <a:spcPct val="5000"/>
              </a:spcBef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buChar char="–"/>
              <a:defRPr sz="1200" b="1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5000"/>
              </a:spcBef>
              <a:buChar char="•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5000"/>
              </a:spcBef>
              <a:buChar char="–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5000"/>
              </a:spcBef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O" sz="18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AndreaMamprin</a:t>
            </a:r>
            <a:endParaRPr lang="es-CO" sz="1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Gráfico 14" descr="Sobre">
            <a:extLst>
              <a:ext uri="{FF2B5EF4-FFF2-40B4-BE49-F238E27FC236}">
                <a16:creationId xmlns:a16="http://schemas.microsoft.com/office/drawing/2014/main" id="{E50A3BA1-F7B4-4004-9A47-9129F3B26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955" y="2645599"/>
            <a:ext cx="567771" cy="567771"/>
          </a:xfrm>
          <a:prstGeom prst="rect">
            <a:avLst/>
          </a:prstGeom>
        </p:spPr>
      </p:pic>
      <p:pic>
        <p:nvPicPr>
          <p:cNvPr id="1026" name="Picture 2" descr="Resultado de imagen para twitter">
            <a:extLst>
              <a:ext uri="{FF2B5EF4-FFF2-40B4-BE49-F238E27FC236}">
                <a16:creationId xmlns:a16="http://schemas.microsoft.com/office/drawing/2014/main" id="{036548E9-7F69-48DE-A997-712F119E7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20" y="3569153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5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6"/>
          <p:cNvSpPr>
            <a:spLocks noChangeArrowheads="1"/>
          </p:cNvSpPr>
          <p:nvPr/>
        </p:nvSpPr>
        <p:spPr bwMode="auto">
          <a:xfrm>
            <a:off x="3216275" y="2722229"/>
            <a:ext cx="6624638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marL="342900" indent="-342900">
              <a:spcBef>
                <a:spcPct val="5000"/>
              </a:spcBef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buChar char="–"/>
              <a:defRPr sz="1200" b="1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5000"/>
              </a:spcBef>
              <a:buChar char="•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5000"/>
              </a:spcBef>
              <a:buChar char="–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5000"/>
              </a:spcBef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CO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Obtener datos de Twitter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2458788" y="2655830"/>
            <a:ext cx="540000" cy="540000"/>
          </a:xfrm>
          <a:prstGeom prst="ellipse">
            <a:avLst/>
          </a:prstGeom>
          <a:solidFill>
            <a:schemeClr val="bg1"/>
          </a:solidFill>
          <a:ln w="635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1600" b="1" dirty="0">
                <a:solidFill>
                  <a:schemeClr val="bg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ea typeface="ＭＳ Ｐゴシック" pitchFamily="84" charset="-128"/>
                <a:cs typeface="Calibri" panose="020F0502020204030204" pitchFamily="34" charset="0"/>
              </a:rPr>
              <a:t>1</a:t>
            </a:r>
            <a:endParaRPr lang="it-IT" b="1" dirty="0">
              <a:solidFill>
                <a:schemeClr val="bg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ea typeface="ＭＳ Ｐゴシック" pitchFamily="84" charset="-128"/>
              <a:cs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 bwMode="auto">
          <a:xfrm>
            <a:off x="3121" y="260560"/>
            <a:ext cx="12204000" cy="90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Introducción a la minería de textos en redes sociales</a:t>
            </a:r>
            <a:endParaRPr lang="es-CO" sz="2400" dirty="0">
              <a:solidFill>
                <a:schemeClr val="bg1"/>
              </a:solidFill>
              <a:latin typeface="Calibri" panose="020F0502020204030204" pitchFamily="34" charset="0"/>
              <a:ea typeface="ＭＳ Ｐゴシック" pitchFamily="84" charset="-128"/>
              <a:cs typeface="Calibri" panose="020F0502020204030204" pitchFamily="34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3216275" y="3933070"/>
            <a:ext cx="6624638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marL="342900" indent="-342900">
              <a:spcBef>
                <a:spcPct val="5000"/>
              </a:spcBef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buChar char="–"/>
              <a:defRPr sz="1200" b="1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5000"/>
              </a:spcBef>
              <a:buChar char="•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5000"/>
              </a:spcBef>
              <a:buChar char="–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5000"/>
              </a:spcBef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CO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Tratamiento de datos textuales</a:t>
            </a:r>
          </a:p>
        </p:txBody>
      </p:sp>
      <p:sp>
        <p:nvSpPr>
          <p:cNvPr id="12" name="Elipse 11"/>
          <p:cNvSpPr/>
          <p:nvPr/>
        </p:nvSpPr>
        <p:spPr bwMode="auto">
          <a:xfrm>
            <a:off x="2458788" y="3866046"/>
            <a:ext cx="540000" cy="540000"/>
          </a:xfrm>
          <a:prstGeom prst="ellipse">
            <a:avLst/>
          </a:prstGeom>
          <a:solidFill>
            <a:schemeClr val="bg1"/>
          </a:solidFill>
          <a:ln w="635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1600" b="1" dirty="0">
                <a:solidFill>
                  <a:schemeClr val="bg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ea typeface="ＭＳ Ｐゴシック" pitchFamily="84" charset="-128"/>
                <a:cs typeface="Calibri" panose="020F0502020204030204" pitchFamily="34" charset="0"/>
              </a:rPr>
              <a:t>2</a:t>
            </a:r>
            <a:endParaRPr lang="it-IT" b="1" dirty="0">
              <a:solidFill>
                <a:schemeClr val="bg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ea typeface="ＭＳ Ｐゴシック" pitchFamily="84" charset="-128"/>
              <a:cs typeface="Calibri" panose="020F0502020204030204" pitchFamily="34" charset="0"/>
            </a:endParaRPr>
          </a:p>
        </p:txBody>
      </p:sp>
      <p:sp>
        <p:nvSpPr>
          <p:cNvPr id="11" name="Rectángulo 10"/>
          <p:cNvSpPr/>
          <p:nvPr/>
        </p:nvSpPr>
        <p:spPr bwMode="auto">
          <a:xfrm>
            <a:off x="3288130" y="3104960"/>
            <a:ext cx="3744000" cy="36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latin typeface="Calibri" panose="020F0502020204030204" pitchFamily="34" charset="0"/>
              <a:ea typeface="ＭＳ Ｐゴシック" pitchFamily="8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Principales paquetes de R para recuperar datos de social media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3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21FCA9BB-3EB0-4E28-90A0-FD09C6B1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81925"/>
              </p:ext>
            </p:extLst>
          </p:nvPr>
        </p:nvGraphicFramePr>
        <p:xfrm>
          <a:off x="626700" y="1484159"/>
          <a:ext cx="107842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405">
                  <a:extLst>
                    <a:ext uri="{9D8B030D-6E8A-4147-A177-3AD203B41FA5}">
                      <a16:colId xmlns:a16="http://schemas.microsoft.com/office/drawing/2014/main" val="2770466229"/>
                    </a:ext>
                  </a:extLst>
                </a:gridCol>
                <a:gridCol w="4205224">
                  <a:extLst>
                    <a:ext uri="{9D8B030D-6E8A-4147-A177-3AD203B41FA5}">
                      <a16:colId xmlns:a16="http://schemas.microsoft.com/office/drawing/2014/main" val="373206985"/>
                    </a:ext>
                  </a:extLst>
                </a:gridCol>
                <a:gridCol w="4608640">
                  <a:extLst>
                    <a:ext uri="{9D8B030D-6E8A-4147-A177-3AD203B41FA5}">
                      <a16:colId xmlns:a16="http://schemas.microsoft.com/office/drawing/2014/main" val="24933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Paquete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Descripción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Estado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7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 rest API (search)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Discontinuado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0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streamR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 stream API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le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hacen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mucho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seguimiento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89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rtweet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 rest + stream API, el mas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Actualizado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frecuentemente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recomendado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Rfacebook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Graph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API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Actualizado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frecuencia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suficiente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5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Tuber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Youtube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API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Actualizado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frecuencia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suficiente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SocialMediaLab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 para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varias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redes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pensado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para SNA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Actualizado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frecuencia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60719"/>
                  </a:ext>
                </a:extLst>
              </a:tr>
            </a:tbl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410F5A6F-2B13-4131-A2BF-23D95C66EAE6}"/>
              </a:ext>
            </a:extLst>
          </p:cNvPr>
          <p:cNvSpPr/>
          <p:nvPr/>
        </p:nvSpPr>
        <p:spPr>
          <a:xfrm>
            <a:off x="1127310" y="5373270"/>
            <a:ext cx="48256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instaR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Rlinkedin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rpinterest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tumblR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SocialMediaMineR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6420246-9CD1-4C9A-8C3E-C48539CD290C}"/>
              </a:ext>
            </a:extLst>
          </p:cNvPr>
          <p:cNvSpPr/>
          <p:nvPr/>
        </p:nvSpPr>
        <p:spPr>
          <a:xfrm>
            <a:off x="1006090" y="4835604"/>
            <a:ext cx="737616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Otros paquetes</a:t>
            </a:r>
          </a:p>
        </p:txBody>
      </p:sp>
    </p:spTree>
    <p:extLst>
      <p:ext uri="{BB962C8B-B14F-4D97-AF65-F5344CB8AC3E}">
        <p14:creationId xmlns:p14="http://schemas.microsoft.com/office/powerpoint/2010/main" val="311886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Mining</a:t>
            </a: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datos de Twitter: </a:t>
            </a: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rtweet</a:t>
            </a:r>
            <a:endParaRPr lang="es-ES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8D169AE-7C98-43FF-927D-16F043DC52FA}"/>
              </a:ext>
            </a:extLst>
          </p:cNvPr>
          <p:cNvSpPr/>
          <p:nvPr/>
        </p:nvSpPr>
        <p:spPr>
          <a:xfrm>
            <a:off x="1371504" y="1558659"/>
            <a:ext cx="2151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http://rtweet.info/</a:t>
            </a:r>
            <a:endParaRPr lang="es-E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47E790-424B-4918-A395-B6F858C5F833}"/>
              </a:ext>
            </a:extLst>
          </p:cNvPr>
          <p:cNvSpPr/>
          <p:nvPr/>
        </p:nvSpPr>
        <p:spPr>
          <a:xfrm>
            <a:off x="4511780" y="1838735"/>
            <a:ext cx="6872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detallada sobre procedimiento de autenticación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6914A4-C567-45A9-97E9-B7480E88FC26}"/>
              </a:ext>
            </a:extLst>
          </p:cNvPr>
          <p:cNvSpPr/>
          <p:nvPr/>
        </p:nvSpPr>
        <p:spPr>
          <a:xfrm>
            <a:off x="1341945" y="4972035"/>
            <a:ext cx="6337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https://developer.twitter.com/en/docs/api-reference-index</a:t>
            </a:r>
            <a:endParaRPr lang="es-E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5BBD7E-54E8-4B53-8C8E-629F9D544F9A}"/>
              </a:ext>
            </a:extLst>
          </p:cNvPr>
          <p:cNvSpPr/>
          <p:nvPr/>
        </p:nvSpPr>
        <p:spPr>
          <a:xfrm>
            <a:off x="4511780" y="5301260"/>
            <a:ext cx="6872090" cy="41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 avanzada sobre API de Twitter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CD86E47-63EE-4FDB-80B6-53EAF6565289}"/>
              </a:ext>
            </a:extLst>
          </p:cNvPr>
          <p:cNvSpPr/>
          <p:nvPr/>
        </p:nvSpPr>
        <p:spPr>
          <a:xfrm>
            <a:off x="1341945" y="3235348"/>
            <a:ext cx="6337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https://developer.twitter.com/en/developer-terms/policy</a:t>
            </a:r>
            <a:endParaRPr lang="es-E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4E5990F-1AB0-471E-BA1F-7631B7827236}"/>
              </a:ext>
            </a:extLst>
          </p:cNvPr>
          <p:cNvSpPr/>
          <p:nvPr/>
        </p:nvSpPr>
        <p:spPr>
          <a:xfrm>
            <a:off x="4511780" y="3564573"/>
            <a:ext cx="6872090" cy="41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Políticas de uso de datos de Twitter</a:t>
            </a:r>
          </a:p>
        </p:txBody>
      </p:sp>
    </p:spTree>
    <p:extLst>
      <p:ext uri="{BB962C8B-B14F-4D97-AF65-F5344CB8AC3E}">
        <p14:creationId xmlns:p14="http://schemas.microsoft.com/office/powerpoint/2010/main" val="127368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 paso: autenticación ante Twitter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5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7432570-F255-4D4F-B07B-F6202EE5FE57}"/>
              </a:ext>
            </a:extLst>
          </p:cNvPr>
          <p:cNvSpPr/>
          <p:nvPr/>
        </p:nvSpPr>
        <p:spPr>
          <a:xfrm>
            <a:off x="3221074" y="3405147"/>
            <a:ext cx="5760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primer paso es crear una app de Twitter para poder tener las credenciales necesarias para autenticarse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64CFF31-38E3-4F22-81BE-8F49F55E9B26}"/>
              </a:ext>
            </a:extLst>
          </p:cNvPr>
          <p:cNvSpPr/>
          <p:nvPr/>
        </p:nvSpPr>
        <p:spPr>
          <a:xfrm>
            <a:off x="4685124" y="2636890"/>
            <a:ext cx="2832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https://apps.twitter.com/</a:t>
            </a:r>
            <a:endParaRPr lang="es-E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9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Segundo paso: recolección de datos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6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8A92920-18B1-4044-A836-FE7F94992A78}"/>
              </a:ext>
            </a:extLst>
          </p:cNvPr>
          <p:cNvSpPr/>
          <p:nvPr/>
        </p:nvSpPr>
        <p:spPr>
          <a:xfrm>
            <a:off x="2124331" y="2163940"/>
            <a:ext cx="2186451" cy="40513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Rest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API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03E5F1-8F16-4790-8B02-43874E14ED62}"/>
              </a:ext>
            </a:extLst>
          </p:cNvPr>
          <p:cNvSpPr/>
          <p:nvPr/>
        </p:nvSpPr>
        <p:spPr>
          <a:xfrm>
            <a:off x="7894882" y="2190028"/>
            <a:ext cx="2186451" cy="40011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Streaming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 API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E64E52-0B13-4060-A84B-C6C004007B09}"/>
              </a:ext>
            </a:extLst>
          </p:cNvPr>
          <p:cNvSpPr/>
          <p:nvPr/>
        </p:nvSpPr>
        <p:spPr>
          <a:xfrm>
            <a:off x="1309291" y="3436268"/>
            <a:ext cx="38165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que permiten recuperar un historial de trinos/usuarios/</a:t>
            </a:r>
            <a:r>
              <a:rPr lang="es-E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ids</a:t>
            </a:r>
            <a:endParaRPr lang="es-E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CEECEA1-8260-4FC9-ABFB-18D5AF22BFBA}"/>
              </a:ext>
            </a:extLst>
          </p:cNvPr>
          <p:cNvSpPr/>
          <p:nvPr/>
        </p:nvSpPr>
        <p:spPr>
          <a:xfrm>
            <a:off x="7079842" y="3693187"/>
            <a:ext cx="3816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de tiempo real</a:t>
            </a:r>
          </a:p>
        </p:txBody>
      </p:sp>
    </p:spTree>
    <p:extLst>
      <p:ext uri="{BB962C8B-B14F-4D97-AF65-F5344CB8AC3E}">
        <p14:creationId xmlns:p14="http://schemas.microsoft.com/office/powerpoint/2010/main" val="56513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principales comandos </a:t>
            </a: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rtweet</a:t>
            </a: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recuperar datos de Twitter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7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8A92920-18B1-4044-A836-FE7F94992A78}"/>
              </a:ext>
            </a:extLst>
          </p:cNvPr>
          <p:cNvSpPr/>
          <p:nvPr/>
        </p:nvSpPr>
        <p:spPr>
          <a:xfrm>
            <a:off x="1199320" y="1315153"/>
            <a:ext cx="2186451" cy="40513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search_tweets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BA36C0D-55A5-4C44-B460-CEF11F2443FC}"/>
              </a:ext>
            </a:extLst>
          </p:cNvPr>
          <p:cNvSpPr/>
          <p:nvPr/>
        </p:nvSpPr>
        <p:spPr>
          <a:xfrm>
            <a:off x="4295750" y="1258619"/>
            <a:ext cx="6840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 trinos que contienen una o mas palabras claves (REST)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EB1FBE0-7774-41CE-976E-7F738F39AE3C}"/>
              </a:ext>
            </a:extLst>
          </p:cNvPr>
          <p:cNvSpPr/>
          <p:nvPr/>
        </p:nvSpPr>
        <p:spPr>
          <a:xfrm>
            <a:off x="1199320" y="2968647"/>
            <a:ext cx="2186451" cy="40513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get_timeline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E11F2C7-819E-4B0B-A5F0-3370228826A8}"/>
              </a:ext>
            </a:extLst>
          </p:cNvPr>
          <p:cNvSpPr/>
          <p:nvPr/>
        </p:nvSpPr>
        <p:spPr>
          <a:xfrm>
            <a:off x="4295750" y="2912113"/>
            <a:ext cx="6840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recuperamos trinos de una cuenta Twitter especifica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10D8E4-7F77-422F-B849-1D8DF53E6678}"/>
              </a:ext>
            </a:extLst>
          </p:cNvPr>
          <p:cNvSpPr/>
          <p:nvPr/>
        </p:nvSpPr>
        <p:spPr>
          <a:xfrm>
            <a:off x="1199320" y="3821623"/>
            <a:ext cx="2186451" cy="40513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get_trends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799E10B-14E5-4685-8319-D10844861691}"/>
              </a:ext>
            </a:extLst>
          </p:cNvPr>
          <p:cNvSpPr/>
          <p:nvPr/>
        </p:nvSpPr>
        <p:spPr>
          <a:xfrm>
            <a:off x="4295750" y="3765089"/>
            <a:ext cx="6840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recuperamos las tendencias (</a:t>
            </a:r>
            <a:r>
              <a:rPr lang="es-E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trending</a:t>
            </a: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1B8BF98-22C8-44E9-B0B0-E8508244D5B9}"/>
              </a:ext>
            </a:extLst>
          </p:cNvPr>
          <p:cNvSpPr/>
          <p:nvPr/>
        </p:nvSpPr>
        <p:spPr>
          <a:xfrm>
            <a:off x="1199320" y="4650746"/>
            <a:ext cx="2186451" cy="40513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get_followers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6A21E22-AD34-4C00-ACF3-0774FDD0A113}"/>
              </a:ext>
            </a:extLst>
          </p:cNvPr>
          <p:cNvSpPr/>
          <p:nvPr/>
        </p:nvSpPr>
        <p:spPr>
          <a:xfrm>
            <a:off x="4295750" y="4618065"/>
            <a:ext cx="6840950" cy="41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recuperamos los </a:t>
            </a:r>
            <a:r>
              <a:rPr lang="es-ES" sz="20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ids</a:t>
            </a: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los seguidores de una cuenta 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BC045F7-A1C2-41C5-AD83-3543D60594E5}"/>
              </a:ext>
            </a:extLst>
          </p:cNvPr>
          <p:cNvSpPr/>
          <p:nvPr/>
        </p:nvSpPr>
        <p:spPr>
          <a:xfrm>
            <a:off x="1199320" y="5512550"/>
            <a:ext cx="2186451" cy="40513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l</a:t>
            </a:r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ookup_users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685A18F-2DC8-487A-AF62-6DE434B2C898}"/>
              </a:ext>
            </a:extLst>
          </p:cNvPr>
          <p:cNvSpPr/>
          <p:nvPr/>
        </p:nvSpPr>
        <p:spPr>
          <a:xfrm>
            <a:off x="4295750" y="5456016"/>
            <a:ext cx="6840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recuperamos los datos de uno o mas usuarios de Twitter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10FF86E-E757-41DF-87FF-B23E3E0FEACA}"/>
              </a:ext>
            </a:extLst>
          </p:cNvPr>
          <p:cNvSpPr/>
          <p:nvPr/>
        </p:nvSpPr>
        <p:spPr>
          <a:xfrm>
            <a:off x="1199320" y="2111595"/>
            <a:ext cx="2186451" cy="40513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2000" b="1" dirty="0" err="1">
                <a:solidFill>
                  <a:schemeClr val="bg1"/>
                </a:solidFill>
                <a:latin typeface="Calibri" panose="020F0502020204030204" pitchFamily="34" charset="0"/>
                <a:ea typeface="굴림" charset="-127"/>
                <a:cs typeface="Calibri" panose="020F0502020204030204" pitchFamily="34" charset="0"/>
              </a:rPr>
              <a:t>stream_tweets</a:t>
            </a:r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ea typeface="굴림" charset="-127"/>
              <a:cs typeface="Calibri" panose="020F050202020403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61EA089-715F-4CA0-980A-E5B17B828EC3}"/>
              </a:ext>
            </a:extLst>
          </p:cNvPr>
          <p:cNvSpPr/>
          <p:nvPr/>
        </p:nvSpPr>
        <p:spPr>
          <a:xfrm>
            <a:off x="4295750" y="2055061"/>
            <a:ext cx="7128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 trinos que contienen una o mas palabras claves (STREAM)</a:t>
            </a:r>
          </a:p>
        </p:txBody>
      </p:sp>
    </p:spTree>
    <p:extLst>
      <p:ext uri="{BB962C8B-B14F-4D97-AF65-F5344CB8AC3E}">
        <p14:creationId xmlns:p14="http://schemas.microsoft.com/office/powerpoint/2010/main" val="122215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6"/>
          <p:cNvSpPr>
            <a:spLocks noChangeArrowheads="1"/>
          </p:cNvSpPr>
          <p:nvPr/>
        </p:nvSpPr>
        <p:spPr bwMode="auto">
          <a:xfrm>
            <a:off x="3216275" y="2722229"/>
            <a:ext cx="6624638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marL="342900" indent="-342900">
              <a:spcBef>
                <a:spcPct val="5000"/>
              </a:spcBef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buChar char="–"/>
              <a:defRPr sz="1200" b="1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5000"/>
              </a:spcBef>
              <a:buChar char="•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5000"/>
              </a:spcBef>
              <a:buChar char="–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5000"/>
              </a:spcBef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CO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Obtener datos de Twitter</a:t>
            </a:r>
          </a:p>
        </p:txBody>
      </p:sp>
      <p:sp>
        <p:nvSpPr>
          <p:cNvPr id="14" name="Elipse 13"/>
          <p:cNvSpPr/>
          <p:nvPr/>
        </p:nvSpPr>
        <p:spPr bwMode="auto">
          <a:xfrm>
            <a:off x="2458788" y="2655830"/>
            <a:ext cx="540000" cy="540000"/>
          </a:xfrm>
          <a:prstGeom prst="ellipse">
            <a:avLst/>
          </a:prstGeom>
          <a:solidFill>
            <a:schemeClr val="bg1"/>
          </a:solidFill>
          <a:ln w="635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1600" b="1" dirty="0">
                <a:solidFill>
                  <a:schemeClr val="bg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ea typeface="ＭＳ Ｐゴシック" pitchFamily="84" charset="-128"/>
                <a:cs typeface="Calibri" panose="020F0502020204030204" pitchFamily="34" charset="0"/>
              </a:rPr>
              <a:t>1</a:t>
            </a:r>
            <a:endParaRPr lang="it-IT" b="1" dirty="0">
              <a:solidFill>
                <a:schemeClr val="bg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ea typeface="ＭＳ Ｐゴシック" pitchFamily="84" charset="-128"/>
              <a:cs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 bwMode="auto">
          <a:xfrm>
            <a:off x="3121" y="260560"/>
            <a:ext cx="12204000" cy="90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Introducción a la minería de textos en redes sociales</a:t>
            </a:r>
            <a:endParaRPr lang="es-CO" sz="2400" dirty="0">
              <a:solidFill>
                <a:schemeClr val="bg1"/>
              </a:solidFill>
              <a:latin typeface="Calibri" panose="020F0502020204030204" pitchFamily="34" charset="0"/>
              <a:ea typeface="ＭＳ Ｐゴシック" pitchFamily="84" charset="-128"/>
              <a:cs typeface="Calibri" panose="020F0502020204030204" pitchFamily="34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3216275" y="3933070"/>
            <a:ext cx="6624638" cy="431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marL="342900" indent="-342900">
              <a:spcBef>
                <a:spcPct val="5000"/>
              </a:spcBef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5000"/>
              </a:spcBef>
              <a:buChar char="–"/>
              <a:defRPr sz="1200" b="1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5000"/>
              </a:spcBef>
              <a:buChar char="•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5000"/>
              </a:spcBef>
              <a:buChar char="–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5000"/>
              </a:spcBef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"/>
              </a:spcBef>
              <a:spcAft>
                <a:spcPct val="0"/>
              </a:spcAft>
              <a:buChar char="»"/>
              <a:defRPr sz="1200">
                <a:solidFill>
                  <a:srgbClr val="50505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CO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Tratamiento de datos textuales</a:t>
            </a:r>
          </a:p>
        </p:txBody>
      </p:sp>
      <p:sp>
        <p:nvSpPr>
          <p:cNvPr id="12" name="Elipse 11"/>
          <p:cNvSpPr/>
          <p:nvPr/>
        </p:nvSpPr>
        <p:spPr bwMode="auto">
          <a:xfrm>
            <a:off x="2458788" y="3866046"/>
            <a:ext cx="540000" cy="540000"/>
          </a:xfrm>
          <a:prstGeom prst="ellipse">
            <a:avLst/>
          </a:prstGeom>
          <a:solidFill>
            <a:schemeClr val="bg1"/>
          </a:solidFill>
          <a:ln w="635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s-ES" sz="1600" b="1" dirty="0">
                <a:solidFill>
                  <a:schemeClr val="bg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alibri" panose="020F0502020204030204" pitchFamily="34" charset="0"/>
                <a:ea typeface="ＭＳ Ｐゴシック" pitchFamily="84" charset="-128"/>
                <a:cs typeface="Calibri" panose="020F0502020204030204" pitchFamily="34" charset="0"/>
              </a:rPr>
              <a:t>2</a:t>
            </a:r>
            <a:endParaRPr lang="it-IT" b="1" dirty="0">
              <a:solidFill>
                <a:schemeClr val="bg2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Calibri" panose="020F0502020204030204" pitchFamily="34" charset="0"/>
              <a:ea typeface="ＭＳ Ｐゴシック" pitchFamily="84" charset="-128"/>
              <a:cs typeface="Calibri" panose="020F0502020204030204" pitchFamily="34" charset="0"/>
            </a:endParaRPr>
          </a:p>
        </p:txBody>
      </p:sp>
      <p:sp>
        <p:nvSpPr>
          <p:cNvPr id="11" name="Rectángulo 10"/>
          <p:cNvSpPr/>
          <p:nvPr/>
        </p:nvSpPr>
        <p:spPr bwMode="auto">
          <a:xfrm>
            <a:off x="3252160" y="4353172"/>
            <a:ext cx="2916000" cy="36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it-IT">
              <a:latin typeface="Calibri" panose="020F0502020204030204" pitchFamily="34" charset="0"/>
              <a:ea typeface="ＭＳ Ｐゴシック" pitchFamily="8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1127310" y="196748"/>
            <a:ext cx="8642350" cy="423862"/>
          </a:xfrm>
        </p:spPr>
        <p:txBody>
          <a:bodyPr anchor="ctr"/>
          <a:lstStyle/>
          <a:p>
            <a:pPr>
              <a:defRPr/>
            </a:pP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</a:t>
            </a:r>
            <a:r>
              <a:rPr lang="es-E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es-E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75D5EA-1BC1-4045-8606-DF557AFFCB12}" type="slidenum">
              <a:rPr lang="it-IT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9</a:t>
            </a:fld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96634"/>
              </p:ext>
            </p:extLst>
          </p:nvPr>
        </p:nvGraphicFramePr>
        <p:xfrm>
          <a:off x="1559370" y="2204830"/>
          <a:ext cx="914526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230">
                  <a:extLst>
                    <a:ext uri="{9D8B030D-6E8A-4147-A177-3AD203B41FA5}">
                      <a16:colId xmlns:a16="http://schemas.microsoft.com/office/drawing/2014/main" val="2901533477"/>
                    </a:ext>
                  </a:extLst>
                </a:gridCol>
                <a:gridCol w="1248173">
                  <a:extLst>
                    <a:ext uri="{9D8B030D-6E8A-4147-A177-3AD203B41FA5}">
                      <a16:colId xmlns:a16="http://schemas.microsoft.com/office/drawing/2014/main" val="2953383214"/>
                    </a:ext>
                  </a:extLst>
                </a:gridCol>
                <a:gridCol w="1248173">
                  <a:extLst>
                    <a:ext uri="{9D8B030D-6E8A-4147-A177-3AD203B41FA5}">
                      <a16:colId xmlns:a16="http://schemas.microsoft.com/office/drawing/2014/main" val="655241915"/>
                    </a:ext>
                  </a:extLst>
                </a:gridCol>
                <a:gridCol w="1248173">
                  <a:extLst>
                    <a:ext uri="{9D8B030D-6E8A-4147-A177-3AD203B41FA5}">
                      <a16:colId xmlns:a16="http://schemas.microsoft.com/office/drawing/2014/main" val="1103725526"/>
                    </a:ext>
                  </a:extLst>
                </a:gridCol>
                <a:gridCol w="1248173">
                  <a:extLst>
                    <a:ext uri="{9D8B030D-6E8A-4147-A177-3AD203B41FA5}">
                      <a16:colId xmlns:a16="http://schemas.microsoft.com/office/drawing/2014/main" val="421666883"/>
                    </a:ext>
                  </a:extLst>
                </a:gridCol>
                <a:gridCol w="1248173">
                  <a:extLst>
                    <a:ext uri="{9D8B030D-6E8A-4147-A177-3AD203B41FA5}">
                      <a16:colId xmlns:a16="http://schemas.microsoft.com/office/drawing/2014/main" val="3419206701"/>
                    </a:ext>
                  </a:extLst>
                </a:gridCol>
                <a:gridCol w="1248173">
                  <a:extLst>
                    <a:ext uri="{9D8B030D-6E8A-4147-A177-3AD203B41FA5}">
                      <a16:colId xmlns:a16="http://schemas.microsoft.com/office/drawing/2014/main" val="410761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Palabra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Palabra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Palabra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Palabra 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Palabra 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Palabra 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6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Documento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0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Documento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0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Documento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4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Documento 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Documento 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0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Documento 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62278"/>
                  </a:ext>
                </a:extLst>
              </a:tr>
              <a:tr h="303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Documento 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17512"/>
                  </a:ext>
                </a:extLst>
              </a:tr>
            </a:tbl>
          </a:graphicData>
        </a:graphic>
      </p:graphicFrame>
      <p:sp>
        <p:nvSpPr>
          <p:cNvPr id="4" name="Elipse 3"/>
          <p:cNvSpPr/>
          <p:nvPr/>
        </p:nvSpPr>
        <p:spPr bwMode="auto">
          <a:xfrm>
            <a:off x="2999570" y="1988800"/>
            <a:ext cx="8065120" cy="7201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120757" y="1480063"/>
            <a:ext cx="3822745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CO" altLang="es-CO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OF WORDS</a:t>
            </a:r>
          </a:p>
        </p:txBody>
      </p:sp>
      <p:sp>
        <p:nvSpPr>
          <p:cNvPr id="7" name="Elipse 6"/>
          <p:cNvSpPr/>
          <p:nvPr/>
        </p:nvSpPr>
        <p:spPr bwMode="auto">
          <a:xfrm>
            <a:off x="1199318" y="2457476"/>
            <a:ext cx="2160302" cy="3059813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>
              <a:ln>
                <a:noFill/>
              </a:ln>
              <a:solidFill>
                <a:srgbClr val="505050"/>
              </a:solidFill>
              <a:effectLst/>
              <a:latin typeface="Arial" charset="0"/>
              <a:ea typeface="ＭＳ Ｐゴシック" pitchFamily="84" charset="-128"/>
              <a:cs typeface="Arial" charset="0"/>
            </a:endParaRPr>
          </a:p>
        </p:txBody>
      </p:sp>
      <p:sp>
        <p:nvSpPr>
          <p:cNvPr id="8" name="Rectángulo 7"/>
          <p:cNvSpPr/>
          <p:nvPr/>
        </p:nvSpPr>
        <p:spPr>
          <a:xfrm rot="16200000">
            <a:off x="-478739" y="3686412"/>
            <a:ext cx="2610986" cy="3306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CO" altLang="es-CO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1896808057"/>
      </p:ext>
    </p:extLst>
  </p:cSld>
  <p:clrMapOvr>
    <a:masterClrMapping/>
  </p:clrMapOvr>
</p:sld>
</file>

<file path=ppt/theme/theme1.xml><?xml version="1.0" encoding="utf-8"?>
<a:theme xmlns:a="http://schemas.openxmlformats.org/drawingml/2006/main" name="1_Tolomeo master">
  <a:themeElements>
    <a:clrScheme name="1_Tolomeo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olomeo master">
      <a:majorFont>
        <a:latin typeface="Arial"/>
        <a:ea typeface=""/>
        <a:cs typeface="Arial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200" b="0" i="0" u="none" strike="noStrike" cap="none" normalizeH="0" baseline="0" smtClean="0">
            <a:ln>
              <a:noFill/>
            </a:ln>
            <a:solidFill>
              <a:srgbClr val="505050"/>
            </a:solidFill>
            <a:effectLst/>
            <a:latin typeface="Arial" charset="0"/>
            <a:ea typeface="ＭＳ Ｐゴシック" pitchFamily="8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200" b="0" i="0" u="none" strike="noStrike" cap="none" normalizeH="0" baseline="0" smtClean="0">
            <a:ln>
              <a:noFill/>
            </a:ln>
            <a:solidFill>
              <a:srgbClr val="505050"/>
            </a:solidFill>
            <a:effectLst/>
            <a:latin typeface="Arial" charset="0"/>
            <a:ea typeface="ＭＳ Ｐゴシック" pitchFamily="84" charset="-128"/>
            <a:cs typeface="Arial" charset="0"/>
          </a:defRPr>
        </a:defPPr>
      </a:lstStyle>
    </a:lnDef>
  </a:objectDefaults>
  <a:extraClrSchemeLst>
    <a:extraClrScheme>
      <a:clrScheme name="1_Tolomeo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olomeo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olomeo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olomeo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olomeo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olomeo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olomeo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olomeo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olomeo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olomeo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olomeo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olomeo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olomeo master">
  <a:themeElements>
    <a:clrScheme name="Ipsos2">
      <a:dk1>
        <a:srgbClr val="222223"/>
      </a:dk1>
      <a:lt1>
        <a:sysClr val="window" lastClr="FFFFFF"/>
      </a:lt1>
      <a:dk2>
        <a:srgbClr val="1B365D"/>
      </a:dk2>
      <a:lt2>
        <a:srgbClr val="888B8D"/>
      </a:lt2>
      <a:accent1>
        <a:srgbClr val="E87722"/>
      </a:accent1>
      <a:accent2>
        <a:srgbClr val="F1BE48"/>
      </a:accent2>
      <a:accent3>
        <a:srgbClr val="B7BF12"/>
      </a:accent3>
      <a:accent4>
        <a:srgbClr val="C8C9C7"/>
      </a:accent4>
      <a:accent5>
        <a:srgbClr val="71B2C9"/>
      </a:accent5>
      <a:accent6>
        <a:srgbClr val="007681"/>
      </a:accent6>
      <a:hlink>
        <a:srgbClr val="485CC7"/>
      </a:hlink>
      <a:folHlink>
        <a:srgbClr val="00B2A9"/>
      </a:folHlink>
    </a:clrScheme>
    <a:fontScheme name="Tolomeo master">
      <a:majorFont>
        <a:latin typeface="Arial"/>
        <a:ea typeface=""/>
        <a:cs typeface="Arial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200" b="0" i="0" u="none" strike="noStrike" cap="none" normalizeH="0" baseline="0" smtClean="0">
            <a:ln>
              <a:noFill/>
            </a:ln>
            <a:solidFill>
              <a:srgbClr val="505050"/>
            </a:solidFill>
            <a:effectLst/>
            <a:latin typeface="Arial" charset="0"/>
            <a:ea typeface="ＭＳ Ｐゴシック" pitchFamily="8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505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200" b="0" i="0" u="none" strike="noStrike" cap="none" normalizeH="0" baseline="0" smtClean="0">
            <a:ln>
              <a:noFill/>
            </a:ln>
            <a:solidFill>
              <a:srgbClr val="505050"/>
            </a:solidFill>
            <a:effectLst/>
            <a:latin typeface="Arial" charset="0"/>
            <a:ea typeface="ＭＳ Ｐゴシック" pitchFamily="84" charset="-128"/>
            <a:cs typeface="Arial" charset="0"/>
          </a:defRPr>
        </a:defPPr>
      </a:lstStyle>
    </a:lnDef>
  </a:objectDefaults>
  <a:extraClrSchemeLst>
    <a:extraClrScheme>
      <a:clrScheme name="Tolomeo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lomeo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lomeo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lomeo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lomeo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lomeo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lomeo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lomeo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lomeo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lomeo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lomeo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lomeo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19434</TotalTime>
  <Words>708</Words>
  <Application>Microsoft Office PowerPoint</Application>
  <PresentationFormat>Panorámica</PresentationFormat>
  <Paragraphs>189</Paragraphs>
  <Slides>19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굴림</vt:lpstr>
      <vt:lpstr>MS PGothic</vt:lpstr>
      <vt:lpstr>MS PGothic</vt:lpstr>
      <vt:lpstr>Arial</vt:lpstr>
      <vt:lpstr>Calibri</vt:lpstr>
      <vt:lpstr>1_Tolomeo master</vt:lpstr>
      <vt:lpstr>Tolomeo master</vt:lpstr>
      <vt:lpstr>Social media y text mining con R</vt:lpstr>
      <vt:lpstr>Presentación de PowerPoint</vt:lpstr>
      <vt:lpstr>Principales paquetes de R para recuperar datos de social media</vt:lpstr>
      <vt:lpstr>Mining con datos de Twitter: rtweet</vt:lpstr>
      <vt:lpstr>Primer paso: autenticación ante Twitter </vt:lpstr>
      <vt:lpstr>Segundo paso: recolección de datos</vt:lpstr>
      <vt:lpstr>Los principales comandos rtweet para recuperar datos de Twitter</vt:lpstr>
      <vt:lpstr>Presentación de PowerPoint</vt:lpstr>
      <vt:lpstr>Document term matrix</vt:lpstr>
      <vt:lpstr>Tokenization</vt:lpstr>
      <vt:lpstr>Tokenization</vt:lpstr>
      <vt:lpstr>Sparse matrix issues</vt:lpstr>
      <vt:lpstr>Stopwords removing</vt:lpstr>
      <vt:lpstr>Stopwords removing</vt:lpstr>
      <vt:lpstr>Normalización de textos</vt:lpstr>
      <vt:lpstr>Normalización de textos</vt:lpstr>
      <vt:lpstr>Stemming</vt:lpstr>
      <vt:lpstr>N-grams</vt:lpstr>
      <vt:lpstr>Contactos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 RAPPORTO DI RICERCA O DELLA PRESENTAZIONE</dc:title>
  <dc:creator>Andrea Mamprin</dc:creator>
  <cp:lastModifiedBy>Andrea Mamprin</cp:lastModifiedBy>
  <cp:revision>1750</cp:revision>
  <dcterms:created xsi:type="dcterms:W3CDTF">2009-07-16T07:22:39Z</dcterms:created>
  <dcterms:modified xsi:type="dcterms:W3CDTF">2017-11-07T17:28:41Z</dcterms:modified>
</cp:coreProperties>
</file>