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714" r:id="rId3"/>
    <p:sldId id="751" r:id="rId4"/>
    <p:sldId id="760" r:id="rId5"/>
    <p:sldId id="761" r:id="rId6"/>
    <p:sldId id="487" r:id="rId7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5087" autoAdjust="0"/>
  </p:normalViewPr>
  <p:slideViewPr>
    <p:cSldViewPr>
      <p:cViewPr varScale="1">
        <p:scale>
          <a:sx n="87" d="100"/>
          <a:sy n="87" d="100"/>
        </p:scale>
        <p:origin x="-100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FI4002-01 2022-2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Artificial Neural Network 2431</a:t>
            </a:r>
            <a:r>
              <a:rPr lang="en-US" sz="4800"/>
              <a:t/>
            </a:r>
            <a:br>
              <a:rPr lang="en-US" sz="480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An illustration of learning process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861369"/>
            <a:ext cx="7391398" cy="1360111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r>
              <a:rPr lang="pt-BR" sz="1800" baseline="30000" smtClean="0">
                <a:solidFill>
                  <a:schemeClr val="bg1"/>
                </a:solidFill>
              </a:rPr>
              <a:t>1</a:t>
            </a:r>
            <a:endParaRPr lang="en-US" sz="14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</a:t>
            </a:r>
            <a:r>
              <a:rPr lang="en-US" sz="1400" smtClean="0">
                <a:solidFill>
                  <a:schemeClr val="bg1"/>
                </a:solidFill>
              </a:rPr>
              <a:t>Nuclear </a:t>
            </a:r>
            <a:r>
              <a:rPr lang="en-US" sz="1400">
                <a:solidFill>
                  <a:schemeClr val="bg1"/>
                </a:solidFill>
              </a:rPr>
              <a:t>Physics and Biophysics Research Division, Faculty of Mathematics and Natural Sciences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</a:t>
            </a:r>
            <a:r>
              <a:rPr lang="en-US" sz="1400" smtClean="0">
                <a:solidFill>
                  <a:schemeClr val="bg1"/>
                </a:solidFill>
              </a:rPr>
              <a:t>Institut </a:t>
            </a:r>
            <a:r>
              <a:rPr lang="en-US" sz="1400">
                <a:solidFill>
                  <a:schemeClr val="bg1"/>
                </a:solidFill>
              </a:rPr>
              <a:t>Teknologi Bandung, Bandung 40132, </a:t>
            </a:r>
            <a:r>
              <a:rPr lang="en-US" sz="1400" smtClean="0">
                <a:solidFill>
                  <a:schemeClr val="bg1"/>
                </a:solidFill>
              </a:rPr>
              <a:t>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4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20230410-v0|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64393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Architecture</a:t>
            </a:r>
            <a:r>
              <a:rPr lang="en-US"/>
              <a:t>	3</a:t>
            </a:r>
          </a:p>
          <a:p>
            <a:pPr>
              <a:tabLst>
                <a:tab pos="3657600" algn="r"/>
              </a:tabLst>
            </a:pP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Architecture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26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372350" y="1962150"/>
            <a:ext cx="533400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010275" y="1962150"/>
            <a:ext cx="533400" cy="2209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419600" y="1962150"/>
            <a:ext cx="5334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Neuron types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    input neuron</a:t>
            </a:r>
          </a:p>
          <a:p>
            <a:r>
              <a:rPr lang="en-US" smtClean="0"/>
              <a:t>     hidden neuron</a:t>
            </a:r>
          </a:p>
          <a:p>
            <a:r>
              <a:rPr lang="en-US" smtClean="0"/>
              <a:t>     output neuron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7145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" y="127635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2165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24375" y="2387787"/>
            <a:ext cx="304800" cy="1295400"/>
            <a:chOff x="4114800" y="1657350"/>
            <a:chExt cx="304800" cy="1295400"/>
          </a:xfrm>
        </p:grpSpPr>
        <p:sp>
          <p:nvSpPr>
            <p:cNvPr id="10" name="Oval 9"/>
            <p:cNvSpPr/>
            <p:nvPr/>
          </p:nvSpPr>
          <p:spPr>
            <a:xfrm>
              <a:off x="4114800" y="16573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26479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52900" y="2058194"/>
            <a:ext cx="228600" cy="493713"/>
          </p:xfrm>
          <a:graphic>
            <a:graphicData uri="http://schemas.openxmlformats.org/presentationml/2006/ole">
              <p:oleObj spid="_x0000_s1026" name="Equation" r:id="rId4" imgW="75960" imgH="164880" progId="Equation.3">
                <p:embed/>
              </p:oleObj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6124575" y="2273487"/>
            <a:ext cx="304800" cy="1524000"/>
            <a:chOff x="5067300" y="1504950"/>
            <a:chExt cx="304800" cy="1524000"/>
          </a:xfrm>
        </p:grpSpPr>
        <p:sp>
          <p:nvSpPr>
            <p:cNvPr id="13" name="Oval 12"/>
            <p:cNvSpPr/>
            <p:nvPr/>
          </p:nvSpPr>
          <p:spPr>
            <a:xfrm>
              <a:off x="5067300" y="15049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67300" y="27241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5105400" y="2020094"/>
            <a:ext cx="228600" cy="493712"/>
          </p:xfrm>
          <a:graphic>
            <a:graphicData uri="http://schemas.openxmlformats.org/presentationml/2006/ole">
              <p:oleObj spid="_x0000_s1027" name="Equation" r:id="rId5" imgW="75960" imgH="164880" progId="Equation.3">
                <p:embed/>
              </p:oleObj>
            </a:graphicData>
          </a:graphic>
        </p:graphicFrame>
      </p:grpSp>
      <p:sp>
        <p:nvSpPr>
          <p:cNvPr id="18" name="Oval 17"/>
          <p:cNvSpPr/>
          <p:nvPr/>
        </p:nvSpPr>
        <p:spPr>
          <a:xfrm>
            <a:off x="7496175" y="28830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829175" y="24258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032188" y="24003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032188" y="22860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9175" y="35307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>
            <a:off x="6429375" y="2425887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3"/>
          </p:cNvCxnSpPr>
          <p:nvPr/>
        </p:nvCxnSpPr>
        <p:spPr>
          <a:xfrm flipV="1">
            <a:off x="6429375" y="3143250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43400" y="1143000"/>
            <a:ext cx="68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input layer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29300" y="11430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hidden layer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200900" y="1143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output layer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75"/>
            <a:ext cx="8229600" cy="857250"/>
          </a:xfrm>
        </p:spPr>
        <p:txBody>
          <a:bodyPr/>
          <a:lstStyle/>
          <a:p>
            <a:r>
              <a:rPr lang="en-US" smtClean="0"/>
              <a:t>2-4-3-1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257300" y="1678187"/>
            <a:ext cx="6629400" cy="2438400"/>
            <a:chOff x="1143000" y="1733550"/>
            <a:chExt cx="6629400" cy="2438400"/>
          </a:xfrm>
        </p:grpSpPr>
        <p:sp>
          <p:nvSpPr>
            <p:cNvPr id="9" name="Oval 8"/>
            <p:cNvSpPr/>
            <p:nvPr/>
          </p:nvSpPr>
          <p:spPr>
            <a:xfrm>
              <a:off x="7467600" y="280035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51200" y="1733550"/>
              <a:ext cx="304800" cy="2438400"/>
              <a:chOff x="3581400" y="1733550"/>
              <a:chExt cx="304800" cy="2438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581400" y="173355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81400" y="244475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81400" y="315595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581400" y="386715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359400" y="2114550"/>
              <a:ext cx="304800" cy="1676400"/>
              <a:chOff x="4686300" y="1809750"/>
              <a:chExt cx="304800" cy="16764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686300" y="180975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686300" y="249555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6300" y="318135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143000" y="2152650"/>
              <a:ext cx="304800" cy="1600200"/>
              <a:chOff x="1752600" y="1962150"/>
              <a:chExt cx="304800" cy="1600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752600" y="196215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52600" y="325755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" name="Straight Arrow Connector 21"/>
          <p:cNvCxnSpPr>
            <a:stCxn id="8" idx="7"/>
            <a:endCxn id="7" idx="2"/>
          </p:cNvCxnSpPr>
          <p:nvPr/>
        </p:nvCxnSpPr>
        <p:spPr>
          <a:xfrm rot="5400000" flipH="1" flipV="1">
            <a:off x="2285813" y="1062238"/>
            <a:ext cx="311337" cy="18480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1" idx="2"/>
          </p:cNvCxnSpPr>
          <p:nvPr/>
        </p:nvCxnSpPr>
        <p:spPr>
          <a:xfrm>
            <a:off x="1562100" y="2249687"/>
            <a:ext cx="1803400" cy="29210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2" idx="1"/>
          </p:cNvCxnSpPr>
          <p:nvPr/>
        </p:nvCxnSpPr>
        <p:spPr>
          <a:xfrm rot="16200000" flipH="1">
            <a:off x="2069913" y="1805000"/>
            <a:ext cx="787774" cy="1892674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4"/>
            <a:endCxn id="13" idx="1"/>
          </p:cNvCxnSpPr>
          <p:nvPr/>
        </p:nvCxnSpPr>
        <p:spPr>
          <a:xfrm rot="16200000" flipH="1">
            <a:off x="1682750" y="2129036"/>
            <a:ext cx="1454337" cy="20004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7" idx="3"/>
          </p:cNvCxnSpPr>
          <p:nvPr/>
        </p:nvCxnSpPr>
        <p:spPr>
          <a:xfrm rot="5400000" flipH="1" flipV="1">
            <a:off x="1682750" y="1665301"/>
            <a:ext cx="1454337" cy="20004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7"/>
            <a:endCxn id="11" idx="3"/>
          </p:cNvCxnSpPr>
          <p:nvPr/>
        </p:nvCxnSpPr>
        <p:spPr>
          <a:xfrm rot="5400000" flipH="1" flipV="1">
            <a:off x="2069913" y="2097100"/>
            <a:ext cx="787774" cy="1892674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6"/>
            <a:endCxn id="12" idx="2"/>
          </p:cNvCxnSpPr>
          <p:nvPr/>
        </p:nvCxnSpPr>
        <p:spPr>
          <a:xfrm flipV="1">
            <a:off x="1562100" y="3252987"/>
            <a:ext cx="1803400" cy="29210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5"/>
            <a:endCxn id="13" idx="2"/>
          </p:cNvCxnSpPr>
          <p:nvPr/>
        </p:nvCxnSpPr>
        <p:spPr>
          <a:xfrm rot="16200000" flipH="1">
            <a:off x="2285813" y="2884499"/>
            <a:ext cx="311337" cy="18480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7"/>
            <a:endCxn id="10" idx="1"/>
          </p:cNvCxnSpPr>
          <p:nvPr/>
        </p:nvCxnSpPr>
        <p:spPr>
          <a:xfrm rot="16200000" flipH="1">
            <a:off x="4381500" y="966987"/>
            <a:ext cx="381000" cy="1892674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" idx="6"/>
            <a:endCxn id="14" idx="1"/>
          </p:cNvCxnSpPr>
          <p:nvPr/>
        </p:nvCxnSpPr>
        <p:spPr>
          <a:xfrm>
            <a:off x="3670300" y="1830587"/>
            <a:ext cx="1848037" cy="9590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" idx="5"/>
            <a:endCxn id="15" idx="0"/>
          </p:cNvCxnSpPr>
          <p:nvPr/>
        </p:nvCxnSpPr>
        <p:spPr>
          <a:xfrm rot="16200000" flipH="1">
            <a:off x="3879663" y="1684349"/>
            <a:ext cx="1492437" cy="20004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1" idx="7"/>
            <a:endCxn id="10" idx="2"/>
          </p:cNvCxnSpPr>
          <p:nvPr/>
        </p:nvCxnSpPr>
        <p:spPr>
          <a:xfrm rot="5400000" flipH="1" flipV="1">
            <a:off x="4438463" y="1398788"/>
            <a:ext cx="222437" cy="18480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1" idx="6"/>
            <a:endCxn id="14" idx="2"/>
          </p:cNvCxnSpPr>
          <p:nvPr/>
        </p:nvCxnSpPr>
        <p:spPr>
          <a:xfrm>
            <a:off x="3670300" y="2541787"/>
            <a:ext cx="1803400" cy="35560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1" idx="5"/>
            <a:endCxn id="15" idx="1"/>
          </p:cNvCxnSpPr>
          <p:nvPr/>
        </p:nvCxnSpPr>
        <p:spPr>
          <a:xfrm rot="16200000" flipH="1">
            <a:off x="4159063" y="2116150"/>
            <a:ext cx="825874" cy="1892674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" idx="7"/>
            <a:endCxn id="10" idx="3"/>
          </p:cNvCxnSpPr>
          <p:nvPr/>
        </p:nvCxnSpPr>
        <p:spPr>
          <a:xfrm rot="5400000" flipH="1" flipV="1">
            <a:off x="4159063" y="1785950"/>
            <a:ext cx="825874" cy="1892674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2" idx="6"/>
            <a:endCxn id="14" idx="3"/>
          </p:cNvCxnSpPr>
          <p:nvPr/>
        </p:nvCxnSpPr>
        <p:spPr>
          <a:xfrm flipV="1">
            <a:off x="3670300" y="3005150"/>
            <a:ext cx="1848037" cy="2478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5"/>
            <a:endCxn id="15" idx="2"/>
          </p:cNvCxnSpPr>
          <p:nvPr/>
        </p:nvCxnSpPr>
        <p:spPr>
          <a:xfrm rot="16200000" flipH="1">
            <a:off x="4438463" y="2547949"/>
            <a:ext cx="222437" cy="18480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3" idx="7"/>
            <a:endCxn id="10" idx="4"/>
          </p:cNvCxnSpPr>
          <p:nvPr/>
        </p:nvCxnSpPr>
        <p:spPr>
          <a:xfrm rot="5400000" flipH="1" flipV="1">
            <a:off x="3879663" y="2109988"/>
            <a:ext cx="1492437" cy="20004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3" idx="6"/>
            <a:endCxn id="14" idx="4"/>
          </p:cNvCxnSpPr>
          <p:nvPr/>
        </p:nvCxnSpPr>
        <p:spPr>
          <a:xfrm flipV="1">
            <a:off x="3670300" y="3049787"/>
            <a:ext cx="1955800" cy="91440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3" idx="5"/>
            <a:endCxn id="15" idx="3"/>
          </p:cNvCxnSpPr>
          <p:nvPr/>
        </p:nvCxnSpPr>
        <p:spPr>
          <a:xfrm rot="5400000" flipH="1" flipV="1">
            <a:off x="4381500" y="2935113"/>
            <a:ext cx="381000" cy="1892674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" idx="6"/>
            <a:endCxn id="9" idx="1"/>
          </p:cNvCxnSpPr>
          <p:nvPr/>
        </p:nvCxnSpPr>
        <p:spPr>
          <a:xfrm>
            <a:off x="5778500" y="2211587"/>
            <a:ext cx="1848037" cy="5780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4" idx="6"/>
            <a:endCxn id="9" idx="2"/>
          </p:cNvCxnSpPr>
          <p:nvPr/>
        </p:nvCxnSpPr>
        <p:spPr>
          <a:xfrm>
            <a:off x="5778500" y="2897387"/>
            <a:ext cx="1803400" cy="15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5" idx="6"/>
            <a:endCxn id="9" idx="3"/>
          </p:cNvCxnSpPr>
          <p:nvPr/>
        </p:nvCxnSpPr>
        <p:spPr>
          <a:xfrm flipV="1">
            <a:off x="5778500" y="3005150"/>
            <a:ext cx="1848037" cy="5780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Object 119"/>
          <p:cNvGraphicFramePr>
            <a:graphicFrameLocks noChangeAspect="1"/>
          </p:cNvGraphicFramePr>
          <p:nvPr/>
        </p:nvGraphicFramePr>
        <p:xfrm>
          <a:off x="703944" y="1962150"/>
          <a:ext cx="539750" cy="577850"/>
        </p:xfrm>
        <a:graphic>
          <a:graphicData uri="http://schemas.openxmlformats.org/presentationml/2006/ole">
            <p:oleObj spid="_x0000_s20482" name="Equation" r:id="rId3" imgW="177480" imgH="19044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84894" y="3257550"/>
          <a:ext cx="577850" cy="577850"/>
        </p:xfrm>
        <a:graphic>
          <a:graphicData uri="http://schemas.openxmlformats.org/presentationml/2006/ole">
            <p:oleObj spid="_x0000_s20483" name="Equation" r:id="rId4" imgW="190440" imgH="190440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785495" y="1189264"/>
          <a:ext cx="579438" cy="577850"/>
        </p:xfrm>
        <a:graphic>
          <a:graphicData uri="http://schemas.openxmlformats.org/presentationml/2006/ole">
            <p:oleObj spid="_x0000_s20484" name="Equation" r:id="rId5" imgW="190440" imgH="19044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903028" y="2593522"/>
          <a:ext cx="577850" cy="577850"/>
        </p:xfrm>
        <a:graphic>
          <a:graphicData uri="http://schemas.openxmlformats.org/presentationml/2006/ole">
            <p:oleObj spid="_x0000_s20485" name="Equation" r:id="rId6" imgW="190440" imgH="19044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785495" y="2103664"/>
          <a:ext cx="579438" cy="577850"/>
        </p:xfrm>
        <a:graphic>
          <a:graphicData uri="http://schemas.openxmlformats.org/presentationml/2006/ole">
            <p:oleObj spid="_x0000_s20486" name="Equation" r:id="rId7" imgW="190440" imgH="19044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785495" y="3018064"/>
          <a:ext cx="579438" cy="577850"/>
        </p:xfrm>
        <a:graphic>
          <a:graphicData uri="http://schemas.openxmlformats.org/presentationml/2006/ole">
            <p:oleObj spid="_x0000_s20487" name="Equation" r:id="rId8" imgW="190440" imgH="190440" progId="Equation.3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785495" y="3932464"/>
          <a:ext cx="579438" cy="577850"/>
        </p:xfrm>
        <a:graphic>
          <a:graphicData uri="http://schemas.openxmlformats.org/presentationml/2006/ole">
            <p:oleObj spid="_x0000_s20488" name="Equation" r:id="rId9" imgW="190440" imgH="190440" progId="Equation.3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791200" y="1766206"/>
          <a:ext cx="577850" cy="577850"/>
        </p:xfrm>
        <a:graphic>
          <a:graphicData uri="http://schemas.openxmlformats.org/presentationml/2006/ole">
            <p:oleObj spid="_x0000_s20489" name="Equation" r:id="rId10" imgW="190440" imgH="190440" progId="Equation.3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791200" y="2626180"/>
          <a:ext cx="577850" cy="577850"/>
        </p:xfrm>
        <a:graphic>
          <a:graphicData uri="http://schemas.openxmlformats.org/presentationml/2006/ole">
            <p:oleObj spid="_x0000_s20490" name="Equation" r:id="rId11" imgW="190440" imgH="190440" progId="Equation.3">
              <p:embed/>
            </p:oleObj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5791200" y="3475268"/>
          <a:ext cx="577850" cy="577850"/>
        </p:xfrm>
        <a:graphic>
          <a:graphicData uri="http://schemas.openxmlformats.org/presentationml/2006/ole">
            <p:oleObj spid="_x0000_s20491" name="Equation" r:id="rId12" imgW="19044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FI4002-01 2022-2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Thank you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7305</TotalTime>
  <Words>113</Words>
  <Application>Microsoft Office PowerPoint</Application>
  <PresentationFormat>On-screen Show (16:9)</PresentationFormat>
  <Paragraphs>41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Equation</vt:lpstr>
      <vt:lpstr>Microsoft Equation 3.0</vt:lpstr>
      <vt:lpstr>Artificial Neural Network 2431 An illustration of learning process</vt:lpstr>
      <vt:lpstr>Outline</vt:lpstr>
      <vt:lpstr>Slide 3</vt:lpstr>
      <vt:lpstr>Neuron types</vt:lpstr>
      <vt:lpstr>2-4-3-1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1245</cp:revision>
  <dcterms:created xsi:type="dcterms:W3CDTF">2012-12-06T09:55:31Z</dcterms:created>
  <dcterms:modified xsi:type="dcterms:W3CDTF">2023-04-17T14:55:33Z</dcterms:modified>
</cp:coreProperties>
</file>