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714" r:id="rId3"/>
    <p:sldId id="751" r:id="rId4"/>
    <p:sldId id="760" r:id="rId5"/>
    <p:sldId id="761" r:id="rId6"/>
    <p:sldId id="763" r:id="rId7"/>
    <p:sldId id="762" r:id="rId8"/>
    <p:sldId id="764" r:id="rId9"/>
    <p:sldId id="765" r:id="rId10"/>
    <p:sldId id="767" r:id="rId11"/>
    <p:sldId id="766" r:id="rId12"/>
    <p:sldId id="487" r:id="rId13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86918" autoAdjust="0"/>
  </p:normalViewPr>
  <p:slideViewPr>
    <p:cSldViewPr>
      <p:cViewPr varScale="1">
        <p:scale>
          <a:sx n="79" d="100"/>
          <a:sy n="79" d="100"/>
        </p:scale>
        <p:origin x="-124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2023-04-18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temoppermann.com/activation-functions-in-deep-learning-sigmoid-tanh-relu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hyperlink" Target="https://doi.org/10.6100/IR459139" TargetMode="External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hyperlink" Target="https://www.v7labs.com/blog/neural-networks-activation-functions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hyperlink" Target="https://www.v7labs.com/blog/neural-networks-activation-functio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hyperlink" Target="https://www.v7labs.com/blog/neural-networks-activation-func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FI4002-01 2022-2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Artificial Neural Network 2431</a:t>
            </a:r>
            <a:r>
              <a:rPr lang="en-US" sz="4800"/>
              <a:t/>
            </a:r>
            <a:br>
              <a:rPr lang="en-US" sz="480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An illustration of learning process</a:t>
            </a:r>
            <a:endParaRPr 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861369"/>
            <a:ext cx="7391398" cy="1360111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r>
              <a:rPr lang="pt-BR" sz="1800" baseline="30000" smtClean="0">
                <a:solidFill>
                  <a:schemeClr val="bg1"/>
                </a:solidFill>
              </a:rPr>
              <a:t>1</a:t>
            </a:r>
            <a:endParaRPr lang="en-US" sz="14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1</a:t>
            </a:r>
            <a:r>
              <a:rPr lang="en-US" sz="1400" smtClean="0">
                <a:solidFill>
                  <a:schemeClr val="bg1"/>
                </a:solidFill>
              </a:rPr>
              <a:t>Nuclear </a:t>
            </a:r>
            <a:r>
              <a:rPr lang="en-US" sz="1400">
                <a:solidFill>
                  <a:schemeClr val="bg1"/>
                </a:solidFill>
              </a:rPr>
              <a:t>Physics and Biophysics Research Division, Faculty of Mathematics and Natural Sciences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1</a:t>
            </a:r>
            <a:r>
              <a:rPr lang="en-US" sz="1400" smtClean="0">
                <a:solidFill>
                  <a:schemeClr val="bg1"/>
                </a:solidFill>
              </a:rPr>
              <a:t>Institut </a:t>
            </a:r>
            <a:r>
              <a:rPr lang="en-US" sz="1400">
                <a:solidFill>
                  <a:schemeClr val="bg1"/>
                </a:solidFill>
              </a:rPr>
              <a:t>Teknologi Bandung, Bandung 40132, </a:t>
            </a:r>
            <a:r>
              <a:rPr lang="en-US" sz="1400" smtClean="0">
                <a:solidFill>
                  <a:schemeClr val="bg1"/>
                </a:solidFill>
              </a:rPr>
              <a:t>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4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4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20230410-v1|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64393" y="42386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Feed forward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26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Neuron in a layer as vector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smtClean="0"/>
              <a:t>Artem Oppermann, “Activation Functions in Deep Learning: Sigmoid, tanh, </a:t>
            </a:r>
            <a:r>
              <a:rPr lang="en-US" sz="1050" smtClean="0"/>
              <a:t>ReLU</a:t>
            </a:r>
            <a:r>
              <a:rPr lang="en-US" sz="1050" smtClean="0"/>
              <a:t>”, 14 Oct 2021, </a:t>
            </a:r>
            <a:r>
              <a:rPr lang="en-US" sz="1050" smtClean="0"/>
              <a:t>url </a:t>
            </a:r>
            <a:r>
              <a:rPr lang="en-US" sz="1050" smtClean="0">
                <a:solidFill>
                  <a:srgbClr val="0070C0"/>
                </a:solidFill>
              </a:rPr>
              <a:t>https://artemoppermann.com/activation-functions-in-deep-learning-sigmoid-tanh-relu/</a:t>
            </a:r>
            <a:r>
              <a:rPr lang="en-US" sz="1050" smtClean="0"/>
              <a:t> [20230418]</a:t>
            </a:r>
            <a:r>
              <a:rPr lang="en-US" sz="1050" smtClean="0">
                <a:solidFill>
                  <a:srgbClr val="0070C0"/>
                </a:solidFill>
              </a:rPr>
              <a:t>.</a:t>
            </a:r>
            <a:endParaRPr lang="en-US" sz="105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FI4002-01 2022-2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Thank you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Architecture</a:t>
            </a:r>
            <a:r>
              <a:rPr lang="en-US"/>
              <a:t>	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Activation functions	6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Feed forward	10</a:t>
            </a:r>
            <a:endParaRPr lang="en-US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Architecture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26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372350" y="1962150"/>
            <a:ext cx="533400" cy="220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010275" y="1962150"/>
            <a:ext cx="533400" cy="2209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419600" y="1962150"/>
            <a:ext cx="533400" cy="2209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Neuron and layer types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    input neuron</a:t>
            </a:r>
          </a:p>
          <a:p>
            <a:r>
              <a:rPr lang="en-US" smtClean="0"/>
              <a:t>     hidden neuron</a:t>
            </a:r>
          </a:p>
          <a:p>
            <a:r>
              <a:rPr lang="en-US" smtClean="0"/>
              <a:t>     output neuron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7145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000" y="127635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" y="2165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24375" y="2387787"/>
            <a:ext cx="304800" cy="1295400"/>
            <a:chOff x="4114800" y="1657350"/>
            <a:chExt cx="304800" cy="1295400"/>
          </a:xfrm>
        </p:grpSpPr>
        <p:sp>
          <p:nvSpPr>
            <p:cNvPr id="10" name="Oval 9"/>
            <p:cNvSpPr/>
            <p:nvPr/>
          </p:nvSpPr>
          <p:spPr>
            <a:xfrm>
              <a:off x="4114800" y="165735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114800" y="264795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52900" y="2058194"/>
            <a:ext cx="228600" cy="493713"/>
          </p:xfrm>
          <a:graphic>
            <a:graphicData uri="http://schemas.openxmlformats.org/presentationml/2006/ole">
              <p:oleObj spid="_x0000_s1026" name="Equation" r:id="rId4" imgW="75960" imgH="164880" progId="Equation.3">
                <p:embed/>
              </p:oleObj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6124575" y="2273487"/>
            <a:ext cx="304800" cy="1524000"/>
            <a:chOff x="5067300" y="1504950"/>
            <a:chExt cx="304800" cy="1524000"/>
          </a:xfrm>
        </p:grpSpPr>
        <p:sp>
          <p:nvSpPr>
            <p:cNvPr id="13" name="Oval 12"/>
            <p:cNvSpPr/>
            <p:nvPr/>
          </p:nvSpPr>
          <p:spPr>
            <a:xfrm>
              <a:off x="5067300" y="15049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67300" y="27241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5105400" y="2020094"/>
            <a:ext cx="228600" cy="493712"/>
          </p:xfrm>
          <a:graphic>
            <a:graphicData uri="http://schemas.openxmlformats.org/presentationml/2006/ole">
              <p:oleObj spid="_x0000_s1027" name="Equation" r:id="rId5" imgW="75960" imgH="164880" progId="Equation.3">
                <p:embed/>
              </p:oleObj>
            </a:graphicData>
          </a:graphic>
        </p:graphicFrame>
      </p:grpSp>
      <p:sp>
        <p:nvSpPr>
          <p:cNvPr id="18" name="Oval 17"/>
          <p:cNvSpPr/>
          <p:nvPr/>
        </p:nvSpPr>
        <p:spPr>
          <a:xfrm>
            <a:off x="7496175" y="28830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829175" y="2425887"/>
            <a:ext cx="1295400" cy="114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5032188" y="2400300"/>
            <a:ext cx="889374" cy="1384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032188" y="2286000"/>
            <a:ext cx="889374" cy="1384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29175" y="3530787"/>
            <a:ext cx="1295400" cy="114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>
          <a:xfrm>
            <a:off x="6429375" y="2425887"/>
            <a:ext cx="1111437" cy="501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3"/>
          </p:cNvCxnSpPr>
          <p:nvPr/>
        </p:nvCxnSpPr>
        <p:spPr>
          <a:xfrm flipV="1">
            <a:off x="6429375" y="3143250"/>
            <a:ext cx="1111437" cy="501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43400" y="1143000"/>
            <a:ext cx="68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input layer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29300" y="11430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hidden layer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200900" y="1143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output layer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smtClean="0"/>
              <a:t>2-4-3-1 network</a:t>
            </a:r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84894" y="819150"/>
            <a:ext cx="7795531" cy="3321050"/>
            <a:chOff x="684894" y="1189264"/>
            <a:chExt cx="7795531" cy="3321050"/>
          </a:xfrm>
        </p:grpSpPr>
        <p:grpSp>
          <p:nvGrpSpPr>
            <p:cNvPr id="21" name="Group 20"/>
            <p:cNvGrpSpPr/>
            <p:nvPr/>
          </p:nvGrpSpPr>
          <p:grpSpPr>
            <a:xfrm>
              <a:off x="1257300" y="1678187"/>
              <a:ext cx="6629400" cy="2438400"/>
              <a:chOff x="1143000" y="1733550"/>
              <a:chExt cx="6629400" cy="2438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7467600" y="280035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251200" y="1733550"/>
                <a:ext cx="304800" cy="2438400"/>
                <a:chOff x="3581400" y="1733550"/>
                <a:chExt cx="304800" cy="243840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3581400" y="17335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581400" y="24447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581400" y="31559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581400" y="38671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359400" y="2114550"/>
                <a:ext cx="304800" cy="1676400"/>
                <a:chOff x="4686300" y="1809750"/>
                <a:chExt cx="304800" cy="16764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4686300" y="18097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686300" y="24955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686300" y="31813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143000" y="2152650"/>
                <a:ext cx="304800" cy="1600200"/>
                <a:chOff x="1752600" y="1962150"/>
                <a:chExt cx="304800" cy="16002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752600" y="196215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752600" y="325755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2" name="Straight Arrow Connector 21"/>
            <p:cNvCxnSpPr>
              <a:stCxn id="8" idx="7"/>
              <a:endCxn id="7" idx="2"/>
            </p:cNvCxnSpPr>
            <p:nvPr/>
          </p:nvCxnSpPr>
          <p:spPr>
            <a:xfrm rot="5400000" flipH="1" flipV="1">
              <a:off x="2285813" y="1062238"/>
              <a:ext cx="311337" cy="184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6"/>
              <a:endCxn id="11" idx="2"/>
            </p:cNvCxnSpPr>
            <p:nvPr/>
          </p:nvCxnSpPr>
          <p:spPr>
            <a:xfrm>
              <a:off x="1562100" y="2249687"/>
              <a:ext cx="1803400" cy="2921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2" idx="1"/>
            </p:cNvCxnSpPr>
            <p:nvPr/>
          </p:nvCxnSpPr>
          <p:spPr>
            <a:xfrm rot="16200000" flipH="1">
              <a:off x="2069913" y="1805000"/>
              <a:ext cx="787774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8" idx="4"/>
              <a:endCxn id="13" idx="1"/>
            </p:cNvCxnSpPr>
            <p:nvPr/>
          </p:nvCxnSpPr>
          <p:spPr>
            <a:xfrm rot="16200000" flipH="1">
              <a:off x="1682750" y="2129036"/>
              <a:ext cx="1454337" cy="20004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0"/>
              <a:endCxn id="7" idx="3"/>
            </p:cNvCxnSpPr>
            <p:nvPr/>
          </p:nvCxnSpPr>
          <p:spPr>
            <a:xfrm rot="5400000" flipH="1" flipV="1">
              <a:off x="1682750" y="1665301"/>
              <a:ext cx="1454337" cy="20004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7" idx="7"/>
              <a:endCxn id="11" idx="3"/>
            </p:cNvCxnSpPr>
            <p:nvPr/>
          </p:nvCxnSpPr>
          <p:spPr>
            <a:xfrm rot="5400000" flipH="1" flipV="1">
              <a:off x="2069913" y="2097100"/>
              <a:ext cx="787774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7" idx="6"/>
              <a:endCxn id="12" idx="2"/>
            </p:cNvCxnSpPr>
            <p:nvPr/>
          </p:nvCxnSpPr>
          <p:spPr>
            <a:xfrm flipV="1">
              <a:off x="1562100" y="3252987"/>
              <a:ext cx="1803400" cy="2921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7" idx="5"/>
              <a:endCxn id="13" idx="2"/>
            </p:cNvCxnSpPr>
            <p:nvPr/>
          </p:nvCxnSpPr>
          <p:spPr>
            <a:xfrm rot="16200000" flipH="1">
              <a:off x="2285813" y="2884499"/>
              <a:ext cx="311337" cy="184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" idx="7"/>
              <a:endCxn id="10" idx="1"/>
            </p:cNvCxnSpPr>
            <p:nvPr/>
          </p:nvCxnSpPr>
          <p:spPr>
            <a:xfrm rot="16200000" flipH="1">
              <a:off x="4381500" y="966987"/>
              <a:ext cx="381000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" idx="6"/>
              <a:endCxn id="14" idx="1"/>
            </p:cNvCxnSpPr>
            <p:nvPr/>
          </p:nvCxnSpPr>
          <p:spPr>
            <a:xfrm>
              <a:off x="3670300" y="1830587"/>
              <a:ext cx="1848037" cy="959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" idx="5"/>
              <a:endCxn id="15" idx="0"/>
            </p:cNvCxnSpPr>
            <p:nvPr/>
          </p:nvCxnSpPr>
          <p:spPr>
            <a:xfrm rot="16200000" flipH="1">
              <a:off x="3879663" y="1684349"/>
              <a:ext cx="1492437" cy="20004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1" idx="7"/>
              <a:endCxn id="10" idx="2"/>
            </p:cNvCxnSpPr>
            <p:nvPr/>
          </p:nvCxnSpPr>
          <p:spPr>
            <a:xfrm rot="5400000" flipH="1" flipV="1">
              <a:off x="4438463" y="1398788"/>
              <a:ext cx="222437" cy="184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1" idx="6"/>
              <a:endCxn id="14" idx="2"/>
            </p:cNvCxnSpPr>
            <p:nvPr/>
          </p:nvCxnSpPr>
          <p:spPr>
            <a:xfrm>
              <a:off x="3670300" y="2541787"/>
              <a:ext cx="1803400" cy="3556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1" idx="5"/>
              <a:endCxn id="15" idx="1"/>
            </p:cNvCxnSpPr>
            <p:nvPr/>
          </p:nvCxnSpPr>
          <p:spPr>
            <a:xfrm rot="16200000" flipH="1">
              <a:off x="4159063" y="2116150"/>
              <a:ext cx="825874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2" idx="7"/>
              <a:endCxn id="10" idx="3"/>
            </p:cNvCxnSpPr>
            <p:nvPr/>
          </p:nvCxnSpPr>
          <p:spPr>
            <a:xfrm rot="5400000" flipH="1" flipV="1">
              <a:off x="4159063" y="1785950"/>
              <a:ext cx="825874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2" idx="6"/>
              <a:endCxn id="14" idx="3"/>
            </p:cNvCxnSpPr>
            <p:nvPr/>
          </p:nvCxnSpPr>
          <p:spPr>
            <a:xfrm flipV="1">
              <a:off x="3670300" y="3005150"/>
              <a:ext cx="1848037" cy="2478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2" idx="5"/>
              <a:endCxn id="15" idx="2"/>
            </p:cNvCxnSpPr>
            <p:nvPr/>
          </p:nvCxnSpPr>
          <p:spPr>
            <a:xfrm rot="16200000" flipH="1">
              <a:off x="4438463" y="2547949"/>
              <a:ext cx="222437" cy="184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3" idx="7"/>
              <a:endCxn id="10" idx="4"/>
            </p:cNvCxnSpPr>
            <p:nvPr/>
          </p:nvCxnSpPr>
          <p:spPr>
            <a:xfrm rot="5400000" flipH="1" flipV="1">
              <a:off x="3879663" y="2109988"/>
              <a:ext cx="1492437" cy="20004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13" idx="6"/>
              <a:endCxn id="14" idx="4"/>
            </p:cNvCxnSpPr>
            <p:nvPr/>
          </p:nvCxnSpPr>
          <p:spPr>
            <a:xfrm flipV="1">
              <a:off x="3670300" y="3049787"/>
              <a:ext cx="1955800" cy="9144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3" idx="5"/>
              <a:endCxn id="15" idx="3"/>
            </p:cNvCxnSpPr>
            <p:nvPr/>
          </p:nvCxnSpPr>
          <p:spPr>
            <a:xfrm rot="5400000" flipH="1" flipV="1">
              <a:off x="4381500" y="2935113"/>
              <a:ext cx="381000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" idx="6"/>
              <a:endCxn id="9" idx="1"/>
            </p:cNvCxnSpPr>
            <p:nvPr/>
          </p:nvCxnSpPr>
          <p:spPr>
            <a:xfrm>
              <a:off x="5778500" y="2211587"/>
              <a:ext cx="1848037" cy="57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4" idx="6"/>
              <a:endCxn id="9" idx="2"/>
            </p:cNvCxnSpPr>
            <p:nvPr/>
          </p:nvCxnSpPr>
          <p:spPr>
            <a:xfrm>
              <a:off x="5778500" y="2897387"/>
              <a:ext cx="1803400" cy="1588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5" idx="6"/>
              <a:endCxn id="9" idx="3"/>
            </p:cNvCxnSpPr>
            <p:nvPr/>
          </p:nvCxnSpPr>
          <p:spPr>
            <a:xfrm flipV="1">
              <a:off x="5778500" y="3005150"/>
              <a:ext cx="1848037" cy="57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0" name="Object 119"/>
            <p:cNvGraphicFramePr>
              <a:graphicFrameLocks noChangeAspect="1"/>
            </p:cNvGraphicFramePr>
            <p:nvPr/>
          </p:nvGraphicFramePr>
          <p:xfrm>
            <a:off x="703944" y="1962150"/>
            <a:ext cx="539750" cy="577850"/>
          </p:xfrm>
          <a:graphic>
            <a:graphicData uri="http://schemas.openxmlformats.org/presentationml/2006/ole">
              <p:oleObj spid="_x0000_s20482" name="Equation" r:id="rId3" imgW="177480" imgH="190440" progId="Equation.3">
                <p:embed/>
              </p:oleObj>
            </a:graphicData>
          </a:graphic>
        </p:graphicFrame>
        <p:graphicFrame>
          <p:nvGraphicFramePr>
            <p:cNvPr id="20483" name="Object 3"/>
            <p:cNvGraphicFramePr>
              <a:graphicFrameLocks noChangeAspect="1"/>
            </p:cNvGraphicFramePr>
            <p:nvPr/>
          </p:nvGraphicFramePr>
          <p:xfrm>
            <a:off x="684894" y="3257550"/>
            <a:ext cx="577850" cy="577850"/>
          </p:xfrm>
          <a:graphic>
            <a:graphicData uri="http://schemas.openxmlformats.org/presentationml/2006/ole">
              <p:oleObj spid="_x0000_s20483" name="Equation" r:id="rId4" imgW="190440" imgH="190440" progId="Equation.3">
                <p:embed/>
              </p:oleObj>
            </a:graphicData>
          </a:graphic>
        </p:graphicFrame>
        <p:graphicFrame>
          <p:nvGraphicFramePr>
            <p:cNvPr id="20484" name="Object 4"/>
            <p:cNvGraphicFramePr>
              <a:graphicFrameLocks noChangeAspect="1"/>
            </p:cNvGraphicFramePr>
            <p:nvPr/>
          </p:nvGraphicFramePr>
          <p:xfrm>
            <a:off x="2785495" y="1189264"/>
            <a:ext cx="579438" cy="577850"/>
          </p:xfrm>
          <a:graphic>
            <a:graphicData uri="http://schemas.openxmlformats.org/presentationml/2006/ole">
              <p:oleObj spid="_x0000_s20484" name="Equation" r:id="rId5" imgW="190440" imgH="190440" progId="Equation.3">
                <p:embed/>
              </p:oleObj>
            </a:graphicData>
          </a:graphic>
        </p:graphicFrame>
        <p:graphicFrame>
          <p:nvGraphicFramePr>
            <p:cNvPr id="20485" name="Object 5"/>
            <p:cNvGraphicFramePr>
              <a:graphicFrameLocks noChangeAspect="1"/>
            </p:cNvGraphicFramePr>
            <p:nvPr/>
          </p:nvGraphicFramePr>
          <p:xfrm>
            <a:off x="7902575" y="2594202"/>
            <a:ext cx="577850" cy="577850"/>
          </p:xfrm>
          <a:graphic>
            <a:graphicData uri="http://schemas.openxmlformats.org/presentationml/2006/ole">
              <p:oleObj spid="_x0000_s20485" name="Equation" r:id="rId6" imgW="190440" imgH="190440" progId="Equation.3">
                <p:embed/>
              </p:oleObj>
            </a:graphicData>
          </a:graphic>
        </p:graphicFrame>
        <p:graphicFrame>
          <p:nvGraphicFramePr>
            <p:cNvPr id="20486" name="Object 6"/>
            <p:cNvGraphicFramePr>
              <a:graphicFrameLocks noChangeAspect="1"/>
            </p:cNvGraphicFramePr>
            <p:nvPr/>
          </p:nvGraphicFramePr>
          <p:xfrm>
            <a:off x="2785495" y="2103664"/>
            <a:ext cx="579438" cy="577850"/>
          </p:xfrm>
          <a:graphic>
            <a:graphicData uri="http://schemas.openxmlformats.org/presentationml/2006/ole">
              <p:oleObj spid="_x0000_s20486" name="Equation" r:id="rId7" imgW="190440" imgH="190440" progId="Equation.3">
                <p:embed/>
              </p:oleObj>
            </a:graphicData>
          </a:graphic>
        </p:graphicFrame>
        <p:graphicFrame>
          <p:nvGraphicFramePr>
            <p:cNvPr id="20487" name="Object 7"/>
            <p:cNvGraphicFramePr>
              <a:graphicFrameLocks noChangeAspect="1"/>
            </p:cNvGraphicFramePr>
            <p:nvPr/>
          </p:nvGraphicFramePr>
          <p:xfrm>
            <a:off x="2785495" y="3018064"/>
            <a:ext cx="579438" cy="577850"/>
          </p:xfrm>
          <a:graphic>
            <a:graphicData uri="http://schemas.openxmlformats.org/presentationml/2006/ole">
              <p:oleObj spid="_x0000_s20487" name="Equation" r:id="rId8" imgW="190440" imgH="190440" progId="Equation.3">
                <p:embed/>
              </p:oleObj>
            </a:graphicData>
          </a:graphic>
        </p:graphicFrame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2785495" y="3932464"/>
            <a:ext cx="579438" cy="577850"/>
          </p:xfrm>
          <a:graphic>
            <a:graphicData uri="http://schemas.openxmlformats.org/presentationml/2006/ole">
              <p:oleObj spid="_x0000_s20488" name="Equation" r:id="rId9" imgW="190440" imgH="190440" progId="Equation.3">
                <p:embed/>
              </p:oleObj>
            </a:graphicData>
          </a:graphic>
        </p:graphicFrame>
        <p:graphicFrame>
          <p:nvGraphicFramePr>
            <p:cNvPr id="20489" name="Object 9"/>
            <p:cNvGraphicFramePr>
              <a:graphicFrameLocks noChangeAspect="1"/>
            </p:cNvGraphicFramePr>
            <p:nvPr/>
          </p:nvGraphicFramePr>
          <p:xfrm>
            <a:off x="5791200" y="1766206"/>
            <a:ext cx="577850" cy="577850"/>
          </p:xfrm>
          <a:graphic>
            <a:graphicData uri="http://schemas.openxmlformats.org/presentationml/2006/ole">
              <p:oleObj spid="_x0000_s20489" name="Equation" r:id="rId10" imgW="190440" imgH="190440" progId="Equation.3">
                <p:embed/>
              </p:oleObj>
            </a:graphicData>
          </a:graphic>
        </p:graphicFrame>
        <p:graphicFrame>
          <p:nvGraphicFramePr>
            <p:cNvPr id="20490" name="Object 10"/>
            <p:cNvGraphicFramePr>
              <a:graphicFrameLocks noChangeAspect="1"/>
            </p:cNvGraphicFramePr>
            <p:nvPr/>
          </p:nvGraphicFramePr>
          <p:xfrm>
            <a:off x="5791200" y="2626180"/>
            <a:ext cx="577850" cy="577850"/>
          </p:xfrm>
          <a:graphic>
            <a:graphicData uri="http://schemas.openxmlformats.org/presentationml/2006/ole">
              <p:oleObj spid="_x0000_s20490" name="Equation" r:id="rId11" imgW="190440" imgH="190440" progId="Equation.3">
                <p:embed/>
              </p:oleObj>
            </a:graphicData>
          </a:graphic>
        </p:graphicFrame>
        <p:graphicFrame>
          <p:nvGraphicFramePr>
            <p:cNvPr id="20491" name="Object 11"/>
            <p:cNvGraphicFramePr>
              <a:graphicFrameLocks noChangeAspect="1"/>
            </p:cNvGraphicFramePr>
            <p:nvPr/>
          </p:nvGraphicFramePr>
          <p:xfrm>
            <a:off x="5791200" y="3475268"/>
            <a:ext cx="577850" cy="577850"/>
          </p:xfrm>
          <a:graphic>
            <a:graphicData uri="http://schemas.openxmlformats.org/presentationml/2006/ole">
              <p:oleObj spid="_x0000_s20491" name="Equation" r:id="rId12" imgW="190440" imgH="190440" progId="Equation.3">
                <p:embed/>
              </p:oleObj>
            </a:graphicData>
          </a:graphic>
        </p:graphicFrame>
      </p:grpSp>
      <p:sp>
        <p:nvSpPr>
          <p:cNvPr id="54" name="Rectangle 53">
            <a:hlinkClick r:id="rId13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smtClean="0"/>
              <a:t>Peter Bartus Leonard Meijer, “Neural Network Applications in Device and Subcircuit Modelling for Circuit Simulation”, PhD Thesis, Technische Universiteit Eindhoven, Eindhoven, Netherlands, May 1996</a:t>
            </a:r>
            <a:r>
              <a:rPr lang="en-US" sz="1050" smtClean="0"/>
              <a:t>, </a:t>
            </a:r>
            <a:r>
              <a:rPr lang="en-US" sz="1050" smtClean="0"/>
              <a:t>p 10</a:t>
            </a:r>
            <a:r>
              <a:rPr lang="en-US" sz="1050" smtClean="0"/>
              <a:t>, </a:t>
            </a:r>
            <a:r>
              <a:rPr lang="en-US" sz="1050" smtClean="0"/>
              <a:t>url </a:t>
            </a:r>
            <a:r>
              <a:rPr lang="en-US" sz="1050" smtClean="0">
                <a:solidFill>
                  <a:srgbClr val="0070C0"/>
                </a:solidFill>
              </a:rPr>
              <a:t>https</a:t>
            </a:r>
            <a:r>
              <a:rPr lang="en-US" sz="1050" smtClean="0">
                <a:solidFill>
                  <a:srgbClr val="0070C0"/>
                </a:solidFill>
              </a:rPr>
              <a:t>://</a:t>
            </a:r>
            <a:r>
              <a:rPr lang="en-US" sz="1050" smtClean="0">
                <a:solidFill>
                  <a:srgbClr val="0070C0"/>
                </a:solidFill>
              </a:rPr>
              <a:t>doi.org/10.6100/IR459139</a:t>
            </a:r>
            <a:r>
              <a:rPr lang="en-US" sz="1050" smtClean="0"/>
              <a:t>.</a:t>
            </a:r>
            <a:endParaRPr lang="en-US"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Activation functions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26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2530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" y="197517"/>
            <a:ext cx="905256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>
            <a:hlinkClick r:id="rId5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smtClean="0"/>
              <a:t>Pragati Baheti, “Activation Functions in Neural Networks [12 Types &amp; Use Cases</a:t>
            </a:r>
            <a:r>
              <a:rPr lang="en-US" sz="1050" smtClean="0"/>
              <a:t>]”, </a:t>
            </a:r>
            <a:r>
              <a:rPr lang="en-US" sz="1050" smtClean="0"/>
              <a:t>V7Labs, </a:t>
            </a:r>
            <a:r>
              <a:rPr lang="en-US" sz="1050" smtClean="0"/>
              <a:t>2 Mar 2023, url </a:t>
            </a:r>
            <a:r>
              <a:rPr lang="en-US" sz="1050" smtClean="0">
                <a:solidFill>
                  <a:srgbClr val="0070C0"/>
                </a:solidFill>
              </a:rPr>
              <a:t>https</a:t>
            </a:r>
            <a:r>
              <a:rPr lang="en-US" sz="1050" smtClean="0">
                <a:solidFill>
                  <a:srgbClr val="0070C0"/>
                </a:solidFill>
              </a:rPr>
              <a:t>://</a:t>
            </a:r>
            <a:r>
              <a:rPr lang="en-US" sz="1050" smtClean="0">
                <a:solidFill>
                  <a:srgbClr val="0070C0"/>
                </a:solidFill>
              </a:rPr>
              <a:t>www.v7labs.com/blog/neural-networks-activation-functions</a:t>
            </a:r>
            <a:r>
              <a:rPr lang="en-US" sz="1050" smtClean="0"/>
              <a:t> [20230418]</a:t>
            </a:r>
            <a:r>
              <a:rPr lang="en-US" sz="1050" smtClean="0">
                <a:solidFill>
                  <a:srgbClr val="0070C0"/>
                </a:solidFill>
              </a:rPr>
              <a:t>.</a:t>
            </a:r>
            <a:endParaRPr lang="en-US" sz="1050">
              <a:solidFill>
                <a:srgbClr val="0070C0"/>
              </a:solidFill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829425" y="2965450"/>
          <a:ext cx="2070100" cy="923925"/>
        </p:xfrm>
        <a:graphic>
          <a:graphicData uri="http://schemas.openxmlformats.org/presentationml/2006/ole">
            <p:oleObj spid="_x0000_s22533" name="Equation" r:id="rId6" imgW="825480" imgH="368280" progId="Equation.3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3527425" y="3227388"/>
          <a:ext cx="2568575" cy="474662"/>
        </p:xfrm>
        <a:graphic>
          <a:graphicData uri="http://schemas.openxmlformats.org/presentationml/2006/ole">
            <p:oleObj spid="_x0000_s22536" name="Equation" r:id="rId7" imgW="1028520" imgH="190440" progId="Equation.3">
              <p:embed/>
            </p:oleObj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68288" y="3244850"/>
          <a:ext cx="2162175" cy="476250"/>
        </p:xfrm>
        <a:graphic>
          <a:graphicData uri="http://schemas.openxmlformats.org/presentationml/2006/ole">
            <p:oleObj spid="_x0000_s22537" name="Equation" r:id="rId8" imgW="86328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1" name="Picture 2"/>
          <p:cNvPicPr>
            <a:picLocks noChangeArrowheads="1"/>
          </p:cNvPicPr>
          <p:nvPr/>
        </p:nvPicPr>
        <p:blipFill>
          <a:blip r:embed="rId3"/>
          <a:srcRect b="4129"/>
          <a:stretch>
            <a:fillRect/>
          </a:stretch>
        </p:blipFill>
        <p:spPr bwMode="auto">
          <a:xfrm>
            <a:off x="45720" y="185486"/>
            <a:ext cx="905256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>
            <a:hlinkClick r:id="rId4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smtClean="0"/>
              <a:t>Pragati Baheti, “Activation Functions in Neural Networks [12 Types &amp; Use Cases</a:t>
            </a:r>
            <a:r>
              <a:rPr lang="en-US" sz="1050" smtClean="0"/>
              <a:t>]”, </a:t>
            </a:r>
            <a:r>
              <a:rPr lang="en-US" sz="1050" smtClean="0"/>
              <a:t>V7Labs, </a:t>
            </a:r>
            <a:r>
              <a:rPr lang="en-US" sz="1050" smtClean="0"/>
              <a:t>2 Mar 2023, url </a:t>
            </a:r>
            <a:r>
              <a:rPr lang="en-US" sz="1050" smtClean="0">
                <a:solidFill>
                  <a:srgbClr val="0070C0"/>
                </a:solidFill>
              </a:rPr>
              <a:t>https</a:t>
            </a:r>
            <a:r>
              <a:rPr lang="en-US" sz="1050" smtClean="0">
                <a:solidFill>
                  <a:srgbClr val="0070C0"/>
                </a:solidFill>
              </a:rPr>
              <a:t>://</a:t>
            </a:r>
            <a:r>
              <a:rPr lang="en-US" sz="1050" smtClean="0">
                <a:solidFill>
                  <a:srgbClr val="0070C0"/>
                </a:solidFill>
              </a:rPr>
              <a:t>www.v7labs.com/blog/neural-networks-activation-functions</a:t>
            </a:r>
            <a:r>
              <a:rPr lang="en-US" sz="1050" smtClean="0"/>
              <a:t> [20230418]</a:t>
            </a:r>
            <a:r>
              <a:rPr lang="en-US" sz="1050" smtClean="0">
                <a:solidFill>
                  <a:srgbClr val="0070C0"/>
                </a:solidFill>
              </a:rPr>
              <a:t>.</a:t>
            </a:r>
            <a:endParaRPr lang="en-US" sz="1050">
              <a:solidFill>
                <a:srgbClr val="0070C0"/>
              </a:solidFill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732213" y="3252788"/>
          <a:ext cx="1171575" cy="474662"/>
        </p:xfrm>
        <a:graphic>
          <a:graphicData uri="http://schemas.openxmlformats.org/presentationml/2006/ole">
            <p:oleObj spid="_x0000_s24582" name="Equation" r:id="rId5" imgW="469800" imgH="190440" progId="Equation.3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5534025" y="2952750"/>
          <a:ext cx="3441700" cy="1052513"/>
        </p:xfrm>
        <a:graphic>
          <a:graphicData uri="http://schemas.openxmlformats.org/presentationml/2006/ole">
            <p:oleObj spid="_x0000_s24584" name="Equation" r:id="rId6" imgW="1371600" imgH="419040" progId="Equation.3">
              <p:embed/>
            </p:oleObj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60350" y="2989263"/>
          <a:ext cx="2325688" cy="987425"/>
        </p:xfrm>
        <a:graphic>
          <a:graphicData uri="http://schemas.openxmlformats.org/presentationml/2006/ole">
            <p:oleObj spid="_x0000_s24587" name="Equation" r:id="rId7" imgW="9270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3554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" y="194005"/>
            <a:ext cx="905256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smtClean="0"/>
              <a:t>Pragati Baheti, “Activation Functions in Neural Networks [12 Types &amp; Use Cases</a:t>
            </a:r>
            <a:r>
              <a:rPr lang="en-US" sz="1050" smtClean="0"/>
              <a:t>]”, </a:t>
            </a:r>
            <a:r>
              <a:rPr lang="en-US" sz="1050" smtClean="0"/>
              <a:t>V7Labs, </a:t>
            </a:r>
            <a:r>
              <a:rPr lang="en-US" sz="1050" smtClean="0"/>
              <a:t>2 Mar 2023, url </a:t>
            </a:r>
            <a:r>
              <a:rPr lang="en-US" sz="1050" smtClean="0">
                <a:solidFill>
                  <a:srgbClr val="0070C0"/>
                </a:solidFill>
              </a:rPr>
              <a:t>https</a:t>
            </a:r>
            <a:r>
              <a:rPr lang="en-US" sz="1050" smtClean="0">
                <a:solidFill>
                  <a:srgbClr val="0070C0"/>
                </a:solidFill>
              </a:rPr>
              <a:t>://</a:t>
            </a:r>
            <a:r>
              <a:rPr lang="en-US" sz="1050" smtClean="0">
                <a:solidFill>
                  <a:srgbClr val="0070C0"/>
                </a:solidFill>
              </a:rPr>
              <a:t>www.v7labs.com/blog/neural-networks-activation-functions</a:t>
            </a:r>
            <a:r>
              <a:rPr lang="en-US" sz="1050" smtClean="0"/>
              <a:t> [20230418]</a:t>
            </a:r>
            <a:r>
              <a:rPr lang="en-US" sz="1050" smtClean="0">
                <a:solidFill>
                  <a:srgbClr val="0070C0"/>
                </a:solidFill>
              </a:rPr>
              <a:t>.</a:t>
            </a:r>
            <a:endParaRPr lang="en-US" sz="1050">
              <a:solidFill>
                <a:srgbClr val="0070C0"/>
              </a:solidFill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133850" y="3032125"/>
          <a:ext cx="1870075" cy="887413"/>
        </p:xfrm>
        <a:graphic>
          <a:graphicData uri="http://schemas.openxmlformats.org/presentationml/2006/ole">
            <p:oleObj spid="_x0000_s23555" name="Equation" r:id="rId5" imgW="749160" imgH="35532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610350" y="3251200"/>
          <a:ext cx="2317750" cy="476250"/>
        </p:xfrm>
        <a:graphic>
          <a:graphicData uri="http://schemas.openxmlformats.org/presentationml/2006/ole">
            <p:oleObj spid="_x0000_s23556" name="Equation" r:id="rId6" imgW="927000" imgH="19044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50825" y="2967038"/>
          <a:ext cx="3254375" cy="1052512"/>
        </p:xfrm>
        <a:graphic>
          <a:graphicData uri="http://schemas.openxmlformats.org/presentationml/2006/ole">
            <p:oleObj spid="_x0000_s23557" name="Equation" r:id="rId7" imgW="129528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7465</TotalTime>
  <Words>336</Words>
  <Application>Microsoft Office PowerPoint</Application>
  <PresentationFormat>On-screen Show (16:9)</PresentationFormat>
  <Paragraphs>70</Paragraphs>
  <Slides>12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Equation</vt:lpstr>
      <vt:lpstr>Microsoft Equation 3.0</vt:lpstr>
      <vt:lpstr>Artificial Neural Network 2431 An illustration of learning process</vt:lpstr>
      <vt:lpstr>Outline</vt:lpstr>
      <vt:lpstr>Slide 3</vt:lpstr>
      <vt:lpstr>Neuron and layer types</vt:lpstr>
      <vt:lpstr>2-4-3-1 network</vt:lpstr>
      <vt:lpstr>Slide 6</vt:lpstr>
      <vt:lpstr>Slide 7</vt:lpstr>
      <vt:lpstr>Slide 8</vt:lpstr>
      <vt:lpstr>Slide 9</vt:lpstr>
      <vt:lpstr>Slide 10</vt:lpstr>
      <vt:lpstr>Neuron in a layer as vector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1257</cp:revision>
  <dcterms:created xsi:type="dcterms:W3CDTF">2012-12-06T09:55:31Z</dcterms:created>
  <dcterms:modified xsi:type="dcterms:W3CDTF">2023-04-17T22:03:58Z</dcterms:modified>
</cp:coreProperties>
</file>