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714" r:id="rId3"/>
    <p:sldId id="751" r:id="rId4"/>
    <p:sldId id="760" r:id="rId5"/>
    <p:sldId id="761" r:id="rId6"/>
    <p:sldId id="763" r:id="rId7"/>
    <p:sldId id="762" r:id="rId8"/>
    <p:sldId id="764" r:id="rId9"/>
    <p:sldId id="765" r:id="rId10"/>
    <p:sldId id="767" r:id="rId11"/>
    <p:sldId id="766" r:id="rId12"/>
    <p:sldId id="768" r:id="rId13"/>
    <p:sldId id="769" r:id="rId14"/>
    <p:sldId id="770" r:id="rId15"/>
    <p:sldId id="771" r:id="rId16"/>
    <p:sldId id="772" r:id="rId17"/>
    <p:sldId id="773" r:id="rId18"/>
    <p:sldId id="774" r:id="rId19"/>
    <p:sldId id="487" r:id="rId20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0016" autoAdjust="0"/>
  </p:normalViewPr>
  <p:slideViewPr>
    <p:cSldViewPr>
      <p:cViewPr>
        <p:scale>
          <a:sx n="100" d="100"/>
          <a:sy n="100" d="100"/>
        </p:scale>
        <p:origin x="426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0.png"/><Relationship Id="rId2" Type="http://schemas.openxmlformats.org/officeDocument/2006/relationships/hyperlink" Target="https://artemoppermann.com/activation-functions-in-deep-learning-sigmoid-tanh-relu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emoppermann.com/activation-functions-in-deep-learning-sigmoid-tanh-relu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doi.org/10.6100/IR459139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v7labs.com/blog/neural-networks-activation-fun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7labs.com/blog/neural-networks-activation-function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neural-networks-activation-function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Artificial Neural Network 2431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An illustration of learning process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r>
              <a:rPr lang="pt-BR" sz="1800" baseline="3000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Nuclear 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>
                <a:solidFill>
                  <a:schemeClr val="bg1"/>
                </a:solidFill>
              </a:rPr>
              <a:t>1</a:t>
            </a:r>
            <a:r>
              <a:rPr lang="en-US" sz="140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20230410-v2|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Feedforward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in a layer as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figure of </a:t>
            </a:r>
            <a:r>
              <a:rPr lang="en-US">
                <a:solidFill>
                  <a:srgbClr val="0070C0"/>
                </a:solidFill>
              </a:rPr>
              <a:t>2-4-3-1 network</a:t>
            </a:r>
            <a:r>
              <a:rPr lang="en-US"/>
              <a:t> there are following vectors representing each layers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1E06F0DB-26E4-8630-DFEA-225CBFF14F62}"/>
              </a:ext>
            </a:extLst>
          </p:cNvPr>
          <p:cNvSpPr/>
          <p:nvPr/>
        </p:nvSpPr>
        <p:spPr>
          <a:xfrm>
            <a:off x="2667000" y="1276350"/>
            <a:ext cx="2057400" cy="304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/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DD5B4-B7B4-5A34-E917-956C2342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87" y="2634148"/>
                <a:ext cx="837665" cy="616387"/>
              </a:xfrm>
              <a:prstGeom prst="rect">
                <a:avLst/>
              </a:prstGeom>
              <a:blipFill>
                <a:blip r:embed="rId4"/>
                <a:stretch>
                  <a:fillRect l="-730"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/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6724D-13D5-1958-494A-372107FA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01" y="2322332"/>
                <a:ext cx="832279" cy="1240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/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6E9112-7D36-F30D-D6BA-3ACDBDD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29" y="2478913"/>
                <a:ext cx="859210" cy="926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/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6B74CD-3D64-6A28-31E3-0B6F5386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87" y="2801565"/>
                <a:ext cx="832279" cy="281552"/>
              </a:xfrm>
              <a:prstGeom prst="rect">
                <a:avLst/>
              </a:prstGeom>
              <a:blipFill>
                <a:blip r:embed="rId7"/>
                <a:stretch>
                  <a:fillRect l="-7299" t="-26087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65A-3038-4C89-CA63-A1515329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as matrix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A6F8-1BB5-7B72-D40D-E4E53837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Weights connected two layers from previous network can be formulated as follow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4BAE-DDE5-67E1-DDC9-89178CDE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B5E3-1C4A-AD80-3541-DAA7746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9171-B33C-44E0-8424-65BAC064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/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63344-CB0A-8A1B-082B-1757EDC4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4" y="2369887"/>
                <a:ext cx="1752916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2711C9CE-339B-7E06-D9FE-93906007622A}"/>
              </a:ext>
            </a:extLst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Artem Oppermann, “Activation Functions in Deep Learning: Sigmoid, tanh, ReLU”, 14 Oct 2021, url </a:t>
            </a:r>
            <a:r>
              <a:rPr lang="en-US" sz="1050">
                <a:solidFill>
                  <a:srgbClr val="0070C0"/>
                </a:solidFill>
              </a:rPr>
              <a:t>https://artemoppermann.com/activation-functions-in-deep-learning-sigmoid-tanh-relu/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/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4DD96-53DC-6771-E0CD-B34D457F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1" y="2514446"/>
                <a:ext cx="3036665" cy="731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/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ID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C9937-05A5-E5DE-E427-A2386591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2741624"/>
                <a:ext cx="2302169" cy="276999"/>
              </a:xfrm>
              <a:prstGeom prst="rect">
                <a:avLst/>
              </a:prstGeom>
              <a:blipFill>
                <a:blip r:embed="rId5"/>
                <a:stretch>
                  <a:fillRect l="-3714" t="-28889" b="-5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E778-8347-50FD-6D30-C866F2E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propagation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Between two successive layers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is activation function</a:t>
                </a:r>
              </a:p>
              <a:p>
                <a:r>
                  <a:rPr lang="en-US"/>
                  <a:t>Final result      then compared to observed value</a:t>
                </a:r>
                <a:endParaRPr lang="en-ID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272A8-C3B9-6A2D-F62D-7AA6DC908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70-90B7-9C5F-7B34-AAC0C5F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36C-5290-F421-FC3D-862969C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7C76-BAA4-B5C7-7708-FC739903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/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17B2EB-085F-3F7C-661B-BCAE5469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800225"/>
                <a:ext cx="1547924" cy="276999"/>
              </a:xfrm>
              <a:prstGeom prst="rect">
                <a:avLst/>
              </a:prstGeom>
              <a:blipFill>
                <a:blip r:embed="rId3"/>
                <a:stretch>
                  <a:fillRect l="-3557" t="-43478" r="-10277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/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5CAEF5-566B-9868-13E8-AA5E2745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7" y="2385626"/>
                <a:ext cx="1613199" cy="276999"/>
              </a:xfrm>
              <a:prstGeom prst="rect">
                <a:avLst/>
              </a:prstGeom>
              <a:blipFill>
                <a:blip r:embed="rId4"/>
                <a:stretch>
                  <a:fillRect l="-1132" t="-43478" r="-7170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/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E0650-1CDA-67BC-3ECB-20040115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38" y="2971026"/>
                <a:ext cx="1603323" cy="276999"/>
              </a:xfrm>
              <a:prstGeom prst="rect">
                <a:avLst/>
              </a:prstGeom>
              <a:blipFill>
                <a:blip r:embed="rId5"/>
                <a:stretch>
                  <a:fillRect l="-1521" t="-43478" r="-7224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/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A42BF-A10A-914D-6160-3F6B0955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27" y="3943348"/>
                <a:ext cx="292644" cy="276999"/>
              </a:xfrm>
              <a:prstGeom prst="rect">
                <a:avLst/>
              </a:prstGeom>
              <a:blipFill>
                <a:blip r:embed="rId6"/>
                <a:stretch>
                  <a:fillRect l="-18750" t="-46667" r="-66667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/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A4983-6F11-F012-2236-6D3C8CFC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938167"/>
                <a:ext cx="197938" cy="276999"/>
              </a:xfrm>
              <a:prstGeom prst="rect">
                <a:avLst/>
              </a:prstGeom>
              <a:blipFill>
                <a:blip r:embed="rId7"/>
                <a:stretch>
                  <a:fillRect l="-28125" t="-44444" r="-10000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9251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B087F6-DC4D-D32F-C125-1118D3B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and weight change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9E59C-F8D0-9E7C-002D-8709EBDD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be defined as follow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Then, change of weight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with    is learning rate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5E67-1AA4-6B58-E7D4-6D7EEA7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642B-EBC6-C1EA-CD96-E85BCDE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C658-6FB1-BC6D-40A9-576719C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/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6AD67-8F63-E28B-98D0-65A656E4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698672"/>
                <a:ext cx="1370055" cy="276999"/>
              </a:xfrm>
              <a:prstGeom prst="rect">
                <a:avLst/>
              </a:prstGeom>
              <a:blipFill>
                <a:blip r:embed="rId2"/>
                <a:stretch>
                  <a:fillRect l="-1786" t="-46667" r="-11607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/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06AD7-1C00-1E50-3D06-2A70A8A4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2973199"/>
                <a:ext cx="1608389" cy="604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/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5323A-D874-51A4-8BC0-6A650BC43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11" y="3650218"/>
                <a:ext cx="246314" cy="369332"/>
              </a:xfrm>
              <a:prstGeom prst="rect">
                <a:avLst/>
              </a:prstGeom>
              <a:blipFill>
                <a:blip r:embed="rId4"/>
                <a:stretch>
                  <a:fillRect r="-22500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5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092-F9F5-F929-7F9F-E98413CF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 modification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9184-ADFC-4876-1328-B6C311A7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previous formulation, weight is updated using</a:t>
            </a:r>
          </a:p>
          <a:p>
            <a:endParaRPr lang="en-US"/>
          </a:p>
          <a:p>
            <a:endParaRPr lang="en-US"/>
          </a:p>
          <a:p>
            <a:r>
              <a:rPr lang="en-ID"/>
              <a:t>The process continues until certain expected value of total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E63C-8A57-03DC-44B2-FAD8A439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999A-407B-D01C-5947-022BF30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2B49-0AA4-9CF9-21FC-A195ADC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/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new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36183-947A-EC1C-19E2-769FDD7B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33550"/>
                <a:ext cx="2842573" cy="299313"/>
              </a:xfrm>
              <a:prstGeom prst="rect">
                <a:avLst/>
              </a:prstGeom>
              <a:blipFill>
                <a:blip r:embed="rId2"/>
                <a:stretch>
                  <a:fillRect l="-644" r="-858" b="-265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/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0260C6-413D-4033-6549-4F547C1A5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71750"/>
                <a:ext cx="228600" cy="369332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3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TensorFlow playground</a:t>
            </a:r>
          </a:p>
        </p:txBody>
      </p:sp>
    </p:spTree>
    <p:extLst>
      <p:ext uri="{BB962C8B-B14F-4D97-AF65-F5344CB8AC3E}">
        <p14:creationId xmlns:p14="http://schemas.microsoft.com/office/powerpoint/2010/main" val="328823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1132DC-ED40-D9B1-1EF1-FB2F0037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F55D52-9398-E3BD-7D36-5569229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0815-B319-015C-48EA-EB0BCDE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3488-EBE0-1D23-814A-CDFA2047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1438-A8F6-B730-93FF-A65F0270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FI4002-01 2022-2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2023-04-18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Architecture	3</a:t>
            </a:r>
          </a:p>
          <a:p>
            <a:pPr>
              <a:tabLst>
                <a:tab pos="3657600" algn="r"/>
              </a:tabLst>
            </a:pPr>
            <a:r>
              <a:rPr lang="en-US"/>
              <a:t>Activation functions	6</a:t>
            </a:r>
          </a:p>
          <a:p>
            <a:pPr>
              <a:tabLst>
                <a:tab pos="3657600" algn="r"/>
              </a:tabLst>
            </a:pPr>
            <a:r>
              <a:rPr lang="en-US"/>
              <a:t>Feedforward	10</a:t>
            </a:r>
          </a:p>
          <a:p>
            <a:pPr>
              <a:tabLst>
                <a:tab pos="3657600" algn="r"/>
              </a:tabLst>
            </a:pPr>
            <a:r>
              <a:rPr lang="en-US"/>
              <a:t>Backprogpagation	14</a:t>
            </a:r>
          </a:p>
          <a:p>
            <a:pPr>
              <a:tabLst>
                <a:tab pos="3657600" algn="r"/>
              </a:tabLst>
            </a:pPr>
            <a:r>
              <a:rPr lang="en-US"/>
              <a:t>TensorFlow playground	17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 and layer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Color</a:t>
            </a:r>
          </a:p>
          <a:p>
            <a:r>
              <a:rPr lang="en-US"/>
              <a:t>     input neuron</a:t>
            </a:r>
          </a:p>
          <a:p>
            <a:r>
              <a:rPr lang="en-US"/>
              <a:t>     hidden neuron</a:t>
            </a:r>
          </a:p>
          <a:p>
            <a:r>
              <a:rPr lang="en-US"/>
              <a:t>     output neuron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/>
              <a:t>Notation</a:t>
            </a:r>
          </a:p>
          <a:p>
            <a:r>
              <a:rPr lang="en-US"/>
              <a:t>      is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/>
              <a:t>-th neuron</a:t>
            </a:r>
            <a:br>
              <a:rPr lang="en-US"/>
            </a:br>
            <a:r>
              <a:rPr lang="en-US"/>
              <a:t>in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-th layer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2176318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738168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6271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/>
                <p:cNvSpPr txBox="1"/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2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900" y="2058194"/>
                  <a:ext cx="228600" cy="493713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Object 3"/>
                <p:cNvSpPr txBox="1"/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D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2020094"/>
                  <a:ext cx="228600" cy="493712"/>
                </a:xfrm>
                <a:prstGeom prst="rect">
                  <a:avLst/>
                </a:prstGeom>
                <a:blipFill>
                  <a:blip r:embed="rId4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input layer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hidden 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/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B21FC-4758-FDC1-CD0F-00930D23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61" y="3756314"/>
                <a:ext cx="319639" cy="276999"/>
              </a:xfrm>
              <a:prstGeom prst="rect">
                <a:avLst/>
              </a:prstGeom>
              <a:blipFill>
                <a:blip r:embed="rId5"/>
                <a:stretch>
                  <a:fillRect l="-9615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/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C0284-561D-602F-0867-F11FA1C3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80" y="3814856"/>
                <a:ext cx="319639" cy="276999"/>
              </a:xfrm>
              <a:prstGeom prst="rect">
                <a:avLst/>
              </a:prstGeom>
              <a:blipFill>
                <a:blip r:embed="rId6"/>
                <a:stretch>
                  <a:fillRect l="-9615" b="-222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/>
              <a:t>2-4-3-1 network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57300" y="1308073"/>
            <a:ext cx="6629400" cy="2438400"/>
            <a:chOff x="1257300" y="1678187"/>
            <a:chExt cx="6629400" cy="2438400"/>
          </a:xfrm>
        </p:grpSpPr>
        <p:grpSp>
          <p:nvGrpSpPr>
            <p:cNvPr id="21" name="Group 20"/>
            <p:cNvGrpSpPr/>
            <p:nvPr/>
          </p:nvGrpSpPr>
          <p:grpSpPr>
            <a:xfrm>
              <a:off x="1257300" y="1678187"/>
              <a:ext cx="6629400" cy="2438400"/>
              <a:chOff x="1143000" y="1733550"/>
              <a:chExt cx="6629400" cy="2438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467600" y="280035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251200" y="1733550"/>
                <a:ext cx="304800" cy="2438400"/>
                <a:chOff x="3581400" y="1733550"/>
                <a:chExt cx="304800" cy="24384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3581400" y="1733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581400" y="2444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581400" y="31559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81400" y="38671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59400" y="2114550"/>
                <a:ext cx="304800" cy="1676400"/>
                <a:chOff x="4686300" y="1809750"/>
                <a:chExt cx="304800" cy="16764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4686300" y="18097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686300" y="24955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86300" y="3181350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143000" y="2152650"/>
                <a:ext cx="304800" cy="1600200"/>
                <a:chOff x="1752600" y="1962150"/>
                <a:chExt cx="304800" cy="16002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752600" y="19621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52600" y="325755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2" name="Straight Arrow Connector 21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2285813" y="1062238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11" idx="2"/>
            </p:cNvCxnSpPr>
            <p:nvPr/>
          </p:nvCxnSpPr>
          <p:spPr>
            <a:xfrm>
              <a:off x="1562100" y="22496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5"/>
              <a:endCxn id="12" idx="1"/>
            </p:cNvCxnSpPr>
            <p:nvPr/>
          </p:nvCxnSpPr>
          <p:spPr>
            <a:xfrm rot="16200000" flipH="1">
              <a:off x="2069913" y="18050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8" idx="4"/>
              <a:endCxn id="13" idx="1"/>
            </p:cNvCxnSpPr>
            <p:nvPr/>
          </p:nvCxnSpPr>
          <p:spPr>
            <a:xfrm rot="16200000" flipH="1">
              <a:off x="1682750" y="2129036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0"/>
              <a:endCxn id="7" idx="3"/>
            </p:cNvCxnSpPr>
            <p:nvPr/>
          </p:nvCxnSpPr>
          <p:spPr>
            <a:xfrm rot="5400000" flipH="1" flipV="1">
              <a:off x="1682750" y="1665301"/>
              <a:ext cx="14543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7"/>
              <a:endCxn id="11" idx="3"/>
            </p:cNvCxnSpPr>
            <p:nvPr/>
          </p:nvCxnSpPr>
          <p:spPr>
            <a:xfrm rot="5400000" flipH="1" flipV="1">
              <a:off x="2069913" y="2097100"/>
              <a:ext cx="7877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6"/>
              <a:endCxn id="12" idx="2"/>
            </p:cNvCxnSpPr>
            <p:nvPr/>
          </p:nvCxnSpPr>
          <p:spPr>
            <a:xfrm flipV="1">
              <a:off x="1562100" y="3252987"/>
              <a:ext cx="1803400" cy="2921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5"/>
              <a:endCxn id="13" idx="2"/>
            </p:cNvCxnSpPr>
            <p:nvPr/>
          </p:nvCxnSpPr>
          <p:spPr>
            <a:xfrm rot="16200000" flipH="1">
              <a:off x="2285813" y="2884499"/>
              <a:ext cx="3113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7"/>
              <a:endCxn id="10" idx="1"/>
            </p:cNvCxnSpPr>
            <p:nvPr/>
          </p:nvCxnSpPr>
          <p:spPr>
            <a:xfrm rot="16200000" flipH="1">
              <a:off x="4381500" y="966987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6"/>
              <a:endCxn id="14" idx="1"/>
            </p:cNvCxnSpPr>
            <p:nvPr/>
          </p:nvCxnSpPr>
          <p:spPr>
            <a:xfrm>
              <a:off x="3670300" y="1830587"/>
              <a:ext cx="1848037" cy="959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" idx="5"/>
              <a:endCxn id="15" idx="0"/>
            </p:cNvCxnSpPr>
            <p:nvPr/>
          </p:nvCxnSpPr>
          <p:spPr>
            <a:xfrm rot="16200000" flipH="1">
              <a:off x="3879663" y="1684349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1" idx="7"/>
              <a:endCxn id="10" idx="2"/>
            </p:cNvCxnSpPr>
            <p:nvPr/>
          </p:nvCxnSpPr>
          <p:spPr>
            <a:xfrm rot="5400000" flipH="1" flipV="1">
              <a:off x="4438463" y="1398788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1" idx="6"/>
              <a:endCxn id="14" idx="2"/>
            </p:cNvCxnSpPr>
            <p:nvPr/>
          </p:nvCxnSpPr>
          <p:spPr>
            <a:xfrm>
              <a:off x="3670300" y="2541787"/>
              <a:ext cx="1803400" cy="3556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" idx="5"/>
              <a:endCxn id="15" idx="1"/>
            </p:cNvCxnSpPr>
            <p:nvPr/>
          </p:nvCxnSpPr>
          <p:spPr>
            <a:xfrm rot="16200000" flipH="1">
              <a:off x="4159063" y="21161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4159063" y="1785950"/>
              <a:ext cx="825874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2" idx="6"/>
              <a:endCxn id="14" idx="3"/>
            </p:cNvCxnSpPr>
            <p:nvPr/>
          </p:nvCxnSpPr>
          <p:spPr>
            <a:xfrm flipV="1">
              <a:off x="3670300" y="3005150"/>
              <a:ext cx="1848037" cy="2478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2" idx="5"/>
              <a:endCxn id="15" idx="2"/>
            </p:cNvCxnSpPr>
            <p:nvPr/>
          </p:nvCxnSpPr>
          <p:spPr>
            <a:xfrm rot="16200000" flipH="1">
              <a:off x="4438463" y="2547949"/>
              <a:ext cx="222437" cy="184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3" idx="7"/>
              <a:endCxn id="10" idx="4"/>
            </p:cNvCxnSpPr>
            <p:nvPr/>
          </p:nvCxnSpPr>
          <p:spPr>
            <a:xfrm rot="5400000" flipH="1" flipV="1">
              <a:off x="3879663" y="2109988"/>
              <a:ext cx="1492437" cy="20004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" idx="6"/>
              <a:endCxn id="14" idx="4"/>
            </p:cNvCxnSpPr>
            <p:nvPr/>
          </p:nvCxnSpPr>
          <p:spPr>
            <a:xfrm flipV="1">
              <a:off x="3670300" y="3049787"/>
              <a:ext cx="1955800" cy="91440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" idx="5"/>
              <a:endCxn id="15" idx="3"/>
            </p:cNvCxnSpPr>
            <p:nvPr/>
          </p:nvCxnSpPr>
          <p:spPr>
            <a:xfrm rot="5400000" flipH="1" flipV="1">
              <a:off x="4381500" y="2935113"/>
              <a:ext cx="381000" cy="1892674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" idx="6"/>
              <a:endCxn id="9" idx="1"/>
            </p:cNvCxnSpPr>
            <p:nvPr/>
          </p:nvCxnSpPr>
          <p:spPr>
            <a:xfrm>
              <a:off x="5778500" y="2211587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4" idx="6"/>
              <a:endCxn id="9" idx="2"/>
            </p:cNvCxnSpPr>
            <p:nvPr/>
          </p:nvCxnSpPr>
          <p:spPr>
            <a:xfrm>
              <a:off x="5778500" y="2897387"/>
              <a:ext cx="1803400" cy="1588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5" idx="6"/>
              <a:endCxn id="9" idx="3"/>
            </p:cNvCxnSpPr>
            <p:nvPr/>
          </p:nvCxnSpPr>
          <p:spPr>
            <a:xfrm flipV="1">
              <a:off x="5778500" y="3005150"/>
              <a:ext cx="1848037" cy="5780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Peter Bartus Leonard Meijer, “Neural Network Applications in Device and Subcircuit Modelling for Circuit Simulation”, PhD Thesis, Technische Universiteit Eindhoven, Eindhoven, Netherlands, May 1996, p 10, url </a:t>
            </a:r>
            <a:r>
              <a:rPr lang="en-US" sz="1050">
                <a:solidFill>
                  <a:srgbClr val="0070C0"/>
                </a:solidFill>
              </a:rPr>
              <a:t>https://doi.org/10.6100/IR459139</a:t>
            </a:r>
            <a:r>
              <a:rPr lang="en-US" sz="105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/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969AC-9B52-A57B-8D37-F889752B3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5" y="1701659"/>
                <a:ext cx="302583" cy="279628"/>
              </a:xfrm>
              <a:prstGeom prst="rect">
                <a:avLst/>
              </a:prstGeom>
              <a:blipFill>
                <a:blip r:embed="rId4"/>
                <a:stretch>
                  <a:fillRect l="-10204" r="-408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/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DA4733-E443-37B5-03FD-A1B197DB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0" y="2997059"/>
                <a:ext cx="302583" cy="279628"/>
              </a:xfrm>
              <a:prstGeom prst="rect">
                <a:avLst/>
              </a:prstGeom>
              <a:blipFill>
                <a:blip r:embed="rId5"/>
                <a:stretch>
                  <a:fillRect l="-10000" r="-4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/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66D142-F4C7-7D6F-A54D-07FB98E3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7" y="1064089"/>
                <a:ext cx="307520" cy="280205"/>
              </a:xfrm>
              <a:prstGeom prst="rect">
                <a:avLst/>
              </a:prstGeom>
              <a:blipFill>
                <a:blip r:embed="rId6"/>
                <a:stretch>
                  <a:fillRect l="-9804" r="-3922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/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785CF-2610-E90F-5B32-2E6F503F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6" y="1756595"/>
                <a:ext cx="307520" cy="280718"/>
              </a:xfrm>
              <a:prstGeom prst="rect">
                <a:avLst/>
              </a:prstGeom>
              <a:blipFill>
                <a:blip r:embed="rId7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/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C8E77-83DE-46F3-D086-50C51A07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36" y="2909537"/>
                <a:ext cx="307520" cy="282129"/>
              </a:xfrm>
              <a:prstGeom prst="rect">
                <a:avLst/>
              </a:prstGeom>
              <a:blipFill>
                <a:blip r:embed="rId8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/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8B2635E-1BA5-AECA-2B15-DA1D8302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99" y="3660444"/>
                <a:ext cx="307520" cy="279948"/>
              </a:xfrm>
              <a:prstGeom prst="rect">
                <a:avLst/>
              </a:prstGeom>
              <a:blipFill>
                <a:blip r:embed="rId9"/>
                <a:stretch>
                  <a:fillRect l="-9804" r="-39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/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3E0DCB-39F6-7AB0-659A-D288194AA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1396859"/>
                <a:ext cx="307520" cy="281552"/>
              </a:xfrm>
              <a:prstGeom prst="rect">
                <a:avLst/>
              </a:prstGeom>
              <a:blipFill>
                <a:blip r:embed="rId10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/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2C9B6-15A7-8475-7200-52C6B1AC5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9" y="2139969"/>
                <a:ext cx="307520" cy="282129"/>
              </a:xfrm>
              <a:prstGeom prst="rect">
                <a:avLst/>
              </a:prstGeom>
              <a:blipFill>
                <a:blip r:embed="rId11"/>
                <a:stretch>
                  <a:fillRect l="-10000" r="-4000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/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51362A-1915-B661-39A0-5B3231C7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18" y="2824968"/>
                <a:ext cx="307520" cy="283539"/>
              </a:xfrm>
              <a:prstGeom prst="rect">
                <a:avLst/>
              </a:prstGeom>
              <a:blipFill>
                <a:blip r:embed="rId12"/>
                <a:stretch>
                  <a:fillRect l="-10000" r="-4000" b="-19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/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DB53E-268E-A435-6EF0-FD06E5DC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17" y="2387459"/>
                <a:ext cx="302583" cy="279628"/>
              </a:xfrm>
              <a:prstGeom prst="rect">
                <a:avLst/>
              </a:prstGeom>
              <a:blipFill>
                <a:blip r:embed="rId13"/>
                <a:stretch>
                  <a:fillRect l="-10000" r="-6000" b="-19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822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" y="197517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hlinkClick r:id="rId4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/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5FB0-7BF6-5E5A-E303-7E9D653E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031" y="3105150"/>
                <a:ext cx="1714637" cy="537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/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231E3-57E0-4E2B-A4B8-A33DF256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2" y="3201989"/>
                <a:ext cx="1837426" cy="276999"/>
              </a:xfrm>
              <a:prstGeom prst="rect">
                <a:avLst/>
              </a:prstGeom>
              <a:blipFill>
                <a:blip r:embed="rId6"/>
                <a:stretch>
                  <a:fillRect l="-2326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/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3A128-0503-0997-E272-DFB0A232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01989"/>
                <a:ext cx="2144177" cy="276999"/>
              </a:xfrm>
              <a:prstGeom prst="rect">
                <a:avLst/>
              </a:prstGeom>
              <a:blipFill>
                <a:blip r:embed="rId7"/>
                <a:stretch>
                  <a:fillRect l="-1989" b="-260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D3AE44F-E73C-F7C6-EE7F-BA1204EBC88A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b="4129"/>
          <a:stretch>
            <a:fillRect/>
          </a:stretch>
        </p:blipFill>
        <p:spPr bwMode="auto">
          <a:xfrm>
            <a:off x="45720" y="185486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/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534F6-D4D7-CB0D-3713-74AA2F5D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9" y="3028950"/>
                <a:ext cx="1914691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/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B330C5-F6D2-4E30-1C7D-30C2CC97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22" y="3187894"/>
                <a:ext cx="962956" cy="276999"/>
              </a:xfrm>
              <a:prstGeom prst="rect">
                <a:avLst/>
              </a:prstGeom>
              <a:blipFill>
                <a:blip r:embed="rId5"/>
                <a:stretch>
                  <a:fillRect l="-5063" r="-1899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/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1854A7-430D-2E09-6AA4-79D20DD4D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92" y="3017462"/>
                <a:ext cx="2934458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FI4002-01 2022-2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2023-04-18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355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" y="194005"/>
            <a:ext cx="90525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3982"/>
            <a:ext cx="8229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Pragati Baheti, “Activation Functions in Neural Networks [12 Types &amp; Use Cases]”, V7Labs, 2 Mar 2023, url </a:t>
            </a:r>
            <a:r>
              <a:rPr lang="en-US" sz="1050">
                <a:solidFill>
                  <a:srgbClr val="0070C0"/>
                </a:solidFill>
              </a:rPr>
              <a:t>https://www.v7labs.com/blog/neural-networks-activation-functions</a:t>
            </a:r>
            <a:r>
              <a:rPr lang="en-US" sz="1050"/>
              <a:t> [20230418]</a:t>
            </a:r>
            <a:r>
              <a:rPr lang="en-US" sz="105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/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41A09-68A5-4368-93F6-D1F2AFB9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20" y="3135305"/>
                <a:ext cx="1597938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/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73B3B-3062-9CBD-CCE1-727482D6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0" y="3185141"/>
                <a:ext cx="2771784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/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A79-0B13-FE28-F89E-4BC23749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17072"/>
                <a:ext cx="1952393" cy="276999"/>
              </a:xfrm>
              <a:prstGeom prst="rect">
                <a:avLst/>
              </a:prstGeom>
              <a:blipFill>
                <a:blip r:embed="rId6"/>
                <a:stretch>
                  <a:fillRect l="-1250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710</Words>
  <Application>Microsoft Office PowerPoint</Application>
  <PresentationFormat>On-screen Show (16:9)</PresentationFormat>
  <Paragraphs>157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Artificial Neural Network 2431 An illustration of learning process</vt:lpstr>
      <vt:lpstr>Outline</vt:lpstr>
      <vt:lpstr>PowerPoint Presentation</vt:lpstr>
      <vt:lpstr>Neuron and layer types</vt:lpstr>
      <vt:lpstr>2-4-3-1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Neuron in a layer as vector</vt:lpstr>
      <vt:lpstr>Weight as matrix</vt:lpstr>
      <vt:lpstr>Information propagation</vt:lpstr>
      <vt:lpstr>PowerPoint Presentation</vt:lpstr>
      <vt:lpstr>Error and weight change</vt:lpstr>
      <vt:lpstr>Weight modification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1298</cp:revision>
  <dcterms:created xsi:type="dcterms:W3CDTF">2012-12-06T09:55:31Z</dcterms:created>
  <dcterms:modified xsi:type="dcterms:W3CDTF">2023-04-18T02:41:44Z</dcterms:modified>
</cp:coreProperties>
</file>