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714" r:id="rId3"/>
    <p:sldId id="751" r:id="rId4"/>
    <p:sldId id="760" r:id="rId5"/>
    <p:sldId id="761" r:id="rId6"/>
    <p:sldId id="763" r:id="rId7"/>
    <p:sldId id="762" r:id="rId8"/>
    <p:sldId id="764" r:id="rId9"/>
    <p:sldId id="765" r:id="rId10"/>
    <p:sldId id="767" r:id="rId11"/>
    <p:sldId id="766" r:id="rId12"/>
    <p:sldId id="768" r:id="rId13"/>
    <p:sldId id="769" r:id="rId14"/>
    <p:sldId id="770" r:id="rId15"/>
    <p:sldId id="771" r:id="rId16"/>
    <p:sldId id="772" r:id="rId17"/>
    <p:sldId id="773" r:id="rId18"/>
    <p:sldId id="774" r:id="rId19"/>
    <p:sldId id="775" r:id="rId20"/>
    <p:sldId id="776" r:id="rId21"/>
    <p:sldId id="777" r:id="rId22"/>
    <p:sldId id="778" r:id="rId23"/>
    <p:sldId id="779" r:id="rId24"/>
    <p:sldId id="780" r:id="rId25"/>
    <p:sldId id="781" r:id="rId26"/>
    <p:sldId id="782" r:id="rId27"/>
    <p:sldId id="783" r:id="rId28"/>
    <p:sldId id="784" r:id="rId29"/>
    <p:sldId id="785" r:id="rId30"/>
    <p:sldId id="487" r:id="rId31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0016" autoAdjust="0"/>
  </p:normalViewPr>
  <p:slideViewPr>
    <p:cSldViewPr>
      <p:cViewPr varScale="1">
        <p:scale>
          <a:sx n="88" d="100"/>
          <a:sy n="88" d="100"/>
        </p:scale>
        <p:origin x="84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0.png"/><Relationship Id="rId2" Type="http://schemas.openxmlformats.org/officeDocument/2006/relationships/hyperlink" Target="https://artemoppermann.com/activation-functions-in-deep-learning-sigmoid-tanh-relu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temoppermann.com/activation-functions-in-deep-learning-sigmoid-tanh-relu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s://doi.org/10.6100/IR459139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v7labs.com/blog/neural-networks-activation-func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7labs.com/blog/neural-networks-activation-function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neural-networks-activation-function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FI4002-01 2022-2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Artificial Neural Network 2431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An illustration of learning process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861369"/>
            <a:ext cx="7391398" cy="1360111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r>
              <a:rPr lang="pt-BR" sz="1800" baseline="30000">
                <a:solidFill>
                  <a:schemeClr val="bg1"/>
                </a:solidFill>
              </a:rPr>
              <a:t>1</a:t>
            </a:r>
            <a:endParaRPr lang="en-US" sz="14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>
                <a:solidFill>
                  <a:schemeClr val="bg1"/>
                </a:solidFill>
              </a:rPr>
              <a:t>1</a:t>
            </a:r>
            <a:r>
              <a:rPr lang="en-US" sz="1400">
                <a:solidFill>
                  <a:schemeClr val="bg1"/>
                </a:solidFill>
              </a:rPr>
              <a:t>Nuclear Physics and Biophysics Research Division, Faculty of Mathematics and Natural Sciences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>
                <a:solidFill>
                  <a:schemeClr val="bg1"/>
                </a:solidFill>
              </a:rPr>
              <a:t>1</a:t>
            </a:r>
            <a:r>
              <a:rPr lang="en-US" sz="1400">
                <a:solidFill>
                  <a:schemeClr val="bg1"/>
                </a:solidFill>
              </a:rPr>
              <a:t>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20230410-v3|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64393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Feedforward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 in a layer as vector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 figure of </a:t>
            </a:r>
            <a:r>
              <a:rPr lang="en-US">
                <a:solidFill>
                  <a:srgbClr val="0070C0"/>
                </a:solidFill>
              </a:rPr>
              <a:t>2-4-3-1 network</a:t>
            </a:r>
            <a:r>
              <a:rPr lang="en-US"/>
              <a:t> there are following vectors representing each layers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Artem Oppermann, “Activation Functions in Deep Learning: Sigmoid, tanh, ReLU”, 14 Oct 2021, url </a:t>
            </a:r>
            <a:r>
              <a:rPr lang="en-US" sz="1050">
                <a:solidFill>
                  <a:srgbClr val="0070C0"/>
                </a:solidFill>
              </a:rPr>
              <a:t>https://artemoppermann.com/activation-functions-in-deep-learning-sigmoid-tanh-relu/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1E06F0DB-26E4-8630-DFEA-225CBFF14F62}"/>
              </a:ext>
            </a:extLst>
          </p:cNvPr>
          <p:cNvSpPr/>
          <p:nvPr/>
        </p:nvSpPr>
        <p:spPr>
          <a:xfrm>
            <a:off x="2667000" y="1276350"/>
            <a:ext cx="2057400" cy="304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DD5B4-B7B4-5A34-E917-956C234292E8}"/>
                  </a:ext>
                </a:extLst>
              </p:cNvPr>
              <p:cNvSpPr txBox="1"/>
              <p:nvPr/>
            </p:nvSpPr>
            <p:spPr>
              <a:xfrm>
                <a:off x="1041187" y="2634148"/>
                <a:ext cx="83766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DD5B4-B7B4-5A34-E917-956C2342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87" y="2634148"/>
                <a:ext cx="837665" cy="616387"/>
              </a:xfrm>
              <a:prstGeom prst="rect">
                <a:avLst/>
              </a:prstGeom>
              <a:blipFill>
                <a:blip r:embed="rId4"/>
                <a:stretch>
                  <a:fillRect l="-730"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6724D-13D5-1958-494A-372107FA237C}"/>
                  </a:ext>
                </a:extLst>
              </p:cNvPr>
              <p:cNvSpPr txBox="1"/>
              <p:nvPr/>
            </p:nvSpPr>
            <p:spPr>
              <a:xfrm>
                <a:off x="3042401" y="2322332"/>
                <a:ext cx="832279" cy="1240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6724D-13D5-1958-494A-372107FA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01" y="2322332"/>
                <a:ext cx="832279" cy="1240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6E9112-7D36-F30D-D6BA-3ACDBDD1AB84}"/>
                  </a:ext>
                </a:extLst>
              </p:cNvPr>
              <p:cNvSpPr txBox="1"/>
              <p:nvPr/>
            </p:nvSpPr>
            <p:spPr>
              <a:xfrm>
                <a:off x="5038229" y="2478913"/>
                <a:ext cx="859210" cy="926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6E9112-7D36-F30D-D6BA-3ACDBDD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29" y="2478913"/>
                <a:ext cx="859210" cy="926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6B74CD-3D64-6A28-31E3-0B6F538645B5}"/>
                  </a:ext>
                </a:extLst>
              </p:cNvPr>
              <p:cNvSpPr txBox="1"/>
              <p:nvPr/>
            </p:nvSpPr>
            <p:spPr>
              <a:xfrm>
                <a:off x="7060987" y="2801565"/>
                <a:ext cx="832279" cy="28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6B74CD-3D64-6A28-31E3-0B6F5386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987" y="2801565"/>
                <a:ext cx="832279" cy="281552"/>
              </a:xfrm>
              <a:prstGeom prst="rect">
                <a:avLst/>
              </a:prstGeom>
              <a:blipFill>
                <a:blip r:embed="rId7"/>
                <a:stretch>
                  <a:fillRect l="-7299" t="-26087" b="-5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E65A-3038-4C89-CA63-A1515329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 as matrix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A6F8-1BB5-7B72-D40D-E4E53837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Weights connected two layers from previous network can be formulated as follow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4BAE-DDE5-67E1-DDC9-89178CDE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B5E3-1C4A-AD80-3541-DAA7746A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9171-B33C-44E0-8424-65BAC064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D63344-CB0A-8A1B-082B-1757EDC46E6D}"/>
                  </a:ext>
                </a:extLst>
              </p:cNvPr>
              <p:cNvSpPr txBox="1"/>
              <p:nvPr/>
            </p:nvSpPr>
            <p:spPr>
              <a:xfrm>
                <a:off x="914084" y="2369887"/>
                <a:ext cx="175291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D63344-CB0A-8A1B-082B-1757EDC46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84" y="2369887"/>
                <a:ext cx="1752916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hlinkClick r:id="rId3"/>
            <a:extLst>
              <a:ext uri="{FF2B5EF4-FFF2-40B4-BE49-F238E27FC236}">
                <a16:creationId xmlns:a16="http://schemas.microsoft.com/office/drawing/2014/main" id="{2711C9CE-339B-7E06-D9FE-93906007622A}"/>
              </a:ext>
            </a:extLst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Artem Oppermann, “Activation Functions in Deep Learning: Sigmoid, tanh, ReLU”, 14 Oct 2021, url </a:t>
            </a:r>
            <a:r>
              <a:rPr lang="en-US" sz="1050">
                <a:solidFill>
                  <a:srgbClr val="0070C0"/>
                </a:solidFill>
              </a:rPr>
              <a:t>https://artemoppermann.com/activation-functions-in-deep-learning-sigmoid-tanh-relu/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4DD96-53DC-6771-E0CD-B34D457FA684}"/>
                  </a:ext>
                </a:extLst>
              </p:cNvPr>
              <p:cNvSpPr txBox="1"/>
              <p:nvPr/>
            </p:nvSpPr>
            <p:spPr>
              <a:xfrm>
                <a:off x="3002721" y="2514446"/>
                <a:ext cx="3036665" cy="731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4DD96-53DC-6771-E0CD-B34D457F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1" y="2514446"/>
                <a:ext cx="3036665" cy="731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6C9937-05A5-E5DE-E427-A23865915888}"/>
                  </a:ext>
                </a:extLst>
              </p:cNvPr>
              <p:cNvSpPr txBox="1"/>
              <p:nvPr/>
            </p:nvSpPr>
            <p:spPr>
              <a:xfrm>
                <a:off x="6375106" y="2741624"/>
                <a:ext cx="2302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6C9937-05A5-E5DE-E427-A2386591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06" y="2741624"/>
                <a:ext cx="2302169" cy="276999"/>
              </a:xfrm>
              <a:prstGeom prst="rect">
                <a:avLst/>
              </a:prstGeom>
              <a:blipFill>
                <a:blip r:embed="rId5"/>
                <a:stretch>
                  <a:fillRect l="-3714" t="-28889" b="-5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9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E778-8347-50FD-6D30-C866F2E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propagation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272A8-C3B9-6A2D-F62D-7AA6DC908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Between two successive layers</a:t>
                </a: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is activation function</a:t>
                </a:r>
              </a:p>
              <a:p>
                <a:r>
                  <a:rPr lang="en-US"/>
                  <a:t>Final result      then compared to observed value</a:t>
                </a:r>
                <a:endParaRPr lang="en-ID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272A8-C3B9-6A2D-F62D-7AA6DC908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4470-90B7-9C5F-7B34-AAC0C5F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36C-5290-F421-FC3D-862969C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7C76-BAA4-B5C7-7708-FC739903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17B2EB-085F-3F7C-661B-BCAE5469C3A3}"/>
                  </a:ext>
                </a:extLst>
              </p:cNvPr>
              <p:cNvSpPr txBox="1"/>
              <p:nvPr/>
            </p:nvSpPr>
            <p:spPr>
              <a:xfrm>
                <a:off x="923925" y="1800225"/>
                <a:ext cx="154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17B2EB-085F-3F7C-661B-BCAE5469C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800225"/>
                <a:ext cx="1547924" cy="276999"/>
              </a:xfrm>
              <a:prstGeom prst="rect">
                <a:avLst/>
              </a:prstGeom>
              <a:blipFill>
                <a:blip r:embed="rId3"/>
                <a:stretch>
                  <a:fillRect l="-3557" t="-43478" r="-10277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5CAEF5-566B-9868-13E8-AA5E2745F7E9}"/>
                  </a:ext>
                </a:extLst>
              </p:cNvPr>
              <p:cNvSpPr txBox="1"/>
              <p:nvPr/>
            </p:nvSpPr>
            <p:spPr>
              <a:xfrm>
                <a:off x="891287" y="2385626"/>
                <a:ext cx="16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5CAEF5-566B-9868-13E8-AA5E2745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87" y="2385626"/>
                <a:ext cx="1613199" cy="276999"/>
              </a:xfrm>
              <a:prstGeom prst="rect">
                <a:avLst/>
              </a:prstGeom>
              <a:blipFill>
                <a:blip r:embed="rId4"/>
                <a:stretch>
                  <a:fillRect l="-1132" t="-43478" r="-7170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E0650-1CDA-67BC-3ECB-20040115C7DA}"/>
                  </a:ext>
                </a:extLst>
              </p:cNvPr>
              <p:cNvSpPr txBox="1"/>
              <p:nvPr/>
            </p:nvSpPr>
            <p:spPr>
              <a:xfrm>
                <a:off x="929738" y="2971026"/>
                <a:ext cx="1603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E0650-1CDA-67BC-3ECB-20040115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38" y="2971026"/>
                <a:ext cx="1603323" cy="276999"/>
              </a:xfrm>
              <a:prstGeom prst="rect">
                <a:avLst/>
              </a:prstGeom>
              <a:blipFill>
                <a:blip r:embed="rId5"/>
                <a:stretch>
                  <a:fillRect l="-1521" t="-43478" r="-7224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1A42BF-A10A-914D-6160-3F6B0955DDCB}"/>
                  </a:ext>
                </a:extLst>
              </p:cNvPr>
              <p:cNvSpPr txBox="1"/>
              <p:nvPr/>
            </p:nvSpPr>
            <p:spPr>
              <a:xfrm>
                <a:off x="2325527" y="394334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1A42BF-A10A-914D-6160-3F6B0955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7" y="3943348"/>
                <a:ext cx="292644" cy="276999"/>
              </a:xfrm>
              <a:prstGeom prst="rect">
                <a:avLst/>
              </a:prstGeom>
              <a:blipFill>
                <a:blip r:embed="rId6"/>
                <a:stretch>
                  <a:fillRect l="-18750" t="-46667" r="-66667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A4983-6F11-F012-2236-6D3C8CFC430E}"/>
                  </a:ext>
                </a:extLst>
              </p:cNvPr>
              <p:cNvSpPr txBox="1"/>
              <p:nvPr/>
            </p:nvSpPr>
            <p:spPr>
              <a:xfrm>
                <a:off x="6934200" y="3938167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A4983-6F11-F012-2236-6D3C8CFC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938167"/>
                <a:ext cx="197938" cy="276999"/>
              </a:xfrm>
              <a:prstGeom prst="rect">
                <a:avLst/>
              </a:prstGeom>
              <a:blipFill>
                <a:blip r:embed="rId7"/>
                <a:stretch>
                  <a:fillRect l="-28125" t="-44444" r="-100000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92517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B087F6-DC4D-D32F-C125-1118D3BB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and weight change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99E59C-F8D0-9E7C-002D-8709EBDD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can be defined as follow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Then, change of weight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with    is learning rate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5E67-1AA4-6B58-E7D4-6D7EEA72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642B-EBC6-C1EA-CD96-E85BCDEA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C658-6FB1-BC6D-40A9-576719C2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56AD67-8F63-E28B-98D0-65A656E4A213}"/>
                  </a:ext>
                </a:extLst>
              </p:cNvPr>
              <p:cNvSpPr txBox="1"/>
              <p:nvPr/>
            </p:nvSpPr>
            <p:spPr>
              <a:xfrm>
                <a:off x="923925" y="1698672"/>
                <a:ext cx="137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56AD67-8F63-E28B-98D0-65A656E4A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698672"/>
                <a:ext cx="1370055" cy="276999"/>
              </a:xfrm>
              <a:prstGeom prst="rect">
                <a:avLst/>
              </a:prstGeom>
              <a:blipFill>
                <a:blip r:embed="rId2"/>
                <a:stretch>
                  <a:fillRect l="-1786" t="-46667" r="-11607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06AD7-1C00-1E50-3D06-2A70A8A423EA}"/>
                  </a:ext>
                </a:extLst>
              </p:cNvPr>
              <p:cNvSpPr txBox="1"/>
              <p:nvPr/>
            </p:nvSpPr>
            <p:spPr>
              <a:xfrm>
                <a:off x="923925" y="2973199"/>
                <a:ext cx="1608389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06AD7-1C00-1E50-3D06-2A70A8A4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2973199"/>
                <a:ext cx="1608389" cy="604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A5323A-D874-51A4-8BC0-6A650BC43451}"/>
                  </a:ext>
                </a:extLst>
              </p:cNvPr>
              <p:cNvSpPr txBox="1"/>
              <p:nvPr/>
            </p:nvSpPr>
            <p:spPr>
              <a:xfrm>
                <a:off x="1401511" y="3650218"/>
                <a:ext cx="2463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A5323A-D874-51A4-8BC0-6A650BC43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11" y="3650218"/>
                <a:ext cx="246314" cy="369332"/>
              </a:xfrm>
              <a:prstGeom prst="rect">
                <a:avLst/>
              </a:prstGeom>
              <a:blipFill>
                <a:blip r:embed="rId4"/>
                <a:stretch>
                  <a:fillRect r="-22500" b="-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45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A092-F9F5-F929-7F9F-E98413CF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 modification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9184-ADFC-4876-1328-B6C311A7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previous formulation, weight is updated using</a:t>
            </a:r>
          </a:p>
          <a:p>
            <a:endParaRPr lang="en-US"/>
          </a:p>
          <a:p>
            <a:endParaRPr lang="en-US"/>
          </a:p>
          <a:p>
            <a:r>
              <a:rPr lang="en-ID"/>
              <a:t>The process continues until certain expected value of total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E63C-8A57-03DC-44B2-FAD8A439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999A-407B-D01C-5947-022BF30D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2B49-0AA4-9CF9-21FC-A195ADC0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36183-947A-EC1C-19E2-769FDD7BF0F3}"/>
                  </a:ext>
                </a:extLst>
              </p:cNvPr>
              <p:cNvSpPr txBox="1"/>
              <p:nvPr/>
            </p:nvSpPr>
            <p:spPr>
              <a:xfrm>
                <a:off x="914400" y="1733550"/>
                <a:ext cx="284257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new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old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36183-947A-EC1C-19E2-769FDD7B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33550"/>
                <a:ext cx="2842573" cy="299313"/>
              </a:xfrm>
              <a:prstGeom prst="rect">
                <a:avLst/>
              </a:prstGeom>
              <a:blipFill>
                <a:blip r:embed="rId2"/>
                <a:stretch>
                  <a:fillRect l="-644" r="-858" b="-265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0260C6-413D-4033-6549-4F547C1A5439}"/>
                  </a:ext>
                </a:extLst>
              </p:cNvPr>
              <p:cNvSpPr txBox="1"/>
              <p:nvPr/>
            </p:nvSpPr>
            <p:spPr>
              <a:xfrm>
                <a:off x="8077200" y="257175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0260C6-413D-4033-6549-4F547C1A5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71750"/>
                <a:ext cx="228600" cy="369332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33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TensorFlow playground</a:t>
            </a:r>
          </a:p>
        </p:txBody>
      </p:sp>
    </p:spTree>
    <p:extLst>
      <p:ext uri="{BB962C8B-B14F-4D97-AF65-F5344CB8AC3E}">
        <p14:creationId xmlns:p14="http://schemas.microsoft.com/office/powerpoint/2010/main" val="328823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1132DC-ED40-D9B1-1EF1-FB2F0037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neural network playground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F55D52-9398-E3BD-7D36-5569229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https://playground.tensorflow.org/</a:t>
            </a:r>
          </a:p>
          <a:p>
            <a:r>
              <a:rPr lang="en-US"/>
              <a:t>It can help in visualizing how an ANN works</a:t>
            </a:r>
          </a:p>
          <a:p>
            <a:r>
              <a:rPr lang="en-US"/>
              <a:t>Let’s try the classification this time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0815-B319-015C-48EA-EB0BCDED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3488-EBE0-1D23-814A-CDFA2047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1438-A8F6-B730-93FF-A65F0270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7D29A51E-DD2F-3D9B-817D-52349A553111}"/>
              </a:ext>
            </a:extLst>
          </p:cNvPr>
          <p:cNvSpPr/>
          <p:nvPr/>
        </p:nvSpPr>
        <p:spPr>
          <a:xfrm>
            <a:off x="1284514" y="1232809"/>
            <a:ext cx="4343400" cy="38099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CF3A30-2702-6A75-4A57-E95FB135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42950"/>
            <a:ext cx="6858000" cy="4022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DFE4-1ABB-02DF-DCA3-46DE93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 (initial condition)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512-F92F-F581-71C7-56F0F49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9777-C90F-50B4-E1FC-1FA94B1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6F45-40B3-2D44-BF49-03B0D0E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Architecture	3</a:t>
            </a:r>
          </a:p>
          <a:p>
            <a:pPr>
              <a:tabLst>
                <a:tab pos="3657600" algn="r"/>
              </a:tabLst>
            </a:pPr>
            <a:r>
              <a:rPr lang="en-US"/>
              <a:t>Activation functions	6</a:t>
            </a:r>
          </a:p>
          <a:p>
            <a:pPr>
              <a:tabLst>
                <a:tab pos="3657600" algn="r"/>
              </a:tabLst>
            </a:pPr>
            <a:r>
              <a:rPr lang="en-US"/>
              <a:t>Feedforward	10</a:t>
            </a:r>
          </a:p>
          <a:p>
            <a:pPr>
              <a:tabLst>
                <a:tab pos="3657600" algn="r"/>
              </a:tabLst>
            </a:pPr>
            <a:r>
              <a:rPr lang="en-US"/>
              <a:t>Backprogpagation	14</a:t>
            </a:r>
          </a:p>
          <a:p>
            <a:pPr>
              <a:tabLst>
                <a:tab pos="3657600" algn="r"/>
              </a:tabLst>
            </a:pPr>
            <a:r>
              <a:rPr lang="en-US"/>
              <a:t>TensorFlow playground	17</a:t>
            </a:r>
          </a:p>
          <a:p>
            <a:pPr>
              <a:tabLst>
                <a:tab pos="3657600" algn="r"/>
              </a:tabLst>
            </a:pPr>
            <a:r>
              <a:rPr lang="en-US"/>
              <a:t>Assignment	27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0D72A6-C78F-E4A9-F348-7AF9D69F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2734"/>
            <a:ext cx="6858000" cy="405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DFE4-1ABB-02DF-DCA3-46DE93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 (final condition)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512-F92F-F581-71C7-56F0F49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9777-C90F-50B4-E1FC-1FA94B1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6F45-40B3-2D44-BF49-03B0D0E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8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A8365-D5F1-0BE1-F4D5-CE716163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53786"/>
            <a:ext cx="6858000" cy="399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DFE4-1ABB-02DF-DCA3-46DE93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(initial condition)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512-F92F-F581-71C7-56F0F49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9777-C90F-50B4-E1FC-1FA94B1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6F45-40B3-2D44-BF49-03B0D0E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BA6DD-278B-5770-CD62-EEF20614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55" y="819150"/>
            <a:ext cx="6528690" cy="3846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DFE4-1ABB-02DF-DCA3-46DE93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(final condition)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512-F92F-F581-71C7-56F0F496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9777-C90F-50B4-E1FC-1FA94B1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6F45-40B3-2D44-BF49-03B0D0E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C7728-14FF-27E6-56FC-A95E3DF5871E}"/>
              </a:ext>
            </a:extLst>
          </p:cNvPr>
          <p:cNvSpPr txBox="1"/>
          <p:nvPr/>
        </p:nvSpPr>
        <p:spPr>
          <a:xfrm>
            <a:off x="2438400" y="3105834"/>
            <a:ext cx="289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It is not able to classify with current architecture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3875-5F0B-869F-DE18-11F28F7F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(initial condition)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B8F0-BBE7-ED68-9C08-67A17BD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2632-8200-BFC1-A647-D26ADC03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6062-AEE4-B75E-FE25-C02D36F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997FC-ABFA-A2CB-D320-8DB04185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95350"/>
            <a:ext cx="6400800" cy="3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3875-5F0B-869F-DE18-11F28F7F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(final condition)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B8F0-BBE7-ED68-9C08-67A17BD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2632-8200-BFC1-A647-D26ADC03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6062-AEE4-B75E-FE25-C02D36F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D542F-5D56-B15A-EF99-90397412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86281"/>
            <a:ext cx="6400800" cy="373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70D6E-5984-1249-79F3-347AE49557CF}"/>
              </a:ext>
            </a:extLst>
          </p:cNvPr>
          <p:cNvSpPr txBox="1"/>
          <p:nvPr/>
        </p:nvSpPr>
        <p:spPr>
          <a:xfrm>
            <a:off x="2438400" y="3308677"/>
            <a:ext cx="289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It is able to classify with current architecture, but not fully right</a:t>
            </a:r>
            <a:endParaRPr lang="en-ID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9F98-CB98-5D0F-03B4-CD0C4553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(initial condition)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8F3D-1CE2-94E9-D3E6-3F76FCBB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98C64-01F3-389E-B587-924FC9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29826-642C-349B-D394-1F3A56E4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196D7-774A-A5CF-7E8B-848E3185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95350"/>
            <a:ext cx="6400800" cy="37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9F98-CB98-5D0F-03B4-CD0C4553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 (final condition)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8F3D-1CE2-94E9-D3E6-3F76FCBB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98C64-01F3-389E-B587-924FC9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29826-642C-349B-D394-1F3A56E4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8A74A-D615-0E69-C6C0-39B03781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95937"/>
            <a:ext cx="6400800" cy="3756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F7C4-31EF-A866-8CEE-A35D203A3981}"/>
              </a:ext>
            </a:extLst>
          </p:cNvPr>
          <p:cNvSpPr txBox="1"/>
          <p:nvPr/>
        </p:nvSpPr>
        <p:spPr>
          <a:xfrm>
            <a:off x="2362200" y="3638550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It is better</a:t>
            </a:r>
            <a:endParaRPr lang="en-ID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4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78175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9C666F-1AC0-D5D2-45C1-56AC5555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Case 2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E948F7-1887-33A3-2A5F-A0032971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results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FCD5-4355-F4A2-987A-038830AD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AA61-A833-50C6-D19A-31DD59E2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A93B-6C8D-3CA8-49FD-DCEA115D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F4ACD-8CDA-43B6-EF84-F1A591244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01468"/>
            <a:ext cx="2438398" cy="2470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8FFD6-992E-434E-0967-C1405F51D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056" y="1702455"/>
            <a:ext cx="2449086" cy="2469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57D4FC-317F-21EE-9CAB-E65D30A60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725370"/>
            <a:ext cx="2438398" cy="24465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44647B-0618-0B3F-AF18-BAC36E2633F7}"/>
              </a:ext>
            </a:extLst>
          </p:cNvPr>
          <p:cNvSpPr txBox="1"/>
          <p:nvPr/>
        </p:nvSpPr>
        <p:spPr>
          <a:xfrm>
            <a:off x="1752598" y="4198620"/>
            <a:ext cx="762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2 - 1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5436EC-C11E-2242-B7B1-0640F29A201A}"/>
              </a:ext>
            </a:extLst>
          </p:cNvPr>
          <p:cNvSpPr txBox="1"/>
          <p:nvPr/>
        </p:nvSpPr>
        <p:spPr>
          <a:xfrm>
            <a:off x="4267198" y="4198620"/>
            <a:ext cx="106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2 - 2 - 1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D4F75D-165A-247D-353D-E7D79E344188}"/>
              </a:ext>
            </a:extLst>
          </p:cNvPr>
          <p:cNvSpPr txBox="1"/>
          <p:nvPr/>
        </p:nvSpPr>
        <p:spPr>
          <a:xfrm>
            <a:off x="6934198" y="4198620"/>
            <a:ext cx="106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2 - 4 - 1</a:t>
            </a:r>
          </a:p>
        </p:txBody>
      </p:sp>
    </p:spTree>
    <p:extLst>
      <p:ext uri="{BB962C8B-B14F-4D97-AF65-F5344CB8AC3E}">
        <p14:creationId xmlns:p14="http://schemas.microsoft.com/office/powerpoint/2010/main" val="126749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C62-92A0-A618-0135-F97D0B72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Architecture and features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4D3F-244A-81E9-3546-63212BE59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Target:</a:t>
            </a:r>
            <a:endParaRPr lang="en-ID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EB61C1-CB42-6398-A4B0-573643948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Please provide:</a:t>
            </a:r>
          </a:p>
          <a:p>
            <a:pPr lvl="1"/>
            <a:r>
              <a:rPr lang="en-US"/>
              <a:t>Features?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..)</a:t>
            </a:r>
          </a:p>
          <a:p>
            <a:pPr lvl="1"/>
            <a:r>
              <a:rPr lang="en-ID"/>
              <a:t>Architecture? (e.g. 2-3-4-1, ..)</a:t>
            </a:r>
          </a:p>
          <a:p>
            <a:pPr lvl="1"/>
            <a:r>
              <a:rPr lang="en-ID"/>
              <a:t>Learning rata?</a:t>
            </a:r>
          </a:p>
          <a:p>
            <a:pPr lvl="1"/>
            <a:r>
              <a:rPr lang="en-ID"/>
              <a:t>Activation function?</a:t>
            </a:r>
          </a:p>
          <a:p>
            <a:pPr lvl="1"/>
            <a:r>
              <a:rPr lang="en-ID"/>
              <a:t>Regularization?</a:t>
            </a:r>
          </a:p>
          <a:p>
            <a:pPr lvl="1"/>
            <a:r>
              <a:rPr lang="en-ID"/>
              <a:t>Number of attemps?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52B9-9BF4-9782-D2D9-E1F6EBE8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3283-0672-39AC-60C2-735E06C3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C856-9785-AB0F-2289-23C32BC7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D9194-F2B7-E129-AFFF-20B20979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28" y="1701468"/>
            <a:ext cx="2427370" cy="24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FI4002-01 2022-2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2023-04-18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Thank you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372350" y="1962150"/>
            <a:ext cx="533400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010275" y="1962150"/>
            <a:ext cx="533400" cy="2209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419600" y="1962150"/>
            <a:ext cx="5334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 and layer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Color</a:t>
            </a:r>
          </a:p>
          <a:p>
            <a:r>
              <a:rPr lang="en-US"/>
              <a:t>     input neuron</a:t>
            </a:r>
          </a:p>
          <a:p>
            <a:r>
              <a:rPr lang="en-US"/>
              <a:t>     hidden neuron</a:t>
            </a:r>
          </a:p>
          <a:p>
            <a:r>
              <a:rPr lang="en-US"/>
              <a:t>     output neuron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/>
              <a:t>Notation</a:t>
            </a:r>
          </a:p>
          <a:p>
            <a:r>
              <a:rPr lang="en-US"/>
              <a:t>      is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/>
              <a:t>-th neuron</a:t>
            </a:r>
            <a:br>
              <a:rPr lang="en-US"/>
            </a:br>
            <a:r>
              <a:rPr lang="en-US"/>
              <a:t>in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-th layer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2176318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" y="1738168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26271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24375" y="2387787"/>
            <a:ext cx="304800" cy="1295400"/>
            <a:chOff x="4114800" y="1657350"/>
            <a:chExt cx="304800" cy="1295400"/>
          </a:xfrm>
        </p:grpSpPr>
        <p:sp>
          <p:nvSpPr>
            <p:cNvPr id="10" name="Oval 9"/>
            <p:cNvSpPr/>
            <p:nvPr/>
          </p:nvSpPr>
          <p:spPr>
            <a:xfrm>
              <a:off x="4114800" y="16573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6479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11"/>
                <p:cNvSpPr txBox="1"/>
                <p:nvPr/>
              </p:nvSpPr>
              <p:spPr bwMode="auto">
                <a:xfrm>
                  <a:off x="4152900" y="2058194"/>
                  <a:ext cx="228600" cy="49371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D"/>
                </a:p>
              </p:txBody>
            </p:sp>
          </mc:Choice>
          <mc:Fallback xmlns="">
            <p:sp>
              <p:nvSpPr>
                <p:cNvPr id="12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900" y="2058194"/>
                  <a:ext cx="228600" cy="493713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124575" y="2273487"/>
            <a:ext cx="304800" cy="1524000"/>
            <a:chOff x="5067300" y="1504950"/>
            <a:chExt cx="304800" cy="1524000"/>
          </a:xfrm>
        </p:grpSpPr>
        <p:sp>
          <p:nvSpPr>
            <p:cNvPr id="13" name="Oval 12"/>
            <p:cNvSpPr/>
            <p:nvPr/>
          </p:nvSpPr>
          <p:spPr>
            <a:xfrm>
              <a:off x="5067300" y="15049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7300" y="27241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Object 3"/>
                <p:cNvSpPr txBox="1"/>
                <p:nvPr/>
              </p:nvSpPr>
              <p:spPr bwMode="auto">
                <a:xfrm>
                  <a:off x="5105400" y="2020094"/>
                  <a:ext cx="228600" cy="49371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D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400" y="2020094"/>
                  <a:ext cx="228600" cy="493712"/>
                </a:xfrm>
                <a:prstGeom prst="rect">
                  <a:avLst/>
                </a:prstGeom>
                <a:blipFill>
                  <a:blip r:embed="rId4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/>
          <p:cNvSpPr/>
          <p:nvPr/>
        </p:nvSpPr>
        <p:spPr>
          <a:xfrm>
            <a:off x="7496175" y="28830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29175" y="24258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032188" y="24003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32188" y="22860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9175" y="35307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6429375" y="2425887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3"/>
          </p:cNvCxnSpPr>
          <p:nvPr/>
        </p:nvCxnSpPr>
        <p:spPr>
          <a:xfrm flipV="1">
            <a:off x="6429375" y="3143250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43400" y="1143000"/>
            <a:ext cx="68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input layer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29300" y="11430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hidden layer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00900" y="1143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B21FC-4758-FDC1-CD0F-00930D231AC3}"/>
                  </a:ext>
                </a:extLst>
              </p:cNvPr>
              <p:cNvSpPr txBox="1"/>
              <p:nvPr/>
            </p:nvSpPr>
            <p:spPr>
              <a:xfrm>
                <a:off x="899561" y="3756314"/>
                <a:ext cx="319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B21FC-4758-FDC1-CD0F-00930D23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61" y="3756314"/>
                <a:ext cx="319639" cy="276999"/>
              </a:xfrm>
              <a:prstGeom prst="rect">
                <a:avLst/>
              </a:prstGeom>
              <a:blipFill>
                <a:blip r:embed="rId5"/>
                <a:stretch>
                  <a:fillRect l="-9615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7C0284-561D-602F-0867-F11FA1C3C796}"/>
                  </a:ext>
                </a:extLst>
              </p:cNvPr>
              <p:cNvSpPr txBox="1"/>
              <p:nvPr/>
            </p:nvSpPr>
            <p:spPr>
              <a:xfrm>
                <a:off x="6126680" y="3814856"/>
                <a:ext cx="319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7C0284-561D-602F-0867-F11FA1C3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80" y="3814856"/>
                <a:ext cx="319639" cy="276999"/>
              </a:xfrm>
              <a:prstGeom prst="rect">
                <a:avLst/>
              </a:prstGeom>
              <a:blipFill>
                <a:blip r:embed="rId6"/>
                <a:stretch>
                  <a:fillRect l="-9615" b="-222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/>
              <a:t>2-4-3-1 network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257300" y="1308073"/>
            <a:ext cx="6629400" cy="2438400"/>
            <a:chOff x="1257300" y="1678187"/>
            <a:chExt cx="6629400" cy="2438400"/>
          </a:xfrm>
        </p:grpSpPr>
        <p:grpSp>
          <p:nvGrpSpPr>
            <p:cNvPr id="21" name="Group 20"/>
            <p:cNvGrpSpPr/>
            <p:nvPr/>
          </p:nvGrpSpPr>
          <p:grpSpPr>
            <a:xfrm>
              <a:off x="1257300" y="1678187"/>
              <a:ext cx="6629400" cy="2438400"/>
              <a:chOff x="1143000" y="1733550"/>
              <a:chExt cx="6629400" cy="2438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467600" y="280035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251200" y="1733550"/>
                <a:ext cx="304800" cy="2438400"/>
                <a:chOff x="3581400" y="1733550"/>
                <a:chExt cx="304800" cy="24384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3581400" y="17335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581400" y="24447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581400" y="31559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81400" y="38671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59400" y="2114550"/>
                <a:ext cx="304800" cy="1676400"/>
                <a:chOff x="4686300" y="1809750"/>
                <a:chExt cx="304800" cy="16764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4686300" y="18097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686300" y="24955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86300" y="31813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143000" y="2152650"/>
                <a:ext cx="304800" cy="1600200"/>
                <a:chOff x="1752600" y="1962150"/>
                <a:chExt cx="304800" cy="16002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752600" y="196215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52600" y="325755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2" name="Straight Arrow Connector 21"/>
            <p:cNvCxnSpPr>
              <a:stCxn id="8" idx="7"/>
              <a:endCxn id="7" idx="2"/>
            </p:cNvCxnSpPr>
            <p:nvPr/>
          </p:nvCxnSpPr>
          <p:spPr>
            <a:xfrm rot="5400000" flipH="1" flipV="1">
              <a:off x="2285813" y="1062238"/>
              <a:ext cx="3113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6"/>
              <a:endCxn id="11" idx="2"/>
            </p:cNvCxnSpPr>
            <p:nvPr/>
          </p:nvCxnSpPr>
          <p:spPr>
            <a:xfrm>
              <a:off x="1562100" y="2249687"/>
              <a:ext cx="1803400" cy="2921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2" idx="1"/>
            </p:cNvCxnSpPr>
            <p:nvPr/>
          </p:nvCxnSpPr>
          <p:spPr>
            <a:xfrm rot="16200000" flipH="1">
              <a:off x="2069913" y="1805000"/>
              <a:ext cx="7877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8" idx="4"/>
              <a:endCxn id="13" idx="1"/>
            </p:cNvCxnSpPr>
            <p:nvPr/>
          </p:nvCxnSpPr>
          <p:spPr>
            <a:xfrm rot="16200000" flipH="1">
              <a:off x="1682750" y="2129036"/>
              <a:ext cx="14543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0"/>
              <a:endCxn id="7" idx="3"/>
            </p:cNvCxnSpPr>
            <p:nvPr/>
          </p:nvCxnSpPr>
          <p:spPr>
            <a:xfrm rot="5400000" flipH="1" flipV="1">
              <a:off x="1682750" y="1665301"/>
              <a:ext cx="14543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7"/>
              <a:endCxn id="11" idx="3"/>
            </p:cNvCxnSpPr>
            <p:nvPr/>
          </p:nvCxnSpPr>
          <p:spPr>
            <a:xfrm rot="5400000" flipH="1" flipV="1">
              <a:off x="2069913" y="2097100"/>
              <a:ext cx="7877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6"/>
              <a:endCxn id="12" idx="2"/>
            </p:cNvCxnSpPr>
            <p:nvPr/>
          </p:nvCxnSpPr>
          <p:spPr>
            <a:xfrm flipV="1">
              <a:off x="1562100" y="3252987"/>
              <a:ext cx="1803400" cy="2921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7" idx="5"/>
              <a:endCxn id="13" idx="2"/>
            </p:cNvCxnSpPr>
            <p:nvPr/>
          </p:nvCxnSpPr>
          <p:spPr>
            <a:xfrm rot="16200000" flipH="1">
              <a:off x="2285813" y="2884499"/>
              <a:ext cx="3113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" idx="7"/>
              <a:endCxn id="10" idx="1"/>
            </p:cNvCxnSpPr>
            <p:nvPr/>
          </p:nvCxnSpPr>
          <p:spPr>
            <a:xfrm rot="16200000" flipH="1">
              <a:off x="4381500" y="966987"/>
              <a:ext cx="381000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" idx="6"/>
              <a:endCxn id="14" idx="1"/>
            </p:cNvCxnSpPr>
            <p:nvPr/>
          </p:nvCxnSpPr>
          <p:spPr>
            <a:xfrm>
              <a:off x="3670300" y="1830587"/>
              <a:ext cx="1848037" cy="959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" idx="5"/>
              <a:endCxn id="15" idx="0"/>
            </p:cNvCxnSpPr>
            <p:nvPr/>
          </p:nvCxnSpPr>
          <p:spPr>
            <a:xfrm rot="16200000" flipH="1">
              <a:off x="3879663" y="1684349"/>
              <a:ext cx="14924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1" idx="7"/>
              <a:endCxn id="10" idx="2"/>
            </p:cNvCxnSpPr>
            <p:nvPr/>
          </p:nvCxnSpPr>
          <p:spPr>
            <a:xfrm rot="5400000" flipH="1" flipV="1">
              <a:off x="4438463" y="1398788"/>
              <a:ext cx="2224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1" idx="6"/>
              <a:endCxn id="14" idx="2"/>
            </p:cNvCxnSpPr>
            <p:nvPr/>
          </p:nvCxnSpPr>
          <p:spPr>
            <a:xfrm>
              <a:off x="3670300" y="2541787"/>
              <a:ext cx="1803400" cy="3556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1" idx="5"/>
              <a:endCxn id="15" idx="1"/>
            </p:cNvCxnSpPr>
            <p:nvPr/>
          </p:nvCxnSpPr>
          <p:spPr>
            <a:xfrm rot="16200000" flipH="1">
              <a:off x="4159063" y="2116150"/>
              <a:ext cx="8258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2" idx="7"/>
              <a:endCxn id="10" idx="3"/>
            </p:cNvCxnSpPr>
            <p:nvPr/>
          </p:nvCxnSpPr>
          <p:spPr>
            <a:xfrm rot="5400000" flipH="1" flipV="1">
              <a:off x="4159063" y="1785950"/>
              <a:ext cx="8258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2" idx="6"/>
              <a:endCxn id="14" idx="3"/>
            </p:cNvCxnSpPr>
            <p:nvPr/>
          </p:nvCxnSpPr>
          <p:spPr>
            <a:xfrm flipV="1">
              <a:off x="3670300" y="3005150"/>
              <a:ext cx="1848037" cy="2478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2" idx="5"/>
              <a:endCxn id="15" idx="2"/>
            </p:cNvCxnSpPr>
            <p:nvPr/>
          </p:nvCxnSpPr>
          <p:spPr>
            <a:xfrm rot="16200000" flipH="1">
              <a:off x="4438463" y="2547949"/>
              <a:ext cx="2224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3" idx="7"/>
              <a:endCxn id="10" idx="4"/>
            </p:cNvCxnSpPr>
            <p:nvPr/>
          </p:nvCxnSpPr>
          <p:spPr>
            <a:xfrm rot="5400000" flipH="1" flipV="1">
              <a:off x="3879663" y="2109988"/>
              <a:ext cx="14924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3" idx="6"/>
              <a:endCxn id="14" idx="4"/>
            </p:cNvCxnSpPr>
            <p:nvPr/>
          </p:nvCxnSpPr>
          <p:spPr>
            <a:xfrm flipV="1">
              <a:off x="3670300" y="3049787"/>
              <a:ext cx="1955800" cy="9144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" idx="5"/>
              <a:endCxn id="15" idx="3"/>
            </p:cNvCxnSpPr>
            <p:nvPr/>
          </p:nvCxnSpPr>
          <p:spPr>
            <a:xfrm rot="5400000" flipH="1" flipV="1">
              <a:off x="4381500" y="2935113"/>
              <a:ext cx="381000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" idx="6"/>
              <a:endCxn id="9" idx="1"/>
            </p:cNvCxnSpPr>
            <p:nvPr/>
          </p:nvCxnSpPr>
          <p:spPr>
            <a:xfrm>
              <a:off x="5778500" y="2211587"/>
              <a:ext cx="1848037" cy="57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4" idx="6"/>
              <a:endCxn id="9" idx="2"/>
            </p:cNvCxnSpPr>
            <p:nvPr/>
          </p:nvCxnSpPr>
          <p:spPr>
            <a:xfrm>
              <a:off x="5778500" y="2897387"/>
              <a:ext cx="1803400" cy="1588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5" idx="6"/>
              <a:endCxn id="9" idx="3"/>
            </p:cNvCxnSpPr>
            <p:nvPr/>
          </p:nvCxnSpPr>
          <p:spPr>
            <a:xfrm flipV="1">
              <a:off x="5778500" y="3005150"/>
              <a:ext cx="1848037" cy="57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hlinkClick r:id="rId3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Peter Bartus Leonard Meijer, “Neural Network Applications in Device and Subcircuit Modelling for Circuit Simulation”, PhD Thesis, Technische Universiteit Eindhoven, Eindhoven, Netherlands, May 1996, p 10, url </a:t>
            </a:r>
            <a:r>
              <a:rPr lang="en-US" sz="1050">
                <a:solidFill>
                  <a:srgbClr val="0070C0"/>
                </a:solidFill>
              </a:rPr>
              <a:t>https://doi.org/10.6100/IR459139</a:t>
            </a:r>
            <a:r>
              <a:rPr lang="en-US" sz="105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969AC-9B52-A57B-8D37-F889752B3272}"/>
                  </a:ext>
                </a:extLst>
              </p:cNvPr>
              <p:cNvSpPr txBox="1"/>
              <p:nvPr/>
            </p:nvSpPr>
            <p:spPr>
              <a:xfrm>
                <a:off x="912335" y="1701659"/>
                <a:ext cx="30258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969AC-9B52-A57B-8D37-F889752B3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5" y="1701659"/>
                <a:ext cx="302583" cy="279628"/>
              </a:xfrm>
              <a:prstGeom prst="rect">
                <a:avLst/>
              </a:prstGeom>
              <a:blipFill>
                <a:blip r:embed="rId4"/>
                <a:stretch>
                  <a:fillRect l="-10204" r="-408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DA4733-E443-37B5-03FD-A1B197DB928D}"/>
                  </a:ext>
                </a:extLst>
              </p:cNvPr>
              <p:cNvSpPr txBox="1"/>
              <p:nvPr/>
            </p:nvSpPr>
            <p:spPr>
              <a:xfrm>
                <a:off x="910080" y="2997059"/>
                <a:ext cx="30258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DA4733-E443-37B5-03FD-A1B197DB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80" y="2997059"/>
                <a:ext cx="302583" cy="279628"/>
              </a:xfrm>
              <a:prstGeom prst="rect">
                <a:avLst/>
              </a:prstGeom>
              <a:blipFill>
                <a:blip r:embed="rId5"/>
                <a:stretch>
                  <a:fillRect l="-10000" r="-4000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66D142-F4C7-7D6F-A54D-07FB98E35055}"/>
                  </a:ext>
                </a:extLst>
              </p:cNvPr>
              <p:cNvSpPr txBox="1"/>
              <p:nvPr/>
            </p:nvSpPr>
            <p:spPr>
              <a:xfrm>
                <a:off x="3062917" y="1064089"/>
                <a:ext cx="30752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66D142-F4C7-7D6F-A54D-07FB98E35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7" y="1064089"/>
                <a:ext cx="307520" cy="280205"/>
              </a:xfrm>
              <a:prstGeom prst="rect">
                <a:avLst/>
              </a:prstGeom>
              <a:blipFill>
                <a:blip r:embed="rId6"/>
                <a:stretch>
                  <a:fillRect l="-9804" r="-3922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E785CF-2610-E90F-5B32-2E6F503F8C41}"/>
                  </a:ext>
                </a:extLst>
              </p:cNvPr>
              <p:cNvSpPr txBox="1"/>
              <p:nvPr/>
            </p:nvSpPr>
            <p:spPr>
              <a:xfrm>
                <a:off x="3062916" y="1756595"/>
                <a:ext cx="3075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E785CF-2610-E90F-5B32-2E6F503F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6" y="1756595"/>
                <a:ext cx="307520" cy="280718"/>
              </a:xfrm>
              <a:prstGeom prst="rect">
                <a:avLst/>
              </a:prstGeom>
              <a:blipFill>
                <a:blip r:embed="rId7"/>
                <a:stretch>
                  <a:fillRect l="-9804" r="-392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C8E77-83DE-46F3-D086-50C51A078A38}"/>
                  </a:ext>
                </a:extLst>
              </p:cNvPr>
              <p:cNvSpPr txBox="1"/>
              <p:nvPr/>
            </p:nvSpPr>
            <p:spPr>
              <a:xfrm>
                <a:off x="3058336" y="2909537"/>
                <a:ext cx="307520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C8E77-83DE-46F3-D086-50C51A07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36" y="2909537"/>
                <a:ext cx="307520" cy="282129"/>
              </a:xfrm>
              <a:prstGeom prst="rect">
                <a:avLst/>
              </a:prstGeom>
              <a:blipFill>
                <a:blip r:embed="rId8"/>
                <a:stretch>
                  <a:fillRect l="-10000" r="-4000" b="-191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8B2635E-1BA5-AECA-2B15-DA1D8302FBED}"/>
                  </a:ext>
                </a:extLst>
              </p:cNvPr>
              <p:cNvSpPr txBox="1"/>
              <p:nvPr/>
            </p:nvSpPr>
            <p:spPr>
              <a:xfrm>
                <a:off x="3060699" y="3660444"/>
                <a:ext cx="307520" cy="279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8B2635E-1BA5-AECA-2B15-DA1D8302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99" y="3660444"/>
                <a:ext cx="307520" cy="279948"/>
              </a:xfrm>
              <a:prstGeom prst="rect">
                <a:avLst/>
              </a:prstGeom>
              <a:blipFill>
                <a:blip r:embed="rId9"/>
                <a:stretch>
                  <a:fillRect l="-9804" r="-392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E0DCB-39F6-7AB0-659A-D288194AA10A}"/>
                  </a:ext>
                </a:extLst>
              </p:cNvPr>
              <p:cNvSpPr txBox="1"/>
              <p:nvPr/>
            </p:nvSpPr>
            <p:spPr>
              <a:xfrm>
                <a:off x="5742319" y="1396859"/>
                <a:ext cx="307520" cy="28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E0DCB-39F6-7AB0-659A-D288194AA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9" y="1396859"/>
                <a:ext cx="307520" cy="281552"/>
              </a:xfrm>
              <a:prstGeom prst="rect">
                <a:avLst/>
              </a:prstGeom>
              <a:blipFill>
                <a:blip r:embed="rId10"/>
                <a:stretch>
                  <a:fillRect l="-10000" r="-4000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2C9B6-15A7-8475-7200-52C6B1AC5D79}"/>
                  </a:ext>
                </a:extLst>
              </p:cNvPr>
              <p:cNvSpPr txBox="1"/>
              <p:nvPr/>
            </p:nvSpPr>
            <p:spPr>
              <a:xfrm>
                <a:off x="5742319" y="2139969"/>
                <a:ext cx="307520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2C9B6-15A7-8475-7200-52C6B1AC5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9" y="2139969"/>
                <a:ext cx="307520" cy="282129"/>
              </a:xfrm>
              <a:prstGeom prst="rect">
                <a:avLst/>
              </a:prstGeom>
              <a:blipFill>
                <a:blip r:embed="rId11"/>
                <a:stretch>
                  <a:fillRect l="-10000" r="-4000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51362A-1915-B661-39A0-5B3231C78B50}"/>
                  </a:ext>
                </a:extLst>
              </p:cNvPr>
              <p:cNvSpPr txBox="1"/>
              <p:nvPr/>
            </p:nvSpPr>
            <p:spPr>
              <a:xfrm>
                <a:off x="5742318" y="2824968"/>
                <a:ext cx="307520" cy="2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51362A-1915-B661-39A0-5B3231C7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8" y="2824968"/>
                <a:ext cx="307520" cy="283539"/>
              </a:xfrm>
              <a:prstGeom prst="rect">
                <a:avLst/>
              </a:prstGeom>
              <a:blipFill>
                <a:blip r:embed="rId12"/>
                <a:stretch>
                  <a:fillRect l="-10000" r="-4000" b="-191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DB53E-268E-A435-6EF0-FD06E5DCF86E}"/>
                  </a:ext>
                </a:extLst>
              </p:cNvPr>
              <p:cNvSpPr txBox="1"/>
              <p:nvPr/>
            </p:nvSpPr>
            <p:spPr>
              <a:xfrm>
                <a:off x="7927017" y="2387459"/>
                <a:ext cx="302583" cy="279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DB53E-268E-A435-6EF0-FD06E5DCF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017" y="2387459"/>
                <a:ext cx="302583" cy="279628"/>
              </a:xfrm>
              <a:prstGeom prst="rect">
                <a:avLst/>
              </a:prstGeom>
              <a:blipFill>
                <a:blip r:embed="rId13"/>
                <a:stretch>
                  <a:fillRect l="-10000" r="-6000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253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" y="197517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>
            <a:hlinkClick r:id="rId4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975FB0-7BF6-5E5A-E303-7E9D653E18CF}"/>
                  </a:ext>
                </a:extLst>
              </p:cNvPr>
              <p:cNvSpPr txBox="1"/>
              <p:nvPr/>
            </p:nvSpPr>
            <p:spPr>
              <a:xfrm>
                <a:off x="6821031" y="3105150"/>
                <a:ext cx="1714637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975FB0-7BF6-5E5A-E303-7E9D653E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031" y="3105150"/>
                <a:ext cx="1714637" cy="537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C231E3-57E0-4E2B-A4B8-A33DF25663F7}"/>
                  </a:ext>
                </a:extLst>
              </p:cNvPr>
              <p:cNvSpPr txBox="1"/>
              <p:nvPr/>
            </p:nvSpPr>
            <p:spPr>
              <a:xfrm>
                <a:off x="467762" y="3201989"/>
                <a:ext cx="1837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C231E3-57E0-4E2B-A4B8-A33DF2566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2" y="3201989"/>
                <a:ext cx="1837426" cy="276999"/>
              </a:xfrm>
              <a:prstGeom prst="rect">
                <a:avLst/>
              </a:prstGeom>
              <a:blipFill>
                <a:blip r:embed="rId6"/>
                <a:stretch>
                  <a:fillRect l="-2326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3A128-0503-0997-E272-DFB0A2323E2F}"/>
                  </a:ext>
                </a:extLst>
              </p:cNvPr>
              <p:cNvSpPr txBox="1"/>
              <p:nvPr/>
            </p:nvSpPr>
            <p:spPr>
              <a:xfrm>
                <a:off x="3962400" y="3201989"/>
                <a:ext cx="2144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3A128-0503-0997-E272-DFB0A2323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01989"/>
                <a:ext cx="2144177" cy="276999"/>
              </a:xfrm>
              <a:prstGeom prst="rect">
                <a:avLst/>
              </a:prstGeom>
              <a:blipFill>
                <a:blip r:embed="rId7"/>
                <a:stretch>
                  <a:fillRect l="-1989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" name="Rectangle 11">
            <a:hlinkClick r:id="rId2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D3AE44F-E73C-F7C6-EE7F-BA1204EBC88A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 b="4129"/>
          <a:stretch>
            <a:fillRect/>
          </a:stretch>
        </p:blipFill>
        <p:spPr bwMode="auto">
          <a:xfrm>
            <a:off x="45720" y="185486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534F6-D4D7-CB0D-3713-74AA2F5DB410}"/>
                  </a:ext>
                </a:extLst>
              </p:cNvPr>
              <p:cNvSpPr txBox="1"/>
              <p:nvPr/>
            </p:nvSpPr>
            <p:spPr>
              <a:xfrm>
                <a:off x="445129" y="3028950"/>
                <a:ext cx="191469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534F6-D4D7-CB0D-3713-74AA2F5DB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9" y="3028950"/>
                <a:ext cx="1914691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B330C5-F6D2-4E30-1C7D-30C2CC979B07}"/>
                  </a:ext>
                </a:extLst>
              </p:cNvPr>
              <p:cNvSpPr txBox="1"/>
              <p:nvPr/>
            </p:nvSpPr>
            <p:spPr>
              <a:xfrm>
                <a:off x="4090522" y="3187894"/>
                <a:ext cx="962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B330C5-F6D2-4E30-1C7D-30C2CC97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522" y="3187894"/>
                <a:ext cx="962956" cy="276999"/>
              </a:xfrm>
              <a:prstGeom prst="rect">
                <a:avLst/>
              </a:prstGeom>
              <a:blipFill>
                <a:blip r:embed="rId5"/>
                <a:stretch>
                  <a:fillRect l="-5063" r="-1899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1854A7-430D-2E09-6AA4-79D20DD4D049}"/>
                  </a:ext>
                </a:extLst>
              </p:cNvPr>
              <p:cNvSpPr txBox="1"/>
              <p:nvPr/>
            </p:nvSpPr>
            <p:spPr>
              <a:xfrm>
                <a:off x="6026592" y="3017462"/>
                <a:ext cx="293445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1854A7-430D-2E09-6AA4-79D20DD4D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92" y="3017462"/>
                <a:ext cx="2934458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355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" y="194005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41A09-68A5-4368-93F6-D1F2AFB91677}"/>
                  </a:ext>
                </a:extLst>
              </p:cNvPr>
              <p:cNvSpPr txBox="1"/>
              <p:nvPr/>
            </p:nvSpPr>
            <p:spPr>
              <a:xfrm>
                <a:off x="4281620" y="3135305"/>
                <a:ext cx="159793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41A09-68A5-4368-93F6-D1F2AFB9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20" y="3135305"/>
                <a:ext cx="1597938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73B3B-3062-9CBD-CCE1-727482D6220D}"/>
                  </a:ext>
                </a:extLst>
              </p:cNvPr>
              <p:cNvSpPr txBox="1"/>
              <p:nvPr/>
            </p:nvSpPr>
            <p:spPr>
              <a:xfrm>
                <a:off x="479080" y="3185141"/>
                <a:ext cx="277178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73B3B-3062-9CBD-CCE1-727482D6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80" y="3185141"/>
                <a:ext cx="2771784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A79-0B13-FE28-F89E-4BC237499D5B}"/>
                  </a:ext>
                </a:extLst>
              </p:cNvPr>
              <p:cNvSpPr txBox="1"/>
              <p:nvPr/>
            </p:nvSpPr>
            <p:spPr>
              <a:xfrm>
                <a:off x="7010400" y="3217072"/>
                <a:ext cx="1952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A79-0B13-FE28-F89E-4BC23749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17072"/>
                <a:ext cx="1952393" cy="276999"/>
              </a:xfrm>
              <a:prstGeom prst="rect">
                <a:avLst/>
              </a:prstGeom>
              <a:blipFill>
                <a:blip r:embed="rId6"/>
                <a:stretch>
                  <a:fillRect l="-1250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975</Words>
  <Application>Microsoft Office PowerPoint</Application>
  <PresentationFormat>On-screen Show (16:9)</PresentationFormat>
  <Paragraphs>223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Office Theme</vt:lpstr>
      <vt:lpstr>Artificial Neural Network 2431 An illustration of learning process</vt:lpstr>
      <vt:lpstr>Outline</vt:lpstr>
      <vt:lpstr>PowerPoint Presentation</vt:lpstr>
      <vt:lpstr>Neuron and layer types</vt:lpstr>
      <vt:lpstr>2-4-3-1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Neuron in a layer as vector</vt:lpstr>
      <vt:lpstr>Weight as matrix</vt:lpstr>
      <vt:lpstr>Information propagation</vt:lpstr>
      <vt:lpstr>PowerPoint Presentation</vt:lpstr>
      <vt:lpstr>Error and weight change</vt:lpstr>
      <vt:lpstr>Weight modification</vt:lpstr>
      <vt:lpstr>PowerPoint Presentation</vt:lpstr>
      <vt:lpstr>A neural network playground</vt:lpstr>
      <vt:lpstr>Case 1 (initial condition)</vt:lpstr>
      <vt:lpstr>Case 1 (final condition)</vt:lpstr>
      <vt:lpstr>Case 2 (initial condition)</vt:lpstr>
      <vt:lpstr>Case 2 (final condition)</vt:lpstr>
      <vt:lpstr>Case 2 (initial condition)</vt:lpstr>
      <vt:lpstr>Case 2 (final condition)</vt:lpstr>
      <vt:lpstr>Case 2 (initial condition)</vt:lpstr>
      <vt:lpstr>Case 2 (final condition)</vt:lpstr>
      <vt:lpstr>PowerPoint Presentation</vt:lpstr>
      <vt:lpstr>Background: Case 2</vt:lpstr>
      <vt:lpstr>Problem: Architecture and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1317</cp:revision>
  <dcterms:created xsi:type="dcterms:W3CDTF">2012-12-06T09:55:31Z</dcterms:created>
  <dcterms:modified xsi:type="dcterms:W3CDTF">2023-04-18T03:34:06Z</dcterms:modified>
</cp:coreProperties>
</file>